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8"/>
  </p:notesMasterIdLst>
  <p:sldIdLst>
    <p:sldId id="256" r:id="rId2"/>
    <p:sldId id="257" r:id="rId3"/>
    <p:sldId id="258" r:id="rId4"/>
    <p:sldId id="335" r:id="rId5"/>
    <p:sldId id="259" r:id="rId6"/>
    <p:sldId id="260" r:id="rId7"/>
    <p:sldId id="338" r:id="rId8"/>
    <p:sldId id="263" r:id="rId9"/>
    <p:sldId id="273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36" r:id="rId25"/>
    <p:sldId id="262" r:id="rId26"/>
    <p:sldId id="266" r:id="rId27"/>
    <p:sldId id="265" r:id="rId28"/>
    <p:sldId id="267" r:id="rId29"/>
    <p:sldId id="268" r:id="rId30"/>
    <p:sldId id="271" r:id="rId31"/>
    <p:sldId id="274" r:id="rId32"/>
    <p:sldId id="275" r:id="rId33"/>
    <p:sldId id="276" r:id="rId34"/>
    <p:sldId id="277" r:id="rId35"/>
    <p:sldId id="269" r:id="rId36"/>
    <p:sldId id="272" r:id="rId37"/>
    <p:sldId id="278" r:id="rId38"/>
    <p:sldId id="279" r:id="rId39"/>
    <p:sldId id="299" r:id="rId40"/>
    <p:sldId id="280" r:id="rId41"/>
    <p:sldId id="281" r:id="rId42"/>
    <p:sldId id="283" r:id="rId43"/>
    <p:sldId id="284" r:id="rId44"/>
    <p:sldId id="285" r:id="rId45"/>
    <p:sldId id="286" r:id="rId46"/>
    <p:sldId id="287" r:id="rId47"/>
    <p:sldId id="288" r:id="rId48"/>
    <p:sldId id="297" r:id="rId49"/>
    <p:sldId id="298" r:id="rId50"/>
    <p:sldId id="289" r:id="rId51"/>
    <p:sldId id="292" r:id="rId52"/>
    <p:sldId id="294" r:id="rId53"/>
    <p:sldId id="293" r:id="rId54"/>
    <p:sldId id="300" r:id="rId55"/>
    <p:sldId id="301" r:id="rId56"/>
    <p:sldId id="303" r:id="rId57"/>
    <p:sldId id="304" r:id="rId58"/>
    <p:sldId id="295" r:id="rId59"/>
    <p:sldId id="306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42" r:id="rId74"/>
    <p:sldId id="343" r:id="rId75"/>
    <p:sldId id="341" r:id="rId76"/>
    <p:sldId id="339" r:id="rId7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07EA704-550D-1947-B55A-DDBEDC936DE9}">
          <p14:sldIdLst>
            <p14:sldId id="256"/>
            <p14:sldId id="257"/>
            <p14:sldId id="258"/>
            <p14:sldId id="335"/>
            <p14:sldId id="259"/>
            <p14:sldId id="260"/>
            <p14:sldId id="338"/>
            <p14:sldId id="263"/>
            <p14:sldId id="273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36"/>
            <p14:sldId id="262"/>
            <p14:sldId id="266"/>
            <p14:sldId id="265"/>
            <p14:sldId id="267"/>
            <p14:sldId id="268"/>
            <p14:sldId id="271"/>
            <p14:sldId id="274"/>
            <p14:sldId id="275"/>
            <p14:sldId id="276"/>
            <p14:sldId id="277"/>
            <p14:sldId id="269"/>
            <p14:sldId id="272"/>
            <p14:sldId id="278"/>
            <p14:sldId id="279"/>
            <p14:sldId id="299"/>
            <p14:sldId id="280"/>
            <p14:sldId id="281"/>
            <p14:sldId id="283"/>
            <p14:sldId id="284"/>
            <p14:sldId id="285"/>
            <p14:sldId id="286"/>
            <p14:sldId id="287"/>
            <p14:sldId id="288"/>
            <p14:sldId id="297"/>
            <p14:sldId id="298"/>
            <p14:sldId id="289"/>
            <p14:sldId id="292"/>
            <p14:sldId id="294"/>
            <p14:sldId id="293"/>
            <p14:sldId id="300"/>
            <p14:sldId id="301"/>
            <p14:sldId id="303"/>
            <p14:sldId id="304"/>
            <p14:sldId id="295"/>
            <p14:sldId id="306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42"/>
            <p14:sldId id="343"/>
            <p14:sldId id="341"/>
            <p14:sldId id="33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6D15C2-5500-AC4A-B6E4-89B578F71552}" type="doc">
      <dgm:prSet loTypeId="urn:microsoft.com/office/officeart/2005/8/layout/funnel1" loCatId="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7F0B8C8-7061-F44E-BC99-50B3D43BE3A2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err="1" smtClean="0"/>
            <a:t>Gob.mx</a:t>
          </a:r>
          <a:endParaRPr lang="es-ES" dirty="0" smtClean="0"/>
        </a:p>
        <a:p>
          <a:r>
            <a:rPr lang="es-ES" dirty="0" smtClean="0"/>
            <a:t>Vía SEP</a:t>
          </a:r>
          <a:endParaRPr lang="es-ES" dirty="0"/>
        </a:p>
      </dgm:t>
    </dgm:pt>
    <dgm:pt modelId="{630E2DC6-E4C8-E040-A8D6-8B8835DFFA0E}" type="parTrans" cxnId="{E3B9AFE8-05BF-794D-829B-221A0D85403E}">
      <dgm:prSet/>
      <dgm:spPr/>
      <dgm:t>
        <a:bodyPr/>
        <a:lstStyle/>
        <a:p>
          <a:endParaRPr lang="es-ES"/>
        </a:p>
      </dgm:t>
    </dgm:pt>
    <dgm:pt modelId="{643C02EE-0994-3A47-9F16-4626CA2903F2}" type="sibTrans" cxnId="{E3B9AFE8-05BF-794D-829B-221A0D85403E}">
      <dgm:prSet/>
      <dgm:spPr/>
      <dgm:t>
        <a:bodyPr/>
        <a:lstStyle/>
        <a:p>
          <a:endParaRPr lang="es-ES"/>
        </a:p>
      </dgm:t>
    </dgm:pt>
    <dgm:pt modelId="{4CE05B58-940C-5943-9E29-926A85415C7C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Google</a:t>
          </a:r>
          <a:endParaRPr lang="es-ES" dirty="0"/>
        </a:p>
      </dgm:t>
    </dgm:pt>
    <dgm:pt modelId="{EFF1C1B5-38AA-D54D-9D3C-65593B3EEF9D}" type="parTrans" cxnId="{36854159-6BD1-FD46-B2F0-ABEC1DC374BB}">
      <dgm:prSet/>
      <dgm:spPr/>
      <dgm:t>
        <a:bodyPr/>
        <a:lstStyle/>
        <a:p>
          <a:endParaRPr lang="es-ES"/>
        </a:p>
      </dgm:t>
    </dgm:pt>
    <dgm:pt modelId="{ABA4B2FE-F0AD-1748-9797-EFD00397E682}" type="sibTrans" cxnId="{36854159-6BD1-FD46-B2F0-ABEC1DC374BB}">
      <dgm:prSet/>
      <dgm:spPr/>
      <dgm:t>
        <a:bodyPr/>
        <a:lstStyle/>
        <a:p>
          <a:endParaRPr lang="es-ES"/>
        </a:p>
      </dgm:t>
    </dgm:pt>
    <dgm:pt modelId="{167F5366-F566-0143-807B-E8C84434E51F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Propio Buscador del CMS</a:t>
          </a:r>
          <a:endParaRPr lang="es-ES" dirty="0"/>
        </a:p>
      </dgm:t>
    </dgm:pt>
    <dgm:pt modelId="{37B5A33A-ABF1-3C40-A509-2D4CE4D4D13B}" type="parTrans" cxnId="{241A4EBC-A8FD-E741-9918-3AF9E0A343C8}">
      <dgm:prSet/>
      <dgm:spPr/>
      <dgm:t>
        <a:bodyPr/>
        <a:lstStyle/>
        <a:p>
          <a:endParaRPr lang="es-ES"/>
        </a:p>
      </dgm:t>
    </dgm:pt>
    <dgm:pt modelId="{413BA4B7-6B15-354E-AA3A-C693B520FEA9}" type="sibTrans" cxnId="{241A4EBC-A8FD-E741-9918-3AF9E0A343C8}">
      <dgm:prSet/>
      <dgm:spPr/>
      <dgm:t>
        <a:bodyPr/>
        <a:lstStyle/>
        <a:p>
          <a:endParaRPr lang="es-ES"/>
        </a:p>
      </dgm:t>
    </dgm:pt>
    <dgm:pt modelId="{27A49018-E1ED-FC4B-ADCC-D003D2B34564}">
      <dgm:prSet phldrT="[Texto]"/>
      <dgm:spPr/>
      <dgm:t>
        <a:bodyPr/>
        <a:lstStyle/>
        <a:p>
          <a:endParaRPr lang="es-ES" dirty="0"/>
        </a:p>
      </dgm:t>
    </dgm:pt>
    <dgm:pt modelId="{53A04F43-AC74-374D-8795-4F7006FB0C14}" type="parTrans" cxnId="{2D9A2D89-87A6-4746-BB0C-7253A6F60E62}">
      <dgm:prSet/>
      <dgm:spPr/>
      <dgm:t>
        <a:bodyPr/>
        <a:lstStyle/>
        <a:p>
          <a:endParaRPr lang="es-ES"/>
        </a:p>
      </dgm:t>
    </dgm:pt>
    <dgm:pt modelId="{3C7FAC9B-C1D2-A044-AD51-F305BEADB508}" type="sibTrans" cxnId="{2D9A2D89-87A6-4746-BB0C-7253A6F60E62}">
      <dgm:prSet/>
      <dgm:spPr/>
      <dgm:t>
        <a:bodyPr/>
        <a:lstStyle/>
        <a:p>
          <a:endParaRPr lang="es-ES"/>
        </a:p>
      </dgm:t>
    </dgm:pt>
    <dgm:pt modelId="{1C16620D-6C8B-8F4F-BDC2-597F5BC8A75B}" type="pres">
      <dgm:prSet presAssocID="{146D15C2-5500-AC4A-B6E4-89B578F7155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7494FD6-31D4-FE4A-9816-A9EDF8F3EE41}" type="pres">
      <dgm:prSet presAssocID="{146D15C2-5500-AC4A-B6E4-89B578F71552}" presName="ellipse" presStyleLbl="trBgShp" presStyleIdx="0" presStyleCnt="1"/>
      <dgm:spPr/>
    </dgm:pt>
    <dgm:pt modelId="{21083A58-FEAD-F840-96F7-BD9FA9FC4495}" type="pres">
      <dgm:prSet presAssocID="{146D15C2-5500-AC4A-B6E4-89B578F71552}" presName="arrow1" presStyleLbl="fgShp" presStyleIdx="0" presStyleCn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/>
        </a:p>
      </dgm:t>
    </dgm:pt>
    <dgm:pt modelId="{1B05B410-A6A2-0D44-A6BE-7F51C095F909}" type="pres">
      <dgm:prSet presAssocID="{146D15C2-5500-AC4A-B6E4-89B578F71552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C6C48C-E951-E441-8DC7-1EC927ACE889}" type="pres">
      <dgm:prSet presAssocID="{4CE05B58-940C-5943-9E29-926A85415C7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25669F-F25F-D84C-8B64-1391DC1B6781}" type="pres">
      <dgm:prSet presAssocID="{167F5366-F566-0143-807B-E8C84434E51F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CAAA0F-2CFE-DF48-875E-55504EE59939}" type="pres">
      <dgm:prSet presAssocID="{27A49018-E1ED-FC4B-ADCC-D003D2B34564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668219-6AED-3F4B-A9CA-9DF9FF3EBAD7}" type="pres">
      <dgm:prSet presAssocID="{146D15C2-5500-AC4A-B6E4-89B578F71552}" presName="funnel" presStyleLbl="trAlignAcc1" presStyleIdx="0" presStyleCnt="1"/>
      <dgm:spPr/>
      <dgm:t>
        <a:bodyPr/>
        <a:lstStyle/>
        <a:p>
          <a:endParaRPr lang="es-ES"/>
        </a:p>
      </dgm:t>
    </dgm:pt>
  </dgm:ptLst>
  <dgm:cxnLst>
    <dgm:cxn modelId="{2D9A2D89-87A6-4746-BB0C-7253A6F60E62}" srcId="{146D15C2-5500-AC4A-B6E4-89B578F71552}" destId="{27A49018-E1ED-FC4B-ADCC-D003D2B34564}" srcOrd="3" destOrd="0" parTransId="{53A04F43-AC74-374D-8795-4F7006FB0C14}" sibTransId="{3C7FAC9B-C1D2-A044-AD51-F305BEADB508}"/>
    <dgm:cxn modelId="{F279FC1C-65CA-734D-9C3B-12336861A552}" type="presOf" srcId="{47F0B8C8-7061-F44E-BC99-50B3D43BE3A2}" destId="{3ECAAA0F-2CFE-DF48-875E-55504EE59939}" srcOrd="0" destOrd="0" presId="urn:microsoft.com/office/officeart/2005/8/layout/funnel1"/>
    <dgm:cxn modelId="{E3B9AFE8-05BF-794D-829B-221A0D85403E}" srcId="{146D15C2-5500-AC4A-B6E4-89B578F71552}" destId="{47F0B8C8-7061-F44E-BC99-50B3D43BE3A2}" srcOrd="0" destOrd="0" parTransId="{630E2DC6-E4C8-E040-A8D6-8B8835DFFA0E}" sibTransId="{643C02EE-0994-3A47-9F16-4626CA2903F2}"/>
    <dgm:cxn modelId="{36854159-6BD1-FD46-B2F0-ABEC1DC374BB}" srcId="{146D15C2-5500-AC4A-B6E4-89B578F71552}" destId="{4CE05B58-940C-5943-9E29-926A85415C7C}" srcOrd="1" destOrd="0" parTransId="{EFF1C1B5-38AA-D54D-9D3C-65593B3EEF9D}" sibTransId="{ABA4B2FE-F0AD-1748-9797-EFD00397E682}"/>
    <dgm:cxn modelId="{5697A07A-B795-7449-9CCE-CFA15ADE8D72}" type="presOf" srcId="{4CE05B58-940C-5943-9E29-926A85415C7C}" destId="{4B25669F-F25F-D84C-8B64-1391DC1B6781}" srcOrd="0" destOrd="0" presId="urn:microsoft.com/office/officeart/2005/8/layout/funnel1"/>
    <dgm:cxn modelId="{241A4EBC-A8FD-E741-9918-3AF9E0A343C8}" srcId="{146D15C2-5500-AC4A-B6E4-89B578F71552}" destId="{167F5366-F566-0143-807B-E8C84434E51F}" srcOrd="2" destOrd="0" parTransId="{37B5A33A-ABF1-3C40-A509-2D4CE4D4D13B}" sibTransId="{413BA4B7-6B15-354E-AA3A-C693B520FEA9}"/>
    <dgm:cxn modelId="{F6C932D6-33A4-BE4D-B7EC-703916606DBB}" type="presOf" srcId="{146D15C2-5500-AC4A-B6E4-89B578F71552}" destId="{1C16620D-6C8B-8F4F-BDC2-597F5BC8A75B}" srcOrd="0" destOrd="0" presId="urn:microsoft.com/office/officeart/2005/8/layout/funnel1"/>
    <dgm:cxn modelId="{0F6187CA-0796-9543-8509-3079B168C8AE}" type="presOf" srcId="{27A49018-E1ED-FC4B-ADCC-D003D2B34564}" destId="{1B05B410-A6A2-0D44-A6BE-7F51C095F909}" srcOrd="0" destOrd="0" presId="urn:microsoft.com/office/officeart/2005/8/layout/funnel1"/>
    <dgm:cxn modelId="{0424D37D-00F4-804B-99FC-7CAC59FCE546}" type="presOf" srcId="{167F5366-F566-0143-807B-E8C84434E51F}" destId="{36C6C48C-E951-E441-8DC7-1EC927ACE889}" srcOrd="0" destOrd="0" presId="urn:microsoft.com/office/officeart/2005/8/layout/funnel1"/>
    <dgm:cxn modelId="{488B4978-0CB3-0347-9DFD-1831EF6A838B}" type="presParOf" srcId="{1C16620D-6C8B-8F4F-BDC2-597F5BC8A75B}" destId="{17494FD6-31D4-FE4A-9816-A9EDF8F3EE41}" srcOrd="0" destOrd="0" presId="urn:microsoft.com/office/officeart/2005/8/layout/funnel1"/>
    <dgm:cxn modelId="{FCE36C90-9765-D24C-98D3-52464BE9BA8B}" type="presParOf" srcId="{1C16620D-6C8B-8F4F-BDC2-597F5BC8A75B}" destId="{21083A58-FEAD-F840-96F7-BD9FA9FC4495}" srcOrd="1" destOrd="0" presId="urn:microsoft.com/office/officeart/2005/8/layout/funnel1"/>
    <dgm:cxn modelId="{B1B70E76-D043-F94E-9357-139F90929C25}" type="presParOf" srcId="{1C16620D-6C8B-8F4F-BDC2-597F5BC8A75B}" destId="{1B05B410-A6A2-0D44-A6BE-7F51C095F909}" srcOrd="2" destOrd="0" presId="urn:microsoft.com/office/officeart/2005/8/layout/funnel1"/>
    <dgm:cxn modelId="{040871C4-0458-2142-A75D-A8A5A2314FBB}" type="presParOf" srcId="{1C16620D-6C8B-8F4F-BDC2-597F5BC8A75B}" destId="{36C6C48C-E951-E441-8DC7-1EC927ACE889}" srcOrd="3" destOrd="0" presId="urn:microsoft.com/office/officeart/2005/8/layout/funnel1"/>
    <dgm:cxn modelId="{9FAB90FA-8464-0F49-AB81-33C904F6AFDF}" type="presParOf" srcId="{1C16620D-6C8B-8F4F-BDC2-597F5BC8A75B}" destId="{4B25669F-F25F-D84C-8B64-1391DC1B6781}" srcOrd="4" destOrd="0" presId="urn:microsoft.com/office/officeart/2005/8/layout/funnel1"/>
    <dgm:cxn modelId="{53945F13-57BF-914C-9CDE-9602A77B6040}" type="presParOf" srcId="{1C16620D-6C8B-8F4F-BDC2-597F5BC8A75B}" destId="{3ECAAA0F-2CFE-DF48-875E-55504EE59939}" srcOrd="5" destOrd="0" presId="urn:microsoft.com/office/officeart/2005/8/layout/funnel1"/>
    <dgm:cxn modelId="{519B3975-BF2A-4E45-A278-69DD5D1B70BA}" type="presParOf" srcId="{1C16620D-6C8B-8F4F-BDC2-597F5BC8A75B}" destId="{0F668219-6AED-3F4B-A9CA-9DF9FF3EBAD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94FD6-31D4-FE4A-9816-A9EDF8F3EE41}">
      <dsp:nvSpPr>
        <dsp:cNvPr id="0" name=""/>
        <dsp:cNvSpPr/>
      </dsp:nvSpPr>
      <dsp:spPr>
        <a:xfrm>
          <a:off x="1795332" y="242895"/>
          <a:ext cx="4820531" cy="167410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83A58-FEAD-F840-96F7-BD9FA9FC4495}">
      <dsp:nvSpPr>
        <dsp:cNvPr id="0" name=""/>
        <dsp:cNvSpPr/>
      </dsp:nvSpPr>
      <dsp:spPr>
        <a:xfrm>
          <a:off x="3745966" y="4342215"/>
          <a:ext cx="934211" cy="597895"/>
        </a:xfrm>
        <a:prstGeom prst="downArrow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1B05B410-A6A2-0D44-A6BE-7F51C095F909}">
      <dsp:nvSpPr>
        <dsp:cNvPr id="0" name=""/>
        <dsp:cNvSpPr/>
      </dsp:nvSpPr>
      <dsp:spPr>
        <a:xfrm>
          <a:off x="1970964" y="4820531"/>
          <a:ext cx="4484215" cy="1121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277368" numCol="1" spcCol="1270" anchor="ctr" anchorCtr="0">
          <a:noAutofit/>
          <a:sp3d extrusionH="28000" prstMaterial="matte"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900" kern="1200" dirty="0"/>
        </a:p>
      </dsp:txBody>
      <dsp:txXfrm>
        <a:off x="1970964" y="4820531"/>
        <a:ext cx="4484215" cy="1121053"/>
      </dsp:txXfrm>
    </dsp:sp>
    <dsp:sp modelId="{36C6C48C-E951-E441-8DC7-1EC927ACE889}">
      <dsp:nvSpPr>
        <dsp:cNvPr id="0" name=""/>
        <dsp:cNvSpPr/>
      </dsp:nvSpPr>
      <dsp:spPr>
        <a:xfrm>
          <a:off x="3547913" y="2046297"/>
          <a:ext cx="1681580" cy="168158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p3d extrusionH="15225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Propio Buscador del CMS</a:t>
          </a:r>
          <a:endParaRPr lang="es-ES" sz="2300" kern="1200" dirty="0"/>
        </a:p>
      </dsp:txBody>
      <dsp:txXfrm>
        <a:off x="3794175" y="2292559"/>
        <a:ext cx="1189056" cy="1189056"/>
      </dsp:txXfrm>
    </dsp:sp>
    <dsp:sp modelId="{4B25669F-F25F-D84C-8B64-1391DC1B6781}">
      <dsp:nvSpPr>
        <dsp:cNvPr id="0" name=""/>
        <dsp:cNvSpPr/>
      </dsp:nvSpPr>
      <dsp:spPr>
        <a:xfrm>
          <a:off x="2344648" y="784737"/>
          <a:ext cx="1681580" cy="168158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p3d extrusionH="15225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Google</a:t>
          </a:r>
          <a:endParaRPr lang="es-ES" sz="2300" kern="1200" dirty="0"/>
        </a:p>
      </dsp:txBody>
      <dsp:txXfrm>
        <a:off x="2590910" y="1030999"/>
        <a:ext cx="1189056" cy="1189056"/>
      </dsp:txXfrm>
    </dsp:sp>
    <dsp:sp modelId="{3ECAAA0F-2CFE-DF48-875E-55504EE59939}">
      <dsp:nvSpPr>
        <dsp:cNvPr id="0" name=""/>
        <dsp:cNvSpPr/>
      </dsp:nvSpPr>
      <dsp:spPr>
        <a:xfrm>
          <a:off x="4063598" y="378168"/>
          <a:ext cx="1681580" cy="168158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p3d extrusionH="15225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Gob.mx</a:t>
          </a:r>
          <a:endParaRPr lang="es-ES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Vía SEP</a:t>
          </a:r>
          <a:endParaRPr lang="es-ES" sz="2300" kern="1200" dirty="0"/>
        </a:p>
      </dsp:txBody>
      <dsp:txXfrm>
        <a:off x="4309860" y="624430"/>
        <a:ext cx="1189056" cy="1189056"/>
      </dsp:txXfrm>
    </dsp:sp>
    <dsp:sp modelId="{0F668219-6AED-3F4B-A9CA-9DF9FF3EBAD7}">
      <dsp:nvSpPr>
        <dsp:cNvPr id="0" name=""/>
        <dsp:cNvSpPr/>
      </dsp:nvSpPr>
      <dsp:spPr>
        <a:xfrm>
          <a:off x="1597279" y="37368"/>
          <a:ext cx="5231584" cy="418526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93B7C-A33F-044A-95EF-39580E018802}" type="datetimeFigureOut">
              <a:rPr lang="es-ES" smtClean="0"/>
              <a:t>01/11/13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478BC-D005-BD47-AFC1-44BE1B00B77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57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t>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t>51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t>52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t>53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t>54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78BC-D005-BD47-AFC1-44BE1B00B77C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098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925D-C356-DA41-B1C7-1970124A5669}" type="datetimeFigureOut">
              <a:rPr lang="es-ES" smtClean="0"/>
              <a:t>01/11/13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CDC-5924-FB4B-8BB2-DE20150AD89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821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925D-C356-DA41-B1C7-1970124A5669}" type="datetimeFigureOut">
              <a:rPr lang="es-ES" smtClean="0"/>
              <a:t>01/11/13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CDC-5924-FB4B-8BB2-DE20150AD89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72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925D-C356-DA41-B1C7-1970124A5669}" type="datetimeFigureOut">
              <a:rPr lang="es-ES" smtClean="0"/>
              <a:t>01/11/13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CDC-5924-FB4B-8BB2-DE20150AD89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348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925D-C356-DA41-B1C7-1970124A5669}" type="datetimeFigureOut">
              <a:rPr lang="es-ES" smtClean="0"/>
              <a:t>01/11/13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CDC-5924-FB4B-8BB2-DE20150AD89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192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925D-C356-DA41-B1C7-1970124A5669}" type="datetimeFigureOut">
              <a:rPr lang="es-ES" smtClean="0"/>
              <a:t>01/11/13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CDC-5924-FB4B-8BB2-DE20150AD89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267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925D-C356-DA41-B1C7-1970124A5669}" type="datetimeFigureOut">
              <a:rPr lang="es-ES" smtClean="0"/>
              <a:t>01/11/13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CDC-5924-FB4B-8BB2-DE20150AD89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85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925D-C356-DA41-B1C7-1970124A5669}" type="datetimeFigureOut">
              <a:rPr lang="es-ES" smtClean="0"/>
              <a:t>01/11/13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CDC-5924-FB4B-8BB2-DE20150AD89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28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925D-C356-DA41-B1C7-1970124A5669}" type="datetimeFigureOut">
              <a:rPr lang="es-ES" smtClean="0"/>
              <a:t>01/11/13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CDC-5924-FB4B-8BB2-DE20150AD89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036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925D-C356-DA41-B1C7-1970124A5669}" type="datetimeFigureOut">
              <a:rPr lang="es-ES" smtClean="0"/>
              <a:t>01/11/13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CDC-5924-FB4B-8BB2-DE20150AD89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79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925D-C356-DA41-B1C7-1970124A5669}" type="datetimeFigureOut">
              <a:rPr lang="es-ES" smtClean="0"/>
              <a:t>01/11/13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CDC-5924-FB4B-8BB2-DE20150AD89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42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925D-C356-DA41-B1C7-1970124A5669}" type="datetimeFigureOut">
              <a:rPr lang="es-ES" smtClean="0"/>
              <a:t>01/11/13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CDC-5924-FB4B-8BB2-DE20150AD89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27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1193020"/>
            <a:ext cx="8229600" cy="791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984472"/>
            <a:ext cx="8229600" cy="4141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F925D-C356-DA41-B1C7-1970124A5669}" type="datetimeFigureOut">
              <a:rPr lang="es-ES" smtClean="0"/>
              <a:t>01/11/13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A6CDC-5924-FB4B-8BB2-DE20150AD893}" type="slidenum">
              <a:rPr lang="es-ES" smtClean="0"/>
              <a:t>‹Nr.›</a:t>
            </a:fld>
            <a:endParaRPr lang="es-ES"/>
          </a:p>
        </p:txBody>
      </p:sp>
      <p:pic>
        <p:nvPicPr>
          <p:cNvPr id="7" name="8 Imagen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" y="-1"/>
            <a:ext cx="9144000" cy="119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008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Soberana Sans Light"/>
          <a:ea typeface="+mn-ea"/>
          <a:cs typeface="Soberana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Soberana Sans Light"/>
          <a:ea typeface="+mn-ea"/>
          <a:cs typeface="Soberana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Soberana Sans Light"/>
          <a:ea typeface="+mn-ea"/>
          <a:cs typeface="Soberana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Soberana Sans Light"/>
          <a:ea typeface="+mn-ea"/>
          <a:cs typeface="Soberana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Soberana Sans Light"/>
          <a:ea typeface="+mn-ea"/>
          <a:cs typeface="Soberana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gif"/><Relationship Id="rId5" Type="http://schemas.openxmlformats.org/officeDocument/2006/relationships/image" Target="../media/image8.gif"/><Relationship Id="rId6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ontsquirrel.com/tools/webfont-generator" TargetMode="Externa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nlinefontconverter.com/" TargetMode="Externa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css3-fonts/" TargetMode="Externa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acks.mozilla.org/2009/06/beautiful-fonts-with-font-face/" TargetMode="Externa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fonts.info/wiki/index.php?title=Fonts_available_for_@font-face_embedding" TargetMode="Externa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ontsquirrel.com/" TargetMode="Externa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aulirish.com/2009/bulletproof-font-face-implementation-syntax/" TargetMode="External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view-source/http/::sep.gob.mx:work:models:sep1:css:favicon.ico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sssprites.com/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ss-sprit.es/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ntonio.ortiz@itcelaya.edu.mx" TargetMode="External"/><Relationship Id="rId3" Type="http://schemas.openxmlformats.org/officeDocument/2006/relationships/hyperlink" Target="mailto:luislao@itcelaya.edu.mx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0874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latin typeface="Soberana Sans"/>
                <a:cs typeface="Soberana Sans"/>
              </a:rPr>
              <a:t/>
            </a:r>
            <a:br>
              <a:rPr lang="es-ES" dirty="0" smtClean="0">
                <a:latin typeface="Soberana Sans"/>
                <a:cs typeface="Soberana Sans"/>
              </a:rPr>
            </a:b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latin typeface="Soberana Sans"/>
                <a:cs typeface="Soberana Sans"/>
              </a:rPr>
              <a:t>Portales Institucionales</a:t>
            </a:r>
            <a:br>
              <a:rPr lang="es-ES" dirty="0" smtClean="0">
                <a:solidFill>
                  <a:schemeClr val="accent3">
                    <a:lumMod val="75000"/>
                  </a:schemeClr>
                </a:solidFill>
                <a:latin typeface="Soberana Sans"/>
                <a:cs typeface="Soberana Sans"/>
              </a:rPr>
            </a:b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latin typeface="Soberana Sans"/>
                <a:cs typeface="Soberana Sans"/>
              </a:rPr>
              <a:t/>
            </a:r>
            <a:br>
              <a:rPr lang="es-ES" dirty="0" smtClean="0">
                <a:solidFill>
                  <a:schemeClr val="accent3">
                    <a:lumMod val="75000"/>
                  </a:schemeClr>
                </a:solidFill>
                <a:latin typeface="Soberana Sans"/>
                <a:cs typeface="Soberana Sans"/>
              </a:rPr>
            </a:br>
            <a:r>
              <a:rPr lang="es-ES" dirty="0">
                <a:solidFill>
                  <a:srgbClr val="008000"/>
                </a:solidFill>
                <a:latin typeface="Soberana Sans"/>
                <a:cs typeface="Soberana Sans"/>
              </a:rPr>
              <a:t/>
            </a:r>
            <a:br>
              <a:rPr lang="es-ES" dirty="0">
                <a:solidFill>
                  <a:srgbClr val="008000"/>
                </a:solidFill>
                <a:latin typeface="Soberana Sans"/>
                <a:cs typeface="Soberana Sans"/>
              </a:rPr>
            </a:br>
            <a:r>
              <a:rPr lang="es-E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"/>
                <a:cs typeface="Soberana Sans"/>
              </a:rPr>
              <a:t>Dirección General de Educación Superior Tecnológica</a:t>
            </a:r>
            <a:br>
              <a:rPr lang="es-E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"/>
                <a:cs typeface="Soberana Sans"/>
              </a:rPr>
            </a:br>
            <a:r>
              <a:rPr lang="es-E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Soberana Sans"/>
                <a:cs typeface="Soberana Sans"/>
              </a:rPr>
              <a:t/>
            </a:r>
            <a:br>
              <a:rPr lang="es-E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Soberana Sans"/>
                <a:cs typeface="Soberana Sans"/>
              </a:rPr>
            </a:br>
            <a:r>
              <a:rPr lang="es-E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"/>
                <a:cs typeface="Soberana Sans"/>
              </a:rPr>
              <a:t/>
            </a:r>
            <a:br>
              <a:rPr lang="es-E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"/>
                <a:cs typeface="Soberana Sans"/>
              </a:rPr>
            </a:br>
            <a:r>
              <a:rPr lang="es-E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"/>
                <a:cs typeface="Soberana Sans"/>
              </a:rPr>
              <a:t/>
            </a:r>
            <a:br>
              <a:rPr lang="es-E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"/>
                <a:cs typeface="Soberana Sans"/>
              </a:rPr>
            </a:br>
            <a:r>
              <a:rPr lang="es-E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Soberana Sans"/>
                <a:cs typeface="Soberana Sans"/>
              </a:rPr>
              <a:t/>
            </a:r>
            <a:br>
              <a:rPr lang="es-E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Soberana Sans"/>
                <a:cs typeface="Soberana Sans"/>
              </a:rPr>
            </a:br>
            <a:r>
              <a:rPr lang="es-E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"/>
                <a:cs typeface="Soberana Sans"/>
              </a:rPr>
              <a:t>José Antonio Ortiz Corona</a:t>
            </a:r>
            <a:r>
              <a:rPr lang="es-E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Soberana Sans"/>
                <a:cs typeface="Soberana Sans"/>
              </a:rPr>
              <a:t/>
            </a:r>
            <a:br>
              <a:rPr lang="es-E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Soberana Sans"/>
                <a:cs typeface="Soberana Sans"/>
              </a:rPr>
            </a:br>
            <a:r>
              <a:rPr lang="es-E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"/>
                <a:cs typeface="Soberana Sans"/>
              </a:rPr>
              <a:t>Luis Alberto López González</a:t>
            </a:r>
            <a:r>
              <a:rPr lang="es-ES" sz="2200" dirty="0" smtClean="0">
                <a:latin typeface="Soberana Sans"/>
                <a:cs typeface="Soberana Sans"/>
              </a:rPr>
              <a:t/>
            </a:r>
            <a:br>
              <a:rPr lang="es-ES" sz="2200" dirty="0" smtClean="0">
                <a:latin typeface="Soberana Sans"/>
                <a:cs typeface="Soberana Sans"/>
              </a:rPr>
            </a:br>
            <a:endParaRPr lang="es-ES" sz="2200" dirty="0">
              <a:latin typeface="Soberana Sans"/>
              <a:cs typeface="Soberana Sans"/>
            </a:endParaRPr>
          </a:p>
        </p:txBody>
      </p:sp>
    </p:spTree>
    <p:extLst>
      <p:ext uri="{BB962C8B-B14F-4D97-AF65-F5344CB8AC3E}">
        <p14:creationId xmlns:p14="http://schemas.microsoft.com/office/powerpoint/2010/main" val="3142664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Soberana Sans"/>
                <a:ea typeface="+mj-ea"/>
                <a:cs typeface="Soberana Sans"/>
              </a:rPr>
              <a:t>2. Tipografía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77933C"/>
              </a:solidFill>
              <a:effectLst/>
              <a:uLnTx/>
              <a:uFillTx/>
              <a:latin typeface="Soberana Sans"/>
              <a:ea typeface="+mj-ea"/>
              <a:cs typeface="Soberana Sans"/>
            </a:endParaRPr>
          </a:p>
        </p:txBody>
      </p:sp>
      <p:pic>
        <p:nvPicPr>
          <p:cNvPr id="1026" name="Picture 2" descr="http://menteprimitiva.com/wp-content/uploads/2012/05/html-cs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014797"/>
            <a:ext cx="5715000" cy="400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2805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343428"/>
            <a:ext cx="8229600" cy="41416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b="1" i="1" dirty="0" smtClean="0"/>
              <a:t>@font-face </a:t>
            </a:r>
            <a:r>
              <a:rPr lang="es-MX" dirty="0" smtClean="0"/>
              <a:t>CSS3 </a:t>
            </a:r>
          </a:p>
          <a:p>
            <a:pPr algn="ctr">
              <a:buNone/>
            </a:pPr>
            <a:endParaRPr lang="es-MX" b="1" i="1" dirty="0" smtClean="0"/>
          </a:p>
          <a:p>
            <a:r>
              <a:rPr lang="es-MX" dirty="0" smtClean="0"/>
              <a:t>Es una regla CSS que le permite descargar una fuente concreta de su </a:t>
            </a:r>
            <a:r>
              <a:rPr lang="es-MX" b="1" dirty="0" smtClean="0"/>
              <a:t>servidor</a:t>
            </a:r>
            <a:r>
              <a:rPr lang="es-MX" dirty="0" smtClean="0"/>
              <a:t> para hacer una página web si el usuario no tiene esa fuente instalada. </a:t>
            </a:r>
          </a:p>
          <a:p>
            <a:r>
              <a:rPr lang="es-MX" dirty="0" smtClean="0"/>
              <a:t>Esto significa que los </a:t>
            </a:r>
            <a:r>
              <a:rPr lang="es-MX" b="1" dirty="0" smtClean="0"/>
              <a:t>diseñadores web </a:t>
            </a:r>
            <a:r>
              <a:rPr lang="es-MX" dirty="0" smtClean="0"/>
              <a:t>ya no tendrán que cumplir con un determinado conjunto de fuentes web “web safe” de que el usuario ha pre-instalado en su computadora.</a:t>
            </a:r>
            <a:endParaRPr lang="es-MX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9378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Soberana Sans"/>
                <a:ea typeface="+mj-ea"/>
                <a:cs typeface="Soberana Sans"/>
              </a:rPr>
              <a:t>2. Tipografía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77933C"/>
              </a:solidFill>
              <a:effectLst/>
              <a:uLnTx/>
              <a:uFillTx/>
              <a:latin typeface="Soberana Sans"/>
              <a:ea typeface="+mj-ea"/>
              <a:cs typeface="Soberana Sans"/>
            </a:endParaRPr>
          </a:p>
        </p:txBody>
      </p:sp>
    </p:spTree>
    <p:extLst>
      <p:ext uri="{BB962C8B-B14F-4D97-AF65-F5344CB8AC3E}">
        <p14:creationId xmlns:p14="http://schemas.microsoft.com/office/powerpoint/2010/main" val="364554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s-MX" dirty="0" smtClean="0"/>
              <a:t>¿Cómo funciona 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6309"/>
            <a:ext cx="8229600" cy="4141691"/>
          </a:xfrm>
        </p:spPr>
        <p:txBody>
          <a:bodyPr>
            <a:normAutofit/>
          </a:bodyPr>
          <a:lstStyle/>
          <a:p>
            <a:r>
              <a:rPr lang="es-MX" dirty="0" smtClean="0"/>
              <a:t>Lo primero que haremos en nuestra hoja de estilos es crear una declaración que defina la fuente que vamos a utilizar: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Si la fuente en vez de ser TrueType (.</a:t>
            </a:r>
            <a:r>
              <a:rPr lang="es-MX" dirty="0" err="1" smtClean="0"/>
              <a:t>ttf</a:t>
            </a:r>
            <a:r>
              <a:rPr lang="es-MX" dirty="0" smtClean="0"/>
              <a:t>) fuera </a:t>
            </a:r>
            <a:r>
              <a:rPr lang="es-MX" dirty="0" err="1" smtClean="0"/>
              <a:t>OpenType</a:t>
            </a:r>
            <a:r>
              <a:rPr lang="es-MX" dirty="0" smtClean="0"/>
              <a:t> (.</a:t>
            </a:r>
            <a:r>
              <a:rPr lang="es-MX" dirty="0" err="1" smtClean="0"/>
              <a:t>otf</a:t>
            </a:r>
            <a:r>
              <a:rPr lang="es-MX" dirty="0" smtClean="0"/>
              <a:t>), pondríamos “</a:t>
            </a:r>
            <a:r>
              <a:rPr lang="es-MX" dirty="0" err="1" smtClean="0"/>
              <a:t>opentype</a:t>
            </a:r>
            <a:r>
              <a:rPr lang="es-MX" dirty="0" smtClean="0"/>
              <a:t>” en vez de “</a:t>
            </a:r>
            <a:r>
              <a:rPr lang="es-MX" dirty="0" err="1" smtClean="0"/>
              <a:t>truetype</a:t>
            </a:r>
            <a:r>
              <a:rPr lang="es-MX" dirty="0" smtClean="0"/>
              <a:t>”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814487" y="3934635"/>
            <a:ext cx="7075900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 smtClean="0"/>
              <a:t>@</a:t>
            </a:r>
            <a:r>
              <a:rPr lang="es-ES" sz="2000" dirty="0" err="1" smtClean="0"/>
              <a:t>font-face</a:t>
            </a:r>
            <a:r>
              <a:rPr lang="es-ES" sz="2000" dirty="0" smtClean="0"/>
              <a:t> {    </a:t>
            </a:r>
          </a:p>
          <a:p>
            <a:r>
              <a:rPr lang="es-ES" sz="2000" dirty="0" smtClean="0"/>
              <a:t> </a:t>
            </a:r>
            <a:r>
              <a:rPr lang="es-ES" sz="2000" dirty="0" err="1" smtClean="0"/>
              <a:t>font-family</a:t>
            </a:r>
            <a:r>
              <a:rPr lang="es-ES" sz="2000" dirty="0" smtClean="0"/>
              <a:t>: Soberana </a:t>
            </a:r>
            <a:r>
              <a:rPr lang="es-ES" sz="2000" dirty="0" err="1" smtClean="0"/>
              <a:t>Sans</a:t>
            </a:r>
            <a:r>
              <a:rPr lang="es-ES" sz="2000" dirty="0" smtClean="0"/>
              <a:t>; </a:t>
            </a:r>
          </a:p>
          <a:p>
            <a:r>
              <a:rPr lang="es-ES" sz="2000" dirty="0" smtClean="0"/>
              <a:t> </a:t>
            </a:r>
            <a:r>
              <a:rPr lang="es-ES" sz="2000" dirty="0" err="1" smtClean="0"/>
              <a:t>src</a:t>
            </a:r>
            <a:r>
              <a:rPr lang="es-ES" sz="2000" dirty="0" smtClean="0"/>
              <a:t>: </a:t>
            </a:r>
            <a:r>
              <a:rPr lang="es-ES" sz="2000" dirty="0" err="1" smtClean="0"/>
              <a:t>url</a:t>
            </a:r>
            <a:r>
              <a:rPr lang="es-ES" sz="2000" dirty="0" smtClean="0"/>
              <a:t>(/</a:t>
            </a:r>
            <a:r>
              <a:rPr lang="es-ES" sz="2000" dirty="0" err="1" smtClean="0"/>
              <a:t>fonts</a:t>
            </a:r>
            <a:r>
              <a:rPr lang="es-ES" sz="2000" dirty="0" smtClean="0"/>
              <a:t>/ SoberanaSans-Regular.otf)</a:t>
            </a:r>
            <a:r>
              <a:rPr lang="es-MX" sz="2000" dirty="0" smtClean="0"/>
              <a:t> </a:t>
            </a:r>
            <a:r>
              <a:rPr lang="es-MX" sz="2000" dirty="0" err="1" smtClean="0"/>
              <a:t>format</a:t>
            </a:r>
            <a:r>
              <a:rPr lang="es-MX" sz="2000" dirty="0" smtClean="0"/>
              <a:t>(‘</a:t>
            </a:r>
            <a:r>
              <a:rPr lang="es-MX" sz="2000" dirty="0" err="1" smtClean="0"/>
              <a:t>opentype</a:t>
            </a:r>
            <a:r>
              <a:rPr lang="es-MX" sz="2000" dirty="0" smtClean="0"/>
              <a:t>’);</a:t>
            </a:r>
            <a:endParaRPr lang="es-ES" sz="2000" dirty="0" smtClean="0"/>
          </a:p>
          <a:p>
            <a:r>
              <a:rPr lang="es-ES" sz="2000" dirty="0" smtClean="0"/>
              <a:t> </a:t>
            </a:r>
            <a:r>
              <a:rPr lang="es-ES" sz="2000" dirty="0" err="1" smtClean="0"/>
              <a:t>font-weight</a:t>
            </a:r>
            <a:r>
              <a:rPr lang="es-ES" sz="2000" dirty="0" smtClean="0"/>
              <a:t>: normal; </a:t>
            </a:r>
          </a:p>
          <a:p>
            <a:r>
              <a:rPr lang="es-ES" sz="2000" dirty="0" smtClean="0"/>
              <a:t>}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1028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Soberana Sans"/>
                <a:ea typeface="+mj-ea"/>
                <a:cs typeface="Soberana Sans"/>
              </a:rPr>
              <a:t>2. Tipografía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77933C"/>
              </a:solidFill>
              <a:effectLst/>
              <a:uLnTx/>
              <a:uFillTx/>
              <a:latin typeface="Soberana Sans"/>
              <a:ea typeface="+mj-ea"/>
              <a:cs typeface="Soberana Sans"/>
            </a:endParaRPr>
          </a:p>
        </p:txBody>
      </p:sp>
    </p:spTree>
    <p:extLst>
      <p:ext uri="{BB962C8B-B14F-4D97-AF65-F5344CB8AC3E}">
        <p14:creationId xmlns:p14="http://schemas.microsoft.com/office/powerpoint/2010/main" val="321572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Ahora que ya hemos definido la fuente podremos utilizarla como cualquier otra fuente en nuestra hoja de estilos: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457200" y="3318387"/>
            <a:ext cx="8229600" cy="2212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s-MX" sz="2800" dirty="0" err="1" smtClean="0"/>
              <a:t>body</a:t>
            </a:r>
            <a:r>
              <a:rPr lang="es-MX" sz="2800" dirty="0" smtClean="0"/>
              <a:t> {</a:t>
            </a:r>
          </a:p>
          <a:p>
            <a:pPr>
              <a:buNone/>
            </a:pPr>
            <a:r>
              <a:rPr lang="es-MX" sz="2800" dirty="0" smtClean="0"/>
              <a:t>   </a:t>
            </a:r>
            <a:r>
              <a:rPr lang="es-MX" sz="2800" dirty="0" err="1" smtClean="0"/>
              <a:t>background</a:t>
            </a:r>
            <a:r>
              <a:rPr lang="es-MX" sz="2800" dirty="0" smtClean="0"/>
              <a:t>: #</a:t>
            </a:r>
            <a:r>
              <a:rPr lang="es-MX" sz="2800" dirty="0" err="1" smtClean="0"/>
              <a:t>fafafa</a:t>
            </a:r>
            <a:r>
              <a:rPr lang="es-MX" sz="2800" dirty="0" smtClean="0"/>
              <a:t>;</a:t>
            </a:r>
          </a:p>
          <a:p>
            <a:pPr>
              <a:buNone/>
            </a:pPr>
            <a:r>
              <a:rPr lang="es-MX" sz="2800" dirty="0" smtClean="0"/>
              <a:t>   color: #2F2F2F;</a:t>
            </a:r>
          </a:p>
          <a:p>
            <a:pPr>
              <a:buNone/>
            </a:pPr>
            <a:r>
              <a:rPr lang="es-MX" sz="2800" dirty="0" smtClean="0"/>
              <a:t>   </a:t>
            </a:r>
            <a:r>
              <a:rPr lang="es-MX" sz="2800" dirty="0" err="1" smtClean="0"/>
              <a:t>font</a:t>
            </a:r>
            <a:r>
              <a:rPr lang="es-MX" sz="2800" dirty="0" smtClean="0"/>
              <a:t>: 1em "Soberana </a:t>
            </a:r>
            <a:r>
              <a:rPr lang="es-MX" sz="2800" dirty="0" err="1" smtClean="0"/>
              <a:t>Sans</a:t>
            </a:r>
            <a:r>
              <a:rPr lang="es-MX" sz="2800" dirty="0" smtClean="0"/>
              <a:t>", Calibri, </a:t>
            </a:r>
            <a:r>
              <a:rPr lang="es-MX" sz="2800" dirty="0" err="1" smtClean="0"/>
              <a:t>sans-serif</a:t>
            </a:r>
            <a:r>
              <a:rPr lang="es-MX" sz="2800" dirty="0" smtClean="0"/>
              <a:t>;</a:t>
            </a:r>
          </a:p>
          <a:p>
            <a:pPr>
              <a:buNone/>
            </a:pPr>
            <a:r>
              <a:rPr lang="es-MX" sz="2800" dirty="0" smtClean="0"/>
              <a:t>}</a:t>
            </a:r>
            <a:endParaRPr lang="es-MX" sz="28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211308" y="3318387"/>
          <a:ext cx="5475492" cy="394448"/>
        </p:xfrm>
        <a:graphic>
          <a:graphicData uri="http://schemas.openxmlformats.org/drawingml/2006/table">
            <a:tbl>
              <a:tblPr/>
              <a:tblGrid>
                <a:gridCol w="1374506"/>
                <a:gridCol w="1374506"/>
                <a:gridCol w="1363240"/>
                <a:gridCol w="1363240"/>
              </a:tblGrid>
              <a:tr h="394448">
                <a:tc>
                  <a:txBody>
                    <a:bodyPr/>
                    <a:lstStyle/>
                    <a:p>
                      <a:r>
                        <a:rPr lang="es-MX" sz="1800" b="1">
                          <a:solidFill>
                            <a:srgbClr val="FFFFFF"/>
                          </a:solidFill>
                          <a:latin typeface="Verdana"/>
                        </a:rPr>
                        <a:t>12pt</a:t>
                      </a:r>
                      <a:endParaRPr lang="es-MX" sz="4800"/>
                    </a:p>
                  </a:txBody>
                  <a:tcPr marL="47625" marR="4762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1">
                          <a:solidFill>
                            <a:srgbClr val="FFFFFF"/>
                          </a:solidFill>
                          <a:latin typeface="Verdana"/>
                        </a:rPr>
                        <a:t>16px</a:t>
                      </a:r>
                      <a:endParaRPr lang="es-MX" sz="4800"/>
                    </a:p>
                  </a:txBody>
                  <a:tcPr marL="47625" marR="4762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1">
                          <a:solidFill>
                            <a:srgbClr val="FFFFFF"/>
                          </a:solidFill>
                          <a:latin typeface="Verdana"/>
                        </a:rPr>
                        <a:t>1em</a:t>
                      </a:r>
                      <a:endParaRPr lang="es-MX" sz="4800"/>
                    </a:p>
                  </a:txBody>
                  <a:tcPr marL="47625" marR="4762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Verdana"/>
                        </a:rPr>
                        <a:t>100%</a:t>
                      </a:r>
                      <a:endParaRPr lang="es-MX" sz="4800" dirty="0"/>
                    </a:p>
                  </a:txBody>
                  <a:tcPr marL="47625" marR="4762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66"/>
                    </a:solidFill>
                  </a:tcPr>
                </a:tc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211394" y="9985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Soberana Sans"/>
                <a:ea typeface="+mj-ea"/>
                <a:cs typeface="Soberana Sans"/>
              </a:rPr>
              <a:t>2. Tipografía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77933C"/>
              </a:solidFill>
              <a:effectLst/>
              <a:uLnTx/>
              <a:uFillTx/>
              <a:latin typeface="Soberana Sans"/>
              <a:ea typeface="+mj-ea"/>
              <a:cs typeface="Soberana Sans"/>
            </a:endParaRPr>
          </a:p>
        </p:txBody>
      </p:sp>
    </p:spTree>
    <p:extLst>
      <p:ext uri="{BB962C8B-B14F-4D97-AF65-F5344CB8AC3E}">
        <p14:creationId xmlns:p14="http://schemas.microsoft.com/office/powerpoint/2010/main" val="396785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78472" y="1045682"/>
            <a:ext cx="8229600" cy="1143000"/>
          </a:xfrm>
        </p:spPr>
        <p:txBody>
          <a:bodyPr/>
          <a:lstStyle/>
          <a:p>
            <a:r>
              <a:rPr lang="es-MX" dirty="0" smtClean="0"/>
              <a:t>Considerar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b="1" dirty="0" smtClean="0"/>
              <a:t>El problema legal</a:t>
            </a:r>
            <a:r>
              <a:rPr lang="es-MX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MX" b="1" dirty="0" smtClean="0"/>
              <a:t>El problema de la compatibilidad</a:t>
            </a:r>
            <a:r>
              <a:rPr lang="es-MX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s-MX" b="1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899651" y="3215147"/>
            <a:ext cx="3406878" cy="17660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rgbClr val="595959"/>
                </a:solidFill>
              </a:rPr>
              <a:t>@font-face es sólo compatible con Safari, </a:t>
            </a:r>
            <a:r>
              <a:rPr lang="es-MX" sz="2400" dirty="0" err="1" smtClean="0">
                <a:solidFill>
                  <a:srgbClr val="595959"/>
                </a:solidFill>
              </a:rPr>
              <a:t>Chrome</a:t>
            </a:r>
            <a:r>
              <a:rPr lang="es-MX" sz="2400" dirty="0" smtClean="0">
                <a:solidFill>
                  <a:srgbClr val="595959"/>
                </a:solidFill>
              </a:rPr>
              <a:t>, </a:t>
            </a:r>
            <a:r>
              <a:rPr lang="es-MX" sz="2400" dirty="0" err="1" smtClean="0">
                <a:solidFill>
                  <a:srgbClr val="595959"/>
                </a:solidFill>
              </a:rPr>
              <a:t>Firefox</a:t>
            </a:r>
            <a:r>
              <a:rPr lang="es-MX" sz="2400" dirty="0" smtClean="0">
                <a:solidFill>
                  <a:srgbClr val="595959"/>
                </a:solidFill>
              </a:rPr>
              <a:t> y Opera.</a:t>
            </a:r>
            <a:endParaRPr lang="es-MX" sz="2400" dirty="0">
              <a:solidFill>
                <a:srgbClr val="595959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294675" y="2787445"/>
            <a:ext cx="2757949" cy="427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Internet Explorer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5294676" y="3603983"/>
            <a:ext cx="2757949" cy="13771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@font-face lo soporta Internet Explorer desde su versión 4</a:t>
            </a:r>
            <a:endParaRPr lang="es-MX" dirty="0">
              <a:solidFill>
                <a:schemeClr val="tx1"/>
              </a:solidFill>
            </a:endParaRPr>
          </a:p>
        </p:txBody>
      </p:sp>
      <p:cxnSp>
        <p:nvCxnSpPr>
          <p:cNvPr id="8" name="7 Conector recto de flecha"/>
          <p:cNvCxnSpPr>
            <a:stCxn id="5" idx="2"/>
            <a:endCxn id="6" idx="0"/>
          </p:cNvCxnSpPr>
          <p:nvPr/>
        </p:nvCxnSpPr>
        <p:spPr>
          <a:xfrm rot="16200000" flipH="1">
            <a:off x="6479233" y="3409564"/>
            <a:ext cx="38883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5058702" y="5259591"/>
            <a:ext cx="2669458" cy="13476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err="1" smtClean="0"/>
              <a:t>Embedded</a:t>
            </a:r>
            <a:r>
              <a:rPr lang="es-MX" b="1" dirty="0" smtClean="0"/>
              <a:t> Open </a:t>
            </a:r>
            <a:r>
              <a:rPr lang="es-MX" b="1" dirty="0" err="1" smtClean="0"/>
              <a:t>Type</a:t>
            </a:r>
            <a:r>
              <a:rPr lang="es-MX" b="1" dirty="0" smtClean="0"/>
              <a:t> (.</a:t>
            </a:r>
            <a:r>
              <a:rPr lang="es-MX" b="1" dirty="0" err="1" smtClean="0"/>
              <a:t>eot</a:t>
            </a:r>
            <a:r>
              <a:rPr lang="es-MX" b="1" dirty="0" smtClean="0"/>
              <a:t>)</a:t>
            </a:r>
            <a:endParaRPr lang="es-MX" dirty="0"/>
          </a:p>
        </p:txBody>
      </p:sp>
      <p:cxnSp>
        <p:nvCxnSpPr>
          <p:cNvPr id="13" name="12 Conector recto de flecha"/>
          <p:cNvCxnSpPr>
            <a:stCxn id="6" idx="2"/>
            <a:endCxn id="11" idx="0"/>
          </p:cNvCxnSpPr>
          <p:nvPr/>
        </p:nvCxnSpPr>
        <p:spPr>
          <a:xfrm rot="5400000">
            <a:off x="6394328" y="4980268"/>
            <a:ext cx="278426" cy="2802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1135626" y="5360937"/>
            <a:ext cx="3170903" cy="1144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TrueType o </a:t>
            </a:r>
            <a:r>
              <a:rPr lang="es-MX" dirty="0" err="1" smtClean="0"/>
              <a:t>OpenType</a:t>
            </a:r>
            <a:r>
              <a:rPr lang="es-MX" dirty="0" smtClean="0"/>
              <a:t> para Safari, </a:t>
            </a:r>
            <a:r>
              <a:rPr lang="es-MX" dirty="0" err="1" smtClean="0"/>
              <a:t>Chrome</a:t>
            </a:r>
            <a:r>
              <a:rPr lang="es-MX" dirty="0" smtClean="0"/>
              <a:t>, Opera o </a:t>
            </a:r>
            <a:r>
              <a:rPr lang="es-MX" dirty="0" err="1" smtClean="0"/>
              <a:t>Firefox</a:t>
            </a:r>
            <a:r>
              <a:rPr lang="es-MX" dirty="0" smtClean="0"/>
              <a:t> y otro EOT para Microsoft Explorer.</a:t>
            </a:r>
            <a:endParaRPr lang="es-MX" dirty="0"/>
          </a:p>
        </p:txBody>
      </p:sp>
      <p:cxnSp>
        <p:nvCxnSpPr>
          <p:cNvPr id="18" name="17 Conector recto de flecha"/>
          <p:cNvCxnSpPr>
            <a:stCxn id="11" idx="1"/>
            <a:endCxn id="16" idx="3"/>
          </p:cNvCxnSpPr>
          <p:nvPr/>
        </p:nvCxnSpPr>
        <p:spPr>
          <a:xfrm rot="10800000" flipV="1">
            <a:off x="4306530" y="5933434"/>
            <a:ext cx="75217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ítulo 1"/>
          <p:cNvSpPr txBox="1">
            <a:spLocks/>
          </p:cNvSpPr>
          <p:nvPr/>
        </p:nvSpPr>
        <p:spPr>
          <a:xfrm>
            <a:off x="0" y="9802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Soberana Sans"/>
                <a:ea typeface="+mj-ea"/>
                <a:cs typeface="Soberana Sans"/>
              </a:rPr>
              <a:t>2. Tipografía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77933C"/>
              </a:solidFill>
              <a:effectLst/>
              <a:uLnTx/>
              <a:uFillTx/>
              <a:latin typeface="Soberana Sans"/>
              <a:ea typeface="+mj-ea"/>
              <a:cs typeface="Soberana Sans"/>
            </a:endParaRPr>
          </a:p>
        </p:txBody>
      </p:sp>
      <p:pic>
        <p:nvPicPr>
          <p:cNvPr id="50180" name="Picture 4" descr="Internet Explor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4766" y="2831689"/>
            <a:ext cx="295275" cy="285750"/>
          </a:xfrm>
          <a:prstGeom prst="rect">
            <a:avLst/>
          </a:prstGeom>
          <a:noFill/>
        </p:spPr>
      </p:pic>
      <p:pic>
        <p:nvPicPr>
          <p:cNvPr id="50182" name="Picture 6" descr="Firefo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8931" y="4695415"/>
            <a:ext cx="295275" cy="285750"/>
          </a:xfrm>
          <a:prstGeom prst="rect">
            <a:avLst/>
          </a:prstGeom>
          <a:noFill/>
        </p:spPr>
      </p:pic>
      <p:pic>
        <p:nvPicPr>
          <p:cNvPr id="50184" name="Picture 8" descr="Ope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5472" y="4695415"/>
            <a:ext cx="266700" cy="285750"/>
          </a:xfrm>
          <a:prstGeom prst="rect">
            <a:avLst/>
          </a:prstGeom>
          <a:noFill/>
        </p:spPr>
      </p:pic>
      <p:pic>
        <p:nvPicPr>
          <p:cNvPr id="50186" name="Picture 10" descr="Safar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9113" y="3653819"/>
            <a:ext cx="266700" cy="285750"/>
          </a:xfrm>
          <a:prstGeom prst="rect">
            <a:avLst/>
          </a:prstGeom>
          <a:noFill/>
        </p:spPr>
      </p:pic>
      <p:pic>
        <p:nvPicPr>
          <p:cNvPr id="50188" name="Picture 12" descr="Google Chrom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30594" y="4695415"/>
            <a:ext cx="295275" cy="285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859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457200" y="2097208"/>
            <a:ext cx="8229600" cy="4525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dirty="0" smtClean="0"/>
              <a:t>@</a:t>
            </a:r>
            <a:r>
              <a:rPr lang="es-ES" sz="2000" dirty="0" err="1" smtClean="0"/>
              <a:t>font-face</a:t>
            </a:r>
            <a:r>
              <a:rPr lang="es-ES" sz="2000" dirty="0" smtClean="0"/>
              <a:t> {</a:t>
            </a:r>
          </a:p>
          <a:p>
            <a:r>
              <a:rPr lang="es-ES" sz="2000" dirty="0" smtClean="0"/>
              <a:t>	     </a:t>
            </a:r>
            <a:r>
              <a:rPr lang="es-ES" sz="2000" dirty="0" err="1" smtClean="0"/>
              <a:t>font-family:’Soberana</a:t>
            </a:r>
            <a:r>
              <a:rPr lang="es-ES" sz="2000" dirty="0" smtClean="0"/>
              <a:t> </a:t>
            </a:r>
            <a:r>
              <a:rPr lang="es-ES" sz="2000" dirty="0" err="1" smtClean="0"/>
              <a:t>Sans</a:t>
            </a:r>
            <a:r>
              <a:rPr lang="es-ES" sz="2000" dirty="0" smtClean="0"/>
              <a:t>’; </a:t>
            </a:r>
          </a:p>
          <a:p>
            <a:r>
              <a:rPr lang="es-ES" sz="2000" dirty="0" smtClean="0"/>
              <a:t>             /* Para Internet Explorer */</a:t>
            </a:r>
          </a:p>
          <a:p>
            <a:r>
              <a:rPr lang="es-ES" sz="2000" dirty="0" smtClean="0"/>
              <a:t>             </a:t>
            </a:r>
            <a:r>
              <a:rPr lang="es-ES" sz="2000" dirty="0" err="1" smtClean="0"/>
              <a:t>src</a:t>
            </a:r>
            <a:r>
              <a:rPr lang="es-ES" sz="2000" dirty="0" smtClean="0"/>
              <a:t>: </a:t>
            </a:r>
            <a:r>
              <a:rPr lang="es-ES" sz="2000" dirty="0" err="1" smtClean="0"/>
              <a:t>url</a:t>
            </a:r>
            <a:r>
              <a:rPr lang="es-ES" sz="2000" dirty="0" smtClean="0"/>
              <a:t> ('/ </a:t>
            </a:r>
            <a:r>
              <a:rPr lang="es-ES" sz="2000" dirty="0" err="1" smtClean="0"/>
              <a:t>fonts</a:t>
            </a:r>
            <a:r>
              <a:rPr lang="es-ES" sz="2000" dirty="0" smtClean="0"/>
              <a:t> / SoberanaSans-Regular.eot');</a:t>
            </a:r>
          </a:p>
          <a:p>
            <a:r>
              <a:rPr lang="es-ES" sz="2000" dirty="0" smtClean="0"/>
              <a:t>             /*  Para el resto de navegadores */</a:t>
            </a:r>
          </a:p>
          <a:p>
            <a:r>
              <a:rPr lang="es-ES" sz="2000" dirty="0" smtClean="0"/>
              <a:t>             </a:t>
            </a:r>
            <a:r>
              <a:rPr lang="es-ES" sz="2000" dirty="0" err="1" smtClean="0"/>
              <a:t>src</a:t>
            </a:r>
            <a:r>
              <a:rPr lang="es-ES" sz="2000" dirty="0" smtClean="0"/>
              <a:t>: </a:t>
            </a:r>
            <a:r>
              <a:rPr lang="es-ES" sz="2000" dirty="0" err="1" smtClean="0"/>
              <a:t>url</a:t>
            </a:r>
            <a:r>
              <a:rPr lang="es-ES" sz="2000" dirty="0" smtClean="0"/>
              <a:t> ("/</a:t>
            </a:r>
            <a:r>
              <a:rPr lang="es-ES" sz="2000" dirty="0" err="1" smtClean="0"/>
              <a:t>fonts</a:t>
            </a:r>
            <a:r>
              <a:rPr lang="es-ES" sz="2000" dirty="0" smtClean="0"/>
              <a:t>/ SoberanaSans-Regular.otf") </a:t>
            </a:r>
            <a:r>
              <a:rPr lang="es-ES" sz="2000" dirty="0" err="1" smtClean="0"/>
              <a:t>format</a:t>
            </a:r>
            <a:r>
              <a:rPr lang="es-ES" sz="2000" dirty="0" smtClean="0"/>
              <a:t>("</a:t>
            </a:r>
            <a:r>
              <a:rPr lang="es-ES" sz="2000" dirty="0" err="1" smtClean="0"/>
              <a:t>opentype</a:t>
            </a:r>
            <a:r>
              <a:rPr lang="es-ES" sz="2000" dirty="0" smtClean="0"/>
              <a:t>");</a:t>
            </a:r>
          </a:p>
          <a:p>
            <a:r>
              <a:rPr lang="es-ES" sz="2000" dirty="0" smtClean="0"/>
              <a:t>             </a:t>
            </a:r>
            <a:r>
              <a:rPr lang="es-ES" sz="2000" dirty="0" err="1" smtClean="0"/>
              <a:t>font-weight</a:t>
            </a:r>
            <a:r>
              <a:rPr lang="es-ES" sz="2000" dirty="0" smtClean="0"/>
              <a:t>: normal; </a:t>
            </a:r>
            <a:r>
              <a:rPr lang="es-ES" sz="2000" dirty="0" err="1" smtClean="0"/>
              <a:t>font-style</a:t>
            </a:r>
            <a:r>
              <a:rPr lang="es-ES" sz="2000" dirty="0" smtClean="0"/>
              <a:t>: normal;</a:t>
            </a:r>
          </a:p>
          <a:p>
            <a:r>
              <a:rPr lang="es-ES" sz="2000" dirty="0" smtClean="0"/>
              <a:t>}</a:t>
            </a:r>
            <a:endParaRPr lang="es-MX" sz="16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9542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Soberana Sans"/>
                <a:ea typeface="+mj-ea"/>
                <a:cs typeface="Soberana Sans"/>
              </a:rPr>
              <a:t>2. Tipografía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77933C"/>
              </a:solidFill>
              <a:effectLst/>
              <a:uLnTx/>
              <a:uFillTx/>
              <a:latin typeface="Soberana Sans"/>
              <a:ea typeface="+mj-ea"/>
              <a:cs typeface="Soberana Sans"/>
            </a:endParaRPr>
          </a:p>
        </p:txBody>
      </p:sp>
    </p:spTree>
    <p:extLst>
      <p:ext uri="{BB962C8B-B14F-4D97-AF65-F5344CB8AC3E}">
        <p14:creationId xmlns:p14="http://schemas.microsoft.com/office/powerpoint/2010/main" val="335092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38776" y="1133987"/>
            <a:ext cx="3648023" cy="5673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b="1" dirty="0" smtClean="0">
                <a:solidFill>
                  <a:srgbClr val="FF0000"/>
                </a:solidFill>
                <a:latin typeface="Soberana Sans Light"/>
                <a:cs typeface="Soberana Sans Light"/>
              </a:rPr>
              <a:t>Ejemplo donde se incluyen las fuentes:</a:t>
            </a:r>
          </a:p>
          <a:p>
            <a:pPr marL="0" indent="0" algn="just">
              <a:buNone/>
            </a:pPr>
            <a:endParaRPr lang="es-ES" sz="2400" b="1" dirty="0">
              <a:solidFill>
                <a:srgbClr val="FF0000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 smtClean="0">
              <a:solidFill>
                <a:srgbClr val="FF0000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r>
              <a:rPr lang="es-ES" sz="2400" b="1" dirty="0" smtClean="0">
                <a:latin typeface="Soberana Sans Light"/>
                <a:cs typeface="Soberana Sans Light"/>
              </a:rPr>
              <a:t> </a:t>
            </a:r>
            <a:endParaRPr lang="es-ES" sz="18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57200" y="1502688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@</a:t>
            </a:r>
            <a:r>
              <a:rPr lang="es-ES" sz="1600" dirty="0" err="1" smtClean="0"/>
              <a:t>charset</a:t>
            </a:r>
            <a:r>
              <a:rPr lang="es-ES" sz="1600" dirty="0" smtClean="0"/>
              <a:t> "utf-8";</a:t>
            </a:r>
          </a:p>
          <a:p>
            <a:r>
              <a:rPr lang="es-ES" sz="1600" dirty="0" smtClean="0"/>
              <a:t>@</a:t>
            </a:r>
            <a:r>
              <a:rPr lang="es-ES" sz="1600" dirty="0" err="1" smtClean="0"/>
              <a:t>font-face</a:t>
            </a:r>
            <a:r>
              <a:rPr lang="es-ES" sz="1600" dirty="0" smtClean="0"/>
              <a:t> {    </a:t>
            </a:r>
            <a:r>
              <a:rPr lang="es-ES" sz="1600" dirty="0" err="1" smtClean="0"/>
              <a:t>font</a:t>
            </a:r>
            <a:r>
              <a:rPr lang="es-ES" sz="1600" dirty="0" smtClean="0"/>
              <a:t>-</a:t>
            </a:r>
            <a:r>
              <a:rPr lang="es-ES" sz="1600" dirty="0" err="1" smtClean="0"/>
              <a:t>family</a:t>
            </a:r>
            <a:r>
              <a:rPr lang="es-ES" sz="1600" dirty="0" smtClean="0"/>
              <a:t>: ‘Soberana Titular’; </a:t>
            </a:r>
          </a:p>
          <a:p>
            <a:r>
              <a:rPr lang="es-ES" sz="1600" dirty="0" smtClean="0"/>
              <a:t>			</a:t>
            </a:r>
            <a:r>
              <a:rPr lang="es-ES" sz="1600" dirty="0" err="1" smtClean="0"/>
              <a:t>src</a:t>
            </a:r>
            <a:r>
              <a:rPr lang="es-ES" sz="1600" dirty="0" smtClean="0"/>
              <a:t>: </a:t>
            </a:r>
            <a:r>
              <a:rPr lang="es-ES" sz="1600" dirty="0" err="1" smtClean="0"/>
              <a:t>url</a:t>
            </a:r>
            <a:r>
              <a:rPr lang="es-ES" sz="1600" dirty="0" smtClean="0"/>
              <a:t>(/</a:t>
            </a:r>
            <a:r>
              <a:rPr lang="es-ES" sz="1600" dirty="0" err="1" smtClean="0"/>
              <a:t>fonts</a:t>
            </a:r>
            <a:r>
              <a:rPr lang="es-ES" sz="1600" dirty="0" smtClean="0"/>
              <a:t>/</a:t>
            </a:r>
            <a:r>
              <a:rPr lang="es-ES" sz="1600" dirty="0" err="1" smtClean="0"/>
              <a:t>SoberanaTitular</a:t>
            </a:r>
            <a:r>
              <a:rPr lang="es-ES" sz="1600" dirty="0" smtClean="0"/>
              <a:t>-Regular. </a:t>
            </a:r>
            <a:r>
              <a:rPr lang="es-ES" sz="1600" dirty="0" err="1" smtClean="0"/>
              <a:t>eot</a:t>
            </a:r>
            <a:r>
              <a:rPr lang="es-ES" sz="1600" dirty="0" smtClean="0"/>
              <a:t>);</a:t>
            </a:r>
          </a:p>
          <a:p>
            <a:r>
              <a:rPr lang="es-ES" sz="1600" dirty="0" smtClean="0"/>
              <a:t>			 </a:t>
            </a:r>
            <a:r>
              <a:rPr lang="es-ES" sz="1600" dirty="0" err="1" smtClean="0"/>
              <a:t>src</a:t>
            </a:r>
            <a:r>
              <a:rPr lang="es-ES" sz="1600" dirty="0" smtClean="0"/>
              <a:t>: </a:t>
            </a:r>
            <a:r>
              <a:rPr lang="es-ES" sz="1600" dirty="0" err="1" smtClean="0"/>
              <a:t>url</a:t>
            </a:r>
            <a:r>
              <a:rPr lang="es-ES" sz="1600" dirty="0" smtClean="0"/>
              <a:t>(/</a:t>
            </a:r>
            <a:r>
              <a:rPr lang="es-ES" sz="1600" dirty="0" err="1" smtClean="0"/>
              <a:t>fonts</a:t>
            </a:r>
            <a:r>
              <a:rPr lang="es-ES" sz="1600" dirty="0" smtClean="0"/>
              <a:t>/SoberanaTitular-Regular.otf).</a:t>
            </a:r>
            <a:r>
              <a:rPr lang="es-ES" sz="1600" dirty="0" err="1" smtClean="0"/>
              <a:t>format</a:t>
            </a:r>
            <a:r>
              <a:rPr lang="es-ES" sz="1600" dirty="0" smtClean="0"/>
              <a:t>("</a:t>
            </a:r>
            <a:r>
              <a:rPr lang="es-ES" sz="1600" dirty="0" err="1" smtClean="0"/>
              <a:t>opentype</a:t>
            </a:r>
            <a:r>
              <a:rPr lang="es-ES" sz="1600" dirty="0" smtClean="0"/>
              <a:t>");</a:t>
            </a:r>
          </a:p>
          <a:p>
            <a:r>
              <a:rPr lang="es-ES" sz="1600" dirty="0" smtClean="0"/>
              <a:t>			 </a:t>
            </a:r>
            <a:r>
              <a:rPr lang="es-ES" sz="1600" dirty="0" err="1" smtClean="0"/>
              <a:t>font-weight</a:t>
            </a:r>
            <a:r>
              <a:rPr lang="es-ES" sz="1600" dirty="0" smtClean="0"/>
              <a:t>: normal; }</a:t>
            </a:r>
          </a:p>
          <a:p>
            <a:r>
              <a:rPr lang="es-ES" sz="1600" dirty="0" smtClean="0"/>
              <a:t>@</a:t>
            </a:r>
            <a:r>
              <a:rPr lang="es-ES" sz="1600" dirty="0" err="1" smtClean="0"/>
              <a:t>font-face</a:t>
            </a:r>
            <a:r>
              <a:rPr lang="es-ES" sz="1600" dirty="0" smtClean="0"/>
              <a:t> {    </a:t>
            </a:r>
            <a:r>
              <a:rPr lang="es-ES" sz="1600" dirty="0" err="1" smtClean="0"/>
              <a:t>font</a:t>
            </a:r>
            <a:r>
              <a:rPr lang="es-ES" sz="1600" dirty="0" smtClean="0"/>
              <a:t>-</a:t>
            </a:r>
            <a:r>
              <a:rPr lang="es-ES" sz="1600" dirty="0" err="1" smtClean="0"/>
              <a:t>family</a:t>
            </a:r>
            <a:r>
              <a:rPr lang="es-ES" sz="1600" dirty="0" smtClean="0"/>
              <a:t>: ‘Soberana Titular </a:t>
            </a:r>
            <a:r>
              <a:rPr lang="es-ES" sz="1600" dirty="0" err="1" smtClean="0"/>
              <a:t>Bold</a:t>
            </a:r>
            <a:r>
              <a:rPr lang="es-ES" sz="1600" dirty="0" smtClean="0"/>
              <a:t>’;</a:t>
            </a:r>
          </a:p>
          <a:p>
            <a:r>
              <a:rPr lang="es-ES" sz="1600" dirty="0" smtClean="0"/>
              <a:t>			</a:t>
            </a:r>
            <a:r>
              <a:rPr lang="es-ES" sz="1600" dirty="0" err="1" smtClean="0"/>
              <a:t>src</a:t>
            </a:r>
            <a:r>
              <a:rPr lang="es-ES" sz="1600" dirty="0" smtClean="0"/>
              <a:t>: </a:t>
            </a:r>
            <a:r>
              <a:rPr lang="es-ES" sz="1600" dirty="0" err="1" smtClean="0"/>
              <a:t>url</a:t>
            </a:r>
            <a:r>
              <a:rPr lang="es-ES" sz="1600" dirty="0" smtClean="0"/>
              <a:t>(/</a:t>
            </a:r>
            <a:r>
              <a:rPr lang="es-ES" sz="1600" dirty="0" err="1" smtClean="0"/>
              <a:t>fonts</a:t>
            </a:r>
            <a:r>
              <a:rPr lang="es-ES" sz="1600" dirty="0" smtClean="0"/>
              <a:t>/</a:t>
            </a:r>
            <a:r>
              <a:rPr lang="es-ES" sz="1600" dirty="0" err="1" smtClean="0"/>
              <a:t>SoberanaTitular</a:t>
            </a:r>
            <a:r>
              <a:rPr lang="es-ES" sz="1600" dirty="0" smtClean="0"/>
              <a:t>-Regular. </a:t>
            </a:r>
            <a:r>
              <a:rPr lang="es-ES" sz="1600" dirty="0" err="1" smtClean="0"/>
              <a:t>eot</a:t>
            </a:r>
            <a:r>
              <a:rPr lang="es-ES" sz="1600" dirty="0" smtClean="0"/>
              <a:t>);</a:t>
            </a:r>
          </a:p>
          <a:p>
            <a:r>
              <a:rPr lang="es-ES" sz="1600" dirty="0" smtClean="0"/>
              <a:t>			 </a:t>
            </a:r>
            <a:r>
              <a:rPr lang="es-ES" sz="1600" dirty="0" err="1" smtClean="0"/>
              <a:t>src</a:t>
            </a:r>
            <a:r>
              <a:rPr lang="es-ES" sz="1600" dirty="0" smtClean="0"/>
              <a:t>: </a:t>
            </a:r>
            <a:r>
              <a:rPr lang="es-ES" sz="1600" dirty="0" err="1" smtClean="0"/>
              <a:t>url</a:t>
            </a:r>
            <a:r>
              <a:rPr lang="es-ES" sz="1600" dirty="0" smtClean="0"/>
              <a:t>(/</a:t>
            </a:r>
            <a:r>
              <a:rPr lang="es-ES" sz="1600" dirty="0" err="1" smtClean="0"/>
              <a:t>fonts</a:t>
            </a:r>
            <a:r>
              <a:rPr lang="es-ES" sz="1600" dirty="0" smtClean="0"/>
              <a:t>/SoberanaTitular-Bold.otf) .</a:t>
            </a:r>
            <a:r>
              <a:rPr lang="es-ES" sz="1600" dirty="0" err="1" smtClean="0"/>
              <a:t>format</a:t>
            </a:r>
            <a:r>
              <a:rPr lang="es-ES" sz="1600" dirty="0" smtClean="0"/>
              <a:t>("</a:t>
            </a:r>
            <a:r>
              <a:rPr lang="es-ES" sz="1600" dirty="0" err="1" smtClean="0"/>
              <a:t>opentype</a:t>
            </a:r>
            <a:r>
              <a:rPr lang="es-ES" sz="1600" dirty="0" smtClean="0"/>
              <a:t>");</a:t>
            </a:r>
          </a:p>
          <a:p>
            <a:r>
              <a:rPr lang="es-ES" sz="1600" dirty="0" smtClean="0"/>
              <a:t>			 </a:t>
            </a:r>
            <a:r>
              <a:rPr lang="es-ES" sz="1600" dirty="0" err="1" smtClean="0"/>
              <a:t>font-weight</a:t>
            </a:r>
            <a:r>
              <a:rPr lang="es-ES" sz="1600" dirty="0" smtClean="0"/>
              <a:t>: normal; }</a:t>
            </a:r>
          </a:p>
          <a:p>
            <a:r>
              <a:rPr lang="es-ES" sz="1600" dirty="0" smtClean="0"/>
              <a:t>@</a:t>
            </a:r>
            <a:r>
              <a:rPr lang="es-ES" sz="1600" dirty="0" err="1" smtClean="0"/>
              <a:t>font-face</a:t>
            </a:r>
            <a:r>
              <a:rPr lang="es-ES" sz="1600" dirty="0" smtClean="0"/>
              <a:t> {    </a:t>
            </a:r>
            <a:r>
              <a:rPr lang="es-ES" sz="1600" dirty="0" err="1" smtClean="0"/>
              <a:t>font</a:t>
            </a:r>
            <a:r>
              <a:rPr lang="es-ES" sz="1600" dirty="0" smtClean="0"/>
              <a:t>-</a:t>
            </a:r>
            <a:r>
              <a:rPr lang="es-ES" sz="1600" dirty="0" err="1" smtClean="0"/>
              <a:t>family</a:t>
            </a:r>
            <a:r>
              <a:rPr lang="es-ES" sz="1600" dirty="0" smtClean="0"/>
              <a:t>: ‘Soberana </a:t>
            </a:r>
            <a:r>
              <a:rPr lang="es-ES" sz="1600" dirty="0" err="1" smtClean="0"/>
              <a:t>Sans</a:t>
            </a:r>
            <a:r>
              <a:rPr lang="es-ES" sz="1600" dirty="0" smtClean="0"/>
              <a:t>’;</a:t>
            </a:r>
          </a:p>
          <a:p>
            <a:r>
              <a:rPr lang="es-ES" sz="1600" dirty="0" smtClean="0"/>
              <a:t>			 </a:t>
            </a:r>
            <a:r>
              <a:rPr lang="es-ES" sz="1600" dirty="0" err="1" smtClean="0"/>
              <a:t>src</a:t>
            </a:r>
            <a:r>
              <a:rPr lang="es-ES" sz="1600" dirty="0" smtClean="0"/>
              <a:t>: </a:t>
            </a:r>
            <a:r>
              <a:rPr lang="es-ES" sz="1600" dirty="0" err="1" smtClean="0"/>
              <a:t>url</a:t>
            </a:r>
            <a:r>
              <a:rPr lang="es-ES" sz="1600" dirty="0" smtClean="0"/>
              <a:t>(/</a:t>
            </a:r>
            <a:r>
              <a:rPr lang="es-ES" sz="1600" dirty="0" err="1" smtClean="0"/>
              <a:t>fonts</a:t>
            </a:r>
            <a:r>
              <a:rPr lang="es-ES" sz="1600" dirty="0" smtClean="0"/>
              <a:t>/SoberanaSans-Regular.eot);</a:t>
            </a:r>
          </a:p>
          <a:p>
            <a:r>
              <a:rPr lang="es-ES" sz="1600" dirty="0" smtClean="0"/>
              <a:t>			 </a:t>
            </a:r>
            <a:r>
              <a:rPr lang="es-ES" sz="1600" dirty="0" err="1" smtClean="0"/>
              <a:t>src</a:t>
            </a:r>
            <a:r>
              <a:rPr lang="es-ES" sz="1600" dirty="0" smtClean="0"/>
              <a:t>: </a:t>
            </a:r>
            <a:r>
              <a:rPr lang="es-ES" sz="1600" dirty="0" err="1" smtClean="0"/>
              <a:t>url</a:t>
            </a:r>
            <a:r>
              <a:rPr lang="es-ES" sz="1600" dirty="0" smtClean="0"/>
              <a:t>(/</a:t>
            </a:r>
            <a:r>
              <a:rPr lang="es-ES" sz="1600" dirty="0" err="1" smtClean="0"/>
              <a:t>fonts</a:t>
            </a:r>
            <a:r>
              <a:rPr lang="es-ES" sz="1600" dirty="0" smtClean="0"/>
              <a:t>/SoberanaSans-Regular.otf) .</a:t>
            </a:r>
            <a:r>
              <a:rPr lang="es-ES" sz="1600" dirty="0" err="1" smtClean="0"/>
              <a:t>format</a:t>
            </a:r>
            <a:r>
              <a:rPr lang="es-ES" sz="1600" dirty="0" smtClean="0"/>
              <a:t>("</a:t>
            </a:r>
            <a:r>
              <a:rPr lang="es-ES" sz="1600" dirty="0" err="1" smtClean="0"/>
              <a:t>opentype</a:t>
            </a:r>
            <a:r>
              <a:rPr lang="es-ES" sz="1600" dirty="0" smtClean="0"/>
              <a:t>");</a:t>
            </a:r>
          </a:p>
          <a:p>
            <a:r>
              <a:rPr lang="es-ES" sz="1600" dirty="0" smtClean="0"/>
              <a:t>			 </a:t>
            </a:r>
            <a:r>
              <a:rPr lang="es-ES" sz="1600" dirty="0" err="1" smtClean="0"/>
              <a:t>font-weight</a:t>
            </a:r>
            <a:r>
              <a:rPr lang="es-ES" sz="1600" dirty="0" smtClean="0"/>
              <a:t>: normal; }</a:t>
            </a:r>
          </a:p>
          <a:p>
            <a:r>
              <a:rPr lang="es-ES" sz="1600" dirty="0" smtClean="0"/>
              <a:t>@</a:t>
            </a:r>
            <a:r>
              <a:rPr lang="es-ES" sz="1600" dirty="0" err="1" smtClean="0"/>
              <a:t>font-face</a:t>
            </a:r>
            <a:r>
              <a:rPr lang="es-ES" sz="1600" dirty="0" smtClean="0"/>
              <a:t> {    </a:t>
            </a:r>
            <a:r>
              <a:rPr lang="es-ES" sz="1600" dirty="0" err="1" smtClean="0"/>
              <a:t>font</a:t>
            </a:r>
            <a:r>
              <a:rPr lang="es-ES" sz="1600" dirty="0" smtClean="0"/>
              <a:t>-</a:t>
            </a:r>
            <a:r>
              <a:rPr lang="es-ES" sz="1600" dirty="0" err="1" smtClean="0"/>
              <a:t>family</a:t>
            </a:r>
            <a:r>
              <a:rPr lang="es-ES" sz="1600" dirty="0" smtClean="0"/>
              <a:t>: ‘Soberana Sans Italic’; </a:t>
            </a:r>
          </a:p>
          <a:p>
            <a:r>
              <a:rPr lang="es-ES" sz="1600" dirty="0" smtClean="0"/>
              <a:t>			 </a:t>
            </a:r>
            <a:r>
              <a:rPr lang="es-ES" sz="1600" dirty="0" err="1" smtClean="0"/>
              <a:t>src</a:t>
            </a:r>
            <a:r>
              <a:rPr lang="es-ES" sz="1600" dirty="0" smtClean="0"/>
              <a:t>: </a:t>
            </a:r>
            <a:r>
              <a:rPr lang="es-ES" sz="1600" dirty="0" err="1" smtClean="0"/>
              <a:t>url</a:t>
            </a:r>
            <a:r>
              <a:rPr lang="es-ES" sz="1600" dirty="0" smtClean="0"/>
              <a:t>(/</a:t>
            </a:r>
            <a:r>
              <a:rPr lang="es-ES" sz="1600" dirty="0" err="1" smtClean="0"/>
              <a:t>fonts</a:t>
            </a:r>
            <a:r>
              <a:rPr lang="es-ES" sz="1600" dirty="0" smtClean="0"/>
              <a:t>/SoberanaSans-Italic.eot);</a:t>
            </a:r>
          </a:p>
          <a:p>
            <a:r>
              <a:rPr lang="es-ES" sz="1600" dirty="0" smtClean="0"/>
              <a:t>			 </a:t>
            </a:r>
            <a:r>
              <a:rPr lang="es-ES" sz="1600" dirty="0" err="1" smtClean="0"/>
              <a:t>src</a:t>
            </a:r>
            <a:r>
              <a:rPr lang="es-ES" sz="1600" dirty="0" smtClean="0"/>
              <a:t>: </a:t>
            </a:r>
            <a:r>
              <a:rPr lang="es-ES" sz="1600" dirty="0" err="1" smtClean="0"/>
              <a:t>url</a:t>
            </a:r>
            <a:r>
              <a:rPr lang="es-ES" sz="1600" dirty="0" smtClean="0"/>
              <a:t>(/</a:t>
            </a:r>
            <a:r>
              <a:rPr lang="es-ES" sz="1600" dirty="0" err="1" smtClean="0"/>
              <a:t>fonts</a:t>
            </a:r>
            <a:r>
              <a:rPr lang="es-ES" sz="1600" dirty="0" smtClean="0"/>
              <a:t>/SoberanaSans-Italic.otf) .</a:t>
            </a:r>
            <a:r>
              <a:rPr lang="es-ES" sz="1600" dirty="0" err="1" smtClean="0"/>
              <a:t>format</a:t>
            </a:r>
            <a:r>
              <a:rPr lang="es-ES" sz="1600" dirty="0" smtClean="0"/>
              <a:t>("</a:t>
            </a:r>
            <a:r>
              <a:rPr lang="es-ES" sz="1600" dirty="0" err="1" smtClean="0"/>
              <a:t>opentype</a:t>
            </a:r>
            <a:r>
              <a:rPr lang="es-ES" sz="1600" dirty="0" smtClean="0"/>
              <a:t>");</a:t>
            </a:r>
          </a:p>
          <a:p>
            <a:r>
              <a:rPr lang="es-ES" sz="1600" dirty="0" smtClean="0"/>
              <a:t>			 </a:t>
            </a:r>
            <a:r>
              <a:rPr lang="es-ES" sz="1600" dirty="0" err="1" smtClean="0"/>
              <a:t>font-weight</a:t>
            </a:r>
            <a:r>
              <a:rPr lang="es-ES" sz="1600" dirty="0" smtClean="0"/>
              <a:t>: normal; }</a:t>
            </a:r>
          </a:p>
          <a:p>
            <a:r>
              <a:rPr lang="es-ES" sz="1600" dirty="0" smtClean="0"/>
              <a:t>@</a:t>
            </a:r>
            <a:r>
              <a:rPr lang="es-ES" sz="1600" dirty="0" err="1" smtClean="0"/>
              <a:t>font-face</a:t>
            </a:r>
            <a:r>
              <a:rPr lang="es-ES" sz="1600" dirty="0" smtClean="0"/>
              <a:t> {    </a:t>
            </a:r>
            <a:r>
              <a:rPr lang="es-ES" sz="1600" dirty="0" err="1" smtClean="0"/>
              <a:t>font</a:t>
            </a:r>
            <a:r>
              <a:rPr lang="es-ES" sz="1600" dirty="0" smtClean="0"/>
              <a:t>-</a:t>
            </a:r>
            <a:r>
              <a:rPr lang="es-ES" sz="1600" dirty="0" err="1" smtClean="0"/>
              <a:t>family</a:t>
            </a:r>
            <a:r>
              <a:rPr lang="es-ES" sz="1600" dirty="0" smtClean="0"/>
              <a:t>: ‘Soberana Sans </a:t>
            </a:r>
            <a:r>
              <a:rPr lang="es-ES" sz="1600" dirty="0" err="1" smtClean="0"/>
              <a:t>Bold</a:t>
            </a:r>
            <a:r>
              <a:rPr lang="es-ES" sz="1600" dirty="0" smtClean="0"/>
              <a:t>’;</a:t>
            </a:r>
          </a:p>
          <a:p>
            <a:r>
              <a:rPr lang="es-ES" sz="1600" dirty="0" smtClean="0"/>
              <a:t>			 </a:t>
            </a:r>
            <a:r>
              <a:rPr lang="es-ES" sz="1600" dirty="0" err="1" smtClean="0"/>
              <a:t>src</a:t>
            </a:r>
            <a:r>
              <a:rPr lang="es-ES" sz="1600" dirty="0" smtClean="0"/>
              <a:t>: </a:t>
            </a:r>
            <a:r>
              <a:rPr lang="es-ES" sz="1600" dirty="0" err="1" smtClean="0"/>
              <a:t>url</a:t>
            </a:r>
            <a:r>
              <a:rPr lang="es-ES" sz="1600" dirty="0" smtClean="0"/>
              <a:t>(/</a:t>
            </a:r>
            <a:r>
              <a:rPr lang="es-ES" sz="1600" dirty="0" err="1" smtClean="0"/>
              <a:t>fonts</a:t>
            </a:r>
            <a:r>
              <a:rPr lang="es-ES" sz="1600" dirty="0" smtClean="0"/>
              <a:t>/SoberanaSans-Bold.eot);</a:t>
            </a:r>
          </a:p>
          <a:p>
            <a:r>
              <a:rPr lang="es-ES" sz="1600" dirty="0" smtClean="0"/>
              <a:t>			 </a:t>
            </a:r>
            <a:r>
              <a:rPr lang="es-ES" sz="1600" dirty="0" err="1" smtClean="0"/>
              <a:t>src</a:t>
            </a:r>
            <a:r>
              <a:rPr lang="es-ES" sz="1600" dirty="0" smtClean="0"/>
              <a:t>: </a:t>
            </a:r>
            <a:r>
              <a:rPr lang="es-ES" sz="1600" dirty="0" err="1" smtClean="0"/>
              <a:t>url</a:t>
            </a:r>
            <a:r>
              <a:rPr lang="es-ES" sz="1600" dirty="0" smtClean="0"/>
              <a:t>(/</a:t>
            </a:r>
            <a:r>
              <a:rPr lang="es-ES" sz="1600" dirty="0" err="1" smtClean="0"/>
              <a:t>fonts</a:t>
            </a:r>
            <a:r>
              <a:rPr lang="es-ES" sz="1600" dirty="0" smtClean="0"/>
              <a:t>/SoberanaSans-Bold.otf) .</a:t>
            </a:r>
            <a:r>
              <a:rPr lang="es-ES" sz="1600" dirty="0" err="1" smtClean="0"/>
              <a:t>format</a:t>
            </a:r>
            <a:r>
              <a:rPr lang="es-ES" sz="1600" dirty="0" smtClean="0"/>
              <a:t>("</a:t>
            </a:r>
            <a:r>
              <a:rPr lang="es-ES" sz="1600" dirty="0" err="1" smtClean="0"/>
              <a:t>opentype</a:t>
            </a:r>
            <a:r>
              <a:rPr lang="es-ES" sz="1600" dirty="0" smtClean="0"/>
              <a:t>");</a:t>
            </a:r>
          </a:p>
          <a:p>
            <a:r>
              <a:rPr lang="es-ES" sz="1600" dirty="0" smtClean="0"/>
              <a:t>			 </a:t>
            </a:r>
            <a:r>
              <a:rPr lang="es-ES" sz="1600" dirty="0" err="1" smtClean="0"/>
              <a:t>font-weight</a:t>
            </a:r>
            <a:r>
              <a:rPr lang="es-ES" sz="1600" dirty="0" smtClean="0"/>
              <a:t>: normal; }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10869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127" y="1173487"/>
            <a:ext cx="8229600" cy="791452"/>
          </a:xfrm>
        </p:spPr>
        <p:txBody>
          <a:bodyPr>
            <a:normAutofit/>
          </a:bodyPr>
          <a:lstStyle/>
          <a:p>
            <a:r>
              <a:rPr lang="es-MX" b="1" dirty="0" smtClean="0"/>
              <a:t>CONVERTIDORES DE FUENTES ONLINE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80940"/>
            <a:ext cx="8229600" cy="4345224"/>
          </a:xfrm>
        </p:spPr>
        <p:txBody>
          <a:bodyPr/>
          <a:lstStyle/>
          <a:p>
            <a:pPr algn="ctr">
              <a:buNone/>
            </a:pPr>
            <a:r>
              <a:rPr lang="es-MX" dirty="0" smtClean="0">
                <a:hlinkClick r:id="rId2"/>
              </a:rPr>
              <a:t>Font </a:t>
            </a:r>
            <a:r>
              <a:rPr lang="es-MX" dirty="0" err="1" smtClean="0">
                <a:hlinkClick r:id="rId2"/>
              </a:rPr>
              <a:t>Squirrel</a:t>
            </a:r>
            <a:r>
              <a:rPr lang="es-MX" dirty="0" smtClean="0">
                <a:hlinkClick r:id="rId2"/>
              </a:rPr>
              <a:t> </a:t>
            </a:r>
            <a:r>
              <a:rPr lang="es-MX" dirty="0" err="1" smtClean="0">
                <a:hlinkClick r:id="rId2"/>
              </a:rPr>
              <a:t>converter</a:t>
            </a:r>
            <a:endParaRPr lang="es-MX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3121" y="2221656"/>
            <a:ext cx="5954742" cy="341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1253613" y="5639466"/>
            <a:ext cx="6744250" cy="11872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 smtClean="0">
                <a:solidFill>
                  <a:srgbClr val="595959"/>
                </a:solidFill>
              </a:rPr>
              <a:t>Permite subir un archivo en un formato y descargar un archivo </a:t>
            </a:r>
            <a:r>
              <a:rPr lang="es-MX" dirty="0" err="1" smtClean="0">
                <a:solidFill>
                  <a:srgbClr val="595959"/>
                </a:solidFill>
              </a:rPr>
              <a:t>zip</a:t>
            </a:r>
            <a:r>
              <a:rPr lang="es-MX" dirty="0" smtClean="0">
                <a:solidFill>
                  <a:srgbClr val="595959"/>
                </a:solidFill>
              </a:rPr>
              <a:t> con la fuente en diferentes formatos incluyendo </a:t>
            </a:r>
            <a:r>
              <a:rPr lang="es-MX" dirty="0" err="1" smtClean="0">
                <a:solidFill>
                  <a:srgbClr val="595959"/>
                </a:solidFill>
              </a:rPr>
              <a:t>woff</a:t>
            </a:r>
            <a:r>
              <a:rPr lang="es-MX" dirty="0" smtClean="0">
                <a:solidFill>
                  <a:srgbClr val="595959"/>
                </a:solidFill>
              </a:rPr>
              <a:t>, </a:t>
            </a:r>
            <a:r>
              <a:rPr lang="es-MX" dirty="0" err="1" smtClean="0">
                <a:solidFill>
                  <a:srgbClr val="595959"/>
                </a:solidFill>
              </a:rPr>
              <a:t>eot</a:t>
            </a:r>
            <a:r>
              <a:rPr lang="es-MX" dirty="0" smtClean="0">
                <a:solidFill>
                  <a:srgbClr val="595959"/>
                </a:solidFill>
              </a:rPr>
              <a:t>, </a:t>
            </a:r>
            <a:r>
              <a:rPr lang="es-MX" dirty="0" err="1" smtClean="0">
                <a:solidFill>
                  <a:srgbClr val="595959"/>
                </a:solidFill>
              </a:rPr>
              <a:t>ttf</a:t>
            </a:r>
            <a:r>
              <a:rPr lang="es-MX" dirty="0" smtClean="0">
                <a:solidFill>
                  <a:srgbClr val="595959"/>
                </a:solidFill>
              </a:rPr>
              <a:t> y </a:t>
            </a:r>
            <a:r>
              <a:rPr lang="es-MX" dirty="0" err="1" smtClean="0">
                <a:solidFill>
                  <a:srgbClr val="595959"/>
                </a:solidFill>
              </a:rPr>
              <a:t>svg</a:t>
            </a:r>
            <a:r>
              <a:rPr lang="es-MX" dirty="0" smtClean="0">
                <a:solidFill>
                  <a:srgbClr val="595959"/>
                </a:solidFill>
              </a:rPr>
              <a:t>.</a:t>
            </a:r>
            <a:endParaRPr lang="es-MX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43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hlinkClick r:id="rId2"/>
              </a:rPr>
              <a:t>Online Font </a:t>
            </a:r>
            <a:r>
              <a:rPr lang="es-MX" dirty="0" err="1" smtClean="0">
                <a:hlinkClick r:id="rId2"/>
              </a:rPr>
              <a:t>Converter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s-MX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696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2920181" y="5250426"/>
            <a:ext cx="3465871" cy="122411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afm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bin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cff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dfont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otf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pfa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pfb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pfm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ps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pt3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suit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svg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t42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tfm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ttc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ttf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woff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07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600" dirty="0" smtClean="0"/>
              <a:t>Referencia del uso de la regla @font-face</a:t>
            </a:r>
            <a:br>
              <a:rPr lang="es-MX" sz="3600" dirty="0" smtClean="0"/>
            </a:br>
            <a:r>
              <a:rPr lang="es-MX" sz="3200" dirty="0" smtClean="0">
                <a:hlinkClick r:id="rId2"/>
              </a:rPr>
              <a:t>W3C CSS3 </a:t>
            </a:r>
            <a:r>
              <a:rPr lang="es-MX" sz="3200" dirty="0" err="1" smtClean="0">
                <a:hlinkClick r:id="rId2"/>
              </a:rPr>
              <a:t>working</a:t>
            </a:r>
            <a:r>
              <a:rPr lang="es-MX" sz="3200" dirty="0" smtClean="0">
                <a:hlinkClick r:id="rId2"/>
              </a:rPr>
              <a:t> </a:t>
            </a:r>
            <a:r>
              <a:rPr lang="es-MX" sz="3200" dirty="0" err="1" smtClean="0">
                <a:hlinkClick r:id="rId2"/>
              </a:rPr>
              <a:t>draft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84666"/>
            <a:ext cx="9144000" cy="479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2064774" y="6211669"/>
            <a:ext cx="4572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MX" dirty="0" smtClean="0"/>
              <a:t>Un excelente documento del W3C - Proyecto de especificación de @ font-face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919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Introducción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600" dirty="0">
                <a:latin typeface="Soberana Sans Light"/>
                <a:cs typeface="Soberana Sans Light"/>
              </a:rPr>
              <a:t>En la actualidad, el uso de internet se ha hecho fundamental no solo para </a:t>
            </a:r>
            <a:r>
              <a:rPr lang="es-ES" sz="1600" dirty="0" smtClean="0">
                <a:latin typeface="Soberana Sans Light"/>
                <a:cs typeface="Soberana Sans Light"/>
              </a:rPr>
              <a:t>informarnos y comunicarnos, </a:t>
            </a:r>
            <a:r>
              <a:rPr lang="es-ES" sz="1600" dirty="0">
                <a:latin typeface="Soberana Sans Light"/>
                <a:cs typeface="Soberana Sans Light"/>
              </a:rPr>
              <a:t>sino también para realizar un trámite o servicio </a:t>
            </a:r>
            <a:r>
              <a:rPr lang="es-ES" sz="1600" dirty="0" smtClean="0">
                <a:latin typeface="Soberana Sans Light"/>
                <a:cs typeface="Soberana Sans Light"/>
              </a:rPr>
              <a:t>de manera </a:t>
            </a:r>
            <a:r>
              <a:rPr lang="es-ES" sz="1600" dirty="0">
                <a:latin typeface="Soberana Sans Light"/>
                <a:cs typeface="Soberana Sans Light"/>
              </a:rPr>
              <a:t>sencilla y en menor tiempo.</a:t>
            </a: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r>
              <a:rPr lang="es-ES" sz="1600" dirty="0" smtClean="0">
                <a:latin typeface="Soberana Sans Light"/>
                <a:cs typeface="Soberana Sans Light"/>
              </a:rPr>
              <a:t>De </a:t>
            </a:r>
            <a:r>
              <a:rPr lang="es-ES" sz="1600" dirty="0">
                <a:latin typeface="Soberana Sans Light"/>
                <a:cs typeface="Soberana Sans Light"/>
              </a:rPr>
              <a:t>esta manera, los sitios web se convierten en el rostro digital de cada institución</a:t>
            </a:r>
            <a:r>
              <a:rPr lang="es-ES" sz="1600" dirty="0" smtClean="0">
                <a:latin typeface="Soberana Sans Light"/>
                <a:cs typeface="Soberana Sans Light"/>
              </a:rPr>
              <a:t>, siendo </a:t>
            </a:r>
            <a:r>
              <a:rPr lang="es-ES" sz="1600" dirty="0">
                <a:latin typeface="Soberana Sans Light"/>
                <a:cs typeface="Soberana Sans Light"/>
              </a:rPr>
              <a:t>un canal efectivo y estratégico tanto de comunicación externa e interna.</a:t>
            </a: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r>
              <a:rPr lang="es-ES" sz="1600" dirty="0" smtClean="0">
                <a:latin typeface="Soberana Sans Light"/>
                <a:cs typeface="Soberana Sans Light"/>
              </a:rPr>
              <a:t>Por </a:t>
            </a:r>
            <a:r>
              <a:rPr lang="es-ES" sz="1600" dirty="0">
                <a:latin typeface="Soberana Sans Light"/>
                <a:cs typeface="Soberana Sans Light"/>
              </a:rPr>
              <a:t>esta razón, </a:t>
            </a:r>
            <a:r>
              <a:rPr lang="es-ES" sz="1600" dirty="0" smtClean="0">
                <a:latin typeface="Soberana Sans Light"/>
                <a:cs typeface="Soberana Sans Light"/>
              </a:rPr>
              <a:t>la siguiente presentación busca </a:t>
            </a:r>
            <a:r>
              <a:rPr lang="es-ES" sz="1600" dirty="0">
                <a:latin typeface="Soberana Sans Light"/>
                <a:cs typeface="Soberana Sans Light"/>
              </a:rPr>
              <a:t>orientar </a:t>
            </a:r>
            <a:r>
              <a:rPr lang="es-ES" sz="1600" dirty="0" smtClean="0">
                <a:latin typeface="Soberana Sans Light"/>
                <a:cs typeface="Soberana Sans Light"/>
              </a:rPr>
              <a:t>a los Institutos Tecnológicos que </a:t>
            </a:r>
            <a:r>
              <a:rPr lang="es-ES" sz="1600" dirty="0">
                <a:latin typeface="Soberana Sans Light"/>
                <a:cs typeface="Soberana Sans Light"/>
              </a:rPr>
              <a:t>conforman a la Subsecretaría de Educación Superior sobre </a:t>
            </a:r>
            <a:r>
              <a:rPr lang="es-ES" sz="1600" dirty="0" smtClean="0">
                <a:latin typeface="Soberana Sans Light"/>
                <a:cs typeface="Soberana Sans Light"/>
              </a:rPr>
              <a:t>la imagen </a:t>
            </a:r>
            <a:r>
              <a:rPr lang="es-ES" sz="1600" dirty="0">
                <a:latin typeface="Soberana Sans Light"/>
                <a:cs typeface="Soberana Sans Light"/>
              </a:rPr>
              <a:t>institucional que dicta la Secretaría de Educación Pública, con la </a:t>
            </a:r>
            <a:r>
              <a:rPr lang="es-ES" sz="1600" dirty="0" smtClean="0">
                <a:latin typeface="Soberana Sans Light"/>
                <a:cs typeface="Soberana Sans Light"/>
              </a:rPr>
              <a:t>finalidad de lograr </a:t>
            </a:r>
            <a:r>
              <a:rPr lang="es-ES" sz="1600" dirty="0">
                <a:latin typeface="Soberana Sans Light"/>
                <a:cs typeface="Soberana Sans Light"/>
              </a:rPr>
              <a:t>la unidad y la homologación de sus sitios Web.</a:t>
            </a: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r>
              <a:rPr lang="es-ES" sz="1600" dirty="0" smtClean="0">
                <a:latin typeface="Soberana Sans Light"/>
                <a:cs typeface="Soberana Sans Light"/>
              </a:rPr>
              <a:t>Cabe </a:t>
            </a:r>
            <a:r>
              <a:rPr lang="es-ES" sz="1600" dirty="0">
                <a:latin typeface="Soberana Sans Light"/>
                <a:cs typeface="Soberana Sans Light"/>
              </a:rPr>
              <a:t>señalar que </a:t>
            </a:r>
            <a:r>
              <a:rPr lang="es-ES" sz="1600" dirty="0" smtClean="0">
                <a:latin typeface="Soberana Sans Light"/>
                <a:cs typeface="Soberana Sans Light"/>
              </a:rPr>
              <a:t>las siguientes instrucciones son dictadas </a:t>
            </a:r>
            <a:r>
              <a:rPr lang="es-ES" sz="1600" dirty="0">
                <a:latin typeface="Soberana Sans Light"/>
                <a:cs typeface="Soberana Sans Light"/>
              </a:rPr>
              <a:t>por Presidencia de la República </a:t>
            </a:r>
            <a:r>
              <a:rPr lang="es-ES" sz="1600" dirty="0" smtClean="0">
                <a:latin typeface="Soberana Sans Light"/>
                <a:cs typeface="Soberana Sans Light"/>
              </a:rPr>
              <a:t>en conjunto </a:t>
            </a:r>
            <a:r>
              <a:rPr lang="es-ES" sz="1600" dirty="0">
                <a:latin typeface="Soberana Sans Light"/>
                <a:cs typeface="Soberana Sans Light"/>
              </a:rPr>
              <a:t>con la Secretaría de Educación Pública, </a:t>
            </a:r>
            <a:r>
              <a:rPr lang="es-ES" sz="1600" b="1" dirty="0">
                <a:latin typeface="Soberana Sans Light"/>
                <a:cs typeface="Soberana Sans Light"/>
              </a:rPr>
              <a:t>los </a:t>
            </a:r>
            <a:r>
              <a:rPr lang="es-ES" sz="1600" b="1" dirty="0" smtClean="0">
                <a:latin typeface="Soberana Sans Light"/>
                <a:cs typeface="Soberana Sans Light"/>
              </a:rPr>
              <a:t>lineamientos oficiales aún no </a:t>
            </a:r>
            <a:r>
              <a:rPr lang="es-ES" sz="1600" b="1" dirty="0">
                <a:latin typeface="Soberana Sans Light"/>
                <a:cs typeface="Soberana Sans Light"/>
              </a:rPr>
              <a:t>han </a:t>
            </a:r>
            <a:r>
              <a:rPr lang="es-ES" sz="1600" b="1" dirty="0" smtClean="0">
                <a:latin typeface="Soberana Sans Light"/>
                <a:cs typeface="Soberana Sans Light"/>
              </a:rPr>
              <a:t>sido emitidos.</a:t>
            </a:r>
            <a:endParaRPr lang="es-ES" sz="1600" dirty="0" smtClean="0">
              <a:latin typeface="Soberana Sans Light"/>
              <a:cs typeface="Soberana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4408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 smtClean="0">
                <a:hlinkClick r:id="rId2"/>
              </a:rPr>
              <a:t>Mozilla</a:t>
            </a:r>
            <a:r>
              <a:rPr lang="es-MX" dirty="0" smtClean="0">
                <a:hlinkClick r:id="rId2"/>
              </a:rPr>
              <a:t> (</a:t>
            </a:r>
            <a:r>
              <a:rPr lang="es-MX" dirty="0" err="1" smtClean="0">
                <a:hlinkClick r:id="rId2"/>
              </a:rPr>
              <a:t>Firefox</a:t>
            </a:r>
            <a:r>
              <a:rPr lang="es-MX" dirty="0" smtClean="0">
                <a:hlinkClick r:id="rId2"/>
              </a:rPr>
              <a:t> ) blog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4472"/>
            <a:ext cx="9144000" cy="487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1054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hlinkClick r:id="rId2"/>
              </a:rPr>
              <a:t>Webfonts.info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4471"/>
            <a:ext cx="9144000" cy="493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072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hlinkClick r:id="rId2"/>
              </a:rPr>
              <a:t>fontsquirrel.com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4472"/>
            <a:ext cx="9144000" cy="488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5493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 smtClean="0">
                <a:hlinkClick r:id="rId2"/>
              </a:rPr>
              <a:t>Bulletproof</a:t>
            </a:r>
            <a:r>
              <a:rPr lang="es-MX" dirty="0" smtClean="0">
                <a:hlinkClick r:id="rId2"/>
              </a:rPr>
              <a:t> @font-face </a:t>
            </a:r>
            <a:r>
              <a:rPr lang="es-MX" dirty="0" err="1" smtClean="0">
                <a:hlinkClick r:id="rId2"/>
              </a:rPr>
              <a:t>syntax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4471"/>
            <a:ext cx="9151386" cy="488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8840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08746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latin typeface="Soberana Sans"/>
                <a:cs typeface="Soberana Sans"/>
              </a:rPr>
              <a:t/>
            </a:r>
            <a:br>
              <a:rPr lang="es-ES" dirty="0" smtClean="0">
                <a:latin typeface="Soberana Sans"/>
                <a:cs typeface="Soberana Sans"/>
              </a:rPr>
            </a:b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latin typeface="Soberana Sans"/>
                <a:cs typeface="Soberana Sans"/>
              </a:rPr>
              <a:t>Plantilla</a:t>
            </a:r>
            <a:r>
              <a:rPr lang="es-E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Soberana Sans"/>
                <a:cs typeface="Soberana Sans"/>
              </a:rPr>
              <a:t/>
            </a:r>
            <a:br>
              <a:rPr lang="es-E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Soberana Sans"/>
                <a:cs typeface="Soberana Sans"/>
              </a:rPr>
            </a:br>
            <a:r>
              <a:rPr lang="es-E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"/>
                <a:cs typeface="Soberana Sans"/>
              </a:rPr>
              <a:t/>
            </a:r>
            <a:br>
              <a:rPr lang="es-E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"/>
                <a:cs typeface="Soberana Sans"/>
              </a:rPr>
            </a:br>
            <a:endParaRPr lang="es-ES" sz="2200" dirty="0">
              <a:latin typeface="Soberana Sans"/>
              <a:cs typeface="Soberana Sans"/>
            </a:endParaRPr>
          </a:p>
        </p:txBody>
      </p:sp>
    </p:spTree>
    <p:extLst>
      <p:ext uri="{BB962C8B-B14F-4D97-AF65-F5344CB8AC3E}">
        <p14:creationId xmlns:p14="http://schemas.microsoft.com/office/powerpoint/2010/main" val="335704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3. Plantilla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19185"/>
            <a:ext cx="8229600" cy="48470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b="1" dirty="0" smtClean="0">
                <a:solidFill>
                  <a:srgbClr val="FF0000"/>
                </a:solidFill>
                <a:latin typeface="Soberana Sans Light"/>
                <a:cs typeface="Soberana Sans Light"/>
              </a:rPr>
              <a:t>Fondo</a:t>
            </a:r>
          </a:p>
          <a:p>
            <a:pPr marL="0" indent="0" algn="just">
              <a:buNone/>
            </a:pPr>
            <a:r>
              <a:rPr lang="es-ES" sz="2400" b="1" dirty="0" smtClean="0">
                <a:latin typeface="Soberana Sans Light"/>
                <a:cs typeface="Soberana Sans Light"/>
              </a:rPr>
              <a:t>El color de fondo autorizado para los portales institucionales es un gris muy claro, cuyo valor hexadecimal es:</a:t>
            </a:r>
          </a:p>
          <a:p>
            <a:pPr marL="0" indent="0" algn="ctr">
              <a:buNone/>
            </a:pPr>
            <a:r>
              <a:rPr lang="es-ES" sz="7200" b="1" dirty="0" smtClean="0">
                <a:latin typeface="Soberana Sans Light"/>
                <a:cs typeface="Soberana Sans Light"/>
              </a:rPr>
              <a:t>#FAFAFA</a:t>
            </a:r>
          </a:p>
          <a:p>
            <a:pPr marL="0" indent="0" algn="just">
              <a:buNone/>
            </a:pPr>
            <a:endParaRPr lang="es-ES" sz="2800" b="1" dirty="0" smtClean="0">
              <a:latin typeface="Soberana Sans Light"/>
              <a:cs typeface="Soberana Sans Light"/>
            </a:endParaRPr>
          </a:p>
          <a:p>
            <a:pPr marL="0" indent="0" algn="ctr">
              <a:buNone/>
            </a:pP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  <a:latin typeface="Soberana Sans Light"/>
                <a:cs typeface="Soberana Sans Light"/>
              </a:rPr>
              <a:t>No se puede usar ningún otro color o imagen de fondo.</a:t>
            </a: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663408" y="55775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7530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3. Plantilla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52066"/>
            <a:ext cx="8229600" cy="48470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b="1" dirty="0" smtClean="0">
                <a:solidFill>
                  <a:srgbClr val="FF0000"/>
                </a:solidFill>
                <a:latin typeface="Soberana Sans Light"/>
                <a:cs typeface="Soberana Sans Light"/>
              </a:rPr>
              <a:t>Encabezado</a:t>
            </a:r>
          </a:p>
          <a:p>
            <a:pPr marL="0" indent="0" algn="just">
              <a:buNone/>
            </a:pPr>
            <a:r>
              <a:rPr lang="es-ES" sz="2000" b="1" dirty="0" smtClean="0">
                <a:solidFill>
                  <a:srgbClr val="262626"/>
                </a:solidFill>
                <a:latin typeface="Soberana Sans Light"/>
                <a:cs typeface="Soberana Sans Light"/>
              </a:rPr>
              <a:t>Ejemplo del Portal de la Presidencia de la Republica</a:t>
            </a:r>
          </a:p>
          <a:p>
            <a:pPr marL="0" indent="0" algn="just">
              <a:buNone/>
            </a:pPr>
            <a:endParaRPr lang="es-ES" sz="2000" b="1" dirty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800" b="1" dirty="0" smtClean="0">
              <a:solidFill>
                <a:schemeClr val="accent6">
                  <a:lumMod val="7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663408" y="55775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90007" y="2621200"/>
            <a:ext cx="34652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Logo Presidencia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Imagen 5" descr="Captura de pantalla 2013-10-29 a la(s) 17.34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5697"/>
            <a:ext cx="9144000" cy="174129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747169" y="5800948"/>
            <a:ext cx="34652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Menú superior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901039" y="2647458"/>
            <a:ext cx="34652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Cabezal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7703663" y="3047523"/>
            <a:ext cx="427405" cy="9156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 flipV="1">
            <a:off x="4155265" y="5246180"/>
            <a:ext cx="145069" cy="7006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H="1">
            <a:off x="2208779" y="3267531"/>
            <a:ext cx="538390" cy="9156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31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3. Plantilla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52066"/>
            <a:ext cx="8229600" cy="48470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b="1" dirty="0" smtClean="0">
                <a:solidFill>
                  <a:srgbClr val="FF0000"/>
                </a:solidFill>
                <a:latin typeface="Soberana Sans Light"/>
                <a:cs typeface="Soberana Sans Light"/>
              </a:rPr>
              <a:t>Encabezado</a:t>
            </a:r>
          </a:p>
          <a:p>
            <a:pPr marL="0" indent="0" algn="just">
              <a:buNone/>
            </a:pPr>
            <a:r>
              <a:rPr lang="es-ES" sz="2000" b="1" dirty="0" smtClean="0">
                <a:solidFill>
                  <a:srgbClr val="262626"/>
                </a:solidFill>
                <a:latin typeface="Soberana Sans Light"/>
                <a:cs typeface="Soberana Sans Light"/>
              </a:rPr>
              <a:t>Ejemplo del Portal de la Secretaría de Educación Pública</a:t>
            </a:r>
          </a:p>
          <a:p>
            <a:pPr marL="0" indent="0" algn="just">
              <a:buNone/>
            </a:pPr>
            <a:endParaRPr lang="es-ES" sz="2000" b="1" dirty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800" b="1" dirty="0" smtClean="0">
              <a:solidFill>
                <a:schemeClr val="accent6">
                  <a:lumMod val="7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663408" y="55775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4" name="Imagen 3" descr="Captura de pantalla 2013-10-29 a la(s) 17.21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327"/>
            <a:ext cx="9144000" cy="176980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90007" y="2621200"/>
            <a:ext cx="34652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Logo SEP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 flipH="1">
            <a:off x="2208779" y="3267531"/>
            <a:ext cx="538390" cy="9156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2747169" y="5800948"/>
            <a:ext cx="34652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Menú superior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901039" y="2647458"/>
            <a:ext cx="34652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Cabezal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7703663" y="3047523"/>
            <a:ext cx="427405" cy="9156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10" idx="0"/>
          </p:cNvCxnSpPr>
          <p:nvPr/>
        </p:nvCxnSpPr>
        <p:spPr>
          <a:xfrm flipH="1" flipV="1">
            <a:off x="4279975" y="5048992"/>
            <a:ext cx="199823" cy="7519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84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3. Plantilla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67134"/>
            <a:ext cx="8229600" cy="46801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b="1" dirty="0" smtClean="0">
                <a:solidFill>
                  <a:srgbClr val="FF0000"/>
                </a:solidFill>
                <a:latin typeface="Soberana Sans Light"/>
                <a:cs typeface="Soberana Sans Light"/>
              </a:rPr>
              <a:t>Encabezado (colores institucionales)</a:t>
            </a:r>
          </a:p>
          <a:p>
            <a:pPr marL="0" indent="0" algn="just">
              <a:buNone/>
            </a:pPr>
            <a:r>
              <a:rPr lang="es-ES" sz="2000" b="1" dirty="0" smtClean="0">
                <a:solidFill>
                  <a:srgbClr val="262626"/>
                </a:solidFill>
                <a:latin typeface="Soberana Sans Light"/>
                <a:cs typeface="Soberana Sans Light"/>
              </a:rPr>
              <a:t>Ejemplo de un Instituto Tecnológico Federal</a:t>
            </a:r>
          </a:p>
          <a:p>
            <a:pPr marL="0" indent="0" algn="just">
              <a:buNone/>
            </a:pPr>
            <a:endParaRPr lang="es-ES" sz="2000" b="1" dirty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800" b="1" dirty="0" smtClean="0">
              <a:solidFill>
                <a:schemeClr val="accent6">
                  <a:lumMod val="7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663408" y="55775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0" y="2621200"/>
            <a:ext cx="34652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Logo SEP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36488" y="5926216"/>
            <a:ext cx="34652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Menú superior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971034" y="2401192"/>
            <a:ext cx="34652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Cabezal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Imagen 3" descr="durango_gr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0478"/>
            <a:ext cx="9144000" cy="1679510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>
            <a:off x="1622856" y="3267531"/>
            <a:ext cx="585923" cy="9156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H="1">
            <a:off x="6491424" y="3047523"/>
            <a:ext cx="1212239" cy="762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 flipV="1">
            <a:off x="1034263" y="5048992"/>
            <a:ext cx="199823" cy="7519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3381229" y="5926215"/>
            <a:ext cx="34652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Logo DGEST gris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491423" y="5926215"/>
            <a:ext cx="24311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Logo ITD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 flipV="1">
            <a:off x="5900298" y="4824654"/>
            <a:ext cx="946189" cy="970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V="1">
            <a:off x="7832044" y="4719320"/>
            <a:ext cx="529192" cy="1227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>
            <a:off x="3997864" y="3047523"/>
            <a:ext cx="623748" cy="1296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3061444" y="2478652"/>
            <a:ext cx="34652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Nombre IT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8129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3. Plantilla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39523"/>
            <a:ext cx="8229600" cy="47077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b="1" dirty="0" smtClean="0">
                <a:solidFill>
                  <a:srgbClr val="FF0000"/>
                </a:solidFill>
                <a:latin typeface="Soberana Sans Light"/>
                <a:cs typeface="Soberana Sans Light"/>
              </a:rPr>
              <a:t>Encabezado (colores institucionales + representativos)</a:t>
            </a:r>
          </a:p>
          <a:p>
            <a:pPr marL="0" indent="0" algn="just">
              <a:buNone/>
            </a:pPr>
            <a:endParaRPr lang="es-ES" sz="2000" b="1" dirty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800" b="1" dirty="0" smtClean="0">
              <a:solidFill>
                <a:schemeClr val="accent6">
                  <a:lumMod val="7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663408" y="55775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0" y="2621200"/>
            <a:ext cx="34652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Logo SEP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36488" y="5926216"/>
            <a:ext cx="34652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Menú superior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971034" y="2401192"/>
            <a:ext cx="34652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Cabezal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381229" y="5926215"/>
            <a:ext cx="34652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Logo DGEST gris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491423" y="5926215"/>
            <a:ext cx="24311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Logo ITD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3061444" y="2478652"/>
            <a:ext cx="34652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Nombre IT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Imagen 5" descr="durango_mora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5760"/>
            <a:ext cx="9144000" cy="1679510"/>
          </a:xfrm>
          <a:prstGeom prst="rect">
            <a:avLst/>
          </a:prstGeom>
        </p:spPr>
      </p:pic>
      <p:cxnSp>
        <p:nvCxnSpPr>
          <p:cNvPr id="12" name="Conector recto de flecha 11"/>
          <p:cNvCxnSpPr/>
          <p:nvPr/>
        </p:nvCxnSpPr>
        <p:spPr>
          <a:xfrm flipH="1">
            <a:off x="6491424" y="3047523"/>
            <a:ext cx="1212239" cy="762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>
            <a:off x="3997864" y="3047523"/>
            <a:ext cx="623748" cy="1296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1622856" y="3267531"/>
            <a:ext cx="585923" cy="9156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 flipV="1">
            <a:off x="1034263" y="5048992"/>
            <a:ext cx="199823" cy="7519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V="1">
            <a:off x="5900298" y="4824654"/>
            <a:ext cx="946189" cy="970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V="1">
            <a:off x="7832044" y="4719320"/>
            <a:ext cx="529192" cy="1227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791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Contenido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AutoNum type="arabicPeriod"/>
            </a:pPr>
            <a:r>
              <a:rPr lang="es-ES" sz="2400" dirty="0" smtClean="0">
                <a:latin typeface="Soberana Sans Light"/>
                <a:cs typeface="Soberana Sans Light"/>
              </a:rPr>
              <a:t>Colores</a:t>
            </a:r>
          </a:p>
          <a:p>
            <a:pPr algn="just">
              <a:buAutoNum type="arabicPeriod"/>
            </a:pPr>
            <a:r>
              <a:rPr lang="es-ES" sz="2400" dirty="0" smtClean="0">
                <a:latin typeface="Soberana Sans Light"/>
                <a:cs typeface="Soberana Sans Light"/>
              </a:rPr>
              <a:t>Tipografía</a:t>
            </a:r>
          </a:p>
          <a:p>
            <a:pPr algn="just">
              <a:buAutoNum type="arabicPeriod"/>
            </a:pPr>
            <a:r>
              <a:rPr lang="es-ES" sz="2400" dirty="0" smtClean="0">
                <a:latin typeface="Soberana Sans Light"/>
                <a:cs typeface="Soberana Sans Light"/>
              </a:rPr>
              <a:t>Plantilla</a:t>
            </a:r>
          </a:p>
          <a:p>
            <a:pPr lvl="1" algn="just"/>
            <a:r>
              <a:rPr lang="es-ES" sz="2400" dirty="0" smtClean="0">
                <a:latin typeface="Soberana Sans Light"/>
                <a:cs typeface="Soberana Sans Light"/>
              </a:rPr>
              <a:t>Fondo.</a:t>
            </a:r>
          </a:p>
          <a:p>
            <a:pPr lvl="1" algn="just"/>
            <a:r>
              <a:rPr lang="es-ES" sz="2200" dirty="0" smtClean="0">
                <a:latin typeface="Soberana Sans Light"/>
                <a:cs typeface="Soberana Sans Light"/>
              </a:rPr>
              <a:t>Encabezado</a:t>
            </a:r>
          </a:p>
          <a:p>
            <a:pPr lvl="1" algn="just"/>
            <a:r>
              <a:rPr lang="es-ES" sz="2200" dirty="0" err="1" smtClean="0">
                <a:latin typeface="Soberana Sans Light"/>
                <a:cs typeface="Soberana Sans Light"/>
              </a:rPr>
              <a:t>Photoslide</a:t>
            </a:r>
            <a:r>
              <a:rPr lang="es-ES" sz="2200" dirty="0" err="1">
                <a:latin typeface="Soberana Sans Light"/>
                <a:cs typeface="Soberana Sans Light"/>
              </a:rPr>
              <a:t>r</a:t>
            </a:r>
            <a:endParaRPr lang="es-ES" sz="2200" dirty="0" smtClean="0">
              <a:latin typeface="Soberana Sans Light"/>
              <a:cs typeface="Soberana Sans Light"/>
            </a:endParaRPr>
          </a:p>
          <a:p>
            <a:pPr lvl="1" algn="just"/>
            <a:r>
              <a:rPr lang="es-ES" sz="2200" dirty="0" smtClean="0">
                <a:latin typeface="Soberana Sans Light"/>
                <a:cs typeface="Soberana Sans Light"/>
              </a:rPr>
              <a:t>Contenido</a:t>
            </a:r>
          </a:p>
          <a:p>
            <a:pPr lvl="2" algn="just"/>
            <a:r>
              <a:rPr lang="es-ES" sz="1800" dirty="0" smtClean="0">
                <a:latin typeface="Soberana Sans Light"/>
                <a:cs typeface="Soberana Sans Light"/>
              </a:rPr>
              <a:t>Componentes</a:t>
            </a:r>
          </a:p>
          <a:p>
            <a:pPr lvl="1" algn="just"/>
            <a:r>
              <a:rPr lang="es-ES" sz="2200" dirty="0" smtClean="0">
                <a:latin typeface="Soberana Sans Light"/>
                <a:cs typeface="Soberana Sans Light"/>
              </a:rPr>
              <a:t>Pie de página</a:t>
            </a:r>
          </a:p>
          <a:p>
            <a:pPr lvl="2" algn="just"/>
            <a:r>
              <a:rPr lang="es-ES" sz="1800" dirty="0" smtClean="0">
                <a:latin typeface="Soberana Sans Light"/>
                <a:cs typeface="Soberana Sans Light"/>
              </a:rPr>
              <a:t>Redes Sociales</a:t>
            </a:r>
          </a:p>
          <a:p>
            <a:pPr lvl="2" algn="just"/>
            <a:r>
              <a:rPr lang="es-ES" sz="1800" dirty="0" err="1" smtClean="0">
                <a:latin typeface="Soberana Sans Light"/>
                <a:cs typeface="Soberana Sans Light"/>
              </a:rPr>
              <a:t>Footer</a:t>
            </a:r>
            <a:endParaRPr lang="es-ES" sz="1800" dirty="0" smtClean="0">
              <a:latin typeface="Soberana Sans Light"/>
              <a:cs typeface="Soberana Sans Light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 smtClean="0"/>
              <a:t>Temas generales</a:t>
            </a:r>
            <a:endParaRPr lang="es-ES" sz="2400" dirty="0" smtClean="0">
              <a:latin typeface="Soberana Sans Light"/>
              <a:cs typeface="Soberana Sans Light"/>
            </a:endParaRPr>
          </a:p>
          <a:p>
            <a:pPr lvl="3" algn="just">
              <a:buAutoNum type="arabicPeriod"/>
            </a:pPr>
            <a:endParaRPr lang="es-ES" sz="1200" dirty="0" smtClean="0">
              <a:latin typeface="Soberana Sans Light"/>
              <a:cs typeface="Soberana Sans Light"/>
            </a:endParaRPr>
          </a:p>
          <a:p>
            <a:pPr lvl="2" algn="just">
              <a:buAutoNum type="arabicPeriod"/>
            </a:pPr>
            <a:endParaRPr lang="es-ES" sz="1600" dirty="0" smtClean="0">
              <a:latin typeface="Soberana Sans Light"/>
              <a:cs typeface="Soberana Sans Light"/>
            </a:endParaRPr>
          </a:p>
          <a:p>
            <a:pPr lvl="2" algn="just">
              <a:buAutoNum type="arabicPeriod"/>
            </a:pPr>
            <a:endParaRPr lang="es-ES" sz="1600" dirty="0" smtClean="0">
              <a:latin typeface="Soberana Sans Light"/>
              <a:cs typeface="Soberana Sans Light"/>
            </a:endParaRPr>
          </a:p>
          <a:p>
            <a:pPr algn="just">
              <a:buAutoNum type="arabicPeriod"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6173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elipe_gr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490"/>
            <a:ext cx="9144000" cy="167951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3. Plantilla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11911"/>
            <a:ext cx="8229600" cy="47353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b="1" dirty="0" smtClean="0">
                <a:solidFill>
                  <a:srgbClr val="FF0000"/>
                </a:solidFill>
                <a:latin typeface="Soberana Sans Light"/>
                <a:cs typeface="Soberana Sans Light"/>
              </a:rPr>
              <a:t>Encabezado (colores institucionales)</a:t>
            </a:r>
          </a:p>
          <a:p>
            <a:pPr marL="0" indent="0" algn="just">
              <a:buNone/>
            </a:pPr>
            <a:r>
              <a:rPr lang="es-ES" sz="2000" b="1" dirty="0" smtClean="0">
                <a:solidFill>
                  <a:srgbClr val="262626"/>
                </a:solidFill>
                <a:latin typeface="Soberana Sans Light"/>
                <a:cs typeface="Soberana Sans Light"/>
              </a:rPr>
              <a:t>Ejemplo de un Instituto Tecnológico Descentralizado</a:t>
            </a:r>
          </a:p>
          <a:p>
            <a:pPr marL="0" indent="0" algn="just">
              <a:buNone/>
            </a:pPr>
            <a:endParaRPr lang="es-ES" sz="2000" b="1" dirty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800" b="1" dirty="0" smtClean="0">
              <a:solidFill>
                <a:schemeClr val="accent6">
                  <a:lumMod val="7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663408" y="55775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-698366" y="2621200"/>
            <a:ext cx="34652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Logo SEP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36488" y="5926216"/>
            <a:ext cx="34652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Menú superior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206141" y="3047523"/>
            <a:ext cx="19378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Cabezal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 flipH="1">
            <a:off x="1034263" y="3267531"/>
            <a:ext cx="588593" cy="818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H="1">
            <a:off x="6491425" y="3492852"/>
            <a:ext cx="935594" cy="3176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 flipV="1">
            <a:off x="1034263" y="5048992"/>
            <a:ext cx="199823" cy="7519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3381229" y="5926215"/>
            <a:ext cx="34652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Logo DGEST</a:t>
            </a:r>
            <a:r>
              <a:rPr lang="es-ES_tradnl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gris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491423" y="5661225"/>
            <a:ext cx="24311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Logo ITSFCP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 flipV="1">
            <a:off x="5900298" y="4824654"/>
            <a:ext cx="1526721" cy="970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V="1">
            <a:off x="7832044" y="4719320"/>
            <a:ext cx="529192" cy="1227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3381229" y="3104797"/>
            <a:ext cx="616635" cy="1239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1648600" y="2458466"/>
            <a:ext cx="34652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Nombre IT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5591980" y="3190702"/>
            <a:ext cx="616635" cy="1239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ángulo 23"/>
          <p:cNvSpPr/>
          <p:nvPr/>
        </p:nvSpPr>
        <p:spPr>
          <a:xfrm>
            <a:off x="4366786" y="2443654"/>
            <a:ext cx="34652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Logo Estado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0361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elipe_gr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490"/>
            <a:ext cx="9144000" cy="167951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23990"/>
            <a:ext cx="8229600" cy="791452"/>
          </a:xfrm>
        </p:spPr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3. Plantilla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65872"/>
            <a:ext cx="8229600" cy="48470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b="1" dirty="0" smtClean="0">
                <a:solidFill>
                  <a:srgbClr val="FF0000"/>
                </a:solidFill>
                <a:latin typeface="Soberana Sans Light"/>
                <a:cs typeface="Soberana Sans Light"/>
              </a:rPr>
              <a:t>Tipografía para el encabezado</a:t>
            </a:r>
            <a:endParaRPr lang="es-ES" sz="2000" b="1" dirty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800" b="1" dirty="0" smtClean="0">
              <a:solidFill>
                <a:schemeClr val="accent6">
                  <a:lumMod val="7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663408" y="55775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136488" y="5580056"/>
            <a:ext cx="34652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Soberana Titular</a:t>
            </a:r>
          </a:p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14 </a:t>
            </a:r>
            <a:r>
              <a:rPr lang="es-ES_tradnl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pts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 flipH="1" flipV="1">
            <a:off x="1034263" y="5273792"/>
            <a:ext cx="199824" cy="527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3381229" y="3104797"/>
            <a:ext cx="807702" cy="14372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723673" y="2459511"/>
            <a:ext cx="34652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Soberana Titular</a:t>
            </a:r>
          </a:p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18 </a:t>
            </a:r>
            <a:r>
              <a:rPr lang="es-ES_tradnl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pts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4348534" y="2056163"/>
            <a:ext cx="4338266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Soberana Sans Regular (mayúsculas)</a:t>
            </a:r>
          </a:p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12 </a:t>
            </a:r>
            <a:r>
              <a:rPr lang="es-ES_tradnl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pts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26" name="Conector recto de flecha 25"/>
          <p:cNvCxnSpPr/>
          <p:nvPr/>
        </p:nvCxnSpPr>
        <p:spPr>
          <a:xfrm flipH="1">
            <a:off x="5221542" y="3230543"/>
            <a:ext cx="535088" cy="7593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24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elipe_gr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490"/>
            <a:ext cx="9144000" cy="167951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3. Plantilla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10648"/>
            <a:ext cx="8229600" cy="48470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b="1" dirty="0" smtClean="0">
                <a:solidFill>
                  <a:srgbClr val="FF0000"/>
                </a:solidFill>
                <a:latin typeface="Soberana Sans Light"/>
                <a:cs typeface="Soberana Sans Light"/>
              </a:rPr>
              <a:t>Tamaños</a:t>
            </a:r>
            <a:endParaRPr lang="es-ES" sz="2000" b="1" dirty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800" b="1" dirty="0" smtClean="0">
              <a:solidFill>
                <a:schemeClr val="accent6">
                  <a:lumMod val="7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663408" y="55775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136487" y="5926216"/>
            <a:ext cx="87814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Ancho total: 980 </a:t>
            </a:r>
            <a:r>
              <a:rPr lang="es-ES_tradnl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px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 flipH="1" flipV="1">
            <a:off x="136488" y="5490000"/>
            <a:ext cx="4529558" cy="456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>
            <a:off x="1" y="3410017"/>
            <a:ext cx="1449510" cy="5798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6173197" y="2595712"/>
            <a:ext cx="29708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Menú: </a:t>
            </a:r>
          </a:p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Alto: 40 </a:t>
            </a:r>
            <a:r>
              <a:rPr lang="es-ES_tradnl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px</a:t>
            </a:r>
            <a:endParaRPr lang="es-ES_tradnl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26" name="Conector recto de flecha 25"/>
          <p:cNvCxnSpPr/>
          <p:nvPr/>
        </p:nvCxnSpPr>
        <p:spPr>
          <a:xfrm flipH="1">
            <a:off x="4325006" y="2801491"/>
            <a:ext cx="1086502" cy="1021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V="1">
            <a:off x="4666046" y="5370432"/>
            <a:ext cx="4362338" cy="5764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H="1">
            <a:off x="1" y="3410017"/>
            <a:ext cx="1449510" cy="19604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-255781" y="2763686"/>
            <a:ext cx="40245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Alto total: 180 </a:t>
            </a:r>
            <a:r>
              <a:rPr lang="es-ES_tradnl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px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32" name="Conector recto de flecha 31"/>
          <p:cNvCxnSpPr/>
          <p:nvPr/>
        </p:nvCxnSpPr>
        <p:spPr>
          <a:xfrm flipH="1">
            <a:off x="4445168" y="2801491"/>
            <a:ext cx="966340" cy="13954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 flipH="1">
            <a:off x="7233751" y="3796041"/>
            <a:ext cx="1226896" cy="1325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 flipH="1">
            <a:off x="7374144" y="3796041"/>
            <a:ext cx="1086502" cy="1574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ángulo 37"/>
          <p:cNvSpPr/>
          <p:nvPr/>
        </p:nvSpPr>
        <p:spPr>
          <a:xfrm>
            <a:off x="3823167" y="1447795"/>
            <a:ext cx="34105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Cabezal</a:t>
            </a:r>
          </a:p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Alto: 35 </a:t>
            </a:r>
            <a:r>
              <a:rPr lang="es-ES_tradnl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px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529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elipe_gr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490"/>
            <a:ext cx="9144000" cy="167951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3. Plantilla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38260"/>
            <a:ext cx="8229600" cy="48470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b="1" dirty="0" smtClean="0">
                <a:solidFill>
                  <a:srgbClr val="FF0000"/>
                </a:solidFill>
                <a:latin typeface="Soberana Sans Light"/>
                <a:cs typeface="Soberana Sans Light"/>
              </a:rPr>
              <a:t>Tamaños</a:t>
            </a:r>
            <a:endParaRPr lang="es-ES" sz="2000" b="1" dirty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800" b="1" dirty="0" smtClean="0">
              <a:solidFill>
                <a:schemeClr val="accent6">
                  <a:lumMod val="7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663408" y="55775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cxnSp>
        <p:nvCxnSpPr>
          <p:cNvPr id="21" name="Conector recto de flecha 20"/>
          <p:cNvCxnSpPr/>
          <p:nvPr/>
        </p:nvCxnSpPr>
        <p:spPr>
          <a:xfrm flipH="1">
            <a:off x="1" y="3410017"/>
            <a:ext cx="1449510" cy="911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5376333" y="1101693"/>
            <a:ext cx="36520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Logos al 80</a:t>
            </a:r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% </a:t>
            </a:r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Sello Nacional de alto</a:t>
            </a:r>
            <a:endParaRPr lang="es-ES_tradnl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26" name="Conector recto de flecha 25"/>
          <p:cNvCxnSpPr/>
          <p:nvPr/>
        </p:nvCxnSpPr>
        <p:spPr>
          <a:xfrm flipH="1">
            <a:off x="2364715" y="3299571"/>
            <a:ext cx="1086502" cy="1021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>
            <a:off x="1449511" y="3410017"/>
            <a:ext cx="855902" cy="911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-255781" y="2763686"/>
            <a:ext cx="3410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Ancho 250 </a:t>
            </a:r>
            <a:r>
              <a:rPr lang="es-ES_tradnl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px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32" name="Conector recto de flecha 31"/>
          <p:cNvCxnSpPr/>
          <p:nvPr/>
        </p:nvCxnSpPr>
        <p:spPr>
          <a:xfrm flipH="1">
            <a:off x="2358203" y="3299571"/>
            <a:ext cx="1093014" cy="1684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2305413" y="2763686"/>
            <a:ext cx="3410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Alto 80 </a:t>
            </a:r>
            <a:r>
              <a:rPr lang="es-ES_tradnl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px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35" name="Conector recto de flecha 34"/>
          <p:cNvCxnSpPr/>
          <p:nvPr/>
        </p:nvCxnSpPr>
        <p:spPr>
          <a:xfrm flipH="1">
            <a:off x="7003697" y="3410017"/>
            <a:ext cx="1086502" cy="1021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 flipH="1">
            <a:off x="7003697" y="3410017"/>
            <a:ext cx="1086502" cy="1574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ángulo 37"/>
          <p:cNvSpPr/>
          <p:nvPr/>
        </p:nvSpPr>
        <p:spPr>
          <a:xfrm>
            <a:off x="1255462" y="2269755"/>
            <a:ext cx="3410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Logo SEP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20" name="Conector recto de flecha 19"/>
          <p:cNvCxnSpPr/>
          <p:nvPr/>
        </p:nvCxnSpPr>
        <p:spPr>
          <a:xfrm flipH="1" flipV="1">
            <a:off x="2567707" y="4873426"/>
            <a:ext cx="3489874" cy="7842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V="1">
            <a:off x="6057581" y="4970482"/>
            <a:ext cx="2970803" cy="6871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5052582" y="5657671"/>
            <a:ext cx="389814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Logos y nombre: </a:t>
            </a:r>
          </a:p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ancho  variable</a:t>
            </a:r>
          </a:p>
        </p:txBody>
      </p:sp>
      <p:cxnSp>
        <p:nvCxnSpPr>
          <p:cNvPr id="33" name="Conector recto de flecha 32"/>
          <p:cNvCxnSpPr/>
          <p:nvPr/>
        </p:nvCxnSpPr>
        <p:spPr>
          <a:xfrm flipH="1" flipV="1">
            <a:off x="5661323" y="4873427"/>
            <a:ext cx="396258" cy="784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 flipV="1">
            <a:off x="2070730" y="4873426"/>
            <a:ext cx="496977" cy="1325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/>
          <p:nvPr/>
        </p:nvCxnSpPr>
        <p:spPr>
          <a:xfrm flipV="1">
            <a:off x="2070730" y="4873426"/>
            <a:ext cx="234683" cy="1325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ángulo 40"/>
          <p:cNvSpPr/>
          <p:nvPr/>
        </p:nvSpPr>
        <p:spPr>
          <a:xfrm>
            <a:off x="184166" y="6218956"/>
            <a:ext cx="48684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Separador: Ancho 30 </a:t>
            </a:r>
            <a:r>
              <a:rPr lang="es-ES_tradnl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px</a:t>
            </a:r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14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elipe_gr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490"/>
            <a:ext cx="9144000" cy="167951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3. Plantilla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21096"/>
            <a:ext cx="8229600" cy="48470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b="1" dirty="0" smtClean="0">
                <a:solidFill>
                  <a:srgbClr val="FF0000"/>
                </a:solidFill>
                <a:latin typeface="Soberana Sans Light"/>
                <a:cs typeface="Soberana Sans Light"/>
              </a:rPr>
              <a:t>Forma</a:t>
            </a:r>
            <a:endParaRPr lang="es-ES" sz="2000" b="1" dirty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800" b="1" dirty="0" smtClean="0">
              <a:solidFill>
                <a:schemeClr val="accent6">
                  <a:lumMod val="7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663408" y="55775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25" name="Rectángulo 24"/>
          <p:cNvSpPr/>
          <p:nvPr/>
        </p:nvSpPr>
        <p:spPr>
          <a:xfrm>
            <a:off x="6053667" y="1193020"/>
            <a:ext cx="297080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 el nombre del tecnológico es muy largo para el espacio, pasar a partir de la conjunción “de” a la segunda línea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-255781" y="2763686"/>
            <a:ext cx="3410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1100668" y="5920656"/>
            <a:ext cx="75861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Máximo 6 elementos en el menú</a:t>
            </a:r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0" y="4924777"/>
            <a:ext cx="9144000" cy="423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2836333" y="3410017"/>
            <a:ext cx="318470" cy="15570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ángulo 38"/>
          <p:cNvSpPr/>
          <p:nvPr/>
        </p:nvSpPr>
        <p:spPr>
          <a:xfrm>
            <a:off x="336566" y="2617800"/>
            <a:ext cx="48684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Logos en la misma línea</a:t>
            </a:r>
          </a:p>
        </p:txBody>
      </p:sp>
      <p:cxnSp>
        <p:nvCxnSpPr>
          <p:cNvPr id="42" name="Conector recto de flecha 41"/>
          <p:cNvCxnSpPr/>
          <p:nvPr/>
        </p:nvCxnSpPr>
        <p:spPr>
          <a:xfrm flipH="1">
            <a:off x="4557889" y="2617800"/>
            <a:ext cx="1495778" cy="2095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>
            <a:stCxn id="41" idx="0"/>
          </p:cNvCxnSpPr>
          <p:nvPr/>
        </p:nvCxnSpPr>
        <p:spPr>
          <a:xfrm flipH="1" flipV="1">
            <a:off x="705557" y="5376333"/>
            <a:ext cx="4188177" cy="5443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>
            <a:stCxn id="41" idx="0"/>
          </p:cNvCxnSpPr>
          <p:nvPr/>
        </p:nvCxnSpPr>
        <p:spPr>
          <a:xfrm flipH="1" flipV="1">
            <a:off x="2469444" y="5376333"/>
            <a:ext cx="2424290" cy="5443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/>
          <p:nvPr/>
        </p:nvCxnSpPr>
        <p:spPr>
          <a:xfrm flipH="1" flipV="1">
            <a:off x="3668889" y="5376333"/>
            <a:ext cx="1224846" cy="5705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>
            <a:stCxn id="41" idx="0"/>
          </p:cNvCxnSpPr>
          <p:nvPr/>
        </p:nvCxnSpPr>
        <p:spPr>
          <a:xfrm flipV="1">
            <a:off x="4893734" y="5263444"/>
            <a:ext cx="1" cy="657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>
            <a:stCxn id="41" idx="0"/>
          </p:cNvCxnSpPr>
          <p:nvPr/>
        </p:nvCxnSpPr>
        <p:spPr>
          <a:xfrm flipV="1">
            <a:off x="4893734" y="5376333"/>
            <a:ext cx="1583266" cy="5443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>
            <a:stCxn id="41" idx="0"/>
          </p:cNvCxnSpPr>
          <p:nvPr/>
        </p:nvCxnSpPr>
        <p:spPr>
          <a:xfrm flipV="1">
            <a:off x="4893734" y="5376333"/>
            <a:ext cx="3431822" cy="5443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01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3. Plantilla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79678"/>
            <a:ext cx="8229600" cy="48470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b="1" dirty="0" smtClean="0">
                <a:solidFill>
                  <a:srgbClr val="FF0000"/>
                </a:solidFill>
                <a:latin typeface="Soberana Sans Light"/>
                <a:cs typeface="Soberana Sans Light"/>
              </a:rPr>
              <a:t>Cabezal </a:t>
            </a:r>
          </a:p>
          <a:p>
            <a:pPr marL="0" indent="0" algn="just">
              <a:buNone/>
            </a:pPr>
            <a:endParaRPr lang="es-ES" sz="2000" b="1" dirty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800" b="1" dirty="0" smtClean="0">
              <a:solidFill>
                <a:schemeClr val="accent6">
                  <a:lumMod val="7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663408" y="55775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8" name="Imagen 7" descr="Captura de pantalla 2013-10-29 a la(s) 22.02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6" y="4984480"/>
            <a:ext cx="8724900" cy="546100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457199" y="6124113"/>
            <a:ext cx="50493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Menú del cabezal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 flipV="1">
            <a:off x="2892917" y="5577518"/>
            <a:ext cx="0" cy="5465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V="1">
            <a:off x="7346939" y="5577518"/>
            <a:ext cx="0" cy="7367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5506599" y="6124113"/>
            <a:ext cx="34652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Buscador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4147156232"/>
              </p:ext>
            </p:extLst>
          </p:nvPr>
        </p:nvGraphicFramePr>
        <p:xfrm>
          <a:off x="2277804" y="274638"/>
          <a:ext cx="8426144" cy="5978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9" name="Rectángulo 28"/>
          <p:cNvSpPr/>
          <p:nvPr/>
        </p:nvSpPr>
        <p:spPr>
          <a:xfrm>
            <a:off x="5821530" y="955233"/>
            <a:ext cx="34652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Recursos: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548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3. Plantilla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24454"/>
            <a:ext cx="8229600" cy="48470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b="1" dirty="0" smtClean="0">
                <a:solidFill>
                  <a:srgbClr val="FF0000"/>
                </a:solidFill>
                <a:latin typeface="Soberana Sans Light"/>
                <a:cs typeface="Soberana Sans Light"/>
              </a:rPr>
              <a:t>Menú del cabezal</a:t>
            </a:r>
          </a:p>
          <a:p>
            <a:pPr marL="0" indent="0" algn="just">
              <a:buNone/>
            </a:pPr>
            <a:endParaRPr lang="es-ES" b="1" dirty="0" smtClean="0">
              <a:solidFill>
                <a:srgbClr val="FF0000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800" b="1" dirty="0" smtClean="0">
              <a:solidFill>
                <a:schemeClr val="accent6">
                  <a:lumMod val="7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663408" y="55775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083649"/>
              </p:ext>
            </p:extLst>
          </p:nvPr>
        </p:nvGraphicFramePr>
        <p:xfrm>
          <a:off x="682976" y="2271889"/>
          <a:ext cx="7882467" cy="3474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27489"/>
                <a:gridCol w="2627489"/>
                <a:gridCol w="26274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Presidencia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SEP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Institutos Tecnológicos</a:t>
                      </a:r>
                      <a:br>
                        <a:rPr lang="es-ES" dirty="0" smtClean="0"/>
                      </a:br>
                      <a:r>
                        <a:rPr lang="es-ES" dirty="0" smtClean="0"/>
                        <a:t>(propuesta)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ES" dirty="0" smtClean="0"/>
                        <a:t>English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ES" dirty="0" smtClean="0"/>
                        <a:t>Contacto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ES" dirty="0" smtClean="0"/>
                        <a:t>Directorio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ES" dirty="0" smtClean="0"/>
                        <a:t>Inicio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ES" dirty="0" smtClean="0"/>
                        <a:t>Plug in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ES" dirty="0" smtClean="0"/>
                        <a:t>Recomienda este Portal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ES" dirty="0" smtClean="0"/>
                        <a:t>Mapa del Sitio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ES" dirty="0" smtClean="0"/>
                        <a:t>RSS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ES" dirty="0" smtClean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ES" dirty="0" smtClean="0"/>
                        <a:t>Inicio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ES" dirty="0" smtClean="0"/>
                        <a:t>Institutos Tecnológicos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ES" dirty="0" smtClean="0"/>
                        <a:t>Mapa</a:t>
                      </a:r>
                      <a:r>
                        <a:rPr lang="es-ES" baseline="0" dirty="0" smtClean="0"/>
                        <a:t> del sitio</a:t>
                      </a:r>
                      <a:endParaRPr lang="es-ES" dirty="0" smtClean="0"/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ES" dirty="0" smtClean="0"/>
                        <a:t>Contacto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ES" dirty="0" smtClean="0"/>
                        <a:t>Buscador</a:t>
                      </a:r>
                      <a:r>
                        <a:rPr lang="es-ES" baseline="0" dirty="0" smtClean="0"/>
                        <a:t> *</a:t>
                      </a:r>
                      <a:endParaRPr lang="es-ES" dirty="0" smtClean="0"/>
                    </a:p>
                    <a:p>
                      <a:pPr marL="0" indent="0" algn="l">
                        <a:buFont typeface="Arial"/>
                        <a:buNone/>
                      </a:pPr>
                      <a:r>
                        <a:rPr lang="es-ES" dirty="0" smtClean="0"/>
                        <a:t>________Otros________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ES" dirty="0" smtClean="0"/>
                        <a:t>English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ES" dirty="0" smtClean="0"/>
                        <a:t>Plug</a:t>
                      </a:r>
                      <a:r>
                        <a:rPr lang="es-ES" baseline="0" dirty="0" smtClean="0"/>
                        <a:t> in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ES" baseline="0" dirty="0" smtClean="0"/>
                        <a:t>Directorio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ES" baseline="0" dirty="0" smtClean="0"/>
                        <a:t>RSS</a:t>
                      </a:r>
                      <a:endParaRPr lang="es-E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6166556" y="626261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* obligatorio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5410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elipe_gr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" y="2508742"/>
            <a:ext cx="9144000" cy="167951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3. Plantilla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24454"/>
            <a:ext cx="8229600" cy="48470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b="1" dirty="0" smtClean="0">
                <a:solidFill>
                  <a:srgbClr val="FF0000"/>
                </a:solidFill>
                <a:latin typeface="Soberana Sans Light"/>
                <a:cs typeface="Soberana Sans Light"/>
              </a:rPr>
              <a:t>Menú Superior</a:t>
            </a:r>
            <a:endParaRPr lang="es-ES" sz="2000" b="1" dirty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800" b="1" dirty="0" smtClean="0">
              <a:solidFill>
                <a:schemeClr val="accent6">
                  <a:lumMod val="7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504261" y="53682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30" name="Rectángulo 29"/>
          <p:cNvSpPr/>
          <p:nvPr/>
        </p:nvSpPr>
        <p:spPr>
          <a:xfrm>
            <a:off x="-255781" y="2763686"/>
            <a:ext cx="3410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1114779" y="4618908"/>
            <a:ext cx="75861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El menú lo definirá cada Tecnológico con base en sus necesidades</a:t>
            </a:r>
          </a:p>
        </p:txBody>
      </p:sp>
      <p:cxnSp>
        <p:nvCxnSpPr>
          <p:cNvPr id="43" name="Conector recto de flecha 42"/>
          <p:cNvCxnSpPr>
            <a:stCxn id="41" idx="0"/>
          </p:cNvCxnSpPr>
          <p:nvPr/>
        </p:nvCxnSpPr>
        <p:spPr>
          <a:xfrm flipH="1" flipV="1">
            <a:off x="719669" y="4077673"/>
            <a:ext cx="4188176" cy="541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>
            <a:stCxn id="41" idx="0"/>
          </p:cNvCxnSpPr>
          <p:nvPr/>
        </p:nvCxnSpPr>
        <p:spPr>
          <a:xfrm flipH="1" flipV="1">
            <a:off x="2483555" y="4077673"/>
            <a:ext cx="2424290" cy="541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/>
          <p:nvPr/>
        </p:nvCxnSpPr>
        <p:spPr>
          <a:xfrm flipH="1" flipV="1">
            <a:off x="3683000" y="4074585"/>
            <a:ext cx="1224846" cy="5705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>
            <a:stCxn id="41" idx="0"/>
          </p:cNvCxnSpPr>
          <p:nvPr/>
        </p:nvCxnSpPr>
        <p:spPr>
          <a:xfrm flipV="1">
            <a:off x="4907845" y="3963491"/>
            <a:ext cx="1" cy="6554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>
            <a:stCxn id="41" idx="0"/>
          </p:cNvCxnSpPr>
          <p:nvPr/>
        </p:nvCxnSpPr>
        <p:spPr>
          <a:xfrm flipV="1">
            <a:off x="4907845" y="4077673"/>
            <a:ext cx="1583266" cy="541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>
            <a:stCxn id="41" idx="0"/>
          </p:cNvCxnSpPr>
          <p:nvPr/>
        </p:nvCxnSpPr>
        <p:spPr>
          <a:xfrm flipV="1">
            <a:off x="4907845" y="4077673"/>
            <a:ext cx="3431822" cy="541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05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3. Plantilla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36163"/>
            <a:ext cx="8362244" cy="46111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b="1" dirty="0" smtClean="0">
                <a:solidFill>
                  <a:srgbClr val="FF0000"/>
                </a:solidFill>
                <a:latin typeface="Soberana Sans Light"/>
                <a:cs typeface="Soberana Sans Light"/>
              </a:rPr>
              <a:t>Menú Superior con submenú desplegable</a:t>
            </a:r>
            <a:endParaRPr lang="es-ES" sz="2000" b="1" dirty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800" b="1" dirty="0" smtClean="0">
              <a:solidFill>
                <a:schemeClr val="accent6">
                  <a:lumMod val="7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-255781" y="2763686"/>
            <a:ext cx="3410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Imagen 3" descr="felipe_gris_men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8085"/>
            <a:ext cx="9144000" cy="4292082"/>
          </a:xfrm>
          <a:prstGeom prst="rect">
            <a:avLst/>
          </a:prstGeom>
        </p:spPr>
      </p:pic>
      <p:cxnSp>
        <p:nvCxnSpPr>
          <p:cNvPr id="15" name="Conector recto de flecha 14"/>
          <p:cNvCxnSpPr/>
          <p:nvPr/>
        </p:nvCxnSpPr>
        <p:spPr>
          <a:xfrm flipH="1">
            <a:off x="3316112" y="5300906"/>
            <a:ext cx="959473" cy="4423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4275585" y="4508689"/>
            <a:ext cx="48684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Degradado de</a:t>
            </a:r>
            <a:b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_tradnl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#FAFAFA </a:t>
            </a:r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#AEADB3</a:t>
            </a:r>
          </a:p>
        </p:txBody>
      </p:sp>
      <p:cxnSp>
        <p:nvCxnSpPr>
          <p:cNvPr id="19" name="Conector recto de flecha 18"/>
          <p:cNvCxnSpPr/>
          <p:nvPr/>
        </p:nvCxnSpPr>
        <p:spPr>
          <a:xfrm flipH="1" flipV="1">
            <a:off x="2836376" y="3502618"/>
            <a:ext cx="1439209" cy="1798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11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3. Plantilla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3520464"/>
            <a:ext cx="8362244" cy="7455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b="1" dirty="0" smtClean="0">
                <a:solidFill>
                  <a:srgbClr val="FF0000"/>
                </a:solidFill>
              </a:rPr>
              <a:t>Página Inicial “Portada”</a:t>
            </a:r>
          </a:p>
          <a:p>
            <a:pPr marL="0" indent="0" algn="ctr">
              <a:buNone/>
            </a:pPr>
            <a:endParaRPr lang="es-ES" sz="2000" b="1" dirty="0">
              <a:solidFill>
                <a:srgbClr val="FF0000"/>
              </a:solidFill>
              <a:latin typeface="Soberana Sans Light"/>
              <a:cs typeface="Soberana Sans Light"/>
            </a:endParaRPr>
          </a:p>
          <a:p>
            <a:pPr marL="0" indent="0" algn="ctr">
              <a:buNone/>
            </a:pP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encabezado + </a:t>
            </a:r>
            <a:r>
              <a:rPr lang="es-E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photoslider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+ contenido + pie de página</a:t>
            </a:r>
          </a:p>
          <a:p>
            <a:pPr marL="0" indent="0" algn="ctr">
              <a:buNone/>
            </a:pPr>
            <a:endParaRPr lang="es-ES" sz="2000" b="1" dirty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ctr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ctr">
              <a:buNone/>
            </a:pP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ctr">
              <a:buNone/>
            </a:pPr>
            <a:endParaRPr lang="es-ES" sz="2800" b="1" dirty="0" smtClean="0">
              <a:solidFill>
                <a:schemeClr val="accent6">
                  <a:lumMod val="7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ctr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ctr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ctr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ctr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-255781" y="2763686"/>
            <a:ext cx="3410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706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08746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latin typeface="Soberana Sans"/>
                <a:cs typeface="Soberana Sans"/>
              </a:rPr>
              <a:t/>
            </a:r>
            <a:br>
              <a:rPr lang="es-ES" dirty="0" smtClean="0">
                <a:latin typeface="Soberana Sans"/>
                <a:cs typeface="Soberana Sans"/>
              </a:rPr>
            </a:b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latin typeface="Soberana Sans"/>
                <a:cs typeface="Soberana Sans"/>
              </a:rPr>
              <a:t>Colores</a:t>
            </a:r>
            <a:r>
              <a:rPr lang="es-E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Soberana Sans"/>
                <a:cs typeface="Soberana Sans"/>
              </a:rPr>
              <a:t/>
            </a:r>
            <a:br>
              <a:rPr lang="es-E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Soberana Sans"/>
                <a:cs typeface="Soberana Sans"/>
              </a:rPr>
            </a:br>
            <a:r>
              <a:rPr lang="es-E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"/>
                <a:cs typeface="Soberana Sans"/>
              </a:rPr>
              <a:t/>
            </a:r>
            <a:br>
              <a:rPr lang="es-E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"/>
                <a:cs typeface="Soberana Sans"/>
              </a:rPr>
            </a:br>
            <a:endParaRPr lang="es-ES" sz="2200" dirty="0">
              <a:latin typeface="Soberana Sans"/>
              <a:cs typeface="Soberana Sans"/>
            </a:endParaRPr>
          </a:p>
        </p:txBody>
      </p:sp>
    </p:spTree>
    <p:extLst>
      <p:ext uri="{BB962C8B-B14F-4D97-AF65-F5344CB8AC3E}">
        <p14:creationId xmlns:p14="http://schemas.microsoft.com/office/powerpoint/2010/main" val="348592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3. Plantilla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3333" y="1779678"/>
            <a:ext cx="8362244" cy="48470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b="1" dirty="0" err="1" smtClean="0">
                <a:solidFill>
                  <a:srgbClr val="FF0000"/>
                </a:solidFill>
                <a:latin typeface="Soberana Sans Light"/>
                <a:cs typeface="Soberana Sans Light"/>
              </a:rPr>
              <a:t>Photoslider</a:t>
            </a:r>
            <a:endParaRPr lang="es-ES" sz="2000" b="1" dirty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800" b="1" dirty="0" smtClean="0">
              <a:solidFill>
                <a:schemeClr val="accent6">
                  <a:lumMod val="7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-255781" y="2763686"/>
            <a:ext cx="3410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Imagen 5" descr="Captura de pantalla 2013-10-30 a la(s) 13.20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3797"/>
            <a:ext cx="6512170" cy="3683593"/>
          </a:xfrm>
          <a:prstGeom prst="rect">
            <a:avLst/>
          </a:prstGeom>
        </p:spPr>
      </p:pic>
      <p:sp>
        <p:nvSpPr>
          <p:cNvPr id="7" name="Cerrar llave 6"/>
          <p:cNvSpPr/>
          <p:nvPr/>
        </p:nvSpPr>
        <p:spPr>
          <a:xfrm>
            <a:off x="6482285" y="2559756"/>
            <a:ext cx="465891" cy="3647634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6730775" y="3178457"/>
            <a:ext cx="2391296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Obligatorio en página inicial</a:t>
            </a:r>
          </a:p>
        </p:txBody>
      </p:sp>
    </p:spTree>
    <p:extLst>
      <p:ext uri="{BB962C8B-B14F-4D97-AF65-F5344CB8AC3E}">
        <p14:creationId xmlns:p14="http://schemas.microsoft.com/office/powerpoint/2010/main" val="248833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3. Plantilla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22356"/>
            <a:ext cx="8362244" cy="488042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b="1" dirty="0" err="1" smtClean="0">
                <a:solidFill>
                  <a:srgbClr val="FF0000"/>
                </a:solidFill>
                <a:latin typeface="Soberana Sans Light"/>
                <a:cs typeface="Soberana Sans Light"/>
              </a:rPr>
              <a:t>Photoslider</a:t>
            </a:r>
            <a:endParaRPr lang="es-ES" b="1" dirty="0" smtClean="0">
              <a:solidFill>
                <a:srgbClr val="FF0000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 Light"/>
                <a:cs typeface="Soberana Sans Light"/>
              </a:rPr>
              <a:t>Con base en la guía básica web los contenidos que se pueden colocar en el componente son: </a:t>
            </a:r>
          </a:p>
          <a:p>
            <a:pPr marL="0" indent="0" algn="just">
              <a:buNone/>
            </a:pPr>
            <a:r>
              <a:rPr lang="es-ES" sz="2000" dirty="0" smtClean="0"/>
              <a:t>Notas </a:t>
            </a:r>
            <a:r>
              <a:rPr lang="es-ES" sz="2000" dirty="0"/>
              <a:t>principales, convocatorias</a:t>
            </a:r>
            <a:r>
              <a:rPr lang="es-ES" sz="2000" dirty="0" smtClean="0"/>
              <a:t>, eventos</a:t>
            </a:r>
            <a:r>
              <a:rPr lang="es-ES" sz="2000" dirty="0"/>
              <a:t>, comunicados relevantes, </a:t>
            </a:r>
            <a:r>
              <a:rPr lang="es-ES" sz="2000" u="sng" dirty="0"/>
              <a:t>entre otros</a:t>
            </a:r>
            <a:r>
              <a:rPr lang="es-ES" sz="2000" dirty="0"/>
              <a:t>; con el </a:t>
            </a:r>
            <a:r>
              <a:rPr lang="es-ES" sz="2000" dirty="0" smtClean="0"/>
              <a:t>fin </a:t>
            </a:r>
            <a:r>
              <a:rPr lang="es-ES" sz="2000" dirty="0"/>
              <a:t>que </a:t>
            </a:r>
            <a:r>
              <a:rPr lang="es-ES" sz="2000" dirty="0" smtClean="0"/>
              <a:t>sobresalgan </a:t>
            </a:r>
            <a:r>
              <a:rPr lang="es-ES" sz="2000" dirty="0"/>
              <a:t>dentro del sitio.</a:t>
            </a: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algn="just"/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algn="just"/>
            <a:endParaRPr lang="es-ES" sz="2000" b="1" dirty="0">
              <a:solidFill>
                <a:srgbClr val="FF0000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FF0000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800" b="1" dirty="0" smtClean="0">
              <a:solidFill>
                <a:schemeClr val="accent6">
                  <a:lumMod val="7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-255781" y="2763686"/>
            <a:ext cx="3410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Imagen 4" descr="Captura de pantalla 2013-10-30 a la(s) 13.19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4" y="3599538"/>
            <a:ext cx="8357350" cy="32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7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84472"/>
            <a:ext cx="8229600" cy="791452"/>
          </a:xfrm>
        </p:spPr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3. Plantilla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5089"/>
            <a:ext cx="8362244" cy="54976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b="1" dirty="0" smtClean="0">
                <a:solidFill>
                  <a:srgbClr val="FF0000"/>
                </a:solidFill>
                <a:latin typeface="Soberana Sans Light"/>
                <a:cs typeface="Soberana Sans Light"/>
              </a:rPr>
              <a:t>Contenido  (Presidencia de la Republica)</a:t>
            </a:r>
          </a:p>
          <a:p>
            <a:pPr marL="0" indent="0" algn="just">
              <a:buNone/>
            </a:pPr>
            <a:endParaRPr lang="es-ES" sz="2000" b="1" dirty="0">
              <a:solidFill>
                <a:srgbClr val="FF0000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FF0000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r>
              <a:rPr lang="es-ES" sz="2000" b="1" dirty="0" smtClean="0">
                <a:solidFill>
                  <a:srgbClr val="262626"/>
                </a:solidFill>
                <a:latin typeface="Soberana Sans Light"/>
                <a:cs typeface="Soberana Sans Light"/>
              </a:rPr>
              <a:t/>
            </a:r>
            <a:br>
              <a:rPr lang="es-ES" sz="2000" b="1" dirty="0" smtClean="0">
                <a:solidFill>
                  <a:srgbClr val="262626"/>
                </a:solidFill>
                <a:latin typeface="Soberana Sans Light"/>
                <a:cs typeface="Soberana Sans Light"/>
              </a:rPr>
            </a:br>
            <a:r>
              <a:rPr lang="es-ES" sz="2000" b="1" dirty="0" smtClean="0">
                <a:solidFill>
                  <a:srgbClr val="262626"/>
                </a:solidFill>
                <a:latin typeface="Soberana Sans Light"/>
                <a:cs typeface="Soberana Sans Light"/>
              </a:rPr>
              <a:t>Presidencia</a:t>
            </a:r>
          </a:p>
          <a:p>
            <a:pPr marL="0" indent="0" algn="just">
              <a:buNone/>
            </a:pPr>
            <a:r>
              <a:rPr lang="es-ES" sz="2000" b="1" dirty="0" smtClean="0">
                <a:solidFill>
                  <a:srgbClr val="262626"/>
                </a:solidFill>
              </a:rPr>
              <a:t>A dos columnas</a:t>
            </a: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800" b="1" dirty="0" smtClean="0">
              <a:solidFill>
                <a:schemeClr val="accent6">
                  <a:lumMod val="7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-255781" y="2763686"/>
            <a:ext cx="3410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Imagen 3" descr="Captura de pantalla 2013-10-30 a la(s) 14.58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948" y="2691387"/>
            <a:ext cx="5561495" cy="384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3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3. Plantilla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5089"/>
            <a:ext cx="8362244" cy="54976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b="1" dirty="0" smtClean="0">
                <a:solidFill>
                  <a:srgbClr val="FF0000"/>
                </a:solidFill>
                <a:latin typeface="Soberana Sans Light"/>
                <a:cs typeface="Soberana Sans Light"/>
              </a:rPr>
              <a:t>Contenido  (SEP)</a:t>
            </a:r>
          </a:p>
          <a:p>
            <a:pPr marL="0" indent="0" algn="just">
              <a:buNone/>
            </a:pPr>
            <a:endParaRPr lang="es-ES" sz="2000" b="1" dirty="0">
              <a:solidFill>
                <a:srgbClr val="FF0000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FF0000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800" b="1" dirty="0" smtClean="0">
              <a:solidFill>
                <a:schemeClr val="accent6">
                  <a:lumMod val="7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-255781" y="2763686"/>
            <a:ext cx="3410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Imagen 4" descr="Captura de pantalla 2013-10-30 a la(s) 15.03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2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22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3. Plantilla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84472"/>
            <a:ext cx="8362244" cy="471830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800" b="1" dirty="0" smtClean="0">
                <a:solidFill>
                  <a:srgbClr val="FF0000"/>
                </a:solidFill>
                <a:latin typeface="Soberana Sans Light"/>
                <a:cs typeface="Soberana Sans Light"/>
              </a:rPr>
              <a:t>Contenido</a:t>
            </a:r>
          </a:p>
          <a:p>
            <a:pPr marL="0" indent="0" algn="just">
              <a:buNone/>
            </a:pPr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 Light"/>
                <a:cs typeface="Soberana Sans Light"/>
              </a:rPr>
              <a:t>¿Qué componentes se pueden usar en el contenido?</a:t>
            </a:r>
          </a:p>
          <a:p>
            <a:pPr marL="0" indent="0" algn="just">
              <a:buNone/>
            </a:pPr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 Light"/>
                <a:cs typeface="Soberana Sans Light"/>
              </a:rPr>
              <a:t>Los componentes autorizados son: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/>
            </a:pPr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 Light"/>
                <a:cs typeface="Soberana Sans Light"/>
              </a:rPr>
              <a:t>Componente de noticia</a:t>
            </a:r>
          </a:p>
          <a:p>
            <a:pPr marL="457200" indent="-457200" algn="just">
              <a:buAutoNum type="arabicPeriod"/>
            </a:pP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/>
            </a:pPr>
            <a:endParaRPr lang="es-ES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/>
            </a:pP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/>
            </a:pPr>
            <a:endParaRPr lang="es-ES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/>
            </a:pP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/>
            </a:pPr>
            <a:endParaRPr lang="es-ES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algn="just"/>
            <a:endParaRPr lang="es-ES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algn="just"/>
            <a:r>
              <a:rPr lang="es-E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 Light"/>
                <a:cs typeface="Soberana Sans Light"/>
              </a:rPr>
              <a:t>Título en Soberana Titular y rojo institucional</a:t>
            </a:r>
          </a:p>
          <a:p>
            <a:pPr algn="just"/>
            <a:r>
              <a:rPr lang="es-E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 Light"/>
                <a:cs typeface="Soberana Sans Light"/>
              </a:rPr>
              <a:t>Preview</a:t>
            </a:r>
            <a:r>
              <a:rPr lang="es-E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 Light"/>
                <a:cs typeface="Soberana Sans Light"/>
              </a:rPr>
              <a:t> de noticia en Soberana Sans, en gris obscuro</a:t>
            </a:r>
          </a:p>
          <a:p>
            <a:pPr algn="just"/>
            <a:r>
              <a:rPr lang="es-E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 Light"/>
                <a:cs typeface="Soberana Sans Light"/>
              </a:rPr>
              <a:t>Cintillo con fecha como se muestra</a:t>
            </a:r>
          </a:p>
          <a:p>
            <a:pPr algn="just"/>
            <a:r>
              <a:rPr lang="es-E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 Light"/>
                <a:cs typeface="Soberana Sans Light"/>
              </a:rPr>
              <a:t>LEER MÁS en Soberana Sans (mayúsculas), estilo como se muestra.</a:t>
            </a:r>
          </a:p>
          <a:p>
            <a:pPr algn="just"/>
            <a:endParaRPr lang="es-ES" sz="1600" b="1" dirty="0">
              <a:solidFill>
                <a:srgbClr val="FF0000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b="1" dirty="0" smtClean="0">
              <a:solidFill>
                <a:srgbClr val="FF0000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b="1" dirty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chemeClr val="accent6">
                  <a:lumMod val="7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8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8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-255781" y="2763686"/>
            <a:ext cx="3410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Imagen 3" descr="Captura de pantalla 2013-10-30 a la(s) 15.20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90" y="3208592"/>
            <a:ext cx="5675703" cy="200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35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3. Plantilla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08552"/>
            <a:ext cx="8362244" cy="48942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b="1" dirty="0" smtClean="0">
                <a:solidFill>
                  <a:srgbClr val="FF0000"/>
                </a:solidFill>
                <a:latin typeface="Soberana Sans Light"/>
                <a:cs typeface="Soberana Sans Light"/>
              </a:rPr>
              <a:t>Contenido</a:t>
            </a: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2"/>
            </a:pP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 Light"/>
                <a:cs typeface="Soberana Sans Light"/>
              </a:rPr>
              <a:t>Banner </a:t>
            </a:r>
            <a:r>
              <a:rPr lang="es-E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 Light"/>
                <a:cs typeface="Soberana Sans Light"/>
              </a:rPr>
              <a:t>módular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 Light"/>
                <a:cs typeface="Soberana Sans Light"/>
              </a:rPr>
              <a:t>: 285x130 </a:t>
            </a:r>
            <a:r>
              <a:rPr lang="es-E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 Light"/>
                <a:cs typeface="Soberana Sans Light"/>
              </a:rPr>
              <a:t>px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 Light"/>
                <a:cs typeface="Soberana Sans Light"/>
              </a:rPr>
              <a:t> (máximo)</a:t>
            </a:r>
            <a:b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 Light"/>
                <a:cs typeface="Soberana Sans Light"/>
              </a:rPr>
            </a:b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 Light"/>
                <a:cs typeface="Soberana Sans Light"/>
              </a:rPr>
              <a:t>							</a:t>
            </a:r>
          </a:p>
          <a:p>
            <a:pPr marL="0" indent="0" algn="just">
              <a:buNone/>
            </a:pP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2"/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2"/>
            </a:pP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2"/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2"/>
            </a:pP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algn="just"/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 Light"/>
                <a:cs typeface="Soberana Sans Light"/>
              </a:rPr>
              <a:t>Fuente Soberana Sans Regular</a:t>
            </a:r>
          </a:p>
          <a:p>
            <a:pPr algn="just"/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 Light"/>
                <a:cs typeface="Soberana Sans Light"/>
              </a:rPr>
              <a:t>Encabezado en mayúsculas y minúsculas</a:t>
            </a:r>
          </a:p>
          <a:p>
            <a:pPr algn="just"/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 Light"/>
                <a:cs typeface="Soberana Sans Light"/>
              </a:rPr>
              <a:t>Palabra clave en mayúsculas</a:t>
            </a:r>
          </a:p>
          <a:p>
            <a:pPr algn="just"/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 Light"/>
                <a:cs typeface="Soberana Sans Light"/>
              </a:rPr>
              <a:t>Degradado comprendido en el rango del gris claro y el #FAFAFA</a:t>
            </a:r>
          </a:p>
          <a:p>
            <a:pPr algn="just"/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algn="just"/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algn="just"/>
            <a:endParaRPr lang="es-ES" sz="2000" b="1" dirty="0">
              <a:solidFill>
                <a:srgbClr val="FF0000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FF0000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800" b="1" dirty="0" smtClean="0">
              <a:solidFill>
                <a:schemeClr val="accent6">
                  <a:lumMod val="7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-255781" y="2763686"/>
            <a:ext cx="3410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Imagen 4" descr="Captura de pantalla 2013-10-30 a la(s) 16.38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999" y="3078404"/>
            <a:ext cx="38481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58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3. Plantilla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167501"/>
            <a:ext cx="8362244" cy="453527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b="1" dirty="0" smtClean="0">
                <a:solidFill>
                  <a:srgbClr val="FF0000"/>
                </a:solidFill>
                <a:latin typeface="Soberana Sans Light"/>
                <a:cs typeface="Soberana Sans Light"/>
              </a:rPr>
              <a:t>Contenido</a:t>
            </a: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 Light"/>
                <a:cs typeface="Soberana Sans Light"/>
              </a:rPr>
              <a:t>3.       Agenda: 285x130 </a:t>
            </a:r>
            <a:r>
              <a:rPr lang="es-E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 Light"/>
                <a:cs typeface="Soberana Sans Light"/>
              </a:rPr>
              <a:t>px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 Light"/>
                <a:cs typeface="Soberana Sans Light"/>
              </a:rPr>
              <a:t>  (máximo)</a:t>
            </a:r>
          </a:p>
          <a:p>
            <a:pPr algn="just"/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algn="just"/>
            <a:endParaRPr lang="es-ES" sz="2000" b="1" dirty="0">
              <a:solidFill>
                <a:srgbClr val="FF0000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FF0000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800" b="1" dirty="0" smtClean="0">
              <a:solidFill>
                <a:schemeClr val="accent6">
                  <a:lumMod val="7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-255781" y="2763686"/>
            <a:ext cx="3410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Imagen 3" descr="Captura de pantalla 2013-10-30 a la(s) 16.43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984" y="3410017"/>
            <a:ext cx="36449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6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3. Plantilla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84472"/>
            <a:ext cx="8362244" cy="471830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b="1" dirty="0" smtClean="0">
                <a:solidFill>
                  <a:srgbClr val="FF0000"/>
                </a:solidFill>
                <a:latin typeface="Soberana Sans Light"/>
                <a:cs typeface="Soberana Sans Light"/>
              </a:rPr>
              <a:t>Contenido</a:t>
            </a: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4"/>
            </a:pP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 Light"/>
                <a:cs typeface="Soberana Sans Light"/>
              </a:rPr>
              <a:t>Banner deslizable</a:t>
            </a:r>
          </a:p>
          <a:p>
            <a:pPr marL="457200" indent="-457200" algn="just">
              <a:buAutoNum type="arabicPeriod" startAt="4"/>
            </a:pP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4"/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4"/>
            </a:pP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4"/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4"/>
            </a:pP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algn="just"/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 Light"/>
                <a:cs typeface="Soberana Sans Light"/>
              </a:rPr>
              <a:t>Títulos en Soberana Titular</a:t>
            </a:r>
          </a:p>
          <a:p>
            <a:pPr algn="just"/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 Light"/>
                <a:cs typeface="Soberana Sans Light"/>
              </a:rPr>
              <a:t>Textos en Soberana Sans</a:t>
            </a:r>
          </a:p>
          <a:p>
            <a:pPr algn="just"/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 Light"/>
                <a:cs typeface="Soberana Sans Light"/>
              </a:rPr>
              <a:t>El tamaño se adecua al diseño del Portal (deberá resaltar si se usa) </a:t>
            </a:r>
            <a:r>
              <a:rPr lang="es-E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 Light"/>
                <a:cs typeface="Soberana Sans Light"/>
              </a:rPr>
              <a:t>Ejem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 Light"/>
                <a:cs typeface="Soberana Sans Light"/>
              </a:rPr>
              <a:t>. 100% ó 2 de 3 columnas</a:t>
            </a:r>
          </a:p>
          <a:p>
            <a:pPr algn="just"/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algn="just"/>
            <a:endParaRPr lang="es-ES" sz="2000" b="1" dirty="0">
              <a:solidFill>
                <a:srgbClr val="FF0000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FF0000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800" b="1" dirty="0" smtClean="0">
              <a:solidFill>
                <a:schemeClr val="accent6">
                  <a:lumMod val="7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-255781" y="2763686"/>
            <a:ext cx="3410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Imagen 4" descr="Captura de pantalla 2013-10-30 a la(s) 19.47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0" y="3410017"/>
            <a:ext cx="877356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00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3. Plantilla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84472"/>
            <a:ext cx="8362244" cy="471830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b="1" dirty="0" smtClean="0">
                <a:solidFill>
                  <a:srgbClr val="FF0000"/>
                </a:solidFill>
                <a:latin typeface="Soberana Sans Light"/>
                <a:cs typeface="Soberana Sans Light"/>
              </a:rPr>
              <a:t>Contenido</a:t>
            </a: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 Light"/>
                <a:cs typeface="Soberana Sans Light"/>
              </a:rPr>
              <a:t>5. Carrusel</a:t>
            </a:r>
          </a:p>
          <a:p>
            <a:pPr marL="457200" indent="-457200" algn="just">
              <a:buAutoNum type="arabicPeriod" startAt="4"/>
            </a:pP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4"/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4"/>
            </a:pP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4"/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algn="just"/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algn="just"/>
            <a:endParaRPr lang="es-ES" sz="2000" b="1" dirty="0">
              <a:solidFill>
                <a:srgbClr val="FF0000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FF0000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800" b="1" dirty="0" smtClean="0">
              <a:solidFill>
                <a:schemeClr val="accent6">
                  <a:lumMod val="7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-255781" y="2763686"/>
            <a:ext cx="3410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Imagen 3" descr="Captura de pantalla 2013-10-30 a la(s) 23.42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3164"/>
            <a:ext cx="9144000" cy="2611195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 flipH="1" flipV="1">
            <a:off x="151855" y="5315210"/>
            <a:ext cx="3002948" cy="7889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151855" y="6199917"/>
            <a:ext cx="40172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145x210 </a:t>
            </a:r>
            <a:r>
              <a:rPr lang="es-ES_tradnl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px</a:t>
            </a:r>
            <a:endParaRPr lang="es-ES_tradnl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 flipH="1" flipV="1">
            <a:off x="1505279" y="3300109"/>
            <a:ext cx="1649524" cy="28040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 flipV="1">
            <a:off x="1505279" y="5315210"/>
            <a:ext cx="1649524" cy="7889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 flipV="1">
            <a:off x="3631229" y="5370434"/>
            <a:ext cx="537842" cy="6365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3863323" y="5185074"/>
            <a:ext cx="5637562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Mínimo 7 elementos para que funcione la barra de desplazamiento</a:t>
            </a:r>
          </a:p>
        </p:txBody>
      </p:sp>
      <p:cxnSp>
        <p:nvCxnSpPr>
          <p:cNvPr id="23" name="Conector recto de flecha 22"/>
          <p:cNvCxnSpPr/>
          <p:nvPr/>
        </p:nvCxnSpPr>
        <p:spPr>
          <a:xfrm flipH="1">
            <a:off x="124246" y="2763686"/>
            <a:ext cx="4817897" cy="1794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4942143" y="2763686"/>
            <a:ext cx="4072436" cy="3318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3154803" y="2027567"/>
            <a:ext cx="40172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2367319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a de pantalla 2013-10-30 a la(s) 23.48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638" y="2496250"/>
            <a:ext cx="4089400" cy="3429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3. Plantilla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84472"/>
            <a:ext cx="8362244" cy="471830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b="1" dirty="0" smtClean="0">
                <a:solidFill>
                  <a:srgbClr val="FF0000"/>
                </a:solidFill>
                <a:latin typeface="Soberana Sans Light"/>
                <a:cs typeface="Soberana Sans Light"/>
              </a:rPr>
              <a:t>Contenido</a:t>
            </a: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 Light"/>
                <a:cs typeface="Soberana Sans Light"/>
              </a:rPr>
              <a:t>5. Carrusel (efectos)</a:t>
            </a:r>
          </a:p>
          <a:p>
            <a:pPr marL="457200" indent="-457200" algn="just">
              <a:buAutoNum type="arabicPeriod" startAt="4"/>
            </a:pP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4"/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4"/>
            </a:pP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4"/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algn="just"/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algn="just"/>
            <a:endParaRPr lang="es-ES" sz="2000" b="1" dirty="0">
              <a:solidFill>
                <a:srgbClr val="FF0000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FF0000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800" b="1" dirty="0" smtClean="0">
              <a:solidFill>
                <a:schemeClr val="accent6">
                  <a:lumMod val="7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-255781" y="2763686"/>
            <a:ext cx="3410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3154803" y="4735368"/>
            <a:ext cx="3112607" cy="13688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1221733" y="3709164"/>
            <a:ext cx="249177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15 </a:t>
            </a:r>
            <a:r>
              <a:rPr lang="es-ES_tradnl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px</a:t>
            </a:r>
            <a:endParaRPr lang="es-ES_tradnl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 flipV="1">
            <a:off x="2651083" y="2962139"/>
            <a:ext cx="1505279" cy="675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V="1">
            <a:off x="2651083" y="3090433"/>
            <a:ext cx="1505279" cy="547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V="1">
            <a:off x="3154803" y="5618935"/>
            <a:ext cx="3112607" cy="485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1221733" y="5749833"/>
            <a:ext cx="249177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65 </a:t>
            </a:r>
            <a:r>
              <a:rPr lang="es-ES_tradnl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px</a:t>
            </a:r>
            <a:endParaRPr lang="es-ES_tradnl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3451217" y="1374988"/>
            <a:ext cx="52355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onMouseOver</a:t>
            </a:r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Transparencia en negro</a:t>
            </a:r>
          </a:p>
        </p:txBody>
      </p:sp>
      <p:cxnSp>
        <p:nvCxnSpPr>
          <p:cNvPr id="22" name="Conector recto de flecha 21"/>
          <p:cNvCxnSpPr/>
          <p:nvPr/>
        </p:nvCxnSpPr>
        <p:spPr>
          <a:xfrm flipH="1">
            <a:off x="5218240" y="2496250"/>
            <a:ext cx="2084536" cy="18592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04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1. Colores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39506"/>
            <a:ext cx="8229600" cy="46077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dirty="0" smtClean="0">
                <a:latin typeface="Soberana Sans Light"/>
                <a:cs typeface="Soberana Sans Light"/>
              </a:rPr>
              <a:t>Son cuatro los colores institucionales que marca la </a:t>
            </a:r>
            <a:r>
              <a:rPr lang="es-ES" sz="2400" b="1" dirty="0" smtClean="0">
                <a:latin typeface="Soberana Sans Light"/>
                <a:cs typeface="Soberana Sans Light"/>
              </a:rPr>
              <a:t>Presidencia de la Republica</a:t>
            </a:r>
            <a:r>
              <a:rPr lang="es-ES" sz="2400" dirty="0" smtClean="0">
                <a:latin typeface="Soberana Sans Light"/>
                <a:cs typeface="Soberana Sans Light"/>
              </a:rPr>
              <a:t>:</a:t>
            </a:r>
          </a:p>
          <a:p>
            <a:pPr marL="0" indent="0" algn="just">
              <a:buNone/>
            </a:pPr>
            <a:endParaRPr lang="es-ES" sz="2400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ctr">
              <a:buNone/>
            </a:pPr>
            <a:r>
              <a:rPr lang="es-ES" sz="1800" dirty="0" smtClean="0">
                <a:latin typeface="Soberana Sans Light"/>
                <a:cs typeface="Soberana Sans Light"/>
              </a:rPr>
              <a:t>De ahora en adelante los llamaremos </a:t>
            </a:r>
            <a:br>
              <a:rPr lang="es-ES" sz="1800" dirty="0" smtClean="0">
                <a:latin typeface="Soberana Sans Light"/>
                <a:cs typeface="Soberana Sans Light"/>
              </a:rPr>
            </a:br>
            <a:r>
              <a:rPr lang="es-ES" sz="1800" dirty="0" smtClean="0">
                <a:latin typeface="Soberana Sans Light"/>
                <a:cs typeface="Soberana Sans Light"/>
              </a:rPr>
              <a:t>colores institucionales de la Presidencia de la Republica.</a:t>
            </a:r>
          </a:p>
          <a:p>
            <a:pPr marL="0" indent="0" algn="just">
              <a:buNone/>
            </a:pPr>
            <a:endParaRPr lang="es-ES" sz="2400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pic>
        <p:nvPicPr>
          <p:cNvPr id="4" name="Imagen 3" descr="Captura de pantalla 2013-10-29 a la(s) 12.58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60" y="2812236"/>
            <a:ext cx="5590791" cy="303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0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aptura de pantalla 2013-10-30 a la(s) 20.10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93" y="2305558"/>
            <a:ext cx="6844007" cy="44984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93020"/>
            <a:ext cx="8229600" cy="791452"/>
          </a:xfrm>
        </p:spPr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3. Plantilla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08552"/>
            <a:ext cx="8362244" cy="48358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b="1" dirty="0" smtClean="0">
                <a:solidFill>
                  <a:srgbClr val="FF0000"/>
                </a:solidFill>
                <a:latin typeface="Soberana Sans Light"/>
                <a:cs typeface="Soberana Sans Light"/>
              </a:rPr>
              <a:t>Al Píe de página</a:t>
            </a: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4"/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4"/>
            </a:pP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4"/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4"/>
            </a:pP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4"/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algn="just"/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algn="just"/>
            <a:endParaRPr lang="es-ES" sz="2000" b="1" dirty="0">
              <a:solidFill>
                <a:srgbClr val="FF0000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800" b="1" dirty="0" smtClean="0">
              <a:solidFill>
                <a:schemeClr val="accent6">
                  <a:lumMod val="7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-255781" y="2763686"/>
            <a:ext cx="3410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2112145" y="5062644"/>
            <a:ext cx="883512" cy="1007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0" y="4739478"/>
            <a:ext cx="49421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Copyright</a:t>
            </a:r>
            <a:b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Aviso de Privacidad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52400" y="3086851"/>
            <a:ext cx="21121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Menú inferior</a:t>
            </a:r>
          </a:p>
        </p:txBody>
      </p:sp>
      <p:cxnSp>
        <p:nvCxnSpPr>
          <p:cNvPr id="12" name="Conector recto de flecha 11"/>
          <p:cNvCxnSpPr/>
          <p:nvPr/>
        </p:nvCxnSpPr>
        <p:spPr>
          <a:xfrm flipV="1">
            <a:off x="2112145" y="3696413"/>
            <a:ext cx="883512" cy="1007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V="1">
            <a:off x="2098887" y="6421776"/>
            <a:ext cx="883512" cy="1007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-13258" y="6157699"/>
            <a:ext cx="21121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Footer</a:t>
            </a:r>
            <a:endParaRPr lang="es-ES_tradnl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028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93020"/>
            <a:ext cx="8229600" cy="791452"/>
          </a:xfrm>
        </p:spPr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3. Plantilla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08552"/>
            <a:ext cx="8362244" cy="48358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b="1" dirty="0" smtClean="0">
                <a:solidFill>
                  <a:srgbClr val="FF0000"/>
                </a:solidFill>
                <a:latin typeface="Soberana Sans Light"/>
                <a:cs typeface="Soberana Sans Light"/>
              </a:rPr>
              <a:t>Menú inferior</a:t>
            </a: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4"/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4"/>
            </a:pP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4"/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4"/>
            </a:pP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4"/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algn="just"/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algn="just"/>
            <a:endParaRPr lang="es-ES" sz="2000" b="1" dirty="0">
              <a:solidFill>
                <a:srgbClr val="FF0000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FF0000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800" b="1" dirty="0" smtClean="0">
              <a:solidFill>
                <a:schemeClr val="accent6">
                  <a:lumMod val="7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-255781" y="2763686"/>
            <a:ext cx="3410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Imagen 3" descr="Captura de pantalla 2013-10-30 a la(s) 21.55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8" y="3170721"/>
            <a:ext cx="9144000" cy="357683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233312" y="2148676"/>
            <a:ext cx="75861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El menú lo definirá cada Tecnológico</a:t>
            </a:r>
          </a:p>
        </p:txBody>
      </p:sp>
      <p:cxnSp>
        <p:nvCxnSpPr>
          <p:cNvPr id="8" name="Conector recto de flecha 7"/>
          <p:cNvCxnSpPr/>
          <p:nvPr/>
        </p:nvCxnSpPr>
        <p:spPr>
          <a:xfrm flipH="1">
            <a:off x="719670" y="2795007"/>
            <a:ext cx="4125839" cy="375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H="1">
            <a:off x="3478827" y="2795007"/>
            <a:ext cx="1366682" cy="5281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4845510" y="2795007"/>
            <a:ext cx="938730" cy="375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4845509" y="2795007"/>
            <a:ext cx="3188925" cy="375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1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a de pantalla 2013-10-30 a la(s) 21.59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0721"/>
            <a:ext cx="9144000" cy="239463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93020"/>
            <a:ext cx="8229600" cy="791452"/>
          </a:xfrm>
        </p:spPr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3. Plantilla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08552"/>
            <a:ext cx="8362244" cy="48358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b="1" dirty="0" err="1" smtClean="0">
                <a:solidFill>
                  <a:srgbClr val="FF0000"/>
                </a:solidFill>
                <a:latin typeface="Soberana Sans Light"/>
                <a:cs typeface="Soberana Sans Light"/>
              </a:rPr>
              <a:t>Footer</a:t>
            </a:r>
            <a:r>
              <a:rPr lang="es-ES" b="1" dirty="0" smtClean="0">
                <a:solidFill>
                  <a:srgbClr val="FF0000"/>
                </a:solidFill>
                <a:latin typeface="Soberana Sans Light"/>
                <a:cs typeface="Soberana Sans Light"/>
              </a:rPr>
              <a:t> (obligatorio)</a:t>
            </a: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4"/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4"/>
            </a:pP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4"/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4"/>
            </a:pP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4"/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algn="just"/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algn="just"/>
            <a:endParaRPr lang="es-ES" sz="2000" b="1" dirty="0">
              <a:solidFill>
                <a:srgbClr val="FF0000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FF0000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800" b="1" dirty="0" smtClean="0">
              <a:solidFill>
                <a:schemeClr val="accent6">
                  <a:lumMod val="7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-255781" y="2763686"/>
            <a:ext cx="3410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24151" y="2341956"/>
            <a:ext cx="30614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Logo de la SEP</a:t>
            </a: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2719560" y="2914660"/>
            <a:ext cx="1741230" cy="12506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 flipV="1">
            <a:off x="995769" y="3805786"/>
            <a:ext cx="716035" cy="18821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 flipV="1">
            <a:off x="4460790" y="5227776"/>
            <a:ext cx="1282035" cy="7777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4460790" y="6108497"/>
            <a:ext cx="47009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Domicilio y teléfonos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" y="5554499"/>
            <a:ext cx="40172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Módulo Social</a:t>
            </a:r>
          </a:p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en color gris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625392" y="2351279"/>
            <a:ext cx="30614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Líneas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 flipH="1">
            <a:off x="6571118" y="2997610"/>
            <a:ext cx="345669" cy="12407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>
            <a:off x="2333023" y="2988287"/>
            <a:ext cx="4583764" cy="1176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495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a de pantalla 2013-10-30 a la(s) 21.59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0721"/>
            <a:ext cx="9144000" cy="239463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93020"/>
            <a:ext cx="8229600" cy="791452"/>
          </a:xfrm>
        </p:spPr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3. Plantilla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08552"/>
            <a:ext cx="8362244" cy="48358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b="1" dirty="0" smtClean="0">
                <a:solidFill>
                  <a:srgbClr val="FF0000"/>
                </a:solidFill>
                <a:latin typeface="Soberana Sans Light"/>
                <a:cs typeface="Soberana Sans Light"/>
              </a:rPr>
              <a:t>Menú inferior</a:t>
            </a: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4"/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4"/>
            </a:pP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4"/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4"/>
            </a:pP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marL="457200" indent="-457200" algn="just">
              <a:buAutoNum type="arabicPeriod" startAt="4"/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algn="just"/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oberana Sans Light"/>
              <a:cs typeface="Soberana Sans Light"/>
            </a:endParaRPr>
          </a:p>
          <a:p>
            <a:pPr algn="just"/>
            <a:endParaRPr lang="es-ES" sz="2000" b="1" dirty="0">
              <a:solidFill>
                <a:srgbClr val="FF0000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FF0000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800" b="1" dirty="0" smtClean="0">
              <a:solidFill>
                <a:schemeClr val="accent6">
                  <a:lumMod val="7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-255781" y="2763686"/>
            <a:ext cx="3410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851558" y="2148676"/>
            <a:ext cx="45868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220 </a:t>
            </a:r>
            <a:r>
              <a:rPr lang="es-ES_tradnl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px</a:t>
            </a:r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60 </a:t>
            </a:r>
            <a:r>
              <a:rPr lang="es-ES_tradnl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px</a:t>
            </a:r>
            <a:endParaRPr lang="es-ES_tradnl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1" name="Conector recto de flecha 10"/>
          <p:cNvCxnSpPr/>
          <p:nvPr/>
        </p:nvCxnSpPr>
        <p:spPr>
          <a:xfrm flipH="1">
            <a:off x="5577167" y="2795007"/>
            <a:ext cx="1256243" cy="1098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 flipV="1">
            <a:off x="995769" y="3805786"/>
            <a:ext cx="716035" cy="18821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0" y="5554499"/>
            <a:ext cx="69300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Facebook y </a:t>
            </a:r>
            <a:r>
              <a:rPr lang="es-ES_tradnl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Twitter</a:t>
            </a:r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obligatorio   (icono de 22x22 </a:t>
            </a:r>
            <a:r>
              <a:rPr lang="es-ES_tradnl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px</a:t>
            </a:r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</a:p>
        </p:txBody>
      </p:sp>
      <p:cxnSp>
        <p:nvCxnSpPr>
          <p:cNvPr id="24" name="Conector recto de flecha 23"/>
          <p:cNvCxnSpPr/>
          <p:nvPr/>
        </p:nvCxnSpPr>
        <p:spPr>
          <a:xfrm flipH="1">
            <a:off x="5577167" y="2795007"/>
            <a:ext cx="1256243" cy="17194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H="1">
            <a:off x="3389095" y="2795007"/>
            <a:ext cx="1256243" cy="1098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4645338" y="2795007"/>
            <a:ext cx="931829" cy="1098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94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3. Plantilla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3520464"/>
            <a:ext cx="8362244" cy="7455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b="1" dirty="0" smtClean="0">
                <a:solidFill>
                  <a:srgbClr val="FF0000"/>
                </a:solidFill>
              </a:rPr>
              <a:t>Otras páginas con contenido</a:t>
            </a:r>
          </a:p>
          <a:p>
            <a:pPr marL="0" indent="0" algn="ctr">
              <a:buNone/>
            </a:pPr>
            <a:endParaRPr lang="es-ES" sz="2000" b="1" dirty="0">
              <a:solidFill>
                <a:srgbClr val="FF0000"/>
              </a:solidFill>
              <a:latin typeface="Soberana Sans Light"/>
              <a:cs typeface="Soberana Sans Light"/>
            </a:endParaRPr>
          </a:p>
          <a:p>
            <a:pPr marL="0" indent="0" algn="ctr">
              <a:buNone/>
            </a:pP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Encabezado + contenido + pie de página</a:t>
            </a:r>
          </a:p>
          <a:p>
            <a:pPr marL="0" indent="0" algn="ctr">
              <a:buNone/>
            </a:pPr>
            <a:endParaRPr lang="es-ES" sz="2000" b="1" dirty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ctr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ctr">
              <a:buNone/>
            </a:pP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ctr">
              <a:buNone/>
            </a:pPr>
            <a:endParaRPr lang="es-ES" sz="2800" b="1" dirty="0" smtClean="0">
              <a:solidFill>
                <a:schemeClr val="accent6">
                  <a:lumMod val="7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ctr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ctr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ctr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ctr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-255781" y="2763686"/>
            <a:ext cx="3410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440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624" y="1292804"/>
            <a:ext cx="8467467" cy="79145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Nota con contenido a dos columnas (blog)</a:t>
            </a:r>
            <a:br>
              <a:rPr lang="es-ES" dirty="0" smtClean="0"/>
            </a:br>
            <a:r>
              <a:rPr lang="es-ES" dirty="0" smtClean="0"/>
              <a:t>Presidencia</a:t>
            </a:r>
            <a:endParaRPr lang="es-ES" dirty="0"/>
          </a:p>
        </p:txBody>
      </p:sp>
      <p:pic>
        <p:nvPicPr>
          <p:cNvPr id="4" name="Marcador de contenido 3" descr="Captura de pantalla 2013-10-31 a la(s) 00.48.0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9" b="13169"/>
          <a:stretch>
            <a:fillRect/>
          </a:stretch>
        </p:blipFill>
        <p:spPr>
          <a:xfrm>
            <a:off x="63942" y="2288301"/>
            <a:ext cx="9080058" cy="4569699"/>
          </a:xfrm>
        </p:spPr>
      </p:pic>
    </p:spTree>
    <p:extLst>
      <p:ext uri="{BB962C8B-B14F-4D97-AF65-F5344CB8AC3E}">
        <p14:creationId xmlns:p14="http://schemas.microsoft.com/office/powerpoint/2010/main" val="32759386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298" y="1193020"/>
            <a:ext cx="8819672" cy="79145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Contenido a dos columnas + menú derecho</a:t>
            </a:r>
            <a:br>
              <a:rPr lang="es-ES" dirty="0" smtClean="0"/>
            </a:br>
            <a:r>
              <a:rPr lang="es-ES" dirty="0" smtClean="0"/>
              <a:t>SEP</a:t>
            </a:r>
            <a:endParaRPr lang="es-ES" dirty="0"/>
          </a:p>
        </p:txBody>
      </p:sp>
      <p:pic>
        <p:nvPicPr>
          <p:cNvPr id="4" name="Marcador de contenido 3" descr="Captura de pantalla 2013-10-31 a la(s) 01.29.3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1" b="12621"/>
          <a:stretch>
            <a:fillRect/>
          </a:stretch>
        </p:blipFill>
        <p:spPr>
          <a:xfrm>
            <a:off x="167298" y="2195113"/>
            <a:ext cx="8963208" cy="4510892"/>
          </a:xfrm>
        </p:spPr>
      </p:pic>
    </p:spTree>
    <p:extLst>
      <p:ext uri="{BB962C8B-B14F-4D97-AF65-F5344CB8AC3E}">
        <p14:creationId xmlns:p14="http://schemas.microsoft.com/office/powerpoint/2010/main" val="19876038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0" indent="0">
              <a:buNone/>
            </a:pPr>
            <a:endParaRPr lang="es-ES" sz="4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s-ES" sz="4800" b="1" dirty="0" smtClean="0">
                <a:solidFill>
                  <a:schemeClr val="accent3">
                    <a:lumMod val="75000"/>
                  </a:schemeClr>
                </a:solidFill>
              </a:rPr>
              <a:t>Temas generales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98885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Plantilla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rgbClr val="FF0000"/>
                </a:solidFill>
              </a:rPr>
              <a:t>Recomendaciones en el HTML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 smtClean="0"/>
              <a:t>XHTML    (validado con las herramientas de la W3C )</a:t>
            </a:r>
          </a:p>
          <a:p>
            <a:pPr marL="0" indent="0">
              <a:buNone/>
            </a:pPr>
            <a:r>
              <a:rPr lang="es-ES" dirty="0"/>
              <a:t>&lt;!DOCTYPE </a:t>
            </a:r>
            <a:r>
              <a:rPr lang="es-ES" dirty="0" err="1"/>
              <a:t>html</a:t>
            </a:r>
            <a:r>
              <a:rPr lang="es-ES" dirty="0"/>
              <a:t> PUBLIC "-//W3C//DTD XHTML 1.0 </a:t>
            </a:r>
            <a:r>
              <a:rPr lang="es-ES" dirty="0" err="1"/>
              <a:t>Transitional</a:t>
            </a:r>
            <a:r>
              <a:rPr lang="es-ES" dirty="0"/>
              <a:t>//EN" "http://www.w3.org/TR/xhtml1/DTD/xhtml1-transitional.dtd"&gt;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&lt;</a:t>
            </a:r>
            <a:r>
              <a:rPr lang="es-ES" dirty="0" err="1"/>
              <a:t>html</a:t>
            </a:r>
            <a:r>
              <a:rPr lang="es-ES" dirty="0"/>
              <a:t> </a:t>
            </a:r>
            <a:r>
              <a:rPr lang="es-ES" dirty="0" err="1"/>
              <a:t>xmlns</a:t>
            </a:r>
            <a:r>
              <a:rPr lang="es-ES" dirty="0"/>
              <a:t>="http://www.w3.org/1999/</a:t>
            </a:r>
            <a:r>
              <a:rPr lang="es-ES" dirty="0" err="1"/>
              <a:t>xhtml</a:t>
            </a:r>
            <a:r>
              <a:rPr lang="es-ES" dirty="0"/>
              <a:t>" </a:t>
            </a:r>
            <a:r>
              <a:rPr lang="es-ES" dirty="0" err="1"/>
              <a:t>xml:lang</a:t>
            </a:r>
            <a:r>
              <a:rPr lang="es-ES" dirty="0"/>
              <a:t>="es</a:t>
            </a:r>
            <a:r>
              <a:rPr lang="es-ES" dirty="0" smtClean="0"/>
              <a:t>-mx" </a:t>
            </a:r>
            <a:r>
              <a:rPr lang="es-ES" dirty="0" err="1"/>
              <a:t>lang</a:t>
            </a:r>
            <a:r>
              <a:rPr lang="es-ES" dirty="0"/>
              <a:t>="es</a:t>
            </a:r>
            <a:r>
              <a:rPr lang="es-ES" dirty="0" smtClean="0"/>
              <a:t>-mx" </a:t>
            </a:r>
            <a:r>
              <a:rPr lang="es-ES" dirty="0"/>
              <a:t>&gt;</a:t>
            </a:r>
            <a:endParaRPr lang="es-ES" dirty="0" smtClean="0"/>
          </a:p>
          <a:p>
            <a:pPr marL="0" indent="0">
              <a:buNone/>
            </a:pPr>
            <a:endParaRPr lang="es-ES" b="1" dirty="0" smtClean="0"/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r>
              <a:rPr lang="es-ES" b="1" dirty="0" smtClean="0"/>
              <a:t>HTML5</a:t>
            </a:r>
          </a:p>
          <a:p>
            <a:pPr marL="0" indent="0">
              <a:buNone/>
            </a:pPr>
            <a:r>
              <a:rPr lang="es-ES" dirty="0"/>
              <a:t>&lt;!</a:t>
            </a:r>
            <a:r>
              <a:rPr lang="es-ES" dirty="0" err="1"/>
              <a:t>doctype</a:t>
            </a:r>
            <a:r>
              <a:rPr lang="es-ES" dirty="0"/>
              <a:t> </a:t>
            </a:r>
            <a:r>
              <a:rPr lang="es-ES" dirty="0" err="1"/>
              <a:t>html</a:t>
            </a:r>
            <a:r>
              <a:rPr lang="es-ES" dirty="0"/>
              <a:t>&gt;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27346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Plantilla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rgbClr val="FF0000"/>
                </a:solidFill>
              </a:rPr>
              <a:t>Recomendaciones en el HTML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 smtClean="0"/>
              <a:t>&lt;/head&gt;</a:t>
            </a:r>
          </a:p>
          <a:p>
            <a:pPr marL="0" indent="0">
              <a:buNone/>
            </a:pPr>
            <a:r>
              <a:rPr lang="es-ES" b="1" dirty="0" smtClean="0"/>
              <a:t>	…</a:t>
            </a:r>
          </a:p>
          <a:p>
            <a:pPr marL="400050" lvl="1" indent="0">
              <a:buNone/>
            </a:pPr>
            <a:r>
              <a:rPr lang="es-ES" dirty="0"/>
              <a:t>&lt;meta </a:t>
            </a:r>
            <a:r>
              <a:rPr lang="es-ES" dirty="0" err="1"/>
              <a:t>name</a:t>
            </a:r>
            <a:r>
              <a:rPr lang="es-ES" dirty="0" smtClean="0"/>
              <a:t>=“</a:t>
            </a:r>
            <a:r>
              <a:rPr lang="es-ES" dirty="0" err="1" smtClean="0"/>
              <a:t>author</a:t>
            </a:r>
            <a:r>
              <a:rPr lang="es-ES" dirty="0"/>
              <a:t>" </a:t>
            </a:r>
            <a:r>
              <a:rPr lang="es-ES" dirty="0" err="1"/>
              <a:t>content</a:t>
            </a:r>
            <a:r>
              <a:rPr lang="es-ES" dirty="0" smtClean="0"/>
              <a:t>=“” /</a:t>
            </a:r>
            <a:r>
              <a:rPr lang="es-ES" dirty="0"/>
              <a:t>&gt; </a:t>
            </a:r>
            <a:endParaRPr lang="es-ES" dirty="0" smtClean="0"/>
          </a:p>
          <a:p>
            <a:pPr marL="400050" lvl="1" indent="0">
              <a:buNone/>
            </a:pPr>
            <a:r>
              <a:rPr lang="es-ES" dirty="0" smtClean="0"/>
              <a:t>&lt;</a:t>
            </a:r>
            <a:r>
              <a:rPr lang="es-ES" dirty="0"/>
              <a:t>meta </a:t>
            </a:r>
            <a:r>
              <a:rPr lang="es-ES" dirty="0" err="1"/>
              <a:t>name</a:t>
            </a:r>
            <a:r>
              <a:rPr lang="es-ES" dirty="0"/>
              <a:t>="</a:t>
            </a:r>
            <a:r>
              <a:rPr lang="es-ES" dirty="0" err="1"/>
              <a:t>description</a:t>
            </a:r>
            <a:r>
              <a:rPr lang="es-ES" dirty="0"/>
              <a:t>" </a:t>
            </a:r>
            <a:r>
              <a:rPr lang="es-ES" dirty="0" err="1"/>
              <a:t>content</a:t>
            </a:r>
            <a:r>
              <a:rPr lang="es-ES" dirty="0"/>
              <a:t>=</a:t>
            </a:r>
            <a:r>
              <a:rPr lang="es-ES" dirty="0" smtClean="0"/>
              <a:t>"” /</a:t>
            </a:r>
            <a:r>
              <a:rPr lang="es-ES" dirty="0"/>
              <a:t>&gt; </a:t>
            </a:r>
            <a:endParaRPr lang="es-ES" dirty="0" smtClean="0"/>
          </a:p>
          <a:p>
            <a:pPr marL="400050" lvl="1" indent="0">
              <a:buNone/>
            </a:pPr>
            <a:r>
              <a:rPr lang="es-ES" dirty="0" smtClean="0"/>
              <a:t>&lt;</a:t>
            </a:r>
            <a:r>
              <a:rPr lang="es-ES" dirty="0"/>
              <a:t>meta </a:t>
            </a:r>
            <a:r>
              <a:rPr lang="es-ES" dirty="0" err="1"/>
              <a:t>name</a:t>
            </a:r>
            <a:r>
              <a:rPr lang="es-ES" dirty="0"/>
              <a:t>="</a:t>
            </a:r>
            <a:r>
              <a:rPr lang="es-ES" dirty="0" err="1"/>
              <a:t>keywords</a:t>
            </a:r>
            <a:r>
              <a:rPr lang="es-ES" dirty="0"/>
              <a:t>" </a:t>
            </a:r>
            <a:r>
              <a:rPr lang="es-ES" dirty="0" err="1"/>
              <a:t>content</a:t>
            </a:r>
            <a:r>
              <a:rPr lang="es-ES" dirty="0" smtClean="0"/>
              <a:t>=“” /&gt;</a:t>
            </a:r>
          </a:p>
          <a:p>
            <a:pPr marL="400050" lvl="1" indent="0">
              <a:buNone/>
            </a:pPr>
            <a:r>
              <a:rPr lang="es-ES" dirty="0" smtClean="0"/>
              <a:t>&lt;</a:t>
            </a:r>
            <a:r>
              <a:rPr lang="es-ES" dirty="0"/>
              <a:t>link </a:t>
            </a:r>
            <a:r>
              <a:rPr lang="es-ES" dirty="0" err="1"/>
              <a:t>rel</a:t>
            </a:r>
            <a:r>
              <a:rPr lang="es-ES" dirty="0"/>
              <a:t>="</a:t>
            </a:r>
            <a:r>
              <a:rPr lang="es-ES" dirty="0" err="1"/>
              <a:t>shortcut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" media="</a:t>
            </a:r>
            <a:r>
              <a:rPr lang="es-ES" dirty="0" err="1"/>
              <a:t>all</a:t>
            </a:r>
            <a:r>
              <a:rPr lang="es-ES" dirty="0"/>
              <a:t>" </a:t>
            </a:r>
            <a:r>
              <a:rPr lang="es-ES" dirty="0" err="1"/>
              <a:t>type</a:t>
            </a:r>
            <a:r>
              <a:rPr lang="es-ES" dirty="0"/>
              <a:t>="</a:t>
            </a:r>
            <a:r>
              <a:rPr lang="es-ES" dirty="0" err="1"/>
              <a:t>image</a:t>
            </a:r>
            <a:r>
              <a:rPr lang="es-ES" dirty="0"/>
              <a:t>/x-</a:t>
            </a:r>
            <a:r>
              <a:rPr lang="es-ES" dirty="0" err="1"/>
              <a:t>icon</a:t>
            </a:r>
            <a:r>
              <a:rPr lang="es-ES" dirty="0"/>
              <a:t>" </a:t>
            </a:r>
            <a:r>
              <a:rPr lang="es-ES" dirty="0" smtClean="0"/>
              <a:t>  			</a:t>
            </a:r>
            <a:r>
              <a:rPr lang="es-ES" dirty="0" err="1" smtClean="0"/>
              <a:t>href</a:t>
            </a:r>
            <a:r>
              <a:rPr lang="es-ES" dirty="0" smtClean="0"/>
              <a:t>=</a:t>
            </a:r>
            <a:r>
              <a:rPr lang="es-ES" dirty="0" smtClean="0">
                <a:hlinkClick r:id="rId2"/>
              </a:rPr>
              <a:t>“favicon.ico</a:t>
            </a:r>
            <a:r>
              <a:rPr lang="es-ES" dirty="0" smtClean="0"/>
              <a:t>” </a:t>
            </a:r>
            <a:r>
              <a:rPr lang="es-ES" dirty="0"/>
              <a:t>/&gt;</a:t>
            </a:r>
            <a:endParaRPr lang="es-ES" b="1" dirty="0"/>
          </a:p>
          <a:p>
            <a:pPr marL="400050" lvl="1" indent="0">
              <a:buNone/>
            </a:pPr>
            <a:r>
              <a:rPr lang="es-ES" b="1" dirty="0" smtClean="0"/>
              <a:t>…</a:t>
            </a:r>
          </a:p>
          <a:p>
            <a:pPr marL="0" indent="0">
              <a:buNone/>
            </a:pPr>
            <a:r>
              <a:rPr lang="es-ES" b="1" dirty="0" smtClean="0"/>
              <a:t>&lt;/head&gt;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321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1. Colores (opcionales)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84472"/>
            <a:ext cx="8229600" cy="44628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b="1" dirty="0" smtClean="0">
                <a:latin typeface="Soberana Sans Light"/>
                <a:cs typeface="Soberana Sans Light"/>
              </a:rPr>
              <a:t>¿Qué sucede con los colores representativos de los Institutos Tecnológicos?</a:t>
            </a:r>
          </a:p>
          <a:p>
            <a:pPr marL="0" indent="0" algn="just">
              <a:buNone/>
            </a:pPr>
            <a:endParaRPr lang="es-ES" sz="2400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r>
              <a:rPr lang="es-ES" sz="2400" dirty="0" smtClean="0">
                <a:solidFill>
                  <a:srgbClr val="FF0000"/>
                </a:solidFill>
                <a:latin typeface="Soberana Sans Light"/>
                <a:cs typeface="Soberana Sans Light"/>
              </a:rPr>
              <a:t>Respuesta:</a:t>
            </a:r>
            <a:br>
              <a:rPr lang="es-ES" sz="2400" dirty="0" smtClean="0">
                <a:solidFill>
                  <a:srgbClr val="FF0000"/>
                </a:solidFill>
                <a:latin typeface="Soberana Sans Light"/>
                <a:cs typeface="Soberana Sans Light"/>
              </a:rPr>
            </a:br>
            <a:r>
              <a:rPr lang="es-ES" sz="2400" dirty="0" smtClean="0">
                <a:latin typeface="Soberana Sans Light"/>
                <a:cs typeface="Soberana Sans Light"/>
              </a:rPr>
              <a:t>Actualmente (octubre, 2013) se tiene autorizado el uso del color representativo de la institución en los siguientes lugares de la plantilla:</a:t>
            </a:r>
          </a:p>
          <a:p>
            <a:pPr algn="just"/>
            <a:r>
              <a:rPr lang="es-ES" sz="2400" dirty="0" smtClean="0">
                <a:latin typeface="Soberana Sans Light"/>
                <a:cs typeface="Soberana Sans Light"/>
              </a:rPr>
              <a:t>Logo del Tecnológico.</a:t>
            </a:r>
          </a:p>
          <a:p>
            <a:pPr algn="just"/>
            <a:r>
              <a:rPr lang="es-ES" sz="2400" dirty="0" smtClean="0">
                <a:latin typeface="Soberana Sans Light"/>
                <a:cs typeface="Soberana Sans Light"/>
              </a:rPr>
              <a:t>Nombre del Tecnológico.</a:t>
            </a:r>
          </a:p>
          <a:p>
            <a:pPr algn="just"/>
            <a:r>
              <a:rPr lang="es-ES" sz="2400" dirty="0" smtClean="0">
                <a:latin typeface="Soberana Sans Light"/>
                <a:cs typeface="Soberana Sans Light"/>
              </a:rPr>
              <a:t>Color de fondo de la barra del menú superior.</a:t>
            </a:r>
          </a:p>
          <a:p>
            <a:pPr marL="0" indent="0" algn="just">
              <a:buNone/>
            </a:pPr>
            <a:endParaRPr lang="es-ES" sz="2400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8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57678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Uso de Image Sprites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 una colección de imágenes colocadas en una simple imagen:</a:t>
            </a:r>
          </a:p>
          <a:p>
            <a:r>
              <a:rPr lang="es-MX" dirty="0" smtClean="0"/>
              <a:t>Una página web con muchas imágenes puede tardar mucho tiempo en cargarse y genera múltiples peticiones al servidor.</a:t>
            </a:r>
          </a:p>
          <a:p>
            <a:r>
              <a:rPr lang="es-MX" dirty="0" smtClean="0"/>
              <a:t>Usando </a:t>
            </a:r>
            <a:r>
              <a:rPr lang="es-MX" dirty="0" err="1" smtClean="0"/>
              <a:t>sprites</a:t>
            </a:r>
            <a:r>
              <a:rPr lang="es-MX" dirty="0" smtClean="0"/>
              <a:t> imagen se reducirá el número de peticiones al servidor y ahorrar ancho de banda.</a:t>
            </a:r>
          </a:p>
        </p:txBody>
      </p:sp>
    </p:spTree>
    <p:extLst>
      <p:ext uri="{BB962C8B-B14F-4D97-AF65-F5344CB8AC3E}">
        <p14:creationId xmlns:p14="http://schemas.microsoft.com/office/powerpoint/2010/main" val="13888862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Image</a:t>
            </a:r>
            <a:r>
              <a:rPr lang="es-MX" dirty="0" smtClean="0"/>
              <a:t> </a:t>
            </a:r>
            <a:r>
              <a:rPr lang="es-MX" dirty="0" err="1" smtClean="0"/>
              <a:t>Sprites</a:t>
            </a:r>
            <a:endParaRPr lang="es-MX" dirty="0"/>
          </a:p>
        </p:txBody>
      </p:sp>
      <p:pic>
        <p:nvPicPr>
          <p:cNvPr id="74754" name="Picture 2" descr="C:\Users\dw\Desktop\SEP\Imagenes\sprite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66385"/>
            <a:ext cx="8229600" cy="3593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26322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4309" y="5664955"/>
            <a:ext cx="2254009" cy="83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457200" y="1417638"/>
            <a:ext cx="8229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CSS</a:t>
            </a:r>
            <a:br>
              <a:rPr lang="es-MX" dirty="0" smtClean="0">
                <a:solidFill>
                  <a:srgbClr val="FF0000"/>
                </a:solidFill>
              </a:rPr>
            </a:br>
            <a:r>
              <a:rPr lang="es-MX" dirty="0" smtClean="0"/>
              <a:t>more-link {</a:t>
            </a:r>
          </a:p>
          <a:p>
            <a:r>
              <a:rPr lang="es-MX" dirty="0" smtClean="0"/>
              <a:t>	</a:t>
            </a:r>
            <a:r>
              <a:rPr lang="es-MX" b="1" dirty="0" smtClean="0"/>
              <a:t> </a:t>
            </a:r>
            <a:r>
              <a:rPr lang="es-MX" b="1" dirty="0" err="1" smtClean="0"/>
              <a:t>background</a:t>
            </a:r>
            <a:r>
              <a:rPr lang="es-MX" b="1" dirty="0" smtClean="0"/>
              <a:t>: </a:t>
            </a:r>
            <a:r>
              <a:rPr lang="es-MX" b="1" dirty="0" err="1" smtClean="0"/>
              <a:t>url</a:t>
            </a:r>
            <a:r>
              <a:rPr lang="es-MX" b="1" dirty="0" smtClean="0"/>
              <a:t>("</a:t>
            </a:r>
            <a:r>
              <a:rPr lang="es-MX" b="1" dirty="0" err="1" smtClean="0"/>
              <a:t>img</a:t>
            </a:r>
            <a:r>
              <a:rPr lang="es-MX" b="1" dirty="0" smtClean="0"/>
              <a:t>/sprites.png") no-</a:t>
            </a:r>
            <a:r>
              <a:rPr lang="es-MX" b="1" dirty="0" err="1" smtClean="0"/>
              <a:t>repeat</a:t>
            </a:r>
            <a:r>
              <a:rPr lang="es-MX" b="1" dirty="0" smtClean="0"/>
              <a:t>; </a:t>
            </a:r>
          </a:p>
          <a:p>
            <a:r>
              <a:rPr lang="es-MX" dirty="0" smtClean="0"/>
              <a:t>	color: #</a:t>
            </a:r>
            <a:r>
              <a:rPr lang="es-MX" dirty="0" err="1" smtClean="0"/>
              <a:t>ffffff</a:t>
            </a:r>
            <a:r>
              <a:rPr lang="es-MX" dirty="0" smtClean="0"/>
              <a:t>;</a:t>
            </a:r>
          </a:p>
          <a:p>
            <a:r>
              <a:rPr lang="es-MX" dirty="0" smtClean="0"/>
              <a:t>	 </a:t>
            </a:r>
            <a:r>
              <a:rPr lang="es-MX" dirty="0" err="1" smtClean="0"/>
              <a:t>display</a:t>
            </a:r>
            <a:r>
              <a:rPr lang="es-MX" dirty="0" smtClean="0"/>
              <a:t>: block;</a:t>
            </a:r>
          </a:p>
          <a:p>
            <a:r>
              <a:rPr lang="es-MX" dirty="0" smtClean="0"/>
              <a:t>	 </a:t>
            </a:r>
            <a:r>
              <a:rPr lang="es-MX" dirty="0" err="1" smtClean="0"/>
              <a:t>font</a:t>
            </a:r>
            <a:r>
              <a:rPr lang="es-MX" dirty="0" smtClean="0"/>
              <a:t>: 11px/29px </a:t>
            </a:r>
            <a:r>
              <a:rPr lang="es-MX" dirty="0" err="1" smtClean="0"/>
              <a:t>serif</a:t>
            </a:r>
            <a:r>
              <a:rPr lang="es-MX" dirty="0" smtClean="0"/>
              <a:t>;</a:t>
            </a:r>
          </a:p>
          <a:p>
            <a:r>
              <a:rPr lang="es-MX" dirty="0" smtClean="0"/>
              <a:t>	 </a:t>
            </a:r>
            <a:r>
              <a:rPr lang="es-MX" dirty="0" err="1" smtClean="0"/>
              <a:t>height</a:t>
            </a:r>
            <a:r>
              <a:rPr lang="es-MX" dirty="0" smtClean="0"/>
              <a:t>: 35px; </a:t>
            </a:r>
          </a:p>
          <a:p>
            <a:r>
              <a:rPr lang="es-MX" dirty="0" smtClean="0"/>
              <a:t>	</a:t>
            </a:r>
            <a:r>
              <a:rPr lang="es-MX" dirty="0" err="1" smtClean="0"/>
              <a:t>text-align</a:t>
            </a:r>
            <a:r>
              <a:rPr lang="es-MX" dirty="0" smtClean="0"/>
              <a:t>: center; </a:t>
            </a:r>
            <a:r>
              <a:rPr lang="es-MX" dirty="0" err="1" smtClean="0"/>
              <a:t>text-transform</a:t>
            </a:r>
            <a:r>
              <a:rPr lang="es-MX" dirty="0" smtClean="0"/>
              <a:t>: </a:t>
            </a:r>
            <a:r>
              <a:rPr lang="es-MX" dirty="0" err="1" smtClean="0"/>
              <a:t>uppercase</a:t>
            </a:r>
            <a:r>
              <a:rPr lang="es-MX" dirty="0" smtClean="0"/>
              <a:t>;</a:t>
            </a:r>
          </a:p>
          <a:p>
            <a:r>
              <a:rPr lang="es-MX" dirty="0" smtClean="0"/>
              <a:t> } </a:t>
            </a:r>
          </a:p>
          <a:p>
            <a:r>
              <a:rPr lang="es-MX" dirty="0" smtClean="0"/>
              <a:t>.more-link { </a:t>
            </a:r>
          </a:p>
          <a:p>
            <a:r>
              <a:rPr lang="es-MX" b="1" dirty="0" smtClean="0"/>
              <a:t>	</a:t>
            </a:r>
            <a:r>
              <a:rPr lang="es-MX" b="1" dirty="0" err="1" smtClean="0"/>
              <a:t>width</a:t>
            </a:r>
            <a:r>
              <a:rPr lang="es-MX" b="1" dirty="0" smtClean="0"/>
              <a:t>: 118px; </a:t>
            </a:r>
          </a:p>
          <a:p>
            <a:r>
              <a:rPr lang="es-MX" dirty="0" smtClean="0"/>
              <a:t>} </a:t>
            </a:r>
          </a:p>
          <a:p>
            <a:r>
              <a:rPr lang="es-MX" dirty="0" smtClean="0"/>
              <a:t>.more-link {</a:t>
            </a:r>
          </a:p>
          <a:p>
            <a:r>
              <a:rPr lang="es-MX" b="1" dirty="0" smtClean="0"/>
              <a:t>	 </a:t>
            </a:r>
            <a:r>
              <a:rPr lang="es-MX" b="1" dirty="0" err="1" smtClean="0"/>
              <a:t>background</a:t>
            </a:r>
            <a:r>
              <a:rPr lang="es-MX" b="1" dirty="0" smtClean="0"/>
              <a:t>-position: -413px -61px; </a:t>
            </a:r>
          </a:p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432703" y="5664955"/>
            <a:ext cx="5171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HTML</a:t>
            </a:r>
          </a:p>
          <a:p>
            <a:r>
              <a:rPr lang="en-US" dirty="0" smtClean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="#" class="more-link"&gt;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galería</a:t>
            </a:r>
            <a:r>
              <a:rPr lang="en-US" dirty="0" smtClean="0"/>
              <a:t>&lt;/a&gt;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199143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053" y="1906769"/>
            <a:ext cx="7530605" cy="451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2017326" y="1343693"/>
            <a:ext cx="413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	 </a:t>
            </a:r>
            <a:r>
              <a:rPr lang="es-MX" b="1" dirty="0" err="1" smtClean="0"/>
              <a:t>background</a:t>
            </a:r>
            <a:r>
              <a:rPr lang="es-MX" b="1" dirty="0" smtClean="0"/>
              <a:t>-position: -413px -61px; </a:t>
            </a:r>
          </a:p>
        </p:txBody>
      </p:sp>
    </p:spTree>
    <p:extLst>
      <p:ext uri="{BB962C8B-B14F-4D97-AF65-F5344CB8AC3E}">
        <p14:creationId xmlns:p14="http://schemas.microsoft.com/office/powerpoint/2010/main" val="25913326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Herramientas para realizar sprites</a:t>
            </a:r>
            <a:endParaRPr lang="es-MX" dirty="0"/>
          </a:p>
        </p:txBody>
      </p:sp>
      <p:pic>
        <p:nvPicPr>
          <p:cNvPr id="77827" name="Picture 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102" y="1876320"/>
            <a:ext cx="81577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426" y="6507944"/>
            <a:ext cx="14001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99489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geeks.ms/cfs-filesystemfile.ashx/__key/CommunityServer.Blogs.Components.WeblogFiles/gperez/image_5F00_4F162448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84223" y="1684986"/>
            <a:ext cx="6160957" cy="5076281"/>
          </a:xfrm>
          <a:prstGeom prst="rect">
            <a:avLst/>
          </a:prstGeom>
          <a:noFill/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574538"/>
            <a:ext cx="2166079" cy="4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07944"/>
            <a:ext cx="14001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24255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0074" y="1600200"/>
            <a:ext cx="73838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986" y="6365069"/>
            <a:ext cx="14001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35593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49" y="3076081"/>
            <a:ext cx="8843195" cy="341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Conector recto de flecha 8"/>
          <p:cNvCxnSpPr>
            <a:stCxn id="14" idx="1"/>
            <a:endCxn id="1026" idx="1"/>
          </p:cNvCxnSpPr>
          <p:nvPr/>
        </p:nvCxnSpPr>
        <p:spPr>
          <a:xfrm rot="10800000" flipV="1">
            <a:off x="154749" y="2706017"/>
            <a:ext cx="2799466" cy="2076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de flecha 8"/>
          <p:cNvCxnSpPr>
            <a:stCxn id="14" idx="3"/>
            <a:endCxn id="1026" idx="3"/>
          </p:cNvCxnSpPr>
          <p:nvPr/>
        </p:nvCxnSpPr>
        <p:spPr>
          <a:xfrm>
            <a:off x="6063174" y="2706018"/>
            <a:ext cx="2934770" cy="2076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2954215" y="2521352"/>
            <a:ext cx="310895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Desplazamiento Horizontal</a:t>
            </a:r>
            <a:endParaRPr lang="es-MX" dirty="0"/>
          </a:p>
        </p:txBody>
      </p:sp>
      <p:sp>
        <p:nvSpPr>
          <p:cNvPr id="27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70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b="1" dirty="0" err="1" smtClean="0">
                <a:solidFill>
                  <a:srgbClr val="FF0000"/>
                </a:solidFill>
                <a:latin typeface="Soberana Sans Light"/>
                <a:cs typeface="Soberana Sans Light"/>
              </a:rPr>
              <a:t>Photoslider</a:t>
            </a:r>
            <a:endParaRPr lang="es-ES" b="1" dirty="0" smtClean="0">
              <a:solidFill>
                <a:srgbClr val="FF0000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r>
              <a:rPr lang="es-ES" sz="2000" b="1" dirty="0" smtClean="0">
                <a:solidFill>
                  <a:srgbClr val="262626"/>
                </a:solidFill>
                <a:latin typeface="Soberana Sans Light"/>
                <a:cs typeface="Soberana Sans Light"/>
              </a:rPr>
              <a:t>Ejemplo del Portal de la Presidencia de la República</a:t>
            </a: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000" b="1" dirty="0" smtClean="0">
              <a:solidFill>
                <a:srgbClr val="262626"/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800" b="1" dirty="0" smtClean="0">
              <a:solidFill>
                <a:schemeClr val="accent6">
                  <a:lumMod val="75000"/>
                </a:schemeClr>
              </a:solidFill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b="1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cxnSp>
        <p:nvCxnSpPr>
          <p:cNvPr id="37" name="36 Conector recto de flecha"/>
          <p:cNvCxnSpPr/>
          <p:nvPr/>
        </p:nvCxnSpPr>
        <p:spPr>
          <a:xfrm rot="10800000" flipV="1">
            <a:off x="2536723" y="2706018"/>
            <a:ext cx="4660490" cy="22610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6837957" y="2489086"/>
            <a:ext cx="230604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Título  de la Imagen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67857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Ejemplos de </a:t>
            </a:r>
            <a:r>
              <a:rPr lang="es-MX" dirty="0" err="1" smtClean="0"/>
              <a:t>Photoslider</a:t>
            </a:r>
            <a:endParaRPr lang="es-MX" dirty="0"/>
          </a:p>
        </p:txBody>
      </p:sp>
      <p:pic>
        <p:nvPicPr>
          <p:cNvPr id="829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9292492" cy="330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72241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css-tricks</a:t>
            </a:r>
            <a:endParaRPr lang="es-MX" dirty="0"/>
          </a:p>
        </p:txBody>
      </p:sp>
      <p:pic>
        <p:nvPicPr>
          <p:cNvPr id="83970" name="Picture 2" descr="Moving Boxes jQuery Slider Plugi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5200" y="2099338"/>
            <a:ext cx="72136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696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08746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latin typeface="Soberana Sans"/>
                <a:cs typeface="Soberana Sans"/>
              </a:rPr>
              <a:t/>
            </a:r>
            <a:br>
              <a:rPr lang="es-ES" dirty="0" smtClean="0">
                <a:latin typeface="Soberana Sans"/>
                <a:cs typeface="Soberana Sans"/>
              </a:rPr>
            </a:b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latin typeface="Soberana Sans"/>
                <a:cs typeface="Soberana Sans"/>
              </a:rPr>
              <a:t>Tipografía</a:t>
            </a:r>
            <a:r>
              <a:rPr lang="es-E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Soberana Sans"/>
                <a:cs typeface="Soberana Sans"/>
              </a:rPr>
              <a:t/>
            </a:r>
            <a:br>
              <a:rPr lang="es-E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Soberana Sans"/>
                <a:cs typeface="Soberana Sans"/>
              </a:rPr>
            </a:br>
            <a:r>
              <a:rPr lang="es-E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"/>
                <a:cs typeface="Soberana Sans"/>
              </a:rPr>
              <a:t/>
            </a:r>
            <a:br>
              <a:rPr lang="es-E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berana Sans"/>
                <a:cs typeface="Soberana Sans"/>
              </a:rPr>
            </a:br>
            <a:endParaRPr lang="es-ES" sz="2200" dirty="0">
              <a:latin typeface="Soberana Sans"/>
              <a:cs typeface="Soberana Sans"/>
            </a:endParaRPr>
          </a:p>
        </p:txBody>
      </p:sp>
    </p:spTree>
    <p:extLst>
      <p:ext uri="{BB962C8B-B14F-4D97-AF65-F5344CB8AC3E}">
        <p14:creationId xmlns:p14="http://schemas.microsoft.com/office/powerpoint/2010/main" val="335704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Basic </a:t>
            </a:r>
            <a:r>
              <a:rPr lang="es-MX" b="1" dirty="0" err="1" smtClean="0"/>
              <a:t>jQuery</a:t>
            </a:r>
            <a:r>
              <a:rPr lang="es-MX" b="1" dirty="0" smtClean="0"/>
              <a:t> Slider</a:t>
            </a:r>
            <a:endParaRPr lang="es-MX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0" y="2047236"/>
            <a:ext cx="63627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235866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ResponsiveSlides.js v1.54</a:t>
            </a:r>
            <a:endParaRPr lang="es-MX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96294"/>
            <a:ext cx="71628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406992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Herramientas para la ayuda en el diseño de la página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64141"/>
            <a:ext cx="8229600" cy="3862022"/>
          </a:xfrm>
        </p:spPr>
        <p:txBody>
          <a:bodyPr/>
          <a:lstStyle/>
          <a:p>
            <a:r>
              <a:rPr lang="es-MX" dirty="0" err="1" smtClean="0"/>
              <a:t>Plugin</a:t>
            </a:r>
            <a:r>
              <a:rPr lang="es-MX" dirty="0" smtClean="0"/>
              <a:t> de Navegadores</a:t>
            </a:r>
          </a:p>
          <a:p>
            <a:pPr lvl="1">
              <a:buFont typeface="Arial" pitchFamily="34" charset="0"/>
              <a:buChar char="•"/>
            </a:pPr>
            <a:r>
              <a:rPr lang="es-MX" dirty="0" err="1" smtClean="0"/>
              <a:t>Mozilla</a:t>
            </a:r>
            <a:r>
              <a:rPr lang="es-MX" dirty="0" smtClean="0"/>
              <a:t>  </a:t>
            </a:r>
          </a:p>
          <a:p>
            <a:pPr lvl="1">
              <a:buFont typeface="Arial" pitchFamily="34" charset="0"/>
              <a:buChar char="•"/>
            </a:pPr>
            <a:endParaRPr lang="es-MX" dirty="0" smtClean="0"/>
          </a:p>
          <a:p>
            <a:pPr lvl="1">
              <a:buFont typeface="Arial" pitchFamily="34" charset="0"/>
              <a:buChar char="•"/>
            </a:pPr>
            <a:endParaRPr lang="es-MX" dirty="0" smtClean="0"/>
          </a:p>
          <a:p>
            <a:pPr lvl="1">
              <a:buFont typeface="Arial" pitchFamily="34" charset="0"/>
              <a:buChar char="•"/>
            </a:pPr>
            <a:endParaRPr lang="es-MX" dirty="0" smtClean="0"/>
          </a:p>
          <a:p>
            <a:pPr lvl="2">
              <a:buFont typeface="Arial" pitchFamily="34" charset="0"/>
              <a:buChar char="•"/>
            </a:pPr>
            <a:endParaRPr lang="es-MX" dirty="0" smtClean="0"/>
          </a:p>
          <a:p>
            <a:pPr lvl="1">
              <a:buFont typeface="Arial" pitchFamily="34" charset="0"/>
              <a:buChar char="•"/>
            </a:pPr>
            <a:r>
              <a:rPr lang="es-MX" dirty="0" err="1" smtClean="0"/>
              <a:t>Chrome</a:t>
            </a:r>
            <a:endParaRPr lang="es-MX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086" y="2757190"/>
            <a:ext cx="3258503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428" y="3392647"/>
            <a:ext cx="1864995" cy="76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5960" y="2752202"/>
            <a:ext cx="2961440" cy="79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5749" y="3737182"/>
            <a:ext cx="3035384" cy="82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73938" y="2692103"/>
            <a:ext cx="2003950" cy="74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03414" y="3743093"/>
            <a:ext cx="2577465" cy="69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1948" y="4150731"/>
            <a:ext cx="2535555" cy="67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31093" y="5106024"/>
            <a:ext cx="16240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83616" y="5106024"/>
            <a:ext cx="235743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64739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72494"/>
            <a:ext cx="8229600" cy="79145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Responsive Web Design (Diseño web adaptativo)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85033"/>
            <a:ext cx="8229600" cy="3641130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 smtClean="0"/>
              <a:t>Es cuando el diseño de la página web “responde” o se adapta a las dimensiones de la pantalla en la que se está mostrando.  Un sitio web desarrollado con esta técnica mide la altura y la anchura del área, y ajusta el diseño de la página para adaptase al área de visualización apropiadamente.</a:t>
            </a:r>
          </a:p>
        </p:txBody>
      </p:sp>
      <p:pic>
        <p:nvPicPr>
          <p:cNvPr id="4" name="Imagen 3" descr="Captura de pantalla 2013-10-31 a la(s) 07.05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097" y="4644520"/>
            <a:ext cx="3035703" cy="194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081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72494"/>
            <a:ext cx="8229600" cy="791452"/>
          </a:xfrm>
        </p:spPr>
        <p:txBody>
          <a:bodyPr>
            <a:normAutofit/>
          </a:bodyPr>
          <a:lstStyle/>
          <a:p>
            <a:r>
              <a:rPr lang="es-MX" dirty="0" smtClean="0"/>
              <a:t>Algunas ventajas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85033"/>
            <a:ext cx="8229600" cy="3641130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s-MX" dirty="0" smtClean="0"/>
              <a:t>Correcta visualización en cualquier dispositivo.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/>
              <a:t>Agradable navegación para el usuario.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/>
              <a:t>Preparado para el futuro.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/>
              <a:t>Favorese el posicionamiento en buscadores.</a:t>
            </a:r>
          </a:p>
          <a:p>
            <a:pPr marL="457200" indent="-457200" algn="just">
              <a:buFont typeface="+mj-lt"/>
              <a:buAutoNum type="arabicPeriod"/>
            </a:pPr>
            <a:endParaRPr lang="es-MX" dirty="0" smtClean="0"/>
          </a:p>
        </p:txBody>
      </p:sp>
      <p:pic>
        <p:nvPicPr>
          <p:cNvPr id="4" name="Imagen 3" descr="Captura de pantalla 2013-10-31 a la(s) 07.05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097" y="4644520"/>
            <a:ext cx="3035703" cy="194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563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0" indent="0">
              <a:buNone/>
            </a:pPr>
            <a:endParaRPr lang="es-ES" sz="4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s-ES" sz="4800" b="1" dirty="0" smtClean="0">
                <a:solidFill>
                  <a:schemeClr val="accent3">
                    <a:lumMod val="75000"/>
                  </a:schemeClr>
                </a:solidFill>
              </a:rPr>
              <a:t>Compromiso para todos</a:t>
            </a:r>
          </a:p>
          <a:p>
            <a:pPr marL="0" indent="0" algn="just">
              <a:buNone/>
            </a:pPr>
            <a:r>
              <a:rPr lang="es-ES" dirty="0" smtClean="0"/>
              <a:t>El primero de enero de 2014 es la fecha límite para la implementación de la identidad gráfica del Gobierno de la Republica.</a:t>
            </a:r>
            <a:endParaRPr lang="es-ES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24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S" dirty="0" smtClean="0"/>
          </a:p>
          <a:p>
            <a:endParaRPr lang="es-ES" dirty="0"/>
          </a:p>
          <a:p>
            <a:pPr marL="0" indent="0" algn="ctr">
              <a:buNone/>
            </a:pP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GRACIAS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José Antonio Ortiz Corona</a:t>
            </a:r>
            <a:br>
              <a:rPr lang="es-ES" dirty="0" smtClean="0"/>
            </a:br>
            <a:r>
              <a:rPr lang="es-ES" dirty="0" smtClean="0">
                <a:hlinkClick r:id="rId2"/>
              </a:rPr>
              <a:t>antonio.ortiz@itcelaya.edu.mx</a:t>
            </a:r>
            <a:endParaRPr lang="es-ES" dirty="0" smtClean="0"/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Luis Alberto López González</a:t>
            </a:r>
          </a:p>
          <a:p>
            <a:pPr marL="0" indent="0" algn="just">
              <a:buNone/>
            </a:pPr>
            <a:r>
              <a:rPr lang="es-ES" dirty="0" smtClean="0">
                <a:hlinkClick r:id="rId3"/>
              </a:rPr>
              <a:t>luislao@itcelaya.edu.mx</a:t>
            </a:r>
            <a:endParaRPr lang="es-ES" dirty="0" smtClean="0"/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2250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2. Tipografía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84472"/>
            <a:ext cx="8229600" cy="44628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b="1" dirty="0">
                <a:latin typeface="Soberana Sans Light"/>
                <a:cs typeface="Soberana Sans Light"/>
              </a:rPr>
              <a:t>Soberana Titular. </a:t>
            </a:r>
            <a:r>
              <a:rPr lang="es-ES" sz="2400" dirty="0">
                <a:latin typeface="Soberana Sans Light"/>
                <a:cs typeface="Soberana Sans Light"/>
              </a:rPr>
              <a:t>Esta fuente se emplea en </a:t>
            </a:r>
            <a:r>
              <a:rPr lang="es-ES" sz="2400" dirty="0" smtClean="0">
                <a:latin typeface="Soberana Sans Light"/>
                <a:cs typeface="Soberana Sans Light"/>
              </a:rPr>
              <a:t>encabezados, </a:t>
            </a:r>
            <a:r>
              <a:rPr lang="es-ES" sz="2400" dirty="0">
                <a:latin typeface="Soberana Sans Light"/>
                <a:cs typeface="Soberana Sans Light"/>
              </a:rPr>
              <a:t>titulares, menús y banners</a:t>
            </a:r>
            <a:r>
              <a:rPr lang="es-ES" sz="2400" dirty="0" smtClean="0">
                <a:latin typeface="Soberana Sans Light"/>
                <a:cs typeface="Soberana Sans Light"/>
              </a:rPr>
              <a:t>.</a:t>
            </a:r>
          </a:p>
          <a:p>
            <a:pPr marL="0" indent="0" algn="just">
              <a:buNone/>
            </a:pPr>
            <a:endParaRPr lang="es-ES" sz="2400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r>
              <a:rPr lang="es-ES" sz="2400" b="1" dirty="0">
                <a:latin typeface="Soberana Sans Light"/>
                <a:cs typeface="Soberana Sans Light"/>
              </a:rPr>
              <a:t>Soberana Sans. </a:t>
            </a:r>
            <a:r>
              <a:rPr lang="es-ES" sz="2400" dirty="0">
                <a:latin typeface="Soberana Sans Light"/>
                <a:cs typeface="Soberana Sans Light"/>
              </a:rPr>
              <a:t>La Tipografía Sans comprende varios estilos, light, regular, </a:t>
            </a:r>
            <a:r>
              <a:rPr lang="es-ES" sz="2400" dirty="0" err="1">
                <a:latin typeface="Soberana Sans Light"/>
                <a:cs typeface="Soberana Sans Light"/>
              </a:rPr>
              <a:t>black</a:t>
            </a:r>
            <a:r>
              <a:rPr lang="es-ES" sz="2400" dirty="0">
                <a:latin typeface="Soberana Sans Light"/>
                <a:cs typeface="Soberana Sans Light"/>
              </a:rPr>
              <a:t> y ultra. Y </a:t>
            </a:r>
            <a:r>
              <a:rPr lang="es-ES" sz="2400" dirty="0" smtClean="0">
                <a:latin typeface="Soberana Sans Light"/>
                <a:cs typeface="Soberana Sans Light"/>
              </a:rPr>
              <a:t>son utilizados </a:t>
            </a:r>
            <a:r>
              <a:rPr lang="es-ES" sz="2400" dirty="0">
                <a:latin typeface="Soberana Sans Light"/>
                <a:cs typeface="Soberana Sans Light"/>
              </a:rPr>
              <a:t>en los contenidos del sitio en general. Es recomendado emplear la variante regular, </a:t>
            </a:r>
            <a:r>
              <a:rPr lang="es-ES" sz="2400" dirty="0" smtClean="0">
                <a:latin typeface="Soberana Sans Light"/>
                <a:cs typeface="Soberana Sans Light"/>
              </a:rPr>
              <a:t>ya que </a:t>
            </a:r>
            <a:r>
              <a:rPr lang="es-ES" sz="2400" dirty="0">
                <a:latin typeface="Soberana Sans Light"/>
                <a:cs typeface="Soberana Sans Light"/>
              </a:rPr>
              <a:t>se adecua para la legibilidad, no obstante, no </a:t>
            </a:r>
            <a:r>
              <a:rPr lang="es-ES" sz="2400" dirty="0" smtClean="0">
                <a:latin typeface="Soberana Sans Light"/>
                <a:cs typeface="Soberana Sans Light"/>
              </a:rPr>
              <a:t>hay normatividad </a:t>
            </a:r>
            <a:r>
              <a:rPr lang="es-ES" sz="2400" dirty="0">
                <a:latin typeface="Soberana Sans Light"/>
                <a:cs typeface="Soberana Sans Light"/>
              </a:rPr>
              <a:t>que impida aplicar </a:t>
            </a:r>
            <a:r>
              <a:rPr lang="es-ES" sz="2400" dirty="0" smtClean="0">
                <a:latin typeface="Soberana Sans Light"/>
                <a:cs typeface="Soberana Sans Light"/>
              </a:rPr>
              <a:t>otra variante</a:t>
            </a:r>
            <a:r>
              <a:rPr lang="es-ES" sz="2400" dirty="0">
                <a:latin typeface="Soberana Sans Light"/>
                <a:cs typeface="Soberana Sans Light"/>
              </a:rPr>
              <a:t>.</a:t>
            </a:r>
          </a:p>
          <a:p>
            <a:pPr marL="0" indent="0" algn="just">
              <a:buNone/>
            </a:pPr>
            <a:endParaRPr lang="es-ES" sz="18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r>
              <a:rPr lang="es-ES" sz="2400" b="1" dirty="0" smtClean="0">
                <a:latin typeface="Soberana Sans Light"/>
                <a:cs typeface="Soberana Sans Light"/>
              </a:rPr>
              <a:t>* Adobe </a:t>
            </a:r>
            <a:r>
              <a:rPr lang="es-ES" sz="2400" b="1" dirty="0" err="1" smtClean="0">
                <a:latin typeface="Soberana Sans Light"/>
                <a:cs typeface="Soberana Sans Light"/>
              </a:rPr>
              <a:t>Caslon</a:t>
            </a:r>
            <a:r>
              <a:rPr lang="es-ES" sz="2400" b="1" dirty="0" smtClean="0">
                <a:latin typeface="Soberana Sans Light"/>
                <a:cs typeface="Soberana Sans Light"/>
              </a:rPr>
              <a:t> Pro </a:t>
            </a:r>
            <a:r>
              <a:rPr lang="es-ES" sz="2400" dirty="0" smtClean="0">
                <a:latin typeface="Soberana Sans Light"/>
                <a:cs typeface="Soberana Sans Light"/>
              </a:rPr>
              <a:t>y </a:t>
            </a:r>
            <a:r>
              <a:rPr lang="es-ES" sz="2400" b="1" dirty="0" err="1" smtClean="0">
                <a:latin typeface="Soberana Sans Light"/>
                <a:cs typeface="Soberana Sans Light"/>
              </a:rPr>
              <a:t>Trajan</a:t>
            </a:r>
            <a:r>
              <a:rPr lang="es-ES" sz="2400" dirty="0" smtClean="0">
                <a:latin typeface="Soberana Sans Light"/>
                <a:cs typeface="Soberana Sans Light"/>
              </a:rPr>
              <a:t> se están descontinuando.</a:t>
            </a:r>
          </a:p>
          <a:p>
            <a:pPr marL="0" indent="0" algn="just">
              <a:buNone/>
            </a:pPr>
            <a:endParaRPr lang="es-ES" sz="2400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03283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rgbClr val="77933C"/>
                </a:solidFill>
                <a:latin typeface="Soberana Sans"/>
                <a:cs typeface="Soberana Sans"/>
              </a:rPr>
              <a:t>2. Tipografía</a:t>
            </a:r>
            <a:endParaRPr lang="es-ES" dirty="0">
              <a:solidFill>
                <a:srgbClr val="77933C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70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ES" sz="2400" dirty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2400" dirty="0" smtClean="0">
              <a:latin typeface="Soberana Sans Light"/>
              <a:cs typeface="Soberana Sans Light"/>
            </a:endParaRPr>
          </a:p>
          <a:p>
            <a:pPr marL="0" indent="0" algn="just">
              <a:buNone/>
            </a:pPr>
            <a:endParaRPr lang="es-ES" sz="1600" dirty="0" smtClean="0">
              <a:latin typeface="Soberana Sans Light"/>
              <a:cs typeface="Soberana Sans Light"/>
            </a:endParaRPr>
          </a:p>
        </p:txBody>
      </p:sp>
      <p:pic>
        <p:nvPicPr>
          <p:cNvPr id="4" name="Imagen 3" descr="Captura de pantalla 2013-10-29 a la(s) 23.40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472"/>
            <a:ext cx="9144000" cy="455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8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2518</TotalTime>
  <Words>1741</Words>
  <Application>Microsoft Macintosh PowerPoint</Application>
  <PresentationFormat>Presentación en pantalla (4:3)</PresentationFormat>
  <Paragraphs>743</Paragraphs>
  <Slides>76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76</vt:i4>
      </vt:variant>
    </vt:vector>
  </HeadingPairs>
  <TitlesOfParts>
    <vt:vector size="77" baseType="lpstr">
      <vt:lpstr>Tema de Office</vt:lpstr>
      <vt:lpstr> Portales Institucionales   Dirección General de Educación Superior Tecnológica     José Antonio Ortiz Corona Luis Alberto López González </vt:lpstr>
      <vt:lpstr>Introducción</vt:lpstr>
      <vt:lpstr>Contenido</vt:lpstr>
      <vt:lpstr> Colores  </vt:lpstr>
      <vt:lpstr>1. Colores</vt:lpstr>
      <vt:lpstr>1. Colores (opcionales)</vt:lpstr>
      <vt:lpstr> Tipografía  </vt:lpstr>
      <vt:lpstr>2. Tipografía</vt:lpstr>
      <vt:lpstr>2. Tipografía</vt:lpstr>
      <vt:lpstr>2. Tipografía</vt:lpstr>
      <vt:lpstr>Presentación de PowerPoint</vt:lpstr>
      <vt:lpstr>¿Cómo funciona ?</vt:lpstr>
      <vt:lpstr>Presentación de PowerPoint</vt:lpstr>
      <vt:lpstr>Considerar </vt:lpstr>
      <vt:lpstr>Presentación de PowerPoint</vt:lpstr>
      <vt:lpstr>Presentación de PowerPoint</vt:lpstr>
      <vt:lpstr>CONVERTIDORES DE FUENTES ONLINE</vt:lpstr>
      <vt:lpstr>Online Font Converter</vt:lpstr>
      <vt:lpstr>Referencia del uso de la regla @font-face W3C CSS3 working draft</vt:lpstr>
      <vt:lpstr>Mozilla (Firefox ) blog</vt:lpstr>
      <vt:lpstr>Webfonts.info</vt:lpstr>
      <vt:lpstr>fontsquirrel.com</vt:lpstr>
      <vt:lpstr>Bulletproof @font-face syntax</vt:lpstr>
      <vt:lpstr> Plantilla  </vt:lpstr>
      <vt:lpstr>3. Plantilla</vt:lpstr>
      <vt:lpstr>3. Plantilla</vt:lpstr>
      <vt:lpstr>3. Plantilla</vt:lpstr>
      <vt:lpstr>3. Plantilla</vt:lpstr>
      <vt:lpstr>3. Plantilla</vt:lpstr>
      <vt:lpstr>3. Plantilla</vt:lpstr>
      <vt:lpstr>3. Plantilla</vt:lpstr>
      <vt:lpstr>3. Plantilla</vt:lpstr>
      <vt:lpstr>3. Plantilla</vt:lpstr>
      <vt:lpstr>3. Plantilla</vt:lpstr>
      <vt:lpstr>3. Plantilla</vt:lpstr>
      <vt:lpstr>3. Plantilla</vt:lpstr>
      <vt:lpstr>3. Plantilla</vt:lpstr>
      <vt:lpstr>3. Plantilla</vt:lpstr>
      <vt:lpstr>3. Plantilla</vt:lpstr>
      <vt:lpstr>3. Plantilla</vt:lpstr>
      <vt:lpstr>3. Plantilla</vt:lpstr>
      <vt:lpstr>3. Plantilla</vt:lpstr>
      <vt:lpstr>3. Plantilla</vt:lpstr>
      <vt:lpstr>3. Plantilla</vt:lpstr>
      <vt:lpstr>3. Plantilla</vt:lpstr>
      <vt:lpstr>3. Plantilla</vt:lpstr>
      <vt:lpstr>3. Plantilla</vt:lpstr>
      <vt:lpstr>3. Plantilla</vt:lpstr>
      <vt:lpstr>3. Plantilla</vt:lpstr>
      <vt:lpstr>3. Plantilla</vt:lpstr>
      <vt:lpstr>3. Plantilla</vt:lpstr>
      <vt:lpstr>3. Plantilla</vt:lpstr>
      <vt:lpstr>3. Plantilla</vt:lpstr>
      <vt:lpstr>3. Plantilla</vt:lpstr>
      <vt:lpstr>Nota con contenido a dos columnas (blog) Presidencia</vt:lpstr>
      <vt:lpstr>Contenido a dos columnas + menú derecho SEP</vt:lpstr>
      <vt:lpstr>Presentación de PowerPoint</vt:lpstr>
      <vt:lpstr>Plantilla</vt:lpstr>
      <vt:lpstr>Plantilla</vt:lpstr>
      <vt:lpstr>Uso de Image Sprites</vt:lpstr>
      <vt:lpstr>Image Sprites</vt:lpstr>
      <vt:lpstr>Presentación de PowerPoint</vt:lpstr>
      <vt:lpstr>Presentación de PowerPoint</vt:lpstr>
      <vt:lpstr>Herramientas para realizar sprites</vt:lpstr>
      <vt:lpstr>Presentación de PowerPoint</vt:lpstr>
      <vt:lpstr>Presentación de PowerPoint</vt:lpstr>
      <vt:lpstr>Presentación de PowerPoint</vt:lpstr>
      <vt:lpstr>Ejemplos de Photoslider</vt:lpstr>
      <vt:lpstr>css-tricks</vt:lpstr>
      <vt:lpstr>Basic jQuery Slider</vt:lpstr>
      <vt:lpstr>ResponsiveSlides.js v1.54</vt:lpstr>
      <vt:lpstr>Herramientas para la ayuda en el diseño de la página</vt:lpstr>
      <vt:lpstr>Responsive Web Design (Diseño web adaptativo)</vt:lpstr>
      <vt:lpstr>Algunas ventajas</vt:lpstr>
      <vt:lpstr>Presentación de PowerPoint</vt:lpstr>
      <vt:lpstr>Presentación de PowerPoint</vt:lpstr>
    </vt:vector>
  </TitlesOfParts>
  <Company>DGEST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Portales Institucionales   Dirección General de Educación Superior Tecnológica </dc:title>
  <dc:creator>Luis Alberto Lopez Gonzalez</dc:creator>
  <cp:lastModifiedBy>Luis Alberto Lopez Gonzalez</cp:lastModifiedBy>
  <cp:revision>97</cp:revision>
  <dcterms:created xsi:type="dcterms:W3CDTF">2013-10-29T17:56:25Z</dcterms:created>
  <dcterms:modified xsi:type="dcterms:W3CDTF">2013-11-01T17:04:17Z</dcterms:modified>
</cp:coreProperties>
</file>