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81" r:id="rId4"/>
    <p:sldId id="264" r:id="rId5"/>
    <p:sldId id="266" r:id="rId6"/>
    <p:sldId id="267" r:id="rId7"/>
    <p:sldId id="268" r:id="rId8"/>
    <p:sldId id="269" r:id="rId9"/>
    <p:sldId id="270" r:id="rId10"/>
    <p:sldId id="282" r:id="rId11"/>
    <p:sldId id="273" r:id="rId12"/>
    <p:sldId id="274" r:id="rId13"/>
    <p:sldId id="279" r:id="rId14"/>
    <p:sldId id="280" r:id="rId1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500" baseline="0"/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Hoja1!$A$3:$A$21</c:f>
              <c:strCache>
                <c:ptCount val="19"/>
                <c:pt idx="0">
                  <c:v>Adeudos NMS</c:v>
                </c:pt>
                <c:pt idx="1">
                  <c:v>Cambio de domicilio</c:v>
                </c:pt>
                <c:pt idx="2">
                  <c:v>Cambio escuela</c:v>
                </c:pt>
                <c:pt idx="3">
                  <c:v>Conocimientos</c:v>
                </c:pt>
                <c:pt idx="4">
                  <c:v>Desconocido</c:v>
                </c:pt>
                <c:pt idx="5">
                  <c:v>Económico</c:v>
                </c:pt>
                <c:pt idx="6">
                  <c:v>Embarazo</c:v>
                </c:pt>
                <c:pt idx="7">
                  <c:v>Especiales</c:v>
                </c:pt>
                <c:pt idx="8">
                  <c:v>Inadaptación académica</c:v>
                </c:pt>
                <c:pt idx="9">
                  <c:v>Matrimonio</c:v>
                </c:pt>
                <c:pt idx="10">
                  <c:v>Migración USA</c:v>
                </c:pt>
                <c:pt idx="11">
                  <c:v>Motivacional</c:v>
                </c:pt>
                <c:pt idx="12">
                  <c:v>Muerte</c:v>
                </c:pt>
                <c:pt idx="13">
                  <c:v>Personal</c:v>
                </c:pt>
                <c:pt idx="14">
                  <c:v>Reglamento</c:v>
                </c:pt>
                <c:pt idx="15">
                  <c:v>Salud</c:v>
                </c:pt>
                <c:pt idx="16">
                  <c:v>Trabajo</c:v>
                </c:pt>
                <c:pt idx="17">
                  <c:v>Vocacional</c:v>
                </c:pt>
                <c:pt idx="18">
                  <c:v>TOTAL</c:v>
                </c:pt>
              </c:strCache>
            </c:strRef>
          </c:cat>
          <c:val>
            <c:numRef>
              <c:f>Hoja1!$B$3:$B$21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9</c:v>
                </c:pt>
                <c:pt idx="3">
                  <c:v>4</c:v>
                </c:pt>
                <c:pt idx="4">
                  <c:v>8</c:v>
                </c:pt>
                <c:pt idx="5">
                  <c:v>6</c:v>
                </c:pt>
                <c:pt idx="6">
                  <c:v>0</c:v>
                </c:pt>
                <c:pt idx="7">
                  <c:v>4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5</c:v>
                </c:pt>
                <c:pt idx="12">
                  <c:v>0</c:v>
                </c:pt>
                <c:pt idx="13">
                  <c:v>0</c:v>
                </c:pt>
                <c:pt idx="14">
                  <c:v>12</c:v>
                </c:pt>
                <c:pt idx="15">
                  <c:v>3</c:v>
                </c:pt>
                <c:pt idx="16">
                  <c:v>6</c:v>
                </c:pt>
                <c:pt idx="17">
                  <c:v>4</c:v>
                </c:pt>
                <c:pt idx="18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665147759307859"/>
          <c:y val="2.109777556833874E-2"/>
          <c:w val="0.25408926314766206"/>
          <c:h val="0.95509926693969016"/>
        </c:manualLayout>
      </c:layout>
      <c:overlay val="0"/>
      <c:txPr>
        <a:bodyPr/>
        <a:lstStyle/>
        <a:p>
          <a:pPr>
            <a:defRPr sz="1400" baseline="0"/>
          </a:pPr>
          <a:endParaRPr lang="es-MX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s-MX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MX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es-MX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B2BCE-D20B-4F93-A299-0DE9862A6167}" type="slidenum">
              <a:rPr lang="es-ES" altLang="es-MX"/>
              <a:pPr>
                <a:defRPr/>
              </a:pPr>
              <a:t>‹Nº›</a:t>
            </a:fld>
            <a:endParaRPr lang="es-ES" alt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12652-FB55-4E97-8D34-948158418EA6}" type="datetimeFigureOut">
              <a:rPr lang="es-MX" smtClean="0"/>
              <a:pPr/>
              <a:t>23/09/2014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8F693-8EA8-414E-B5F8-E1A63B1F458E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oleObject" Target="../embeddings/Microsoft_Excel_97-2003_Worksheet7.xls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Caso de Diagnóstico Tutorial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Diplomado en Formación de Tutores</a:t>
            </a:r>
            <a:endParaRPr lang="es-MX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Porcentaje de estudiantes de acuerdo a su preferencia vocacional</a:t>
            </a:r>
            <a:endParaRPr lang="es-MX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62473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643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100" dirty="0" smtClean="0"/>
              <a:t>Record de </a:t>
            </a:r>
            <a:r>
              <a:rPr lang="es-MX" sz="3100" dirty="0"/>
              <a:t>r</a:t>
            </a:r>
            <a:r>
              <a:rPr lang="es-MX" sz="3100" dirty="0" smtClean="0"/>
              <a:t>eprobación de la Carrera de Ing. Gestión Empresarial</a:t>
            </a:r>
            <a:endParaRPr lang="es-MX" dirty="0"/>
          </a:p>
        </p:txBody>
      </p:sp>
      <p:graphicFrame>
        <p:nvGraphicFramePr>
          <p:cNvPr id="4" name="3 Marcador de tabla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29078051"/>
              </p:ext>
            </p:extLst>
          </p:nvPr>
        </p:nvGraphicFramePr>
        <p:xfrm>
          <a:off x="395536" y="1251308"/>
          <a:ext cx="8280923" cy="5607816"/>
        </p:xfrm>
        <a:graphic>
          <a:graphicData uri="http://schemas.openxmlformats.org/drawingml/2006/table">
            <a:tbl>
              <a:tblPr/>
              <a:tblGrid>
                <a:gridCol w="1170666"/>
                <a:gridCol w="1121374"/>
                <a:gridCol w="1010469"/>
                <a:gridCol w="1047437"/>
                <a:gridCol w="739369"/>
                <a:gridCol w="739369"/>
                <a:gridCol w="973501"/>
                <a:gridCol w="739369"/>
                <a:gridCol w="739369"/>
              </a:tblGrid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REPROBACIÓN INGENIERIA EN GESTIÓN EMPRESARIAL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03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Semestre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Alumnos materia</a:t>
                      </a:r>
                      <a:b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reprobados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Total alumnos</a:t>
                      </a:r>
                      <a:b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materia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Porcentaje de reprobación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Anual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Anual 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148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1164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12.71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9.33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9.73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1527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6.75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147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1506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9.76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7.70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7.85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105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1766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5.95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1689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8.88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7.33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7.38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1818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5.89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Reprobación PIAMA (IGE)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Cálculo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Integral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Cálculo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Diferencial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Alumnos materia</a:t>
                      </a:r>
                      <a:b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reprobados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Total alumnos</a:t>
                      </a:r>
                      <a:b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materia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Porcentaje de reprobación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Alumnos materia</a:t>
                      </a:r>
                      <a:b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reprobados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Total alumnos</a:t>
                      </a:r>
                      <a:b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materia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8C4510"/>
                          </a:solidFill>
                          <a:latin typeface="Calibri"/>
                        </a:rPr>
                        <a:t>Porcentaje de reprobación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Anual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15.45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18.4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48.48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32.43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19.5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 - Junio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28.00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40.50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 - Dic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49.2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Materias de mayor reprobación</a:t>
                      </a: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03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Enero - Junio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Enero - Junio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03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Fundamentos Química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17.33%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Inv. Operaciones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41.50%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030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Estadística Inferencial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Estadística Inferencial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37.50%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Taller Inv I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03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Agosto - Diciembre 2012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Agosto - Diciembre 2013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Contabilidad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8C4510"/>
                          </a:solidFill>
                          <a:latin typeface="Calibri"/>
                        </a:rPr>
                        <a:t>Hab. Direc. I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7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45.40%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Des. Humano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52%</a:t>
                      </a: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015"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051" marR="6051" marT="605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5292080" y="5415607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Nota. Las asignaturas en amarillo se cursan en primer semestre.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Motivos de Deserción Institucional (Ciclo anterior)</a:t>
            </a:r>
            <a:endParaRPr lang="es-MX" dirty="0"/>
          </a:p>
        </p:txBody>
      </p:sp>
      <p:graphicFrame>
        <p:nvGraphicFramePr>
          <p:cNvPr id="4" name="1 Gráfico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708252847"/>
              </p:ext>
            </p:extLst>
          </p:nvPr>
        </p:nvGraphicFramePr>
        <p:xfrm>
          <a:off x="457200" y="1600200"/>
          <a:ext cx="8363272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es-MX" dirty="0" smtClean="0"/>
              <a:t>La Tutoría en el PID Institucional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133056"/>
          </a:xfrm>
        </p:spPr>
        <p:txBody>
          <a:bodyPr>
            <a:normAutofit fontScale="85000" lnSpcReduction="10000"/>
          </a:bodyPr>
          <a:lstStyle/>
          <a:p>
            <a:r>
              <a:rPr lang="es-MX" dirty="0" smtClean="0"/>
              <a:t>En la línea estratégica 1. </a:t>
            </a:r>
            <a:r>
              <a:rPr lang="es-MX" b="1" dirty="0" smtClean="0"/>
              <a:t>Educación de calidad, considerando la equidad, pertinencia e integralidad. </a:t>
            </a:r>
          </a:p>
          <a:p>
            <a:r>
              <a:rPr lang="es-MX" b="1" dirty="0" smtClean="0"/>
              <a:t>El Objetivo 2 establece</a:t>
            </a:r>
            <a:r>
              <a:rPr lang="es-MX" dirty="0" smtClean="0"/>
              <a:t>: Mejorar el índice de reprobación y deserción escolar. </a:t>
            </a:r>
          </a:p>
          <a:p>
            <a:r>
              <a:rPr lang="es-MX" dirty="0" smtClean="0"/>
              <a:t>Dicho objetivo establece como estrategias:</a:t>
            </a:r>
          </a:p>
          <a:p>
            <a:pPr>
              <a:buNone/>
            </a:pPr>
            <a:r>
              <a:rPr lang="es-MX" dirty="0" smtClean="0"/>
              <a:t>Consolidar el Programa Institucional de Tutorías para atender las problemáticas que derivan en deserción y reprobación en los primeros semestres de la carrera.</a:t>
            </a:r>
          </a:p>
          <a:p>
            <a:pPr>
              <a:buNone/>
            </a:pPr>
            <a:r>
              <a:rPr lang="es-MX" dirty="0" smtClean="0"/>
              <a:t> 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Servicios de apoyo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Atención Psicológica</a:t>
            </a:r>
          </a:p>
          <a:p>
            <a:r>
              <a:rPr lang="es-MX" dirty="0" smtClean="0"/>
              <a:t>Tutoría de Pares</a:t>
            </a:r>
          </a:p>
          <a:p>
            <a:r>
              <a:rPr lang="es-MX" dirty="0" smtClean="0"/>
              <a:t>Asesoría Académica y de Pares en asignaturas de matemáticas.</a:t>
            </a:r>
          </a:p>
          <a:p>
            <a:r>
              <a:rPr lang="es-MX" dirty="0" smtClean="0"/>
              <a:t>Becas PRONABES, Alimenticia y condonación de inscripción.</a:t>
            </a:r>
          </a:p>
          <a:p>
            <a:r>
              <a:rPr lang="es-MX" dirty="0" smtClean="0"/>
              <a:t>Biblioteca física y virtual.</a:t>
            </a:r>
          </a:p>
          <a:p>
            <a:r>
              <a:rPr lang="es-MX" dirty="0" smtClean="0"/>
              <a:t>Seguro facultativo.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6820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Descripción del grupo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13305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MX" dirty="0" smtClean="0"/>
              <a:t>Primer semestre de Ing. Gestión Empresarial.</a:t>
            </a:r>
          </a:p>
          <a:p>
            <a:pPr algn="just"/>
            <a:r>
              <a:rPr lang="es-MX" dirty="0" smtClean="0"/>
              <a:t>Plan de Estudios 2009 – 2010</a:t>
            </a:r>
          </a:p>
          <a:p>
            <a:pPr algn="just"/>
            <a:r>
              <a:rPr lang="es-MX" dirty="0" smtClean="0"/>
              <a:t>Cantidad de estudiantes 35 en turno matutino.</a:t>
            </a:r>
          </a:p>
          <a:p>
            <a:pPr algn="just"/>
            <a:r>
              <a:rPr lang="es-MX" dirty="0" smtClean="0"/>
              <a:t>Asignaturas a cursar. Cálculo Diferencial, Desarrollo Humano, Fundamentos de Química, Fundamentos de Física, Fundamentos de la Investigación, Fundamentos de Gestión Empresarial. </a:t>
            </a:r>
          </a:p>
          <a:p>
            <a:pPr algn="just"/>
            <a:r>
              <a:rPr lang="es-MX" dirty="0" smtClean="0"/>
              <a:t>Subsistemas de origen de los estudiantes. Preparatoria de la Universidad Autónoma estatal, CBTIS, </a:t>
            </a:r>
            <a:r>
              <a:rPr lang="es-MX" dirty="0" err="1" smtClean="0"/>
              <a:t>Cecyt</a:t>
            </a:r>
            <a:r>
              <a:rPr lang="es-MX" dirty="0" smtClean="0"/>
              <a:t>, CONALEP y escuelas privadas.</a:t>
            </a:r>
          </a:p>
          <a:p>
            <a:pPr algn="just"/>
            <a:r>
              <a:rPr lang="es-MX" dirty="0" smtClean="0"/>
              <a:t>Descripción de la Tutoría. Se asigna un tutor al grupo con 3 horas descarga, 1 para trabajo grupal y 2 para trabajo individual.</a:t>
            </a:r>
          </a:p>
          <a:p>
            <a:pPr algn="just"/>
            <a:r>
              <a:rPr lang="es-MX" dirty="0" smtClean="0"/>
              <a:t>El curso tiene valor en créditos complementarios.</a:t>
            </a:r>
          </a:p>
          <a:p>
            <a:pPr algn="just"/>
            <a:r>
              <a:rPr lang="es-MX" dirty="0" smtClean="0"/>
              <a:t>Normativa vigente. Lineamientos Planes de Estudio 2009 - 2010. </a:t>
            </a:r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800" dirty="0" smtClean="0"/>
              <a:t>Porcentaje de estudiantes con déficit en áreas matemáticas (evaluación diagnóstica)</a:t>
            </a:r>
            <a:endParaRPr lang="es-MX" sz="28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27280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dirty="0" smtClean="0"/>
              <a:t>Porcentaje de </a:t>
            </a:r>
            <a:r>
              <a:rPr lang="es-MX" dirty="0"/>
              <a:t>e</a:t>
            </a:r>
            <a:r>
              <a:rPr lang="es-MX" dirty="0" smtClean="0"/>
              <a:t>studiantes con déficit en hábitos de estudio IGM</a:t>
            </a:r>
          </a:p>
        </p:txBody>
      </p:sp>
      <p:graphicFrame>
        <p:nvGraphicFramePr>
          <p:cNvPr id="8195" name="4 Marcador de tabla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416888776"/>
              </p:ext>
            </p:extLst>
          </p:nvPr>
        </p:nvGraphicFramePr>
        <p:xfrm>
          <a:off x="406400" y="1760538"/>
          <a:ext cx="8331200" cy="462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Hoja de cálculo" r:id="rId3" imgW="8353408" imgH="4638743" progId="Excel.Sheet.8">
                  <p:embed/>
                </p:oleObj>
              </mc:Choice>
              <mc:Fallback>
                <p:oleObj name="Hoja de cálculo" r:id="rId3" imgW="8353408" imgH="4638743" progId="Excel.Sheet.8">
                  <p:embed/>
                  <p:pic>
                    <p:nvPicPr>
                      <p:cNvPr id="0" name="4 Marcador de tabla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760538"/>
                        <a:ext cx="8331200" cy="4625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3600" smtClean="0"/>
              <a:t>Porcentaje de estudiantes con enfermedades gastrointestinales</a:t>
            </a:r>
          </a:p>
        </p:txBody>
      </p:sp>
      <p:graphicFrame>
        <p:nvGraphicFramePr>
          <p:cNvPr id="10243" name="2 Gráfico"/>
          <p:cNvGraphicFramePr>
            <a:graphicFrameLocks noGrp="1"/>
          </p:cNvGraphicFramePr>
          <p:nvPr>
            <p:ph type="tbl"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r:id="rId3" imgW="8327858" imgH="4627265" progId="Excel.Sheet.8">
                  <p:embed/>
                </p:oleObj>
              </mc:Choice>
              <mc:Fallback>
                <p:oleObj r:id="rId3" imgW="8327858" imgH="4627265" progId="Excel.Sheet.8">
                  <p:embed/>
                  <p:pic>
                    <p:nvPicPr>
                      <p:cNvPr id="0" name="2 Gráfico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549400"/>
                        <a:ext cx="8331200" cy="462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mtClean="0"/>
              <a:t>Porcentaje de estudiantes con enfermedades respiratorias</a:t>
            </a:r>
          </a:p>
        </p:txBody>
      </p:sp>
      <p:graphicFrame>
        <p:nvGraphicFramePr>
          <p:cNvPr id="11267" name="3 Marcador de tabla"/>
          <p:cNvGraphicFramePr>
            <a:graphicFrameLocks noGrp="1"/>
          </p:cNvGraphicFramePr>
          <p:nvPr>
            <p:ph type="tbl" idx="1"/>
          </p:nvPr>
        </p:nvGraphicFramePr>
        <p:xfrm>
          <a:off x="-50800" y="1577975"/>
          <a:ext cx="83312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r:id="rId3" imgW="8327858" imgH="4627265" progId="Excel.Sheet.8">
                  <p:embed/>
                </p:oleObj>
              </mc:Choice>
              <mc:Fallback>
                <p:oleObj r:id="rId3" imgW="8327858" imgH="4627265" progId="Excel.Sheet.8">
                  <p:embed/>
                  <p:pic>
                    <p:nvPicPr>
                      <p:cNvPr id="0" name="3 Marcador de tabla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0800" y="1577975"/>
                        <a:ext cx="8331200" cy="462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Prevalencia de diabetes</a:t>
            </a:r>
          </a:p>
        </p:txBody>
      </p:sp>
      <p:graphicFrame>
        <p:nvGraphicFramePr>
          <p:cNvPr id="12291" name="4 Gráfico"/>
          <p:cNvGraphicFramePr>
            <a:graphicFrameLocks noGrp="1"/>
          </p:cNvGraphicFramePr>
          <p:nvPr>
            <p:ph type="tbl"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r:id="rId3" imgW="8327858" imgH="4627265" progId="Excel.Sheet.8">
                  <p:embed/>
                </p:oleObj>
              </mc:Choice>
              <mc:Fallback>
                <p:oleObj r:id="rId3" imgW="8327858" imgH="4627265" progId="Excel.Sheet.8">
                  <p:embed/>
                  <p:pic>
                    <p:nvPicPr>
                      <p:cNvPr id="0" name="4 Gráfico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549400"/>
                        <a:ext cx="8331200" cy="462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Prevalencia Salud Mental</a:t>
            </a:r>
          </a:p>
        </p:txBody>
      </p:sp>
      <p:graphicFrame>
        <p:nvGraphicFramePr>
          <p:cNvPr id="13315" name="5 Gráfico"/>
          <p:cNvGraphicFramePr>
            <a:graphicFrameLocks noGrp="1"/>
          </p:cNvGraphicFramePr>
          <p:nvPr>
            <p:ph type="tbl" idx="1"/>
          </p:nvPr>
        </p:nvGraphicFramePr>
        <p:xfrm>
          <a:off x="406400" y="1549400"/>
          <a:ext cx="4287838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r:id="rId3" imgW="4285859" imgH="4627265" progId="Excel.Sheet.8">
                  <p:embed/>
                </p:oleObj>
              </mc:Choice>
              <mc:Fallback>
                <p:oleObj r:id="rId3" imgW="4285859" imgH="4627265" progId="Excel.Sheet.8">
                  <p:embed/>
                  <p:pic>
                    <p:nvPicPr>
                      <p:cNvPr id="0" name="5 Gráfico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549400"/>
                        <a:ext cx="4287838" cy="462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mtClean="0"/>
              <a:t>Prevalencia de sustancias adictivas</a:t>
            </a:r>
          </a:p>
        </p:txBody>
      </p:sp>
      <p:graphicFrame>
        <p:nvGraphicFramePr>
          <p:cNvPr id="14339" name="7 Gráfico"/>
          <p:cNvGraphicFramePr>
            <a:graphicFrameLocks noGrp="1"/>
          </p:cNvGraphicFramePr>
          <p:nvPr>
            <p:ph type="tbl" idx="1"/>
          </p:nvPr>
        </p:nvGraphicFramePr>
        <p:xfrm>
          <a:off x="488950" y="2154238"/>
          <a:ext cx="3135313" cy="347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r:id="rId3" imgW="3139712" imgH="3475021" progId="Excel.Sheet.8">
                  <p:embed/>
                </p:oleObj>
              </mc:Choice>
              <mc:Fallback>
                <p:oleObj r:id="rId3" imgW="3139712" imgH="3475021" progId="Excel.Sheet.8">
                  <p:embed/>
                  <p:pic>
                    <p:nvPicPr>
                      <p:cNvPr id="0" name="7 Gráfico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2154238"/>
                        <a:ext cx="3135313" cy="3475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11 Gráfico"/>
          <p:cNvGraphicFramePr>
            <a:graphicFrameLocks/>
          </p:cNvGraphicFramePr>
          <p:nvPr/>
        </p:nvGraphicFramePr>
        <p:xfrm>
          <a:off x="3944938" y="2154238"/>
          <a:ext cx="4673600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r:id="rId5" imgW="4676037" imgH="2847079" progId="Excel.Sheet.8">
                  <p:embed/>
                </p:oleObj>
              </mc:Choice>
              <mc:Fallback>
                <p:oleObj r:id="rId5" imgW="4676037" imgH="2847079" progId="Excel.Sheet.8">
                  <p:embed/>
                  <p:pic>
                    <p:nvPicPr>
                      <p:cNvPr id="0" name="11 Gráfico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938" y="2154238"/>
                        <a:ext cx="4673600" cy="284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508</Words>
  <Application>Microsoft Office PowerPoint</Application>
  <PresentationFormat>Presentación en pantalla (4:3)</PresentationFormat>
  <Paragraphs>161</Paragraphs>
  <Slides>14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14</vt:i4>
      </vt:variant>
    </vt:vector>
  </HeadingPairs>
  <TitlesOfParts>
    <vt:vector size="17" baseType="lpstr">
      <vt:lpstr>Tema de Office</vt:lpstr>
      <vt:lpstr>Hoja de cálculo</vt:lpstr>
      <vt:lpstr>Hoja de cálculo de Microsoft Excel 97-2003</vt:lpstr>
      <vt:lpstr>Caso de Diagnóstico Tutorial</vt:lpstr>
      <vt:lpstr>Descripción del grupo</vt:lpstr>
      <vt:lpstr>Porcentaje de estudiantes con déficit en áreas matemáticas (evaluación diagnóstica)</vt:lpstr>
      <vt:lpstr>Porcentaje de estudiantes con déficit en hábitos de estudio IGM</vt:lpstr>
      <vt:lpstr>Porcentaje de estudiantes con enfermedades gastrointestinales</vt:lpstr>
      <vt:lpstr>Porcentaje de estudiantes con enfermedades respiratorias</vt:lpstr>
      <vt:lpstr>Prevalencia de diabetes</vt:lpstr>
      <vt:lpstr>Prevalencia Salud Mental</vt:lpstr>
      <vt:lpstr>Prevalencia de sustancias adictivas</vt:lpstr>
      <vt:lpstr>Porcentaje de estudiantes de acuerdo a su preferencia vocacional</vt:lpstr>
      <vt:lpstr>Record de reprobación de la Carrera de Ing. Gestión Empresarial</vt:lpstr>
      <vt:lpstr>Motivos de Deserción Institucional (Ciclo anterior)</vt:lpstr>
      <vt:lpstr>La Tutoría en el PID Institucional</vt:lpstr>
      <vt:lpstr>Servicios de apoyo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Laboratorios</cp:lastModifiedBy>
  <cp:revision>16</cp:revision>
  <dcterms:created xsi:type="dcterms:W3CDTF">2014-05-12T12:45:10Z</dcterms:created>
  <dcterms:modified xsi:type="dcterms:W3CDTF">2014-09-23T12:09:40Z</dcterms:modified>
</cp:coreProperties>
</file>