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3" r:id="rId4"/>
    <p:sldId id="264" r:id="rId5"/>
    <p:sldId id="258" r:id="rId6"/>
    <p:sldId id="259" r:id="rId7"/>
    <p:sldId id="260" r:id="rId8"/>
    <p:sldId id="262" r:id="rId9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F21C3-367D-4B99-A1D0-29A9D4901CBF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197C-733D-4D11-95AF-FD1F2878CD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F21C3-367D-4B99-A1D0-29A9D4901CBF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197C-733D-4D11-95AF-FD1F2878CD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F21C3-367D-4B99-A1D0-29A9D4901CBF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197C-733D-4D11-95AF-FD1F2878CD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ítulo y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38200" y="342900"/>
            <a:ext cx="7772400" cy="11049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gráfico"/>
          <p:cNvSpPr>
            <a:spLocks noGrp="1"/>
          </p:cNvSpPr>
          <p:nvPr>
            <p:ph type="chart" idx="1"/>
          </p:nvPr>
        </p:nvSpPr>
        <p:spPr>
          <a:xfrm>
            <a:off x="838200" y="1752600"/>
            <a:ext cx="7772400" cy="4114800"/>
          </a:xfrm>
        </p:spPr>
        <p:txBody>
          <a:bodyPr/>
          <a:lstStyle/>
          <a:p>
            <a:pPr lvl="0"/>
            <a:endParaRPr lang="es-MX" noProof="0" smtClean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35121-E1C7-40C6-9393-149CA7299D3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F21C3-367D-4B99-A1D0-29A9D4901CBF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197C-733D-4D11-95AF-FD1F2878CD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F21C3-367D-4B99-A1D0-29A9D4901CBF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197C-733D-4D11-95AF-FD1F2878CD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F21C3-367D-4B99-A1D0-29A9D4901CBF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197C-733D-4D11-95AF-FD1F2878CD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F21C3-367D-4B99-A1D0-29A9D4901CBF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197C-733D-4D11-95AF-FD1F2878CD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F21C3-367D-4B99-A1D0-29A9D4901CBF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197C-733D-4D11-95AF-FD1F2878CD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F21C3-367D-4B99-A1D0-29A9D4901CBF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197C-733D-4D11-95AF-FD1F2878CD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F21C3-367D-4B99-A1D0-29A9D4901CBF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197C-733D-4D11-95AF-FD1F2878CD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F21C3-367D-4B99-A1D0-29A9D4901CBF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C197C-733D-4D11-95AF-FD1F2878CD4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F21C3-367D-4B99-A1D0-29A9D4901CBF}" type="datetimeFigureOut">
              <a:rPr lang="es-MX" smtClean="0"/>
              <a:t>10/09/2014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C197C-733D-4D11-95AF-FD1F2878CD40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Diagnóstico Tutorial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Tecnológico Nacional de </a:t>
            </a:r>
            <a:r>
              <a:rPr lang="es-MX" dirty="0"/>
              <a:t>M</a:t>
            </a:r>
            <a:r>
              <a:rPr lang="es-MX" dirty="0" smtClean="0"/>
              <a:t>éxico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>
                <a:solidFill>
                  <a:srgbClr val="FF0000"/>
                </a:solidFill>
              </a:rPr>
              <a:t>DIAGNÓSTICO INDIVIDUAL</a:t>
            </a:r>
            <a:endParaRPr lang="es-ES_tradnl" dirty="0" smtClean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49375" y="2057400"/>
            <a:ext cx="6956425" cy="4508500"/>
            <a:chOff x="2858" y="1881"/>
            <a:chExt cx="12260" cy="8460"/>
          </a:xfrm>
        </p:grpSpPr>
        <p:sp>
          <p:nvSpPr>
            <p:cNvPr id="15365" name="Oval 5"/>
            <p:cNvSpPr>
              <a:spLocks noChangeArrowheads="1"/>
            </p:cNvSpPr>
            <p:nvPr/>
          </p:nvSpPr>
          <p:spPr bwMode="auto">
            <a:xfrm>
              <a:off x="2858" y="2961"/>
              <a:ext cx="3600" cy="432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000"/>
                <a:t>DATOS GENERALES</a:t>
              </a:r>
            </a:p>
            <a:p>
              <a:pPr algn="ctr"/>
              <a:r>
                <a:rPr lang="es-ES" sz="1000"/>
                <a:t>ANTECEDENTES ACADÉMICOS, SOCIOECONÓMICOS</a:t>
              </a:r>
            </a:p>
            <a:p>
              <a:pPr algn="ctr"/>
              <a:r>
                <a:rPr lang="es-ES" sz="1000"/>
                <a:t>CONOCIMIENTOS</a:t>
              </a:r>
            </a:p>
            <a:p>
              <a:pPr algn="ctr"/>
              <a:r>
                <a:rPr lang="es-ES" sz="1000"/>
                <a:t>HABILIDADES</a:t>
              </a:r>
            </a:p>
            <a:p>
              <a:pPr algn="ctr"/>
              <a:r>
                <a:rPr lang="es-ES" sz="1000"/>
                <a:t>VALORES Y ACTITUDES</a:t>
              </a:r>
            </a:p>
            <a:p>
              <a:pPr algn="ctr"/>
              <a:r>
                <a:rPr lang="es-ES" sz="1000"/>
                <a:t>INTERESES Y EXPECTATIVAS</a:t>
              </a:r>
            </a:p>
            <a:p>
              <a:pPr algn="ctr"/>
              <a:r>
                <a:rPr lang="es-ES" sz="1000"/>
                <a:t>SALUD</a:t>
              </a:r>
            </a:p>
          </p:txBody>
        </p:sp>
        <p:sp>
          <p:nvSpPr>
            <p:cNvPr id="15366" name="WordArt 6"/>
            <p:cNvSpPr>
              <a:spLocks noChangeArrowheads="1" noChangeShapeType="1" noTextEdit="1"/>
            </p:cNvSpPr>
            <p:nvPr/>
          </p:nvSpPr>
          <p:spPr bwMode="auto">
            <a:xfrm>
              <a:off x="2858" y="2421"/>
              <a:ext cx="3960" cy="126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es-MX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 Black"/>
                </a:rPr>
                <a:t>PERFIL BÁSICO</a:t>
              </a:r>
            </a:p>
          </p:txBody>
        </p:sp>
        <p:sp>
          <p:nvSpPr>
            <p:cNvPr id="15367" name="AutoShape 7"/>
            <p:cNvSpPr>
              <a:spLocks noChangeArrowheads="1"/>
            </p:cNvSpPr>
            <p:nvPr/>
          </p:nvSpPr>
          <p:spPr bwMode="auto">
            <a:xfrm>
              <a:off x="7178" y="3861"/>
              <a:ext cx="2880" cy="2340"/>
            </a:xfrm>
            <a:prstGeom prst="notchedRightArrow">
              <a:avLst>
                <a:gd name="adj1" fmla="val 50000"/>
                <a:gd name="adj2" fmla="val 30769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ES" sz="1000"/>
            </a:p>
            <a:p>
              <a:r>
                <a:rPr lang="es-ES" sz="1000" b="1"/>
                <a:t>SE OBTIENE DE</a:t>
              </a:r>
              <a:r>
                <a:rPr lang="es-ES" sz="1000"/>
                <a:t>:</a:t>
              </a:r>
            </a:p>
          </p:txBody>
        </p:sp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10418" y="1881"/>
              <a:ext cx="216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1000"/>
                <a:t>Solicitud de ficha</a:t>
              </a:r>
            </a:p>
            <a:p>
              <a:r>
                <a:rPr lang="es-ES" sz="1000"/>
                <a:t>Hoja de inscripción</a:t>
              </a:r>
            </a:p>
          </p:txBody>
        </p:sp>
        <p:sp>
          <p:nvSpPr>
            <p:cNvPr id="15369" name="Text Box 9"/>
            <p:cNvSpPr txBox="1">
              <a:spLocks noChangeArrowheads="1"/>
            </p:cNvSpPr>
            <p:nvPr/>
          </p:nvSpPr>
          <p:spPr bwMode="auto">
            <a:xfrm>
              <a:off x="10418" y="2961"/>
              <a:ext cx="216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1000"/>
                <a:t>Examen de admisión</a:t>
              </a:r>
            </a:p>
            <a:p>
              <a:r>
                <a:rPr lang="es-ES" sz="1000"/>
                <a:t>Kardex</a:t>
              </a:r>
            </a:p>
          </p:txBody>
        </p:sp>
        <p:sp>
          <p:nvSpPr>
            <p:cNvPr id="15370" name="Text Box 10"/>
            <p:cNvSpPr txBox="1">
              <a:spLocks noChangeArrowheads="1"/>
            </p:cNvSpPr>
            <p:nvPr/>
          </p:nvSpPr>
          <p:spPr bwMode="auto">
            <a:xfrm>
              <a:off x="10418" y="5121"/>
              <a:ext cx="216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1000"/>
                <a:t>Revisión de profesionales del área</a:t>
              </a:r>
            </a:p>
          </p:txBody>
        </p:sp>
        <p:sp>
          <p:nvSpPr>
            <p:cNvPr id="15371" name="Text Box 11"/>
            <p:cNvSpPr txBox="1">
              <a:spLocks noChangeArrowheads="1"/>
            </p:cNvSpPr>
            <p:nvPr/>
          </p:nvSpPr>
          <p:spPr bwMode="auto">
            <a:xfrm>
              <a:off x="10418" y="4041"/>
              <a:ext cx="234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1000"/>
                <a:t>Entrevista al alumno</a:t>
              </a:r>
            </a:p>
            <a:p>
              <a:r>
                <a:rPr lang="es-ES" sz="1000"/>
                <a:t>Llenado hoja de seguimiento</a:t>
              </a:r>
            </a:p>
          </p:txBody>
        </p:sp>
        <p:sp>
          <p:nvSpPr>
            <p:cNvPr id="15372" name="Text Box 12"/>
            <p:cNvSpPr txBox="1">
              <a:spLocks noChangeArrowheads="1"/>
            </p:cNvSpPr>
            <p:nvPr/>
          </p:nvSpPr>
          <p:spPr bwMode="auto">
            <a:xfrm>
              <a:off x="10418" y="6201"/>
              <a:ext cx="216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ES" sz="1000"/>
            </a:p>
            <a:p>
              <a:r>
                <a:rPr lang="es-ES" sz="1000"/>
                <a:t>SITAE</a:t>
              </a:r>
            </a:p>
          </p:txBody>
        </p:sp>
        <p:sp>
          <p:nvSpPr>
            <p:cNvPr id="15373" name="Text Box 13"/>
            <p:cNvSpPr txBox="1">
              <a:spLocks noChangeArrowheads="1"/>
            </p:cNvSpPr>
            <p:nvPr/>
          </p:nvSpPr>
          <p:spPr bwMode="auto">
            <a:xfrm>
              <a:off x="10418" y="7281"/>
              <a:ext cx="252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1000"/>
                <a:t>Entrevista con profesores o coordinador de carrera</a:t>
              </a:r>
            </a:p>
          </p:txBody>
        </p:sp>
        <p:sp>
          <p:nvSpPr>
            <p:cNvPr id="15374" name="AutoShape 14"/>
            <p:cNvSpPr>
              <a:spLocks noChangeArrowheads="1"/>
            </p:cNvSpPr>
            <p:nvPr/>
          </p:nvSpPr>
          <p:spPr bwMode="auto">
            <a:xfrm>
              <a:off x="12938" y="1881"/>
              <a:ext cx="1800" cy="900"/>
            </a:xfrm>
            <a:prstGeom prst="leftArrowCallout">
              <a:avLst>
                <a:gd name="adj1" fmla="val 25000"/>
                <a:gd name="adj2" fmla="val 25000"/>
                <a:gd name="adj3" fmla="val 33333"/>
                <a:gd name="adj4" fmla="val 6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1000"/>
                <a:t>Servicios Escolares</a:t>
              </a:r>
            </a:p>
          </p:txBody>
        </p:sp>
        <p:sp>
          <p:nvSpPr>
            <p:cNvPr id="15375" name="AutoShape 15"/>
            <p:cNvSpPr>
              <a:spLocks noChangeArrowheads="1"/>
            </p:cNvSpPr>
            <p:nvPr/>
          </p:nvSpPr>
          <p:spPr bwMode="auto">
            <a:xfrm>
              <a:off x="12938" y="2961"/>
              <a:ext cx="1980" cy="900"/>
            </a:xfrm>
            <a:prstGeom prst="leftArrowCallout">
              <a:avLst>
                <a:gd name="adj1" fmla="val 25000"/>
                <a:gd name="adj2" fmla="val 25000"/>
                <a:gd name="adj3" fmla="val 36667"/>
                <a:gd name="adj4" fmla="val 6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1000"/>
                <a:t>Dirección Unidad Académica</a:t>
              </a:r>
            </a:p>
          </p:txBody>
        </p:sp>
        <p:sp>
          <p:nvSpPr>
            <p:cNvPr id="15376" name="AutoShape 16"/>
            <p:cNvSpPr>
              <a:spLocks noChangeArrowheads="1"/>
            </p:cNvSpPr>
            <p:nvPr/>
          </p:nvSpPr>
          <p:spPr bwMode="auto">
            <a:xfrm>
              <a:off x="12938" y="4041"/>
              <a:ext cx="1800" cy="900"/>
            </a:xfrm>
            <a:prstGeom prst="leftArrowCallout">
              <a:avLst>
                <a:gd name="adj1" fmla="val 25000"/>
                <a:gd name="adj2" fmla="val 25000"/>
                <a:gd name="adj3" fmla="val 33333"/>
                <a:gd name="adj4" fmla="val 6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1000"/>
                <a:t>Tutor</a:t>
              </a:r>
            </a:p>
          </p:txBody>
        </p:sp>
        <p:sp>
          <p:nvSpPr>
            <p:cNvPr id="15377" name="AutoShape 17"/>
            <p:cNvSpPr>
              <a:spLocks noChangeArrowheads="1"/>
            </p:cNvSpPr>
            <p:nvPr/>
          </p:nvSpPr>
          <p:spPr bwMode="auto">
            <a:xfrm>
              <a:off x="12938" y="5121"/>
              <a:ext cx="1980" cy="900"/>
            </a:xfrm>
            <a:prstGeom prst="leftArrowCallout">
              <a:avLst>
                <a:gd name="adj1" fmla="val 25000"/>
                <a:gd name="adj2" fmla="val 25000"/>
                <a:gd name="adj3" fmla="val 36667"/>
                <a:gd name="adj4" fmla="val 6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1000"/>
                <a:t>Derivación</a:t>
              </a:r>
            </a:p>
            <a:p>
              <a:r>
                <a:rPr lang="es-ES" sz="1000"/>
                <a:t>Casos requeridos</a:t>
              </a:r>
            </a:p>
          </p:txBody>
        </p:sp>
        <p:sp>
          <p:nvSpPr>
            <p:cNvPr id="15378" name="AutoShape 18"/>
            <p:cNvSpPr>
              <a:spLocks noChangeArrowheads="1"/>
            </p:cNvSpPr>
            <p:nvPr/>
          </p:nvSpPr>
          <p:spPr bwMode="auto">
            <a:xfrm>
              <a:off x="12938" y="6201"/>
              <a:ext cx="1800" cy="900"/>
            </a:xfrm>
            <a:prstGeom prst="leftArrowCallout">
              <a:avLst>
                <a:gd name="adj1" fmla="val 25000"/>
                <a:gd name="adj2" fmla="val 25000"/>
                <a:gd name="adj3" fmla="val 33333"/>
                <a:gd name="adj4" fmla="val 6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1000"/>
                <a:t>Docencia</a:t>
              </a:r>
            </a:p>
          </p:txBody>
        </p:sp>
        <p:sp>
          <p:nvSpPr>
            <p:cNvPr id="15379" name="AutoShape 19"/>
            <p:cNvSpPr>
              <a:spLocks noChangeArrowheads="1"/>
            </p:cNvSpPr>
            <p:nvPr/>
          </p:nvSpPr>
          <p:spPr bwMode="auto">
            <a:xfrm>
              <a:off x="12938" y="7281"/>
              <a:ext cx="1800" cy="900"/>
            </a:xfrm>
            <a:prstGeom prst="leftArrowCallout">
              <a:avLst>
                <a:gd name="adj1" fmla="val 25000"/>
                <a:gd name="adj2" fmla="val 25000"/>
                <a:gd name="adj3" fmla="val 33333"/>
                <a:gd name="adj4" fmla="val 6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sz="1000"/>
                <a:t>Tutor</a:t>
              </a:r>
            </a:p>
          </p:txBody>
        </p:sp>
        <p:sp>
          <p:nvSpPr>
            <p:cNvPr id="15380" name="AutoShape 20"/>
            <p:cNvSpPr>
              <a:spLocks noChangeArrowheads="1"/>
            </p:cNvSpPr>
            <p:nvPr/>
          </p:nvSpPr>
          <p:spPr bwMode="auto">
            <a:xfrm rot="5505014">
              <a:off x="12266" y="6333"/>
              <a:ext cx="643" cy="5060"/>
            </a:xfrm>
            <a:prstGeom prst="rightArrowCallout">
              <a:avLst>
                <a:gd name="adj1" fmla="val 196734"/>
                <a:gd name="adj2" fmla="val 196734"/>
                <a:gd name="adj3" fmla="val 16667"/>
                <a:gd name="adj4" fmla="val 6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sz="1000"/>
                <a:t>RECOLECTA</a:t>
              </a:r>
            </a:p>
          </p:txBody>
        </p:sp>
        <p:sp>
          <p:nvSpPr>
            <p:cNvPr id="15381" name="Oval 21"/>
            <p:cNvSpPr>
              <a:spLocks noChangeArrowheads="1"/>
            </p:cNvSpPr>
            <p:nvPr/>
          </p:nvSpPr>
          <p:spPr bwMode="auto">
            <a:xfrm>
              <a:off x="11678" y="9441"/>
              <a:ext cx="1620" cy="90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es-ES" sz="1000"/>
                <a:t>TUTOR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altLang="es-MX">
                <a:solidFill>
                  <a:srgbClr val="FF0000"/>
                </a:solidFill>
              </a:rPr>
              <a:t>PROYECCIÓN DE ACTIVIDADES GRUPALES</a:t>
            </a:r>
            <a:endParaRPr lang="es-ES" altLang="es-MX"/>
          </a:p>
        </p:txBody>
      </p:sp>
      <p:grpSp>
        <p:nvGrpSpPr>
          <p:cNvPr id="88068" name="Group 4"/>
          <p:cNvGrpSpPr>
            <a:grpSpLocks/>
          </p:cNvGrpSpPr>
          <p:nvPr/>
        </p:nvGrpSpPr>
        <p:grpSpPr bwMode="auto">
          <a:xfrm>
            <a:off x="609600" y="1752600"/>
            <a:ext cx="8013700" cy="4606925"/>
            <a:chOff x="1701" y="2344"/>
            <a:chExt cx="11880" cy="5940"/>
          </a:xfrm>
        </p:grpSpPr>
        <p:sp>
          <p:nvSpPr>
            <p:cNvPr id="88069" name="Oval 5"/>
            <p:cNvSpPr>
              <a:spLocks noChangeArrowheads="1"/>
            </p:cNvSpPr>
            <p:nvPr/>
          </p:nvSpPr>
          <p:spPr bwMode="auto">
            <a:xfrm>
              <a:off x="1701" y="2344"/>
              <a:ext cx="2700" cy="23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es-ES" altLang="es-MX" sz="1000"/>
                <a:t>Deficiencia en la adquisición de aprendizajes, lenguas y tecnología; así como en hábitos de estudio e inf. Institucional. </a:t>
              </a:r>
            </a:p>
          </p:txBody>
        </p:sp>
        <p:sp>
          <p:nvSpPr>
            <p:cNvPr id="88070" name="AutoShape 6"/>
            <p:cNvSpPr>
              <a:spLocks noChangeArrowheads="1"/>
            </p:cNvSpPr>
            <p:nvPr/>
          </p:nvSpPr>
          <p:spPr bwMode="auto">
            <a:xfrm>
              <a:off x="4761" y="3244"/>
              <a:ext cx="1440" cy="1080"/>
            </a:xfrm>
            <a:prstGeom prst="notchedRightArrow">
              <a:avLst>
                <a:gd name="adj1" fmla="val 50000"/>
                <a:gd name="adj2" fmla="val 3333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8071" name="Text Box 7"/>
            <p:cNvSpPr txBox="1">
              <a:spLocks noChangeArrowheads="1"/>
            </p:cNvSpPr>
            <p:nvPr/>
          </p:nvSpPr>
          <p:spPr bwMode="auto">
            <a:xfrm>
              <a:off x="6561" y="2884"/>
              <a:ext cx="2340" cy="1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altLang="es-MX" sz="1200"/>
                <a:t>Asesoría grupal</a:t>
              </a:r>
            </a:p>
            <a:p>
              <a:r>
                <a:rPr lang="es-ES" altLang="es-MX" sz="1200"/>
                <a:t>Curso remedial</a:t>
              </a:r>
            </a:p>
            <a:p>
              <a:r>
                <a:rPr lang="es-ES" altLang="es-MX" sz="1200"/>
                <a:t>Apoyo estudiante – estudiante</a:t>
              </a:r>
            </a:p>
            <a:p>
              <a:r>
                <a:rPr lang="es-ES" altLang="es-MX" sz="1200"/>
                <a:t>Grupos de estudio</a:t>
              </a:r>
            </a:p>
          </p:txBody>
        </p:sp>
        <p:sp>
          <p:nvSpPr>
            <p:cNvPr id="88072" name="AutoShape 8"/>
            <p:cNvSpPr>
              <a:spLocks noChangeArrowheads="1"/>
            </p:cNvSpPr>
            <p:nvPr/>
          </p:nvSpPr>
          <p:spPr bwMode="auto">
            <a:xfrm>
              <a:off x="9261" y="3244"/>
              <a:ext cx="1440" cy="1080"/>
            </a:xfrm>
            <a:prstGeom prst="notchedRightArrow">
              <a:avLst>
                <a:gd name="adj1" fmla="val 50000"/>
                <a:gd name="adj2" fmla="val 33333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8073" name="Text Box 9"/>
            <p:cNvSpPr txBox="1">
              <a:spLocks noChangeArrowheads="1"/>
            </p:cNvSpPr>
            <p:nvPr/>
          </p:nvSpPr>
          <p:spPr bwMode="auto">
            <a:xfrm>
              <a:off x="11241" y="3064"/>
              <a:ext cx="2340" cy="1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altLang="es-MX" sz="1200"/>
                <a:t>Contrato de actividad</a:t>
              </a:r>
            </a:p>
            <a:p>
              <a:r>
                <a:rPr lang="es-ES" altLang="es-MX" sz="1200"/>
                <a:t>Y establecimiento de periodos de evaluación</a:t>
              </a:r>
            </a:p>
          </p:txBody>
        </p:sp>
        <p:sp>
          <p:nvSpPr>
            <p:cNvPr id="88074" name="AutoShape 10"/>
            <p:cNvSpPr>
              <a:spLocks noChangeArrowheads="1"/>
            </p:cNvSpPr>
            <p:nvPr/>
          </p:nvSpPr>
          <p:spPr bwMode="auto">
            <a:xfrm>
              <a:off x="3141" y="5224"/>
              <a:ext cx="9720" cy="1080"/>
            </a:xfrm>
            <a:prstGeom prst="downArrowCallout">
              <a:avLst>
                <a:gd name="adj1" fmla="val 225000"/>
                <a:gd name="adj2" fmla="val 225000"/>
                <a:gd name="adj3" fmla="val 16667"/>
                <a:gd name="adj4" fmla="val 6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altLang="es-MX" sz="1200" b="1"/>
                <a:t>CORRESPONSABILIDAD</a:t>
              </a:r>
            </a:p>
          </p:txBody>
        </p:sp>
        <p:sp>
          <p:nvSpPr>
            <p:cNvPr id="88075" name="Oval 11"/>
            <p:cNvSpPr>
              <a:spLocks noChangeArrowheads="1"/>
            </p:cNvSpPr>
            <p:nvPr/>
          </p:nvSpPr>
          <p:spPr bwMode="auto">
            <a:xfrm>
              <a:off x="5301" y="6484"/>
              <a:ext cx="4680" cy="180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es-ES" altLang="es-MX" sz="1200"/>
                <a:t>Tutor corresponde</a:t>
              </a:r>
            </a:p>
            <a:p>
              <a:r>
                <a:rPr lang="es-ES" altLang="es-MX" sz="1200"/>
                <a:t>Apoyo en gestión de espacios, recursos y bibliografía, si las instancias lo requirieran.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298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altLang="es-MX">
                <a:solidFill>
                  <a:srgbClr val="FF0000"/>
                </a:solidFill>
              </a:rPr>
              <a:t>PROYECCIÓN DE ACTIVIDADES GRUPALES</a:t>
            </a:r>
            <a:endParaRPr lang="es-ES_tradnl" altLang="es-MX"/>
          </a:p>
        </p:txBody>
      </p:sp>
      <p:grpSp>
        <p:nvGrpSpPr>
          <p:cNvPr id="89092" name="Group 4"/>
          <p:cNvGrpSpPr>
            <a:grpSpLocks/>
          </p:cNvGrpSpPr>
          <p:nvPr/>
        </p:nvGrpSpPr>
        <p:grpSpPr bwMode="auto">
          <a:xfrm>
            <a:off x="685800" y="1600200"/>
            <a:ext cx="7696200" cy="4800600"/>
            <a:chOff x="2601" y="3244"/>
            <a:chExt cx="10620" cy="6840"/>
          </a:xfrm>
        </p:grpSpPr>
        <p:sp>
          <p:nvSpPr>
            <p:cNvPr id="89093" name="Oval 5"/>
            <p:cNvSpPr>
              <a:spLocks noChangeArrowheads="1"/>
            </p:cNvSpPr>
            <p:nvPr/>
          </p:nvSpPr>
          <p:spPr bwMode="auto">
            <a:xfrm>
              <a:off x="2601" y="3244"/>
              <a:ext cx="3420" cy="4140"/>
            </a:xfrm>
            <a:prstGeom prst="ellipse">
              <a:avLst/>
            </a:prstGeom>
            <a:solidFill>
              <a:srgbClr val="808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es-ES" altLang="es-MX" sz="1000"/>
                <a:t>OTRAS PROBLEMÁTICAS</a:t>
              </a:r>
            </a:p>
            <a:p>
              <a:r>
                <a:rPr lang="es-ES" altLang="es-MX" sz="1000">
                  <a:cs typeface="Times New Roman" pitchFamily="18" charset="0"/>
                </a:rPr>
                <a:t>-</a:t>
              </a:r>
              <a:r>
                <a:rPr lang="es-ES" altLang="es-MX" sz="1000"/>
                <a:t>Integración grupal.</a:t>
              </a:r>
            </a:p>
            <a:p>
              <a:r>
                <a:rPr lang="es-ES" altLang="es-MX" sz="1000">
                  <a:cs typeface="Times New Roman" pitchFamily="18" charset="0"/>
                </a:rPr>
                <a:t>-</a:t>
              </a:r>
              <a:r>
                <a:rPr lang="es-ES" altLang="es-MX" sz="1000"/>
                <a:t>Relación maestro – alumno.</a:t>
              </a:r>
            </a:p>
            <a:p>
              <a:r>
                <a:rPr lang="es-ES" altLang="es-MX" sz="1000">
                  <a:cs typeface="Times New Roman" pitchFamily="18" charset="0"/>
                </a:rPr>
                <a:t>-</a:t>
              </a:r>
              <a:r>
                <a:rPr lang="es-ES" altLang="es-MX" sz="1000"/>
                <a:t>Relación alumno - alumno</a:t>
              </a:r>
            </a:p>
            <a:p>
              <a:endParaRPr lang="es-ES" altLang="es-MX" sz="1000"/>
            </a:p>
          </p:txBody>
        </p:sp>
        <p:sp>
          <p:nvSpPr>
            <p:cNvPr id="89094" name="AutoShape 6"/>
            <p:cNvSpPr>
              <a:spLocks noChangeArrowheads="1"/>
            </p:cNvSpPr>
            <p:nvPr/>
          </p:nvSpPr>
          <p:spPr bwMode="auto">
            <a:xfrm>
              <a:off x="7281" y="4684"/>
              <a:ext cx="1440" cy="1080"/>
            </a:xfrm>
            <a:prstGeom prst="notchedRightArrow">
              <a:avLst>
                <a:gd name="adj1" fmla="val 50000"/>
                <a:gd name="adj2" fmla="val 33333"/>
              </a:avLst>
            </a:prstGeom>
            <a:solidFill>
              <a:srgbClr val="8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89095" name="Text Box 7"/>
            <p:cNvSpPr txBox="1">
              <a:spLocks noChangeArrowheads="1"/>
            </p:cNvSpPr>
            <p:nvPr/>
          </p:nvSpPr>
          <p:spPr bwMode="auto">
            <a:xfrm>
              <a:off x="9801" y="3964"/>
              <a:ext cx="3060" cy="2700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s-ES" altLang="es-MX" sz="1000">
                  <a:cs typeface="Times New Roman" pitchFamily="18" charset="0"/>
                </a:rPr>
                <a:t>-</a:t>
              </a:r>
              <a:r>
                <a:rPr lang="es-ES" altLang="es-MX" sz="1000"/>
                <a:t>Revisión de la interacción entre elementos.</a:t>
              </a:r>
            </a:p>
            <a:p>
              <a:r>
                <a:rPr lang="es-ES" altLang="es-MX" sz="1000">
                  <a:cs typeface="Times New Roman" pitchFamily="18" charset="0"/>
                </a:rPr>
                <a:t>-</a:t>
              </a:r>
              <a:r>
                <a:rPr lang="es-ES" altLang="es-MX" sz="1000"/>
                <a:t>Focalizar la participación del estudiante en la problemática</a:t>
              </a:r>
            </a:p>
            <a:p>
              <a:r>
                <a:rPr lang="es-ES" altLang="es-MX" sz="1000">
                  <a:cs typeface="Times New Roman" pitchFamily="18" charset="0"/>
                </a:rPr>
                <a:t>-</a:t>
              </a:r>
              <a:r>
                <a:rPr lang="es-ES" altLang="es-MX" sz="1000"/>
                <a:t>Buscar alternativas y orientar. </a:t>
              </a:r>
            </a:p>
          </p:txBody>
        </p:sp>
        <p:sp>
          <p:nvSpPr>
            <p:cNvPr id="89096" name="AutoShape 8"/>
            <p:cNvSpPr>
              <a:spLocks noChangeArrowheads="1"/>
            </p:cNvSpPr>
            <p:nvPr/>
          </p:nvSpPr>
          <p:spPr bwMode="auto">
            <a:xfrm>
              <a:off x="3321" y="7924"/>
              <a:ext cx="9900" cy="900"/>
            </a:xfrm>
            <a:prstGeom prst="downArrowCallout">
              <a:avLst>
                <a:gd name="adj1" fmla="val 275000"/>
                <a:gd name="adj2" fmla="val 275000"/>
                <a:gd name="adj3" fmla="val 16667"/>
                <a:gd name="adj4" fmla="val 66667"/>
              </a:avLst>
            </a:prstGeom>
            <a:solidFill>
              <a:srgbClr val="8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ES" altLang="es-MX" b="1"/>
                <a:t>CONLLEVA</a:t>
              </a:r>
            </a:p>
          </p:txBody>
        </p:sp>
        <p:sp>
          <p:nvSpPr>
            <p:cNvPr id="89097" name="Oval 9"/>
            <p:cNvSpPr>
              <a:spLocks noChangeArrowheads="1"/>
            </p:cNvSpPr>
            <p:nvPr/>
          </p:nvSpPr>
          <p:spPr bwMode="auto">
            <a:xfrm>
              <a:off x="6381" y="9184"/>
              <a:ext cx="4500" cy="900"/>
            </a:xfrm>
            <a:prstGeom prst="ellipse">
              <a:avLst/>
            </a:prstGeom>
            <a:solidFill>
              <a:srgbClr val="808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es-ES" altLang="es-MX" sz="1000"/>
                <a:t>Periodos de evaluación y seguimiento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560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7772400" cy="457200"/>
          </a:xfrm>
        </p:spPr>
        <p:txBody>
          <a:bodyPr/>
          <a:lstStyle/>
          <a:p>
            <a:r>
              <a:rPr lang="es-ES" sz="2000" dirty="0" smtClean="0">
                <a:solidFill>
                  <a:srgbClr val="FF0000"/>
                </a:solidFill>
              </a:rPr>
              <a:t>NECESIDADES TUTORIALES Y SUS ALCANCES</a:t>
            </a:r>
            <a:endParaRPr lang="es-ES" sz="2000" dirty="0" smtClean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62000" y="609600"/>
            <a:ext cx="7620000" cy="6248400"/>
            <a:chOff x="-3" y="-3"/>
            <a:chExt cx="5376" cy="6439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0"/>
              <a:ext cx="5370" cy="6433"/>
              <a:chOff x="0" y="0"/>
              <a:chExt cx="5370" cy="6433"/>
            </a:xfrm>
          </p:grpSpPr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0" y="0"/>
                <a:ext cx="2685" cy="403"/>
                <a:chOff x="0" y="0"/>
                <a:chExt cx="2685" cy="403"/>
              </a:xfrm>
            </p:grpSpPr>
            <p:sp>
              <p:nvSpPr>
                <p:cNvPr id="20562" name="Rectangle 7"/>
                <p:cNvSpPr>
                  <a:spLocks noChangeArrowheads="1"/>
                </p:cNvSpPr>
                <p:nvPr/>
              </p:nvSpPr>
              <p:spPr bwMode="auto">
                <a:xfrm>
                  <a:off x="28" y="0"/>
                  <a:ext cx="262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 dirty="0" smtClean="0">
                      <a:cs typeface="Times New Roman" pitchFamily="18" charset="0"/>
                    </a:rPr>
                    <a:t>NECESIDADES TUTORIALES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endParaRPr lang="en-US" dirty="0"/>
                </a:p>
              </p:txBody>
            </p:sp>
            <p:sp>
              <p:nvSpPr>
                <p:cNvPr id="20563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68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5" name="Group 9"/>
              <p:cNvGrpSpPr>
                <a:grpSpLocks/>
              </p:cNvGrpSpPr>
              <p:nvPr/>
            </p:nvGrpSpPr>
            <p:grpSpPr bwMode="auto">
              <a:xfrm>
                <a:off x="2685" y="0"/>
                <a:ext cx="2685" cy="403"/>
                <a:chOff x="2685" y="0"/>
                <a:chExt cx="2685" cy="403"/>
              </a:xfrm>
            </p:grpSpPr>
            <p:sp>
              <p:nvSpPr>
                <p:cNvPr id="20560" name="Rectangle 10"/>
                <p:cNvSpPr>
                  <a:spLocks noChangeArrowheads="1"/>
                </p:cNvSpPr>
                <p:nvPr/>
              </p:nvSpPr>
              <p:spPr bwMode="auto">
                <a:xfrm>
                  <a:off x="2713" y="0"/>
                  <a:ext cx="2629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b="1">
                      <a:cs typeface="Times New Roman" pitchFamily="18" charset="0"/>
                    </a:rPr>
                    <a:t>ESTRATEGIA TUTORIAL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61" name="Rectangle 11"/>
                <p:cNvSpPr>
                  <a:spLocks noChangeArrowheads="1"/>
                </p:cNvSpPr>
                <p:nvPr/>
              </p:nvSpPr>
              <p:spPr bwMode="auto">
                <a:xfrm>
                  <a:off x="2685" y="0"/>
                  <a:ext cx="2685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6" name="Group 12"/>
              <p:cNvGrpSpPr>
                <a:grpSpLocks/>
              </p:cNvGrpSpPr>
              <p:nvPr/>
            </p:nvGrpSpPr>
            <p:grpSpPr bwMode="auto">
              <a:xfrm>
                <a:off x="0" y="403"/>
                <a:ext cx="2685" cy="394"/>
                <a:chOff x="0" y="403"/>
                <a:chExt cx="2685" cy="394"/>
              </a:xfrm>
            </p:grpSpPr>
            <p:sp>
              <p:nvSpPr>
                <p:cNvPr id="20558" name="Rectangle 13"/>
                <p:cNvSpPr>
                  <a:spLocks noChangeArrowheads="1"/>
                </p:cNvSpPr>
                <p:nvPr/>
              </p:nvSpPr>
              <p:spPr bwMode="auto">
                <a:xfrm>
                  <a:off x="28" y="403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Inadaptación al ambiente académico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59" name="Rectangle 14"/>
                <p:cNvSpPr>
                  <a:spLocks noChangeArrowheads="1"/>
                </p:cNvSpPr>
                <p:nvPr/>
              </p:nvSpPr>
              <p:spPr bwMode="auto">
                <a:xfrm>
                  <a:off x="0" y="403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7" name="Group 15"/>
              <p:cNvGrpSpPr>
                <a:grpSpLocks/>
              </p:cNvGrpSpPr>
              <p:nvPr/>
            </p:nvGrpSpPr>
            <p:grpSpPr bwMode="auto">
              <a:xfrm>
                <a:off x="2685" y="403"/>
                <a:ext cx="2685" cy="394"/>
                <a:chOff x="2685" y="403"/>
                <a:chExt cx="2685" cy="394"/>
              </a:xfrm>
            </p:grpSpPr>
            <p:sp>
              <p:nvSpPr>
                <p:cNvPr id="20556" name="Rectangle 16"/>
                <p:cNvSpPr>
                  <a:spLocks noChangeArrowheads="1"/>
                </p:cNvSpPr>
                <p:nvPr/>
              </p:nvSpPr>
              <p:spPr bwMode="auto">
                <a:xfrm>
                  <a:off x="2713" y="403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 dirty="0" err="1">
                      <a:cs typeface="Times New Roman" pitchFamily="18" charset="0"/>
                    </a:rPr>
                    <a:t>Escucha</a:t>
                  </a:r>
                  <a:r>
                    <a:rPr lang="en-US" sz="1100" dirty="0">
                      <a:cs typeface="Times New Roman" pitchFamily="18" charset="0"/>
                    </a:rPr>
                    <a:t> y </a:t>
                  </a:r>
                  <a:r>
                    <a:rPr lang="en-US" sz="1100" dirty="0" err="1" smtClean="0">
                      <a:cs typeface="Times New Roman" pitchFamily="18" charset="0"/>
                    </a:rPr>
                    <a:t>orienta</a:t>
                  </a:r>
                  <a:r>
                    <a:rPr lang="en-US" sz="1100" dirty="0" smtClean="0">
                      <a:cs typeface="Times New Roman" pitchFamily="18" charset="0"/>
                    </a:rPr>
                    <a:t>.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endParaRPr lang="en-US" dirty="0"/>
                </a:p>
              </p:txBody>
            </p:sp>
            <p:sp>
              <p:nvSpPr>
                <p:cNvPr id="20557" name="Rectangle 17"/>
                <p:cNvSpPr>
                  <a:spLocks noChangeArrowheads="1"/>
                </p:cNvSpPr>
                <p:nvPr/>
              </p:nvSpPr>
              <p:spPr bwMode="auto">
                <a:xfrm>
                  <a:off x="2685" y="403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8" name="Group 18"/>
              <p:cNvGrpSpPr>
                <a:grpSpLocks/>
              </p:cNvGrpSpPr>
              <p:nvPr/>
            </p:nvGrpSpPr>
            <p:grpSpPr bwMode="auto">
              <a:xfrm>
                <a:off x="0" y="797"/>
                <a:ext cx="2685" cy="500"/>
                <a:chOff x="0" y="797"/>
                <a:chExt cx="2685" cy="500"/>
              </a:xfrm>
            </p:grpSpPr>
            <p:sp>
              <p:nvSpPr>
                <p:cNvPr id="20554" name="Rectangle 19"/>
                <p:cNvSpPr>
                  <a:spLocks noChangeArrowheads="1"/>
                </p:cNvSpPr>
                <p:nvPr/>
              </p:nvSpPr>
              <p:spPr bwMode="auto">
                <a:xfrm>
                  <a:off x="28" y="797"/>
                  <a:ext cx="2629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Dificultades en el aprendizaje; relaciones maestro – alumno, alumno – alumno.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55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797"/>
                  <a:ext cx="2685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9" name="Group 21"/>
              <p:cNvGrpSpPr>
                <a:grpSpLocks/>
              </p:cNvGrpSpPr>
              <p:nvPr/>
            </p:nvGrpSpPr>
            <p:grpSpPr bwMode="auto">
              <a:xfrm>
                <a:off x="2685" y="797"/>
                <a:ext cx="2685" cy="500"/>
                <a:chOff x="2685" y="797"/>
                <a:chExt cx="2685" cy="500"/>
              </a:xfrm>
            </p:grpSpPr>
            <p:sp>
              <p:nvSpPr>
                <p:cNvPr id="20552" name="Rectangle 22"/>
                <p:cNvSpPr>
                  <a:spLocks noChangeArrowheads="1"/>
                </p:cNvSpPr>
                <p:nvPr/>
              </p:nvSpPr>
              <p:spPr bwMode="auto">
                <a:xfrm>
                  <a:off x="2713" y="797"/>
                  <a:ext cx="2629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000" dirty="0" err="1">
                      <a:cs typeface="Times New Roman" pitchFamily="18" charset="0"/>
                    </a:rPr>
                    <a:t>Escucha</a:t>
                  </a:r>
                  <a:r>
                    <a:rPr lang="en-US" sz="1000" dirty="0">
                      <a:cs typeface="Times New Roman" pitchFamily="18" charset="0"/>
                    </a:rPr>
                    <a:t> y </a:t>
                  </a:r>
                  <a:r>
                    <a:rPr lang="en-US" sz="1000" dirty="0" err="1" smtClean="0">
                      <a:cs typeface="Times New Roman" pitchFamily="18" charset="0"/>
                    </a:rPr>
                    <a:t>orienta</a:t>
                  </a:r>
                  <a:r>
                    <a:rPr lang="en-US" sz="1000" dirty="0" smtClean="0">
                      <a:cs typeface="Times New Roman" pitchFamily="18" charset="0"/>
                    </a:rPr>
                    <a:t>.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r>
                    <a:rPr lang="en-US" sz="1000" b="1" dirty="0" err="1">
                      <a:cs typeface="Times New Roman" pitchFamily="18" charset="0"/>
                    </a:rPr>
                    <a:t>Gestiona</a:t>
                  </a:r>
                  <a:r>
                    <a:rPr lang="en-US" sz="1000" b="1" dirty="0">
                      <a:cs typeface="Times New Roman" pitchFamily="18" charset="0"/>
                    </a:rPr>
                    <a:t> y/o </a:t>
                  </a:r>
                  <a:r>
                    <a:rPr lang="en-US" sz="1000" b="1" dirty="0" err="1">
                      <a:cs typeface="Times New Roman" pitchFamily="18" charset="0"/>
                    </a:rPr>
                    <a:t>actúa</a:t>
                  </a:r>
                  <a:r>
                    <a:rPr lang="en-US" sz="1000" b="1" dirty="0">
                      <a:cs typeface="Times New Roman" pitchFamily="18" charset="0"/>
                    </a:rPr>
                    <a:t> </a:t>
                  </a:r>
                  <a:r>
                    <a:rPr lang="en-US" sz="1000" b="1" dirty="0" err="1">
                      <a:cs typeface="Times New Roman" pitchFamily="18" charset="0"/>
                    </a:rPr>
                    <a:t>como</a:t>
                  </a:r>
                  <a:r>
                    <a:rPr lang="en-US" sz="1000" b="1" dirty="0">
                      <a:cs typeface="Times New Roman" pitchFamily="18" charset="0"/>
                    </a:rPr>
                    <a:t> </a:t>
                  </a:r>
                  <a:r>
                    <a:rPr lang="en-US" sz="1000" b="1" dirty="0" err="1">
                      <a:cs typeface="Times New Roman" pitchFamily="18" charset="0"/>
                    </a:rPr>
                    <a:t>intermediario</a:t>
                  </a:r>
                  <a:r>
                    <a:rPr lang="en-US" sz="1000" b="1" dirty="0">
                      <a:cs typeface="Times New Roman" pitchFamily="18" charset="0"/>
                    </a:rPr>
                    <a:t> de </a:t>
                  </a:r>
                  <a:r>
                    <a:rPr lang="en-US" sz="1000" b="1" dirty="0" err="1">
                      <a:cs typeface="Times New Roman" pitchFamily="18" charset="0"/>
                    </a:rPr>
                    <a:t>acuerdo</a:t>
                  </a:r>
                  <a:r>
                    <a:rPr lang="en-US" sz="1000" b="1" dirty="0">
                      <a:cs typeface="Times New Roman" pitchFamily="18" charset="0"/>
                    </a:rPr>
                    <a:t> a la </a:t>
                  </a:r>
                  <a:r>
                    <a:rPr lang="en-US" sz="1000" b="1" dirty="0" err="1">
                      <a:cs typeface="Times New Roman" pitchFamily="18" charset="0"/>
                    </a:rPr>
                    <a:t>situación</a:t>
                  </a:r>
                  <a:r>
                    <a:rPr lang="en-US" sz="1000" b="1" dirty="0">
                      <a:cs typeface="Times New Roman" pitchFamily="18" charset="0"/>
                    </a:rPr>
                    <a:t>. 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endParaRPr lang="en-US" sz="1000" dirty="0"/>
                </a:p>
              </p:txBody>
            </p:sp>
            <p:sp>
              <p:nvSpPr>
                <p:cNvPr id="20553" name="Rectangle 23"/>
                <p:cNvSpPr>
                  <a:spLocks noChangeArrowheads="1"/>
                </p:cNvSpPr>
                <p:nvPr/>
              </p:nvSpPr>
              <p:spPr bwMode="auto">
                <a:xfrm>
                  <a:off x="2685" y="797"/>
                  <a:ext cx="2685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0" name="Group 24"/>
              <p:cNvGrpSpPr>
                <a:grpSpLocks/>
              </p:cNvGrpSpPr>
              <p:nvPr/>
            </p:nvGrpSpPr>
            <p:grpSpPr bwMode="auto">
              <a:xfrm>
                <a:off x="0" y="1297"/>
                <a:ext cx="2685" cy="712"/>
                <a:chOff x="0" y="1297"/>
                <a:chExt cx="2685" cy="712"/>
              </a:xfrm>
            </p:grpSpPr>
            <p:sp>
              <p:nvSpPr>
                <p:cNvPr id="20550" name="Rectangle 25"/>
                <p:cNvSpPr>
                  <a:spLocks noChangeArrowheads="1"/>
                </p:cNvSpPr>
                <p:nvPr/>
              </p:nvSpPr>
              <p:spPr bwMode="auto">
                <a:xfrm>
                  <a:off x="28" y="1297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Toma de decisiones académicas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Uso inadecuado de los servicios y apoyos institucionales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Errores en la realización de trámites y procedimientos correspondientes a su situación escolar.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51" name="Rectangle 26"/>
                <p:cNvSpPr>
                  <a:spLocks noChangeArrowheads="1"/>
                </p:cNvSpPr>
                <p:nvPr/>
              </p:nvSpPr>
              <p:spPr bwMode="auto">
                <a:xfrm>
                  <a:off x="0" y="1297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1" name="Group 27"/>
              <p:cNvGrpSpPr>
                <a:grpSpLocks/>
              </p:cNvGrpSpPr>
              <p:nvPr/>
            </p:nvGrpSpPr>
            <p:grpSpPr bwMode="auto">
              <a:xfrm>
                <a:off x="2685" y="1297"/>
                <a:ext cx="2685" cy="712"/>
                <a:chOff x="2685" y="1297"/>
                <a:chExt cx="2685" cy="712"/>
              </a:xfrm>
            </p:grpSpPr>
            <p:sp>
              <p:nvSpPr>
                <p:cNvPr id="20548" name="Rectangle 28"/>
                <p:cNvSpPr>
                  <a:spLocks noChangeArrowheads="1"/>
                </p:cNvSpPr>
                <p:nvPr/>
              </p:nvSpPr>
              <p:spPr bwMode="auto">
                <a:xfrm>
                  <a:off x="2713" y="1297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 dirty="0" err="1">
                      <a:cs typeface="Times New Roman" pitchFamily="18" charset="0"/>
                    </a:rPr>
                    <a:t>Escucha</a:t>
                  </a:r>
                  <a:r>
                    <a:rPr lang="en-US" sz="1100" dirty="0">
                      <a:cs typeface="Times New Roman" pitchFamily="18" charset="0"/>
                    </a:rPr>
                    <a:t> y </a:t>
                  </a:r>
                  <a:r>
                    <a:rPr lang="en-US" sz="1100" dirty="0" err="1" smtClean="0">
                      <a:cs typeface="Times New Roman" pitchFamily="18" charset="0"/>
                    </a:rPr>
                    <a:t>orienta</a:t>
                  </a:r>
                  <a:r>
                    <a:rPr lang="en-US" sz="1100" dirty="0" smtClean="0">
                      <a:cs typeface="Times New Roman" pitchFamily="18" charset="0"/>
                    </a:rPr>
                    <a:t>.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r>
                    <a:rPr lang="en-US" sz="1100" dirty="0" err="1">
                      <a:cs typeface="Times New Roman" pitchFamily="18" charset="0"/>
                    </a:rPr>
                    <a:t>Orienta</a:t>
                  </a:r>
                  <a:r>
                    <a:rPr lang="en-US" sz="1100" dirty="0">
                      <a:cs typeface="Times New Roman" pitchFamily="18" charset="0"/>
                    </a:rPr>
                    <a:t> para la </a:t>
                  </a:r>
                  <a:r>
                    <a:rPr lang="en-US" sz="1100" dirty="0" err="1">
                      <a:cs typeface="Times New Roman" pitchFamily="18" charset="0"/>
                    </a:rPr>
                    <a:t>selección</a:t>
                  </a:r>
                  <a:r>
                    <a:rPr lang="en-US" sz="1100" dirty="0">
                      <a:cs typeface="Times New Roman" pitchFamily="18" charset="0"/>
                    </a:rPr>
                    <a:t> de </a:t>
                  </a:r>
                  <a:r>
                    <a:rPr lang="en-US" sz="1100" dirty="0" err="1">
                      <a:cs typeface="Times New Roman" pitchFamily="18" charset="0"/>
                    </a:rPr>
                    <a:t>trayectorias</a:t>
                  </a:r>
                  <a:r>
                    <a:rPr lang="en-US" sz="1100" dirty="0">
                      <a:cs typeface="Times New Roman" pitchFamily="18" charset="0"/>
                    </a:rPr>
                    <a:t> </a:t>
                  </a:r>
                  <a:r>
                    <a:rPr lang="en-US" sz="1100" dirty="0" err="1">
                      <a:cs typeface="Times New Roman" pitchFamily="18" charset="0"/>
                    </a:rPr>
                    <a:t>académicas</a:t>
                  </a:r>
                  <a:r>
                    <a:rPr lang="en-US" sz="1100" dirty="0">
                      <a:cs typeface="Times New Roman" pitchFamily="18" charset="0"/>
                    </a:rPr>
                    <a:t>.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r>
                    <a:rPr lang="en-US" sz="1100" dirty="0" err="1">
                      <a:cs typeface="Times New Roman" pitchFamily="18" charset="0"/>
                    </a:rPr>
                    <a:t>Orienta</a:t>
                  </a:r>
                  <a:r>
                    <a:rPr lang="en-US" sz="1100" dirty="0">
                      <a:cs typeface="Times New Roman" pitchFamily="18" charset="0"/>
                    </a:rPr>
                    <a:t> </a:t>
                  </a:r>
                  <a:r>
                    <a:rPr lang="en-US" sz="1100" dirty="0" err="1">
                      <a:cs typeface="Times New Roman" pitchFamily="18" charset="0"/>
                    </a:rPr>
                    <a:t>sobre</a:t>
                  </a:r>
                  <a:r>
                    <a:rPr lang="en-US" sz="1100" dirty="0">
                      <a:cs typeface="Times New Roman" pitchFamily="18" charset="0"/>
                    </a:rPr>
                    <a:t> la </a:t>
                  </a:r>
                  <a:r>
                    <a:rPr lang="en-US" sz="1100" dirty="0" err="1">
                      <a:cs typeface="Times New Roman" pitchFamily="18" charset="0"/>
                    </a:rPr>
                    <a:t>normatividad</a:t>
                  </a:r>
                  <a:r>
                    <a:rPr lang="en-US" sz="1100" dirty="0">
                      <a:cs typeface="Times New Roman" pitchFamily="18" charset="0"/>
                    </a:rPr>
                    <a:t> </a:t>
                  </a:r>
                  <a:r>
                    <a:rPr lang="en-US" sz="1100" dirty="0" err="1">
                      <a:cs typeface="Times New Roman" pitchFamily="18" charset="0"/>
                    </a:rPr>
                    <a:t>institucional</a:t>
                  </a:r>
                  <a:r>
                    <a:rPr lang="en-US" sz="1100" dirty="0">
                      <a:cs typeface="Times New Roman" pitchFamily="18" charset="0"/>
                    </a:rPr>
                    <a:t>.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endParaRPr lang="en-US" dirty="0"/>
                </a:p>
              </p:txBody>
            </p:sp>
            <p:sp>
              <p:nvSpPr>
                <p:cNvPr id="20549" name="Rectangle 29"/>
                <p:cNvSpPr>
                  <a:spLocks noChangeArrowheads="1"/>
                </p:cNvSpPr>
                <p:nvPr/>
              </p:nvSpPr>
              <p:spPr bwMode="auto">
                <a:xfrm>
                  <a:off x="2685" y="1297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2" name="Group 30"/>
              <p:cNvGrpSpPr>
                <a:grpSpLocks/>
              </p:cNvGrpSpPr>
              <p:nvPr/>
            </p:nvGrpSpPr>
            <p:grpSpPr bwMode="auto">
              <a:xfrm>
                <a:off x="0" y="2009"/>
                <a:ext cx="2685" cy="712"/>
                <a:chOff x="0" y="2009"/>
                <a:chExt cx="2685" cy="712"/>
              </a:xfrm>
            </p:grpSpPr>
            <p:sp>
              <p:nvSpPr>
                <p:cNvPr id="20546" name="Rectangle 31"/>
                <p:cNvSpPr>
                  <a:spLocks noChangeArrowheads="1"/>
                </p:cNvSpPr>
                <p:nvPr/>
              </p:nvSpPr>
              <p:spPr bwMode="auto">
                <a:xfrm>
                  <a:off x="28" y="2009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Problemáticas personales, familiares.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Desarticulación familiar.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47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2009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3" name="Group 33"/>
              <p:cNvGrpSpPr>
                <a:grpSpLocks/>
              </p:cNvGrpSpPr>
              <p:nvPr/>
            </p:nvGrpSpPr>
            <p:grpSpPr bwMode="auto">
              <a:xfrm>
                <a:off x="2685" y="2009"/>
                <a:ext cx="2685" cy="712"/>
                <a:chOff x="2685" y="2009"/>
                <a:chExt cx="2685" cy="712"/>
              </a:xfrm>
            </p:grpSpPr>
            <p:sp>
              <p:nvSpPr>
                <p:cNvPr id="20544" name="Rectangle 34"/>
                <p:cNvSpPr>
                  <a:spLocks noChangeArrowheads="1"/>
                </p:cNvSpPr>
                <p:nvPr/>
              </p:nvSpPr>
              <p:spPr bwMode="auto">
                <a:xfrm>
                  <a:off x="2713" y="2009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000" dirty="0" err="1">
                      <a:cs typeface="Times New Roman" pitchFamily="18" charset="0"/>
                    </a:rPr>
                    <a:t>Escucha</a:t>
                  </a:r>
                  <a:r>
                    <a:rPr lang="en-US" sz="1000" dirty="0">
                      <a:cs typeface="Times New Roman" pitchFamily="18" charset="0"/>
                    </a:rPr>
                    <a:t> y </a:t>
                  </a:r>
                  <a:r>
                    <a:rPr lang="en-US" sz="1000" dirty="0" err="1" smtClean="0">
                      <a:cs typeface="Times New Roman" pitchFamily="18" charset="0"/>
                    </a:rPr>
                    <a:t>orienta</a:t>
                  </a:r>
                  <a:r>
                    <a:rPr lang="en-US" sz="1000" dirty="0" smtClean="0">
                      <a:cs typeface="Times New Roman" pitchFamily="18" charset="0"/>
                    </a:rPr>
                    <a:t>.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r>
                    <a:rPr lang="en-US" sz="1000" dirty="0" err="1">
                      <a:cs typeface="Times New Roman" pitchFamily="18" charset="0"/>
                    </a:rPr>
                    <a:t>Canaliza</a:t>
                  </a:r>
                  <a:r>
                    <a:rPr lang="en-US" sz="1000" dirty="0">
                      <a:cs typeface="Times New Roman" pitchFamily="18" charset="0"/>
                    </a:rPr>
                    <a:t> a </a:t>
                  </a:r>
                  <a:r>
                    <a:rPr lang="en-US" sz="1000" dirty="0" err="1">
                      <a:cs typeface="Times New Roman" pitchFamily="18" charset="0"/>
                    </a:rPr>
                    <a:t>Programas</a:t>
                  </a:r>
                  <a:r>
                    <a:rPr lang="en-US" sz="1000" dirty="0">
                      <a:cs typeface="Times New Roman" pitchFamily="18" charset="0"/>
                    </a:rPr>
                    <a:t> de </a:t>
                  </a:r>
                  <a:r>
                    <a:rPr lang="en-US" sz="1000" dirty="0" err="1">
                      <a:cs typeface="Times New Roman" pitchFamily="18" charset="0"/>
                    </a:rPr>
                    <a:t>Orientación</a:t>
                  </a:r>
                  <a:r>
                    <a:rPr lang="en-US" sz="1000" dirty="0">
                      <a:cs typeface="Times New Roman" pitchFamily="18" charset="0"/>
                    </a:rPr>
                    <a:t> </a:t>
                  </a:r>
                  <a:r>
                    <a:rPr lang="en-US" sz="1000" dirty="0" err="1">
                      <a:cs typeface="Times New Roman" pitchFamily="18" charset="0"/>
                    </a:rPr>
                    <a:t>Psicológica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r>
                    <a:rPr lang="en-US" sz="1000" b="1" dirty="0" err="1">
                      <a:cs typeface="Times New Roman" pitchFamily="18" charset="0"/>
                    </a:rPr>
                    <a:t>Reporta</a:t>
                  </a:r>
                  <a:r>
                    <a:rPr lang="en-US" sz="1000" b="1" dirty="0">
                      <a:cs typeface="Times New Roman" pitchFamily="18" charset="0"/>
                    </a:rPr>
                    <a:t> a padres de </a:t>
                  </a:r>
                  <a:r>
                    <a:rPr lang="en-US" sz="1000" b="1" dirty="0" err="1">
                      <a:cs typeface="Times New Roman" pitchFamily="18" charset="0"/>
                    </a:rPr>
                    <a:t>familia</a:t>
                  </a:r>
                  <a:r>
                    <a:rPr lang="en-US" sz="1000" b="1" dirty="0">
                      <a:cs typeface="Times New Roman" pitchFamily="18" charset="0"/>
                    </a:rPr>
                    <a:t> </a:t>
                  </a:r>
                  <a:r>
                    <a:rPr lang="en-US" sz="1000" b="1" dirty="0" err="1">
                      <a:cs typeface="Times New Roman" pitchFamily="18" charset="0"/>
                    </a:rPr>
                    <a:t>en</a:t>
                  </a:r>
                  <a:r>
                    <a:rPr lang="en-US" sz="1000" b="1" dirty="0">
                      <a:cs typeface="Times New Roman" pitchFamily="18" charset="0"/>
                    </a:rPr>
                    <a:t> </a:t>
                  </a:r>
                  <a:r>
                    <a:rPr lang="en-US" sz="1000" b="1" dirty="0" err="1">
                      <a:cs typeface="Times New Roman" pitchFamily="18" charset="0"/>
                    </a:rPr>
                    <a:t>caso</a:t>
                  </a:r>
                  <a:r>
                    <a:rPr lang="en-US" sz="1000" b="1" dirty="0">
                      <a:cs typeface="Times New Roman" pitchFamily="18" charset="0"/>
                    </a:rPr>
                    <a:t> de </a:t>
                  </a:r>
                  <a:r>
                    <a:rPr lang="en-US" sz="1000" b="1" dirty="0" err="1">
                      <a:cs typeface="Times New Roman" pitchFamily="18" charset="0"/>
                    </a:rPr>
                    <a:t>desajuste</a:t>
                  </a:r>
                  <a:r>
                    <a:rPr lang="en-US" sz="1000" b="1" dirty="0">
                      <a:cs typeface="Times New Roman" pitchFamily="18" charset="0"/>
                    </a:rPr>
                    <a:t> grave (</a:t>
                  </a:r>
                  <a:r>
                    <a:rPr lang="en-US" sz="1000" b="1" dirty="0" err="1">
                      <a:cs typeface="Times New Roman" pitchFamily="18" charset="0"/>
                    </a:rPr>
                    <a:t>suicidio</a:t>
                  </a:r>
                  <a:r>
                    <a:rPr lang="en-US" sz="1000" b="1" dirty="0">
                      <a:cs typeface="Times New Roman" pitchFamily="18" charset="0"/>
                    </a:rPr>
                    <a:t>, </a:t>
                  </a:r>
                  <a:r>
                    <a:rPr lang="en-US" sz="1000" b="1" dirty="0" err="1">
                      <a:cs typeface="Times New Roman" pitchFamily="18" charset="0"/>
                    </a:rPr>
                    <a:t>trastorno</a:t>
                  </a:r>
                  <a:r>
                    <a:rPr lang="en-US" sz="1000" b="1" dirty="0">
                      <a:cs typeface="Times New Roman" pitchFamily="18" charset="0"/>
                    </a:rPr>
                    <a:t> </a:t>
                  </a:r>
                  <a:r>
                    <a:rPr lang="en-US" sz="1000" b="1" dirty="0" err="1">
                      <a:cs typeface="Times New Roman" pitchFamily="18" charset="0"/>
                    </a:rPr>
                    <a:t>psicótico</a:t>
                  </a:r>
                  <a:r>
                    <a:rPr lang="en-US" sz="1000" b="1" dirty="0">
                      <a:cs typeface="Times New Roman" pitchFamily="18" charset="0"/>
                    </a:rPr>
                    <a:t> o </a:t>
                  </a:r>
                  <a:r>
                    <a:rPr lang="en-US" sz="1000" b="1" dirty="0" err="1">
                      <a:cs typeface="Times New Roman" pitchFamily="18" charset="0"/>
                    </a:rPr>
                    <a:t>conducta</a:t>
                  </a:r>
                  <a:r>
                    <a:rPr lang="en-US" sz="1000" b="1" dirty="0">
                      <a:cs typeface="Times New Roman" pitchFamily="18" charset="0"/>
                    </a:rPr>
                    <a:t> </a:t>
                  </a:r>
                  <a:r>
                    <a:rPr lang="en-US" sz="1000" b="1" dirty="0" err="1">
                      <a:cs typeface="Times New Roman" pitchFamily="18" charset="0"/>
                    </a:rPr>
                    <a:t>sociopática</a:t>
                  </a:r>
                  <a:r>
                    <a:rPr lang="en-US" sz="1000" b="1" dirty="0">
                      <a:cs typeface="Times New Roman" pitchFamily="18" charset="0"/>
                    </a:rPr>
                    <a:t> franca).  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endParaRPr lang="en-US" sz="1000" dirty="0"/>
                </a:p>
              </p:txBody>
            </p:sp>
            <p:sp>
              <p:nvSpPr>
                <p:cNvPr id="20545" name="Rectangle 35"/>
                <p:cNvSpPr>
                  <a:spLocks noChangeArrowheads="1"/>
                </p:cNvSpPr>
                <p:nvPr/>
              </p:nvSpPr>
              <p:spPr bwMode="auto">
                <a:xfrm>
                  <a:off x="2685" y="2009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4" name="Group 36"/>
              <p:cNvGrpSpPr>
                <a:grpSpLocks/>
              </p:cNvGrpSpPr>
              <p:nvPr/>
            </p:nvGrpSpPr>
            <p:grpSpPr bwMode="auto">
              <a:xfrm>
                <a:off x="0" y="2721"/>
                <a:ext cx="2685" cy="606"/>
                <a:chOff x="0" y="2721"/>
                <a:chExt cx="2685" cy="606"/>
              </a:xfrm>
            </p:grpSpPr>
            <p:sp>
              <p:nvSpPr>
                <p:cNvPr id="20542" name="Rectangle 37"/>
                <p:cNvSpPr>
                  <a:spLocks noChangeArrowheads="1"/>
                </p:cNvSpPr>
                <p:nvPr/>
              </p:nvSpPr>
              <p:spPr bwMode="auto">
                <a:xfrm>
                  <a:off x="28" y="2721"/>
                  <a:ext cx="2629" cy="6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Inadecuada opción vocacional</a:t>
                  </a:r>
                </a:p>
                <a:p>
                  <a:endParaRPr lang="en-US" sz="1200"/>
                </a:p>
                <a:p>
                  <a:r>
                    <a:rPr lang="en-US" sz="1200"/>
                    <a:t>Estudiantes que trabajan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43" name="Rectangle 38"/>
                <p:cNvSpPr>
                  <a:spLocks noChangeArrowheads="1"/>
                </p:cNvSpPr>
                <p:nvPr/>
              </p:nvSpPr>
              <p:spPr bwMode="auto">
                <a:xfrm>
                  <a:off x="0" y="2721"/>
                  <a:ext cx="2685" cy="60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5" name="Group 39"/>
              <p:cNvGrpSpPr>
                <a:grpSpLocks/>
              </p:cNvGrpSpPr>
              <p:nvPr/>
            </p:nvGrpSpPr>
            <p:grpSpPr bwMode="auto">
              <a:xfrm>
                <a:off x="2685" y="2721"/>
                <a:ext cx="2685" cy="606"/>
                <a:chOff x="2685" y="2721"/>
                <a:chExt cx="2685" cy="606"/>
              </a:xfrm>
            </p:grpSpPr>
            <p:sp>
              <p:nvSpPr>
                <p:cNvPr id="20540" name="Rectangle 40"/>
                <p:cNvSpPr>
                  <a:spLocks noChangeArrowheads="1"/>
                </p:cNvSpPr>
                <p:nvPr/>
              </p:nvSpPr>
              <p:spPr bwMode="auto">
                <a:xfrm>
                  <a:off x="2713" y="2721"/>
                  <a:ext cx="2629" cy="6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000" dirty="0" err="1">
                      <a:cs typeface="Times New Roman" pitchFamily="18" charset="0"/>
                    </a:rPr>
                    <a:t>Escucha</a:t>
                  </a:r>
                  <a:r>
                    <a:rPr lang="en-US" sz="1000" dirty="0">
                      <a:cs typeface="Times New Roman" pitchFamily="18" charset="0"/>
                    </a:rPr>
                    <a:t> y </a:t>
                  </a:r>
                  <a:r>
                    <a:rPr lang="en-US" sz="1000" dirty="0" err="1" smtClean="0">
                      <a:cs typeface="Times New Roman" pitchFamily="18" charset="0"/>
                    </a:rPr>
                    <a:t>orienta</a:t>
                  </a:r>
                  <a:r>
                    <a:rPr lang="en-US" sz="1000" dirty="0">
                      <a:cs typeface="Times New Roman" pitchFamily="18" charset="0"/>
                    </a:rPr>
                    <a:t>.</a:t>
                  </a:r>
                </a:p>
                <a:p>
                  <a:r>
                    <a:rPr lang="en-US" sz="1000" dirty="0" err="1">
                      <a:cs typeface="Times New Roman" pitchFamily="18" charset="0"/>
                    </a:rPr>
                    <a:t>Canaliza</a:t>
                  </a:r>
                  <a:r>
                    <a:rPr lang="en-US" sz="1000" dirty="0">
                      <a:cs typeface="Times New Roman" pitchFamily="18" charset="0"/>
                    </a:rPr>
                    <a:t> a </a:t>
                  </a:r>
                  <a:r>
                    <a:rPr lang="en-US" sz="1000" dirty="0" err="1">
                      <a:cs typeface="Times New Roman" pitchFamily="18" charset="0"/>
                    </a:rPr>
                    <a:t>programas</a:t>
                  </a:r>
                  <a:r>
                    <a:rPr lang="en-US" sz="1000" dirty="0">
                      <a:cs typeface="Times New Roman" pitchFamily="18" charset="0"/>
                    </a:rPr>
                    <a:t> de </a:t>
                  </a:r>
                  <a:r>
                    <a:rPr lang="en-US" sz="1000" dirty="0" err="1">
                      <a:cs typeface="Times New Roman" pitchFamily="18" charset="0"/>
                    </a:rPr>
                    <a:t>orientación</a:t>
                  </a:r>
                  <a:r>
                    <a:rPr lang="en-US" sz="1000" dirty="0">
                      <a:cs typeface="Times New Roman" pitchFamily="18" charset="0"/>
                    </a:rPr>
                    <a:t> </a:t>
                  </a:r>
                  <a:r>
                    <a:rPr lang="en-US" sz="1000" dirty="0" err="1">
                      <a:cs typeface="Times New Roman" pitchFamily="18" charset="0"/>
                    </a:rPr>
                    <a:t>Vocacional</a:t>
                  </a:r>
                  <a:endParaRPr lang="en-US" sz="1000" dirty="0">
                    <a:cs typeface="Times New Roman" pitchFamily="18" charset="0"/>
                  </a:endParaRPr>
                </a:p>
                <a:p>
                  <a:r>
                    <a:rPr lang="en-US" sz="900" b="1" dirty="0" err="1">
                      <a:cs typeface="Times New Roman" pitchFamily="18" charset="0"/>
                    </a:rPr>
                    <a:t>Ajusta</a:t>
                  </a:r>
                  <a:r>
                    <a:rPr lang="en-US" sz="900" b="1" dirty="0">
                      <a:cs typeface="Times New Roman" pitchFamily="18" charset="0"/>
                    </a:rPr>
                    <a:t> </a:t>
                  </a:r>
                  <a:r>
                    <a:rPr lang="en-US" sz="900" b="1" dirty="0" err="1">
                      <a:cs typeface="Times New Roman" pitchFamily="18" charset="0"/>
                    </a:rPr>
                    <a:t>carga</a:t>
                  </a:r>
                  <a:r>
                    <a:rPr lang="en-US" sz="900" b="1" dirty="0">
                      <a:cs typeface="Times New Roman" pitchFamily="18" charset="0"/>
                    </a:rPr>
                    <a:t> </a:t>
                  </a:r>
                  <a:r>
                    <a:rPr lang="en-US" sz="900" b="1" dirty="0" err="1">
                      <a:cs typeface="Times New Roman" pitchFamily="18" charset="0"/>
                    </a:rPr>
                    <a:t>académica</a:t>
                  </a:r>
                  <a:r>
                    <a:rPr lang="en-US" sz="900" b="1" dirty="0">
                      <a:cs typeface="Times New Roman" pitchFamily="18" charset="0"/>
                    </a:rPr>
                    <a:t> </a:t>
                  </a:r>
                  <a:r>
                    <a:rPr lang="en-US" sz="900" b="1" dirty="0" err="1">
                      <a:cs typeface="Times New Roman" pitchFamily="18" charset="0"/>
                    </a:rPr>
                    <a:t>acorde</a:t>
                  </a:r>
                  <a:r>
                    <a:rPr lang="en-US" sz="900" b="1" dirty="0">
                      <a:cs typeface="Times New Roman" pitchFamily="18" charset="0"/>
                    </a:rPr>
                    <a:t> a la </a:t>
                  </a:r>
                  <a:r>
                    <a:rPr lang="en-US" sz="900" b="1" dirty="0" err="1">
                      <a:cs typeface="Times New Roman" pitchFamily="18" charset="0"/>
                    </a:rPr>
                    <a:t>posibilidad</a:t>
                  </a:r>
                  <a:r>
                    <a:rPr lang="en-US" sz="900" b="1" dirty="0">
                      <a:cs typeface="Times New Roman" pitchFamily="18" charset="0"/>
                    </a:rPr>
                    <a:t> del </a:t>
                  </a:r>
                  <a:r>
                    <a:rPr lang="en-US" sz="900" b="1" dirty="0" err="1">
                      <a:cs typeface="Times New Roman" pitchFamily="18" charset="0"/>
                    </a:rPr>
                    <a:t>alumno</a:t>
                  </a:r>
                  <a:r>
                    <a:rPr lang="en-US" sz="900" b="1" dirty="0">
                      <a:cs typeface="Times New Roman" pitchFamily="18" charset="0"/>
                    </a:rPr>
                    <a:t>.</a:t>
                  </a:r>
                </a:p>
                <a:p>
                  <a:r>
                    <a:rPr lang="en-US" sz="900" b="1" dirty="0" err="1">
                      <a:cs typeface="Times New Roman" pitchFamily="18" charset="0"/>
                    </a:rPr>
                    <a:t>Canaliza</a:t>
                  </a:r>
                  <a:r>
                    <a:rPr lang="en-US" sz="900" b="1" dirty="0">
                      <a:cs typeface="Times New Roman" pitchFamily="18" charset="0"/>
                    </a:rPr>
                    <a:t> a </a:t>
                  </a:r>
                  <a:r>
                    <a:rPr lang="en-US" sz="900" b="1" dirty="0" err="1">
                      <a:cs typeface="Times New Roman" pitchFamily="18" charset="0"/>
                    </a:rPr>
                    <a:t>Programas</a:t>
                  </a:r>
                  <a:r>
                    <a:rPr lang="en-US" sz="900" b="1" dirty="0">
                      <a:cs typeface="Times New Roman" pitchFamily="18" charset="0"/>
                    </a:rPr>
                    <a:t> de </a:t>
                  </a:r>
                  <a:r>
                    <a:rPr lang="en-US" sz="900" b="1" dirty="0" err="1">
                      <a:cs typeface="Times New Roman" pitchFamily="18" charset="0"/>
                    </a:rPr>
                    <a:t>Becas</a:t>
                  </a:r>
                  <a:r>
                    <a:rPr lang="en-US" sz="900" b="1" dirty="0">
                      <a:cs typeface="Times New Roman" pitchFamily="18" charset="0"/>
                    </a:rPr>
                    <a:t> y/o </a:t>
                  </a:r>
                  <a:r>
                    <a:rPr lang="en-US" sz="900" b="1" dirty="0" err="1">
                      <a:cs typeface="Times New Roman" pitchFamily="18" charset="0"/>
                    </a:rPr>
                    <a:t>Bolsa</a:t>
                  </a:r>
                  <a:r>
                    <a:rPr lang="en-US" sz="900" b="1" dirty="0">
                      <a:cs typeface="Times New Roman" pitchFamily="18" charset="0"/>
                    </a:rPr>
                    <a:t> de </a:t>
                  </a:r>
                  <a:r>
                    <a:rPr lang="en-US" sz="900" b="1" dirty="0" err="1">
                      <a:cs typeface="Times New Roman" pitchFamily="18" charset="0"/>
                    </a:rPr>
                    <a:t>trabajo</a:t>
                  </a:r>
                  <a:endParaRPr lang="en-US" sz="900" dirty="0">
                    <a:cs typeface="Times New Roman" pitchFamily="18" charset="0"/>
                  </a:endParaRPr>
                </a:p>
                <a:p>
                  <a:endParaRPr lang="en-US" sz="1000" dirty="0"/>
                </a:p>
              </p:txBody>
            </p:sp>
            <p:sp>
              <p:nvSpPr>
                <p:cNvPr id="20541" name="Rectangle 41"/>
                <p:cNvSpPr>
                  <a:spLocks noChangeArrowheads="1"/>
                </p:cNvSpPr>
                <p:nvPr/>
              </p:nvSpPr>
              <p:spPr bwMode="auto">
                <a:xfrm>
                  <a:off x="2685" y="2721"/>
                  <a:ext cx="2685" cy="60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6" name="Group 42"/>
              <p:cNvGrpSpPr>
                <a:grpSpLocks/>
              </p:cNvGrpSpPr>
              <p:nvPr/>
            </p:nvGrpSpPr>
            <p:grpSpPr bwMode="auto">
              <a:xfrm>
                <a:off x="0" y="3327"/>
                <a:ext cx="2685" cy="394"/>
                <a:chOff x="0" y="3327"/>
                <a:chExt cx="2685" cy="394"/>
              </a:xfrm>
            </p:grpSpPr>
            <p:sp>
              <p:nvSpPr>
                <p:cNvPr id="20538" name="Rectangle 43"/>
                <p:cNvSpPr>
                  <a:spLocks noChangeArrowheads="1"/>
                </p:cNvSpPr>
                <p:nvPr/>
              </p:nvSpPr>
              <p:spPr bwMode="auto">
                <a:xfrm>
                  <a:off x="28" y="3327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Perfiles de ingreso inadecuados.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39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3327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7" name="Group 45"/>
              <p:cNvGrpSpPr>
                <a:grpSpLocks/>
              </p:cNvGrpSpPr>
              <p:nvPr/>
            </p:nvGrpSpPr>
            <p:grpSpPr bwMode="auto">
              <a:xfrm>
                <a:off x="2685" y="3327"/>
                <a:ext cx="2685" cy="394"/>
                <a:chOff x="2685" y="3327"/>
                <a:chExt cx="2685" cy="394"/>
              </a:xfrm>
            </p:grpSpPr>
            <p:sp>
              <p:nvSpPr>
                <p:cNvPr id="20536" name="Rectangle 46"/>
                <p:cNvSpPr>
                  <a:spLocks noChangeArrowheads="1"/>
                </p:cNvSpPr>
                <p:nvPr/>
              </p:nvSpPr>
              <p:spPr bwMode="auto">
                <a:xfrm>
                  <a:off x="2713" y="3327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 Canaliza a </a:t>
                  </a:r>
                  <a:r>
                    <a:rPr lang="en-US" sz="1100" b="1">
                      <a:cs typeface="Times New Roman" pitchFamily="18" charset="0"/>
                    </a:rPr>
                    <a:t>asesoría</a:t>
                  </a:r>
                  <a:r>
                    <a:rPr lang="en-US" sz="1100">
                      <a:cs typeface="Times New Roman" pitchFamily="18" charset="0"/>
                    </a:rPr>
                    <a:t>, cursos remediales o Talleres de Apoyo.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37" name="Rectangle 47"/>
                <p:cNvSpPr>
                  <a:spLocks noChangeArrowheads="1"/>
                </p:cNvSpPr>
                <p:nvPr/>
              </p:nvSpPr>
              <p:spPr bwMode="auto">
                <a:xfrm>
                  <a:off x="2685" y="3327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8" name="Group 48"/>
              <p:cNvGrpSpPr>
                <a:grpSpLocks/>
              </p:cNvGrpSpPr>
              <p:nvPr/>
            </p:nvGrpSpPr>
            <p:grpSpPr bwMode="auto">
              <a:xfrm>
                <a:off x="0" y="3721"/>
                <a:ext cx="2685" cy="712"/>
                <a:chOff x="0" y="3721"/>
                <a:chExt cx="2685" cy="712"/>
              </a:xfrm>
            </p:grpSpPr>
            <p:sp>
              <p:nvSpPr>
                <p:cNvPr id="20534" name="Rectangle 49"/>
                <p:cNvSpPr>
                  <a:spLocks noChangeArrowheads="1"/>
                </p:cNvSpPr>
                <p:nvPr/>
              </p:nvSpPr>
              <p:spPr bwMode="auto">
                <a:xfrm>
                  <a:off x="28" y="3721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Falta de hábitos de estudio.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Deficiencias en las habilidades básicas de estudio.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35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3721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19" name="Group 51"/>
              <p:cNvGrpSpPr>
                <a:grpSpLocks/>
              </p:cNvGrpSpPr>
              <p:nvPr/>
            </p:nvGrpSpPr>
            <p:grpSpPr bwMode="auto">
              <a:xfrm>
                <a:off x="2685" y="3721"/>
                <a:ext cx="2685" cy="712"/>
                <a:chOff x="2685" y="3721"/>
                <a:chExt cx="2685" cy="712"/>
              </a:xfrm>
            </p:grpSpPr>
            <p:sp>
              <p:nvSpPr>
                <p:cNvPr id="20532" name="Rectangle 52"/>
                <p:cNvSpPr>
                  <a:spLocks noChangeArrowheads="1"/>
                </p:cNvSpPr>
                <p:nvPr/>
              </p:nvSpPr>
              <p:spPr bwMode="auto">
                <a:xfrm>
                  <a:off x="2713" y="3721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 b="1">
                      <a:cs typeface="Times New Roman" pitchFamily="18" charset="0"/>
                    </a:rPr>
                    <a:t>Orienta en relación a Diseño de hábitos de estudio Básicos.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Canaliza a cursos para el desarrollo de hábitos de estudio.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Canaliza a Cursos para el desarrollo de habilidades de estudio y trabajo.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33" name="Rectangle 53"/>
                <p:cNvSpPr>
                  <a:spLocks noChangeArrowheads="1"/>
                </p:cNvSpPr>
                <p:nvPr/>
              </p:nvSpPr>
              <p:spPr bwMode="auto">
                <a:xfrm>
                  <a:off x="2685" y="3721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0" name="Group 54"/>
              <p:cNvGrpSpPr>
                <a:grpSpLocks/>
              </p:cNvGrpSpPr>
              <p:nvPr/>
            </p:nvGrpSpPr>
            <p:grpSpPr bwMode="auto">
              <a:xfrm>
                <a:off x="0" y="4433"/>
                <a:ext cx="2685" cy="500"/>
                <a:chOff x="0" y="4433"/>
                <a:chExt cx="2685" cy="500"/>
              </a:xfrm>
            </p:grpSpPr>
            <p:sp>
              <p:nvSpPr>
                <p:cNvPr id="20530" name="Rectangle 55"/>
                <p:cNvSpPr>
                  <a:spLocks noChangeArrowheads="1"/>
                </p:cNvSpPr>
                <p:nvPr/>
              </p:nvSpPr>
              <p:spPr bwMode="auto">
                <a:xfrm>
                  <a:off x="28" y="4433"/>
                  <a:ext cx="2629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Inadaptación al nivel académico (Alto rendimiento)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31" name="Rectangle 56"/>
                <p:cNvSpPr>
                  <a:spLocks noChangeArrowheads="1"/>
                </p:cNvSpPr>
                <p:nvPr/>
              </p:nvSpPr>
              <p:spPr bwMode="auto">
                <a:xfrm>
                  <a:off x="0" y="4433"/>
                  <a:ext cx="2685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1" name="Group 57"/>
              <p:cNvGrpSpPr>
                <a:grpSpLocks/>
              </p:cNvGrpSpPr>
              <p:nvPr/>
            </p:nvGrpSpPr>
            <p:grpSpPr bwMode="auto">
              <a:xfrm>
                <a:off x="2685" y="4433"/>
                <a:ext cx="2685" cy="500"/>
                <a:chOff x="2685" y="4433"/>
                <a:chExt cx="2685" cy="500"/>
              </a:xfrm>
            </p:grpSpPr>
            <p:sp>
              <p:nvSpPr>
                <p:cNvPr id="20528" name="Rectangle 58"/>
                <p:cNvSpPr>
                  <a:spLocks noChangeArrowheads="1"/>
                </p:cNvSpPr>
                <p:nvPr/>
              </p:nvSpPr>
              <p:spPr bwMode="auto">
                <a:xfrm>
                  <a:off x="2713" y="4433"/>
                  <a:ext cx="2629" cy="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000">
                      <a:cs typeface="Times New Roman" pitchFamily="18" charset="0"/>
                    </a:rPr>
                    <a:t>Canaliza a cursos avanzados </a:t>
                  </a:r>
                  <a:r>
                    <a:rPr lang="en-US" sz="1000" b="1">
                      <a:cs typeface="Times New Roman" pitchFamily="18" charset="0"/>
                    </a:rPr>
                    <a:t>(Exámenes a título de suficiencia)</a:t>
                  </a:r>
                  <a:r>
                    <a:rPr lang="en-US" sz="1000">
                      <a:cs typeface="Times New Roman" pitchFamily="18" charset="0"/>
                    </a:rPr>
                    <a:t> </a:t>
                  </a:r>
                </a:p>
                <a:p>
                  <a:r>
                    <a:rPr lang="en-US" sz="1000">
                      <a:cs typeface="Times New Roman" pitchFamily="18" charset="0"/>
                    </a:rPr>
                    <a:t>Canaliza a incorporación a grupos de investigación</a:t>
                  </a:r>
                  <a:r>
                    <a:rPr lang="en-US" sz="1100">
                      <a:cs typeface="Times New Roman" pitchFamily="18" charset="0"/>
                    </a:rPr>
                    <a:t>.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29" name="Rectangle 59"/>
                <p:cNvSpPr>
                  <a:spLocks noChangeArrowheads="1"/>
                </p:cNvSpPr>
                <p:nvPr/>
              </p:nvSpPr>
              <p:spPr bwMode="auto">
                <a:xfrm>
                  <a:off x="2685" y="4433"/>
                  <a:ext cx="2685" cy="50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2" name="Group 60"/>
              <p:cNvGrpSpPr>
                <a:grpSpLocks/>
              </p:cNvGrpSpPr>
              <p:nvPr/>
            </p:nvGrpSpPr>
            <p:grpSpPr bwMode="auto">
              <a:xfrm>
                <a:off x="0" y="4933"/>
                <a:ext cx="2685" cy="712"/>
                <a:chOff x="0" y="4933"/>
                <a:chExt cx="2685" cy="712"/>
              </a:xfrm>
            </p:grpSpPr>
            <p:sp>
              <p:nvSpPr>
                <p:cNvPr id="20526" name="Rectangle 61"/>
                <p:cNvSpPr>
                  <a:spLocks noChangeArrowheads="1"/>
                </p:cNvSpPr>
                <p:nvPr/>
              </p:nvSpPr>
              <p:spPr bwMode="auto">
                <a:xfrm>
                  <a:off x="28" y="4933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Escasos recursos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27" name="Rectangle 62"/>
                <p:cNvSpPr>
                  <a:spLocks noChangeArrowheads="1"/>
                </p:cNvSpPr>
                <p:nvPr/>
              </p:nvSpPr>
              <p:spPr bwMode="auto">
                <a:xfrm>
                  <a:off x="0" y="4933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3" name="Group 63"/>
              <p:cNvGrpSpPr>
                <a:grpSpLocks/>
              </p:cNvGrpSpPr>
              <p:nvPr/>
            </p:nvGrpSpPr>
            <p:grpSpPr bwMode="auto">
              <a:xfrm>
                <a:off x="2685" y="4933"/>
                <a:ext cx="2685" cy="712"/>
                <a:chOff x="2685" y="4933"/>
                <a:chExt cx="2685" cy="712"/>
              </a:xfrm>
            </p:grpSpPr>
            <p:sp>
              <p:nvSpPr>
                <p:cNvPr id="20524" name="Rectangle 64"/>
                <p:cNvSpPr>
                  <a:spLocks noChangeArrowheads="1"/>
                </p:cNvSpPr>
                <p:nvPr/>
              </p:nvSpPr>
              <p:spPr bwMode="auto">
                <a:xfrm>
                  <a:off x="2713" y="4933"/>
                  <a:ext cx="2629" cy="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Canaliza a Programas de becas.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>
                      <a:cs typeface="Times New Roman" pitchFamily="18" charset="0"/>
                    </a:rPr>
                    <a:t>Canaliza a Programas de financiamiento educativo.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 b="1">
                      <a:cs typeface="Times New Roman" pitchFamily="18" charset="0"/>
                    </a:rPr>
                    <a:t>Canaliza a Programas autofinanciables.</a:t>
                  </a:r>
                  <a:endParaRPr lang="en-US" sz="1200">
                    <a:cs typeface="Times New Roman" pitchFamily="18" charset="0"/>
                  </a:endParaRPr>
                </a:p>
                <a:p>
                  <a:r>
                    <a:rPr lang="en-US" sz="1100" b="1">
                      <a:cs typeface="Times New Roman" pitchFamily="18" charset="0"/>
                    </a:rPr>
                    <a:t>Canaliza a bolsas de trabajo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25" name="Rectangle 65"/>
                <p:cNvSpPr>
                  <a:spLocks noChangeArrowheads="1"/>
                </p:cNvSpPr>
                <p:nvPr/>
              </p:nvSpPr>
              <p:spPr bwMode="auto">
                <a:xfrm>
                  <a:off x="2685" y="4933"/>
                  <a:ext cx="2685" cy="71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4" name="Group 66"/>
              <p:cNvGrpSpPr>
                <a:grpSpLocks/>
              </p:cNvGrpSpPr>
              <p:nvPr/>
            </p:nvGrpSpPr>
            <p:grpSpPr bwMode="auto">
              <a:xfrm>
                <a:off x="0" y="5645"/>
                <a:ext cx="2685" cy="394"/>
                <a:chOff x="0" y="5645"/>
                <a:chExt cx="2685" cy="394"/>
              </a:xfrm>
            </p:grpSpPr>
            <p:sp>
              <p:nvSpPr>
                <p:cNvPr id="20522" name="Rectangle 67"/>
                <p:cNvSpPr>
                  <a:spLocks noChangeArrowheads="1"/>
                </p:cNvSpPr>
                <p:nvPr/>
              </p:nvSpPr>
              <p:spPr bwMode="auto">
                <a:xfrm>
                  <a:off x="28" y="5645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Problemas de salud. Discapacidades.</a:t>
                  </a:r>
                </a:p>
                <a:p>
                  <a:r>
                    <a:rPr lang="en-US" sz="1100">
                      <a:cs typeface="Times New Roman" pitchFamily="18" charset="0"/>
                    </a:rPr>
                    <a:t>Problemas con lengua extrangera</a:t>
                  </a:r>
                </a:p>
                <a:p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23" name="Rectangle 68"/>
                <p:cNvSpPr>
                  <a:spLocks noChangeArrowheads="1"/>
                </p:cNvSpPr>
                <p:nvPr/>
              </p:nvSpPr>
              <p:spPr bwMode="auto">
                <a:xfrm>
                  <a:off x="0" y="5645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5" name="Group 69"/>
              <p:cNvGrpSpPr>
                <a:grpSpLocks/>
              </p:cNvGrpSpPr>
              <p:nvPr/>
            </p:nvGrpSpPr>
            <p:grpSpPr bwMode="auto">
              <a:xfrm>
                <a:off x="2685" y="5645"/>
                <a:ext cx="2685" cy="394"/>
                <a:chOff x="2685" y="5645"/>
                <a:chExt cx="2685" cy="394"/>
              </a:xfrm>
            </p:grpSpPr>
            <p:sp>
              <p:nvSpPr>
                <p:cNvPr id="20520" name="Rectangle 70"/>
                <p:cNvSpPr>
                  <a:spLocks noChangeArrowheads="1"/>
                </p:cNvSpPr>
                <p:nvPr/>
              </p:nvSpPr>
              <p:spPr bwMode="auto">
                <a:xfrm>
                  <a:off x="2713" y="5645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Canaliza a Seguro Facultativo o Programa de Salud </a:t>
                  </a:r>
                </a:p>
                <a:p>
                  <a:r>
                    <a:rPr lang="en-US" sz="1100">
                      <a:cs typeface="Times New Roman" pitchFamily="18" charset="0"/>
                    </a:rPr>
                    <a:t>Canaliza a talleres de lenguas</a:t>
                  </a:r>
                  <a:endParaRPr lang="en-US" sz="1200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21" name="Rectangle 71"/>
                <p:cNvSpPr>
                  <a:spLocks noChangeArrowheads="1"/>
                </p:cNvSpPr>
                <p:nvPr/>
              </p:nvSpPr>
              <p:spPr bwMode="auto">
                <a:xfrm>
                  <a:off x="2685" y="5645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6" name="Group 72"/>
              <p:cNvGrpSpPr>
                <a:grpSpLocks/>
              </p:cNvGrpSpPr>
              <p:nvPr/>
            </p:nvGrpSpPr>
            <p:grpSpPr bwMode="auto">
              <a:xfrm>
                <a:off x="0" y="6039"/>
                <a:ext cx="2685" cy="394"/>
                <a:chOff x="0" y="6039"/>
                <a:chExt cx="2685" cy="394"/>
              </a:xfrm>
            </p:grpSpPr>
            <p:sp>
              <p:nvSpPr>
                <p:cNvPr id="20518" name="Rectangle 73"/>
                <p:cNvSpPr>
                  <a:spLocks noChangeArrowheads="1"/>
                </p:cNvSpPr>
                <p:nvPr/>
              </p:nvSpPr>
              <p:spPr bwMode="auto">
                <a:xfrm>
                  <a:off x="28" y="6039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Dificultades en el uso de nuevas tecnologías</a:t>
                  </a:r>
                </a:p>
                <a:p>
                  <a:r>
                    <a:rPr lang="en-US" sz="1100" b="1">
                      <a:cs typeface="Times New Roman" pitchFamily="18" charset="0"/>
                    </a:rPr>
                    <a:t>Problemas en la expresión oral y escrita</a:t>
                  </a:r>
                  <a:endParaRPr lang="en-US" sz="1200" b="1">
                    <a:cs typeface="Times New Roman" pitchFamily="18" charset="0"/>
                  </a:endParaRPr>
                </a:p>
                <a:p>
                  <a:endParaRPr lang="en-US" b="1"/>
                </a:p>
              </p:txBody>
            </p:sp>
            <p:sp>
              <p:nvSpPr>
                <p:cNvPr id="20519" name="Rectangle 74"/>
                <p:cNvSpPr>
                  <a:spLocks noChangeArrowheads="1"/>
                </p:cNvSpPr>
                <p:nvPr/>
              </p:nvSpPr>
              <p:spPr bwMode="auto">
                <a:xfrm>
                  <a:off x="0" y="6039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  <p:grpSp>
            <p:nvGrpSpPr>
              <p:cNvPr id="27" name="Group 75"/>
              <p:cNvGrpSpPr>
                <a:grpSpLocks/>
              </p:cNvGrpSpPr>
              <p:nvPr/>
            </p:nvGrpSpPr>
            <p:grpSpPr bwMode="auto">
              <a:xfrm>
                <a:off x="2685" y="6039"/>
                <a:ext cx="2685" cy="394"/>
                <a:chOff x="2685" y="6039"/>
                <a:chExt cx="2685" cy="394"/>
              </a:xfrm>
            </p:grpSpPr>
            <p:sp>
              <p:nvSpPr>
                <p:cNvPr id="20516" name="Rectangle 76"/>
                <p:cNvSpPr>
                  <a:spLocks noChangeArrowheads="1"/>
                </p:cNvSpPr>
                <p:nvPr/>
              </p:nvSpPr>
              <p:spPr bwMode="auto">
                <a:xfrm>
                  <a:off x="2713" y="6039"/>
                  <a:ext cx="2629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100">
                      <a:cs typeface="Times New Roman" pitchFamily="18" charset="0"/>
                    </a:rPr>
                    <a:t>Canaliza a Talleres de Cómputo.</a:t>
                  </a:r>
                </a:p>
                <a:p>
                  <a:r>
                    <a:rPr lang="en-US" sz="1100" b="1">
                      <a:cs typeface="Times New Roman" pitchFamily="18" charset="0"/>
                    </a:rPr>
                    <a:t>Canaliza a talleres de expresión oral y redacción.</a:t>
                  </a:r>
                  <a:endParaRPr lang="en-US" sz="1200" b="1">
                    <a:cs typeface="Times New Roman" pitchFamily="18" charset="0"/>
                  </a:endParaRPr>
                </a:p>
                <a:p>
                  <a:endParaRPr lang="en-US"/>
                </a:p>
              </p:txBody>
            </p:sp>
            <p:sp>
              <p:nvSpPr>
                <p:cNvPr id="20517" name="Rectangle 77"/>
                <p:cNvSpPr>
                  <a:spLocks noChangeArrowheads="1"/>
                </p:cNvSpPr>
                <p:nvPr/>
              </p:nvSpPr>
              <p:spPr bwMode="auto">
                <a:xfrm>
                  <a:off x="2685" y="6039"/>
                  <a:ext cx="2685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</p:grpSp>
        <p:sp>
          <p:nvSpPr>
            <p:cNvPr id="20491" name="Rectangle 78"/>
            <p:cNvSpPr>
              <a:spLocks noChangeArrowheads="1"/>
            </p:cNvSpPr>
            <p:nvPr/>
          </p:nvSpPr>
          <p:spPr bwMode="auto">
            <a:xfrm>
              <a:off x="-3" y="-3"/>
              <a:ext cx="5376" cy="6439"/>
            </a:xfrm>
            <a:prstGeom prst="rect">
              <a:avLst/>
            </a:prstGeom>
            <a:noFill/>
            <a:ln w="11112">
              <a:solidFill>
                <a:srgbClr val="A0A0A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/>
            </a:p>
          </p:txBody>
        </p:sp>
      </p:grpSp>
      <p:sp>
        <p:nvSpPr>
          <p:cNvPr id="20485" name="Rectangle 79"/>
          <p:cNvSpPr>
            <a:spLocks noChangeArrowheads="1"/>
          </p:cNvSpPr>
          <p:nvPr/>
        </p:nvSpPr>
        <p:spPr bwMode="auto">
          <a:xfrm>
            <a:off x="3175" y="8037513"/>
            <a:ext cx="9144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cs typeface="Times New Roman" pitchFamily="18" charset="0"/>
              </a:rPr>
              <a:t> </a:t>
            </a:r>
          </a:p>
          <a:p>
            <a:endParaRPr lang="en-US"/>
          </a:p>
        </p:txBody>
      </p:sp>
      <p:sp>
        <p:nvSpPr>
          <p:cNvPr id="20486" name="Line 80"/>
          <p:cNvSpPr>
            <a:spLocks noChangeShapeType="1"/>
          </p:cNvSpPr>
          <p:nvPr/>
        </p:nvSpPr>
        <p:spPr bwMode="auto">
          <a:xfrm>
            <a:off x="755650" y="3573463"/>
            <a:ext cx="3816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0487" name="Line 81"/>
          <p:cNvSpPr>
            <a:spLocks noChangeShapeType="1"/>
          </p:cNvSpPr>
          <p:nvPr/>
        </p:nvSpPr>
        <p:spPr bwMode="auto">
          <a:xfrm>
            <a:off x="4500563" y="3573463"/>
            <a:ext cx="3887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0488" name="Line 82"/>
          <p:cNvSpPr>
            <a:spLocks noChangeShapeType="1"/>
          </p:cNvSpPr>
          <p:nvPr/>
        </p:nvSpPr>
        <p:spPr bwMode="auto">
          <a:xfrm>
            <a:off x="755650" y="6308725"/>
            <a:ext cx="7632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0489" name="Line 84"/>
          <p:cNvSpPr>
            <a:spLocks noChangeShapeType="1"/>
          </p:cNvSpPr>
          <p:nvPr/>
        </p:nvSpPr>
        <p:spPr bwMode="auto">
          <a:xfrm>
            <a:off x="755650" y="6669088"/>
            <a:ext cx="7632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8" name="27 CuadroTexto"/>
          <p:cNvSpPr txBox="1"/>
          <p:nvPr/>
        </p:nvSpPr>
        <p:spPr>
          <a:xfrm>
            <a:off x="6876256" y="7598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ANUIES, 2011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>
                <a:solidFill>
                  <a:srgbClr val="FF0000"/>
                </a:solidFill>
              </a:rPr>
              <a:t>Indicadores de necesidades tutoriales</a:t>
            </a:r>
            <a:endParaRPr lang="es-MX" dirty="0" smtClean="0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3413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bIns="0" anchor="ctr">
            <a:spAutoFit/>
          </a:bodyPr>
          <a:lstStyle/>
          <a:p>
            <a:endParaRPr lang="es-MX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8313" y="1916113"/>
            <a:ext cx="8675687" cy="4681070"/>
            <a:chOff x="2601" y="2164"/>
            <a:chExt cx="11880" cy="10692"/>
          </a:xfrm>
        </p:grpSpPr>
        <p:sp>
          <p:nvSpPr>
            <p:cNvPr id="24582" name="Text Box 5"/>
            <p:cNvSpPr txBox="1">
              <a:spLocks noChangeArrowheads="1"/>
            </p:cNvSpPr>
            <p:nvPr/>
          </p:nvSpPr>
          <p:spPr bwMode="auto">
            <a:xfrm>
              <a:off x="2781" y="2164"/>
              <a:ext cx="2840" cy="4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228600" algn="l"/>
                </a:tabLst>
              </a:pPr>
              <a:r>
                <a:rPr lang="es-ES_tradnl" sz="1200" b="1">
                  <a:cs typeface="Times New Roman" pitchFamily="18" charset="0"/>
                </a:rPr>
                <a:t>Inadaptación al Medio Académico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Expreso desagrado por el sistema escolar trabajado.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No entendimiento del sistemas de créditos, asignatura o modular.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Solicitud reiterada de orientación en cuanto al sistema al tutor.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Solicitud expresa de cancelación de inscripción por cambio de institución.</a:t>
              </a:r>
              <a:endParaRPr lang="es-ES_tradnl"/>
            </a:p>
          </p:txBody>
        </p:sp>
        <p:sp>
          <p:nvSpPr>
            <p:cNvPr id="24583" name="Text Box 6"/>
            <p:cNvSpPr txBox="1">
              <a:spLocks noChangeArrowheads="1"/>
            </p:cNvSpPr>
            <p:nvPr/>
          </p:nvSpPr>
          <p:spPr bwMode="auto">
            <a:xfrm>
              <a:off x="5661" y="2344"/>
              <a:ext cx="4118" cy="298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228600" algn="l"/>
                </a:tabLst>
              </a:pPr>
              <a:r>
                <a:rPr lang="es-ES_tradnl" sz="1200" b="1">
                  <a:cs typeface="Times New Roman" pitchFamily="18" charset="0"/>
                </a:rPr>
                <a:t>Relación profesor – alumno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Expresa maltrato, nepostismo o insultos por parte del profesor.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Expresa saturación en la exigencia.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Expresa acoso por parte del profesor.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- Expresa mayor exigencia para su persona que para el resto del grupo.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Expresa solicitud de venta de calificación: monetaria o sexual.</a:t>
              </a:r>
              <a:endParaRPr lang="es-ES_tradnl"/>
            </a:p>
          </p:txBody>
        </p:sp>
        <p:sp>
          <p:nvSpPr>
            <p:cNvPr id="24584" name="Text Box 7"/>
            <p:cNvSpPr txBox="1">
              <a:spLocks noChangeArrowheads="1"/>
            </p:cNvSpPr>
            <p:nvPr/>
          </p:nvSpPr>
          <p:spPr bwMode="auto">
            <a:xfrm>
              <a:off x="9621" y="2659"/>
              <a:ext cx="4680" cy="22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457200" algn="l"/>
                </a:tabLst>
              </a:pPr>
              <a:r>
                <a:rPr lang="es-ES" sz="1200" b="1" dirty="0">
                  <a:cs typeface="Times New Roman" pitchFamily="18" charset="0"/>
                </a:rPr>
                <a:t>Relación alumno – alumno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Aislamiento.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Manifiesta </a:t>
              </a:r>
              <a:r>
                <a:rPr lang="es-ES" sz="1200" dirty="0" err="1">
                  <a:cs typeface="Times New Roman" pitchFamily="18" charset="0"/>
                </a:rPr>
                <a:t>amedrantamiento</a:t>
              </a:r>
              <a:r>
                <a:rPr lang="es-ES" sz="1200" dirty="0">
                  <a:cs typeface="Times New Roman" pitchFamily="18" charset="0"/>
                </a:rPr>
                <a:t> o amenazas por parte de los compañeros.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Sociabilidad en horas clases.</a:t>
              </a:r>
              <a:endParaRPr lang="es-ES" dirty="0"/>
            </a:p>
          </p:txBody>
        </p:sp>
        <p:sp>
          <p:nvSpPr>
            <p:cNvPr id="24585" name="Text Box 8"/>
            <p:cNvSpPr txBox="1">
              <a:spLocks noChangeArrowheads="1"/>
            </p:cNvSpPr>
            <p:nvPr/>
          </p:nvSpPr>
          <p:spPr bwMode="auto">
            <a:xfrm>
              <a:off x="5481" y="5224"/>
              <a:ext cx="4140" cy="37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457200" algn="l"/>
                </a:tabLst>
              </a:pPr>
              <a:r>
                <a:rPr lang="es-ES" sz="1200" b="1">
                  <a:cs typeface="Times New Roman" pitchFamily="18" charset="0"/>
                </a:rPr>
                <a:t>Toma de decisiones académicas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Desconocimiento de los planteamientos del Estatuto Académico relativos a Aprovechamiento y Titulación, así como de Derechos y obligaciones.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Desconocimiento del manejo del sistema Créditos, asignatura o modular.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Desconocimientos de las instancias, lugar y requisitos para tramites administrativos.</a:t>
              </a:r>
              <a:endParaRPr lang="es-ES"/>
            </a:p>
          </p:txBody>
        </p:sp>
        <p:sp>
          <p:nvSpPr>
            <p:cNvPr id="24586" name="Text Box 9"/>
            <p:cNvSpPr txBox="1">
              <a:spLocks noChangeArrowheads="1"/>
            </p:cNvSpPr>
            <p:nvPr/>
          </p:nvSpPr>
          <p:spPr bwMode="auto">
            <a:xfrm>
              <a:off x="9621" y="4864"/>
              <a:ext cx="4860" cy="39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457200" algn="l"/>
                </a:tabLst>
              </a:pPr>
              <a:r>
                <a:rPr lang="es-ES" sz="1200" b="1">
                  <a:cs typeface="Times New Roman" pitchFamily="18" charset="0"/>
                </a:rPr>
                <a:t>Problemas afectivos</a:t>
              </a:r>
              <a:endParaRPr lang="es-ES_tradnl" sz="1200" b="1">
                <a:cs typeface="Times New Roman" pitchFamily="18" charset="0"/>
              </a:endParaRPr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Caída en el rendimiento académico estrepitosamente.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Aislamiento.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Desgano.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Poca capacidad de concentración y atención.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Somnolencia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Angustia 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Tristeza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Alteración en la alimentación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Poca confianza en su persona.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Deseo de morirse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Baja participación en clase.</a:t>
              </a:r>
              <a:endParaRPr lang="es-ES"/>
            </a:p>
          </p:txBody>
        </p:sp>
        <p:sp>
          <p:nvSpPr>
            <p:cNvPr id="24587" name="Text Box 10"/>
            <p:cNvSpPr txBox="1">
              <a:spLocks noChangeArrowheads="1"/>
            </p:cNvSpPr>
            <p:nvPr/>
          </p:nvSpPr>
          <p:spPr bwMode="auto">
            <a:xfrm>
              <a:off x="2781" y="6484"/>
              <a:ext cx="2880" cy="25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457200" algn="l"/>
                </a:tabLst>
              </a:pPr>
              <a:r>
                <a:rPr lang="es-ES" sz="1200" b="1" dirty="0">
                  <a:cs typeface="Times New Roman" pitchFamily="18" charset="0"/>
                </a:rPr>
                <a:t>Adicciones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Ojos irritados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Aislamiento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Cambio de vestimenta y hábitos.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Ensoñación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 err="1">
                  <a:cs typeface="Times New Roman" pitchFamily="18" charset="0"/>
                </a:rPr>
                <a:t>Omnubilación</a:t>
              </a:r>
              <a:endParaRPr lang="es-ES" dirty="0"/>
            </a:p>
          </p:txBody>
        </p:sp>
        <p:sp>
          <p:nvSpPr>
            <p:cNvPr id="24588" name="Text Box 11"/>
            <p:cNvSpPr txBox="1">
              <a:spLocks noChangeArrowheads="1"/>
            </p:cNvSpPr>
            <p:nvPr/>
          </p:nvSpPr>
          <p:spPr bwMode="auto">
            <a:xfrm>
              <a:off x="9621" y="8824"/>
              <a:ext cx="3960" cy="35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457200" algn="l"/>
                </a:tabLst>
              </a:pPr>
              <a:r>
                <a:rPr lang="es-ES" sz="1200" b="1" dirty="0">
                  <a:cs typeface="Times New Roman" pitchFamily="18" charset="0"/>
                </a:rPr>
                <a:t>Estudiante con trabajo con cruce en lo académico.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Cansancio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Somnolencia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Retardo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Premura por salir.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 smtClean="0">
                  <a:cs typeface="Times New Roman" pitchFamily="18" charset="0"/>
                </a:rPr>
                <a:t>Retraso </a:t>
              </a:r>
              <a:r>
                <a:rPr lang="es-ES" sz="1200" dirty="0">
                  <a:cs typeface="Times New Roman" pitchFamily="18" charset="0"/>
                </a:rPr>
                <a:t>en trabajos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Rendimiento regular bajo.</a:t>
              </a:r>
              <a:endParaRPr lang="es-ES" dirty="0"/>
            </a:p>
          </p:txBody>
        </p:sp>
        <p:sp>
          <p:nvSpPr>
            <p:cNvPr id="24589" name="Rectangle 12"/>
            <p:cNvSpPr>
              <a:spLocks noChangeArrowheads="1"/>
            </p:cNvSpPr>
            <p:nvPr/>
          </p:nvSpPr>
          <p:spPr bwMode="auto">
            <a:xfrm>
              <a:off x="2601" y="9004"/>
              <a:ext cx="7020" cy="38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457200" algn="l"/>
                </a:tabLst>
              </a:pPr>
              <a:r>
                <a:rPr lang="es-ES" sz="1200" b="1" dirty="0">
                  <a:cs typeface="Times New Roman" pitchFamily="18" charset="0"/>
                </a:rPr>
                <a:t>Problemas Vocacionales</a:t>
              </a:r>
              <a:endParaRPr lang="es-ES_tradnl" sz="1200" b="1" dirty="0">
                <a:cs typeface="Times New Roman" pitchFamily="18" charset="0"/>
              </a:endParaRPr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Expresa disgusto por los contenidos de las materias.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Inasistencias.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Expresa que la carrera fue elegida como segunda opción, no pudo salir de la ciudad, no le permitieron los padres estudiar otra carrera, es a la única que pudo acceder.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Poca motivación para el estudio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Falta de metas profesionales</a:t>
              </a:r>
              <a:endParaRPr lang="en-US" sz="1400" dirty="0"/>
            </a:p>
            <a:p>
              <a:pPr>
                <a:tabLst>
                  <a:tab pos="457200" algn="l"/>
                </a:tabLst>
              </a:pPr>
              <a:r>
                <a:rPr lang="es-ES" sz="1200" dirty="0">
                  <a:cs typeface="Times New Roman" pitchFamily="18" charset="0"/>
                </a:rPr>
                <a:t>Ausencia  a clases</a:t>
              </a:r>
              <a:endParaRPr lang="es-E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8001000" cy="506413"/>
          </a:xfrm>
        </p:spPr>
        <p:txBody>
          <a:bodyPr>
            <a:normAutofit fontScale="90000"/>
          </a:bodyPr>
          <a:lstStyle/>
          <a:p>
            <a:r>
              <a:rPr lang="es-MX" sz="4000" dirty="0" smtClean="0">
                <a:solidFill>
                  <a:srgbClr val="FF0000"/>
                </a:solidFill>
              </a:rPr>
              <a:t>Indicadores de necesidades tutoriales</a:t>
            </a:r>
            <a:endParaRPr lang="es-MX" sz="4000" dirty="0" smtClean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741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MX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27088" y="981075"/>
            <a:ext cx="7772400" cy="5281613"/>
            <a:chOff x="2781" y="2164"/>
            <a:chExt cx="12240" cy="8280"/>
          </a:xfrm>
        </p:grpSpPr>
        <p:sp>
          <p:nvSpPr>
            <p:cNvPr id="25605" name="Text Box 5"/>
            <p:cNvSpPr txBox="1">
              <a:spLocks noChangeArrowheads="1"/>
            </p:cNvSpPr>
            <p:nvPr/>
          </p:nvSpPr>
          <p:spPr bwMode="auto">
            <a:xfrm>
              <a:off x="2781" y="2164"/>
              <a:ext cx="2840" cy="61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228600" algn="l"/>
                </a:tabLst>
              </a:pPr>
              <a:r>
                <a:rPr lang="es-ES_tradnl" sz="1200" b="1">
                  <a:cs typeface="Times New Roman" pitchFamily="18" charset="0"/>
                </a:rPr>
                <a:t>Perfiles de ingreso inadecuados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Bajo puntaje en examen de admisión en determinadas áreas de conocimiento o habilidades.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Reprobación reiterada en un área de conocimiento.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Poca comprensión de las temáticas en relación con el resto del grupo.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Localiza profesor de la materia deficiencias en los conocimientos previos.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Solicitud explícita de asesoría reiterada de una temática.</a:t>
              </a:r>
              <a:endParaRPr lang="es-ES_tradnl"/>
            </a:p>
          </p:txBody>
        </p:sp>
        <p:sp>
          <p:nvSpPr>
            <p:cNvPr id="25606" name="Text Box 6"/>
            <p:cNvSpPr txBox="1">
              <a:spLocks noChangeArrowheads="1"/>
            </p:cNvSpPr>
            <p:nvPr/>
          </p:nvSpPr>
          <p:spPr bwMode="auto">
            <a:xfrm>
              <a:off x="5661" y="2344"/>
              <a:ext cx="5580" cy="59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228600" algn="l"/>
                </a:tabLst>
              </a:pPr>
              <a:r>
                <a:rPr lang="es-ES_tradnl" sz="1200" b="1">
                  <a:cs typeface="Times New Roman" pitchFamily="18" charset="0"/>
                </a:rPr>
                <a:t>Falta de Hábitos de Estudio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Poco tiempo de estudio en casa de acuerdo al número créditos cursados en el periodo escolar.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No toma notas en clase.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Desconoce la manera de aborda la lectura de un libro.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Desconoce técnicas de resumen y de elaboración de cuadros sinópticos.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Apuntes sucios y poco legibles.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No hay un horario para realizar el estudio en casa.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Su estudio se centra en la memorización y no en la reflexión.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Poca planificación de las actividades académicas.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Realiza su estudio en un lugar insalubre, poca ventilación y con ruidos.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Estudia cuando está fatigado.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No realiza preguntas cuando tiene dudas al profesor.</a:t>
              </a:r>
              <a:endParaRPr lang="en-US" sz="1400"/>
            </a:p>
            <a:p>
              <a:pPr>
                <a:tabLst>
                  <a:tab pos="228600" algn="l"/>
                </a:tabLst>
              </a:pPr>
              <a:r>
                <a:rPr lang="es-ES_tradnl" sz="1200">
                  <a:cs typeface="Times New Roman" pitchFamily="18" charset="0"/>
                </a:rPr>
                <a:t>No tiene una técnica de estudio definida o bien conocimiento y praxis de técnicas de este tipo.</a:t>
              </a:r>
              <a:endParaRPr lang="es-ES_tradnl"/>
            </a:p>
          </p:txBody>
        </p:sp>
        <p:sp>
          <p:nvSpPr>
            <p:cNvPr id="25607" name="Text Box 7"/>
            <p:cNvSpPr txBox="1">
              <a:spLocks noChangeArrowheads="1"/>
            </p:cNvSpPr>
            <p:nvPr/>
          </p:nvSpPr>
          <p:spPr bwMode="auto">
            <a:xfrm>
              <a:off x="11241" y="4324"/>
              <a:ext cx="3780" cy="30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457200" algn="l"/>
                </a:tabLst>
              </a:pPr>
              <a:r>
                <a:rPr lang="es-ES" sz="1200" b="1">
                  <a:cs typeface="Times New Roman" pitchFamily="18" charset="0"/>
                </a:rPr>
                <a:t>Escasos recursos económicos.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Poco ingreso familiar.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Familia numerosa.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Casado y con familia a edad joven.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Gasto mayor a sueldo o mesada para subsistencia.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Llega tarde a clases por cuestión de pasajes.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Trabajo</a:t>
              </a:r>
              <a:endParaRPr lang="es-ES"/>
            </a:p>
          </p:txBody>
        </p:sp>
        <p:sp>
          <p:nvSpPr>
            <p:cNvPr id="25608" name="Text Box 8"/>
            <p:cNvSpPr txBox="1">
              <a:spLocks noChangeArrowheads="1"/>
            </p:cNvSpPr>
            <p:nvPr/>
          </p:nvSpPr>
          <p:spPr bwMode="auto">
            <a:xfrm>
              <a:off x="11241" y="2344"/>
              <a:ext cx="3780" cy="19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457200" algn="l"/>
                </a:tabLst>
              </a:pPr>
              <a:r>
                <a:rPr lang="es-ES" sz="1200" b="1">
                  <a:cs typeface="Times New Roman" pitchFamily="18" charset="0"/>
                </a:rPr>
                <a:t>Alto Rendimiento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Rendimiento más allá de la media de edad y grado.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Rapidez en la ejecución y resolución de problemas.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Aburrimiento.</a:t>
              </a:r>
              <a:endParaRPr lang="es-ES"/>
            </a:p>
          </p:txBody>
        </p:sp>
        <p:sp>
          <p:nvSpPr>
            <p:cNvPr id="25609" name="Text Box 9"/>
            <p:cNvSpPr txBox="1">
              <a:spLocks noChangeArrowheads="1"/>
            </p:cNvSpPr>
            <p:nvPr/>
          </p:nvSpPr>
          <p:spPr bwMode="auto">
            <a:xfrm>
              <a:off x="2781" y="8284"/>
              <a:ext cx="3420" cy="2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457200" algn="l"/>
                </a:tabLst>
              </a:pPr>
              <a:r>
                <a:rPr lang="es-ES" sz="1200" b="1">
                  <a:cs typeface="Times New Roman" pitchFamily="18" charset="0"/>
                </a:rPr>
                <a:t>Problemas de salud</a:t>
              </a:r>
              <a:endParaRPr lang="es-ES_tradnl" sz="1200" b="1">
                <a:cs typeface="Times New Roman" pitchFamily="18" charset="0"/>
              </a:endParaRPr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Discapacidad.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Poco acceso a tecnología o técnicas para presentarse a las actividades propias de la carrera.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endParaRPr lang="en-US"/>
            </a:p>
          </p:txBody>
        </p:sp>
        <p:sp>
          <p:nvSpPr>
            <p:cNvPr id="25610" name="Text Box 10"/>
            <p:cNvSpPr txBox="1">
              <a:spLocks noChangeArrowheads="1"/>
            </p:cNvSpPr>
            <p:nvPr/>
          </p:nvSpPr>
          <p:spPr bwMode="auto">
            <a:xfrm>
              <a:off x="6201" y="8284"/>
              <a:ext cx="4500" cy="1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457200" algn="l"/>
                </a:tabLst>
              </a:pPr>
              <a:r>
                <a:rPr lang="es-ES" sz="1200" b="1">
                  <a:cs typeface="Times New Roman" pitchFamily="18" charset="0"/>
                </a:rPr>
                <a:t>Deficiencia en el Ingles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Desconocimiento del idioma inglés.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Poca comprensión de la lectura en inglés.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Lectura lenta.</a:t>
              </a:r>
              <a:endParaRPr lang="es-ES"/>
            </a:p>
          </p:txBody>
        </p:sp>
        <p:sp>
          <p:nvSpPr>
            <p:cNvPr id="25611" name="Text Box 11"/>
            <p:cNvSpPr txBox="1">
              <a:spLocks noChangeArrowheads="1"/>
            </p:cNvSpPr>
            <p:nvPr/>
          </p:nvSpPr>
          <p:spPr bwMode="auto">
            <a:xfrm>
              <a:off x="10701" y="8284"/>
              <a:ext cx="4140" cy="21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tabLst>
                  <a:tab pos="457200" algn="l"/>
                </a:tabLst>
              </a:pPr>
              <a:r>
                <a:rPr lang="es-ES" sz="1200" b="1">
                  <a:cs typeface="Times New Roman" pitchFamily="18" charset="0"/>
                </a:rPr>
                <a:t>Dificultad con las nuevas tecnologías</a:t>
              </a:r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Desconocimiento del uso de Office e Internet.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Dificultad en el uso de teclado o sofware.</a:t>
              </a:r>
              <a:endParaRPr lang="en-US" sz="1400"/>
            </a:p>
            <a:p>
              <a:pPr>
                <a:tabLst>
                  <a:tab pos="457200" algn="l"/>
                </a:tabLst>
              </a:pPr>
              <a:r>
                <a:rPr lang="es-ES" sz="1200">
                  <a:cs typeface="Times New Roman" pitchFamily="18" charset="0"/>
                </a:rPr>
                <a:t>Poca accesibilidad a la tecnología.</a:t>
              </a:r>
              <a:endParaRPr lang="es-E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es-MX" dirty="0" smtClean="0"/>
              <a:t>Referencias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dirty="0"/>
              <a:t>ANUIES (</a:t>
            </a:r>
            <a:r>
              <a:rPr lang="es-ES" dirty="0" smtClean="0"/>
              <a:t>2011). </a:t>
            </a:r>
            <a:r>
              <a:rPr lang="es-ES" dirty="0"/>
              <a:t>Programas Institucionales de </a:t>
            </a:r>
            <a:r>
              <a:rPr lang="es-ES" dirty="0" smtClean="0"/>
              <a:t>Tutoría (2a Ed). </a:t>
            </a:r>
            <a:r>
              <a:rPr lang="es-ES" dirty="0"/>
              <a:t>México: ANUIES</a:t>
            </a:r>
            <a:r>
              <a:rPr lang="es-ES" dirty="0" smtClean="0"/>
              <a:t>.</a:t>
            </a:r>
          </a:p>
          <a:p>
            <a:pPr algn="just"/>
            <a:r>
              <a:rPr lang="es-ES" dirty="0"/>
              <a:t>DGEST (2013). Manual del tutor. México: DGEST.</a:t>
            </a:r>
            <a:endParaRPr lang="es-MX" dirty="0"/>
          </a:p>
          <a:p>
            <a:pPr marL="0" indent="0">
              <a:buNone/>
            </a:pP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305958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1184</Words>
  <Application>Microsoft Office PowerPoint</Application>
  <PresentationFormat>Presentación en pantalla (4:3)</PresentationFormat>
  <Paragraphs>201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Diagnóstico Tutorial</vt:lpstr>
      <vt:lpstr>DIAGNÓSTICO INDIVIDUAL</vt:lpstr>
      <vt:lpstr>PROYECCIÓN DE ACTIVIDADES GRUPALES</vt:lpstr>
      <vt:lpstr>PROYECCIÓN DE ACTIVIDADES GRUPALES</vt:lpstr>
      <vt:lpstr>NECESIDADES TUTORIALES Y SUS ALCANCES</vt:lpstr>
      <vt:lpstr>Indicadores de necesidades tutoriales</vt:lpstr>
      <vt:lpstr>Indicadores de necesidades tutoriales</vt:lpstr>
      <vt:lpstr>Referencias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Diagnóstico Individual</dc:title>
  <dc:creator>Juan Carlos</dc:creator>
  <cp:lastModifiedBy>Laboratorios</cp:lastModifiedBy>
  <cp:revision>5</cp:revision>
  <dcterms:created xsi:type="dcterms:W3CDTF">2014-05-22T14:35:22Z</dcterms:created>
  <dcterms:modified xsi:type="dcterms:W3CDTF">2014-09-11T03:13:10Z</dcterms:modified>
</cp:coreProperties>
</file>