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302" r:id="rId4"/>
    <p:sldId id="262" r:id="rId5"/>
    <p:sldId id="303" r:id="rId6"/>
    <p:sldId id="267" r:id="rId7"/>
    <p:sldId id="296" r:id="rId8"/>
    <p:sldId id="304" r:id="rId9"/>
    <p:sldId id="268" r:id="rId10"/>
    <p:sldId id="305" r:id="rId11"/>
    <p:sldId id="306" r:id="rId12"/>
    <p:sldId id="312" r:id="rId13"/>
    <p:sldId id="314" r:id="rId14"/>
    <p:sldId id="313" r:id="rId15"/>
    <p:sldId id="291" r:id="rId16"/>
    <p:sldId id="315" r:id="rId17"/>
    <p:sldId id="316" r:id="rId18"/>
    <p:sldId id="299" r:id="rId19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113B5-F487-4BF8-B8AE-409E1A4E9547}" type="datetimeFigureOut">
              <a:rPr lang="es-MX" smtClean="0"/>
              <a:pPr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D265B-3B3A-41C7-A38C-E93CBECC619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amad.anuies.mx/lms_tutores/file.php/4/m2/ROMO_2010_Percepcion.Marco_Teorico.pdf" TargetMode="External"/><Relationship Id="rId2" Type="http://schemas.openxmlformats.org/officeDocument/2006/relationships/hyperlink" Target="http://pamad.anuies.mx/lms_tutores/file.php/4/m2/Gairin_et_el_Tutoria_acad_en_EEES_2004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/>
          <a:lstStyle/>
          <a:p>
            <a:r>
              <a:rPr lang="es-MX" dirty="0"/>
              <a:t>E</a:t>
            </a:r>
            <a:r>
              <a:rPr lang="es-MX" dirty="0" smtClean="0"/>
              <a:t>laboración del Plan de Acción Tutorial (PAT)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752600"/>
          </a:xfrm>
        </p:spPr>
        <p:txBody>
          <a:bodyPr/>
          <a:lstStyle/>
          <a:p>
            <a:r>
              <a:rPr lang="es-MX" dirty="0" smtClean="0"/>
              <a:t>Tecnológico Nacional de México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es-MX" dirty="0" smtClean="0"/>
              <a:t>Ejemplos de objetivos y metas</a:t>
            </a:r>
            <a:endParaRPr lang="es-MX" dirty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323528" y="1052736"/>
          <a:ext cx="8568950" cy="556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146"/>
                <a:gridCol w="2177196"/>
                <a:gridCol w="2348304"/>
                <a:gridCol w="2348304"/>
              </a:tblGrid>
              <a:tr h="630066"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Necesidad Tutorial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Objetivo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Alcance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Meta</a:t>
                      </a:r>
                      <a:endParaRPr lang="es-MX" sz="1600" dirty="0"/>
                    </a:p>
                  </a:txBody>
                  <a:tcPr/>
                </a:tc>
              </a:tr>
              <a:tr h="1691231"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Escasos</a:t>
                      </a:r>
                      <a:r>
                        <a:rPr lang="es-MX" sz="1600" baseline="0" dirty="0" smtClean="0"/>
                        <a:t> recursos económicos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El estudiante Identificará</a:t>
                      </a:r>
                      <a:r>
                        <a:rPr lang="es-MX" sz="1600" baseline="0" dirty="0" smtClean="0"/>
                        <a:t> el tipo de beca y los procesos de solicitud  de acuerdo a l perfil socioeconómico y académico.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Canalización - Formación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Para agosto de 2013 el 50% de los estudiantes de escasos recursos habrán</a:t>
                      </a:r>
                      <a:r>
                        <a:rPr lang="es-MX" sz="1600" baseline="0" dirty="0" smtClean="0"/>
                        <a:t> recibido  información de los Programas de Becas.</a:t>
                      </a:r>
                      <a:endParaRPr lang="es-MX" sz="1600" dirty="0"/>
                    </a:p>
                  </a:txBody>
                  <a:tcPr/>
                </a:tc>
              </a:tr>
              <a:tr h="1691231"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Perfil de ingreso inadecuado</a:t>
                      </a:r>
                      <a:r>
                        <a:rPr lang="es-MX" sz="1600" baseline="0" dirty="0" smtClean="0"/>
                        <a:t> en las asignatura de matemáticas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El</a:t>
                      </a:r>
                      <a:r>
                        <a:rPr lang="es-MX" sz="1600" baseline="0" dirty="0" smtClean="0"/>
                        <a:t> estudiante implementará estrategias que fortalezcan el aprendizaje de las matemáticas.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Canalización – Formación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 smtClean="0"/>
                        <a:t>Para agosto de 2013 el 57% de los estudiantes instrumentará actividades de apoyo</a:t>
                      </a:r>
                      <a:r>
                        <a:rPr lang="es-MX" sz="1600" baseline="0" dirty="0" smtClean="0"/>
                        <a:t> a las matemáticas.</a:t>
                      </a:r>
                      <a:endParaRPr lang="es-MX" sz="1600" dirty="0" smtClean="0"/>
                    </a:p>
                    <a:p>
                      <a:endParaRPr lang="es-MX" sz="1600" dirty="0"/>
                    </a:p>
                  </a:txBody>
                  <a:tcPr/>
                </a:tc>
              </a:tr>
              <a:tr h="1160648"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Poco conocimiento de los Procesos</a:t>
                      </a:r>
                      <a:r>
                        <a:rPr lang="es-MX" sz="1600" baseline="0" dirty="0" smtClean="0"/>
                        <a:t> administrativos 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El estudiante aplicara los procedimientos de consulta</a:t>
                      </a:r>
                      <a:r>
                        <a:rPr lang="es-MX" sz="1600" baseline="0" dirty="0" smtClean="0"/>
                        <a:t> e inscripción de asignaturas.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Orientación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 smtClean="0"/>
                        <a:t>Para agosto de 2013 el 100% de los estudiantes realizará los procesos de consulta e inscripción de materias.</a:t>
                      </a:r>
                    </a:p>
                    <a:p>
                      <a:endParaRPr lang="es-MX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/>
          <a:lstStyle/>
          <a:p>
            <a:r>
              <a:rPr lang="es-MX" dirty="0" smtClean="0"/>
              <a:t>Acciones del PAT</a:t>
            </a:r>
            <a:endParaRPr lang="es-MX" dirty="0"/>
          </a:p>
        </p:txBody>
      </p:sp>
      <p:pic>
        <p:nvPicPr>
          <p:cNvPr id="4" name="3 Marcador de contenido" descr="Acciones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6070" y="836712"/>
            <a:ext cx="8809854" cy="576064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Definición de contenidos en las acciones</a:t>
            </a:r>
            <a:endParaRPr lang="es-MX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482285"/>
              </p:ext>
            </p:extLst>
          </p:nvPr>
        </p:nvGraphicFramePr>
        <p:xfrm>
          <a:off x="467544" y="1268760"/>
          <a:ext cx="8280920" cy="4962680"/>
        </p:xfrm>
        <a:graphic>
          <a:graphicData uri="http://schemas.openxmlformats.org/drawingml/2006/table">
            <a:tbl>
              <a:tblPr/>
              <a:tblGrid>
                <a:gridCol w="2450675"/>
                <a:gridCol w="5830245"/>
              </a:tblGrid>
              <a:tr h="395509">
                <a:tc>
                  <a:txBody>
                    <a:bodyPr/>
                    <a:lstStyle/>
                    <a:p>
                      <a:pPr algn="l" rtl="0" fontAlgn="t"/>
                      <a:r>
                        <a:rPr lang="es-MX" sz="18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Dimensiones Tutoriales </a:t>
                      </a:r>
                    </a:p>
                  </a:txBody>
                  <a:tcPr marL="5732" marR="5732" marT="57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MX" sz="18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Tipos de Contenidos</a:t>
                      </a:r>
                    </a:p>
                  </a:txBody>
                  <a:tcPr marL="5732" marR="5732" marT="57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917123">
                <a:tc>
                  <a:txBody>
                    <a:bodyPr/>
                    <a:lstStyle/>
                    <a:p>
                      <a:pPr algn="l" fontAlgn="b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Académico - profesional</a:t>
                      </a: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Motivación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escolar,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Conducta Ética,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Campo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ejercicio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profesional,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Condiciones de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inserción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laboral,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Emprendurismo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Condiciones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la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titulación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y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Posgrado.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561">
                <a:tc>
                  <a:txBody>
                    <a:bodyPr/>
                    <a:lstStyle/>
                    <a:p>
                      <a:pPr algn="l" fontAlgn="b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Integración y permanencia</a:t>
                      </a: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Integración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Universitaria,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I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nducción Universitaria,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Integración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grupos de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trabajo,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Normativa.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842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Vocacional</a:t>
                      </a: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Plan de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Carrera,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Conocimiento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del campo de acción de la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carrera,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Conocimiento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la </a:t>
                      </a:r>
                      <a:r>
                        <a:rPr lang="es-MX" sz="18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curricula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Servicios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orientación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vocacional.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123">
                <a:tc>
                  <a:txBody>
                    <a:bodyPr/>
                    <a:lstStyle/>
                    <a:p>
                      <a:pPr algn="l" fontAlgn="b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Escolar y de aprendizaje</a:t>
                      </a: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Estrategias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aprendizaje,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Manejo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material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bibliográfico,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Manejo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</a:t>
                      </a:r>
                      <a:r>
                        <a:rPr lang="es-MX" sz="18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TIC´s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Hábitos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estudio,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Estudio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entre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pares,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Aprendizaje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autónomo y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autorregulado,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Desarrollo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habilidades,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Expresión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oral y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escrita.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842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Desarrollo personal y social</a:t>
                      </a: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Conocimiento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personal,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Trabajo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en equipo y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liderazgo,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Proyecto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Vida,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Estilos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vida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saludable,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Relaciones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interpersonales y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comunicación,</a:t>
                      </a:r>
                      <a:r>
                        <a:rPr lang="es-MX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Servicios </a:t>
                      </a: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 apoyo en el área personal.</a:t>
                      </a:r>
                    </a:p>
                  </a:txBody>
                  <a:tcPr marL="5732" marR="5732" marT="57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Programación</a:t>
            </a:r>
            <a:endParaRPr lang="es-MX" dirty="0"/>
          </a:p>
        </p:txBody>
      </p:sp>
      <p:pic>
        <p:nvPicPr>
          <p:cNvPr id="4" name="3 Marcador de contenido" descr="Consideraciones en la programación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88840"/>
            <a:ext cx="8229600" cy="3816424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8958"/>
          </a:xfrm>
        </p:spPr>
        <p:txBody>
          <a:bodyPr/>
          <a:lstStyle/>
          <a:p>
            <a:r>
              <a:rPr lang="es-MX" dirty="0" smtClean="0"/>
              <a:t>Ejemplo de estrategias y acciones</a:t>
            </a:r>
            <a:endParaRPr lang="es-MX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225905"/>
              </p:ext>
            </p:extLst>
          </p:nvPr>
        </p:nvGraphicFramePr>
        <p:xfrm>
          <a:off x="323528" y="1052736"/>
          <a:ext cx="8568954" cy="5355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1416158"/>
                <a:gridCol w="1428159"/>
                <a:gridCol w="1428159"/>
                <a:gridCol w="1428159"/>
                <a:gridCol w="1428159"/>
              </a:tblGrid>
              <a:tr h="1119103"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Objetivo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Estrategia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Acciones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err="1" smtClean="0"/>
                        <a:t>Temporalización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Recursos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Responsable</a:t>
                      </a:r>
                      <a:endParaRPr lang="es-MX" sz="1600" dirty="0"/>
                    </a:p>
                  </a:txBody>
                  <a:tcPr/>
                </a:tc>
              </a:tr>
              <a:tr h="716619"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El estudiante Identificará</a:t>
                      </a:r>
                      <a:r>
                        <a:rPr lang="es-MX" sz="1600" baseline="0" dirty="0" smtClean="0"/>
                        <a:t> el tipo de beca y los procesos de solicitud  de </a:t>
                      </a:r>
                      <a:r>
                        <a:rPr lang="es-MX" sz="1600" baseline="0" smtClean="0"/>
                        <a:t>acuerdo al </a:t>
                      </a:r>
                      <a:r>
                        <a:rPr lang="es-MX" sz="1600" baseline="0" dirty="0" smtClean="0"/>
                        <a:t>perfil socioeconómico y académico.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Realizar el proceso de solicitud de Beca.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Conferencia informativa del</a:t>
                      </a:r>
                      <a:r>
                        <a:rPr lang="es-MX" sz="1600" baseline="0" dirty="0" smtClean="0"/>
                        <a:t> Dto. Becas.</a:t>
                      </a:r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Revisión de los manuales de trámites de Becas</a:t>
                      </a:r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Llenado de solicitudes de Becas y validación por la Instancia correspondiente. 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14</a:t>
                      </a:r>
                      <a:r>
                        <a:rPr lang="es-MX" sz="1600" baseline="0" dirty="0" smtClean="0"/>
                        <a:t> de enero</a:t>
                      </a:r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14 de enero</a:t>
                      </a:r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20 de enero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Equipo de proyección</a:t>
                      </a:r>
                    </a:p>
                    <a:p>
                      <a:r>
                        <a:rPr lang="es-MX" sz="1600" dirty="0" smtClean="0"/>
                        <a:t>Jefe</a:t>
                      </a:r>
                      <a:r>
                        <a:rPr lang="es-MX" sz="1600" baseline="0" dirty="0" smtClean="0"/>
                        <a:t> de Dto. De Becas.</a:t>
                      </a:r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Manuales en versión electrónica.</a:t>
                      </a:r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Formatos de Becas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Departamento</a:t>
                      </a:r>
                      <a:r>
                        <a:rPr lang="es-MX" sz="1600" baseline="0" dirty="0" smtClean="0"/>
                        <a:t> de Becas</a:t>
                      </a:r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Tutor</a:t>
                      </a:r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Estudiante</a:t>
                      </a:r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Supervisa. Tutor</a:t>
                      </a:r>
                      <a:endParaRPr lang="es-MX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/>
          <p:cNvSpPr>
            <a:spLocks noChangeArrowheads="1" noChangeShapeType="1" noTextEdit="1"/>
          </p:cNvSpPr>
          <p:nvPr/>
        </p:nvSpPr>
        <p:spPr bwMode="auto">
          <a:xfrm rot="5400000">
            <a:off x="-1908386" y="3068625"/>
            <a:ext cx="5400452" cy="93662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s-MX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Componentes</a:t>
            </a:r>
          </a:p>
        </p:txBody>
      </p:sp>
      <p:sp>
        <p:nvSpPr>
          <p:cNvPr id="10243" name="AutoShape 3"/>
          <p:cNvSpPr>
            <a:spLocks noChangeAspect="1" noChangeArrowheads="1"/>
          </p:cNvSpPr>
          <p:nvPr/>
        </p:nvSpPr>
        <p:spPr bwMode="auto">
          <a:xfrm>
            <a:off x="-1189038" y="765175"/>
            <a:ext cx="10923588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258888" y="1052736"/>
            <a:ext cx="3678237" cy="5184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b="1" dirty="0">
                <a:solidFill>
                  <a:schemeClr val="accent2"/>
                </a:solidFill>
              </a:rPr>
              <a:t>COMPONENTES DE LA EVALUACIÓN</a:t>
            </a:r>
          </a:p>
          <a:p>
            <a:pPr algn="ctr"/>
            <a:endParaRPr lang="es-ES" b="1" dirty="0">
              <a:solidFill>
                <a:schemeClr val="accent2"/>
              </a:solidFill>
            </a:endParaRP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¿QUÉ EVALUAMOS?</a:t>
            </a: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Dimensiones de evaluación</a:t>
            </a:r>
          </a:p>
          <a:p>
            <a:pPr algn="ctr"/>
            <a:endParaRPr lang="es-ES" dirty="0">
              <a:solidFill>
                <a:schemeClr val="accent2"/>
              </a:solidFill>
            </a:endParaRP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¿CÓMO EVALUAMOS?</a:t>
            </a: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Recolección de evidencias cuantitativas y cualitativas</a:t>
            </a:r>
          </a:p>
          <a:p>
            <a:pPr algn="ctr"/>
            <a:endParaRPr lang="es-ES" dirty="0">
              <a:solidFill>
                <a:schemeClr val="accent2"/>
              </a:solidFill>
            </a:endParaRP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¿QUIÉN O QUIÉNES EVALUAMOS?</a:t>
            </a: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Agentes implicados (institución, tutor/a y alumnado)</a:t>
            </a:r>
          </a:p>
          <a:p>
            <a:pPr algn="ctr"/>
            <a:endParaRPr lang="es-ES" dirty="0">
              <a:solidFill>
                <a:schemeClr val="accent2"/>
              </a:solidFill>
            </a:endParaRP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¿CUÁNDO EVALUAMOS?</a:t>
            </a: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Momentos de evaluación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588224" y="908720"/>
            <a:ext cx="227647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b="1" dirty="0">
                <a:solidFill>
                  <a:schemeClr val="accent2"/>
                </a:solidFill>
              </a:rPr>
              <a:t>USO DE LA EVALUACIÓN</a:t>
            </a:r>
          </a:p>
          <a:p>
            <a:pPr algn="ctr"/>
            <a:endParaRPr lang="es-ES" b="1" dirty="0">
              <a:solidFill>
                <a:schemeClr val="accent2"/>
              </a:solidFill>
            </a:endParaRP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ELABORACIÓN DEL INFORME</a:t>
            </a:r>
          </a:p>
          <a:p>
            <a:pPr algn="ctr"/>
            <a:r>
              <a:rPr lang="es-ES" dirty="0">
                <a:solidFill>
                  <a:schemeClr val="accent2"/>
                </a:solidFill>
              </a:rPr>
              <a:t>Destinatarios y difusión</a:t>
            </a:r>
          </a:p>
          <a:p>
            <a:endParaRPr lang="es-ES" dirty="0">
              <a:solidFill>
                <a:schemeClr val="accent2"/>
              </a:solidFill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6588224" y="4365104"/>
            <a:ext cx="22764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ES" sz="1600" b="1">
                <a:solidFill>
                  <a:schemeClr val="accent2"/>
                </a:solidFill>
              </a:rPr>
              <a:t>CONSECUENCIAS</a:t>
            </a:r>
            <a:r>
              <a:rPr lang="es-ES" b="1">
                <a:solidFill>
                  <a:schemeClr val="accent2"/>
                </a:solidFill>
              </a:rPr>
              <a:t> DE LA EVALUACIÓN</a:t>
            </a:r>
            <a:endParaRPr lang="es-ES">
              <a:solidFill>
                <a:schemeClr val="accent2"/>
              </a:solidFill>
            </a:endParaRPr>
          </a:p>
          <a:p>
            <a:pPr algn="ctr"/>
            <a:endParaRPr lang="es-ES">
              <a:solidFill>
                <a:schemeClr val="accent2"/>
              </a:solidFill>
            </a:endParaRPr>
          </a:p>
          <a:p>
            <a:pPr algn="ctr"/>
            <a:r>
              <a:rPr lang="es-ES">
                <a:solidFill>
                  <a:schemeClr val="accent2"/>
                </a:solidFill>
              </a:rPr>
              <a:t>PROPUESTAS DE MEJORA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4716016" y="2564904"/>
            <a:ext cx="1944688" cy="647700"/>
          </a:xfrm>
          <a:prstGeom prst="rightArrow">
            <a:avLst>
              <a:gd name="adj1" fmla="val 50000"/>
              <a:gd name="adj2" fmla="val 75061"/>
            </a:avLst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7308304" y="3068960"/>
            <a:ext cx="682625" cy="1079500"/>
          </a:xfrm>
          <a:prstGeom prst="downArrow">
            <a:avLst>
              <a:gd name="adj1" fmla="val 50000"/>
              <a:gd name="adj2" fmla="val 39535"/>
            </a:avLst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" name="8 CuadroTexto"/>
          <p:cNvSpPr txBox="1"/>
          <p:nvPr/>
        </p:nvSpPr>
        <p:spPr>
          <a:xfrm>
            <a:off x="5220072" y="60932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Tomado de Ojeda Lizama J, 2009.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 animBg="1"/>
      <p:bldP spid="1127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Evaluación Tutorial</a:t>
            </a:r>
            <a:endParaRPr lang="es-MX" dirty="0"/>
          </a:p>
        </p:txBody>
      </p:sp>
      <p:pic>
        <p:nvPicPr>
          <p:cNvPr id="4" name="3 Marcador de contenido" descr="Directrices de la evaluación tutorial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60848"/>
            <a:ext cx="8229600" cy="39604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Ejemplo de elementos de evaluación tutorial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8265602"/>
              </p:ext>
            </p:extLst>
          </p:nvPr>
        </p:nvGraphicFramePr>
        <p:xfrm>
          <a:off x="179512" y="1844824"/>
          <a:ext cx="8712968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4179"/>
                <a:gridCol w="909839"/>
                <a:gridCol w="1259778"/>
                <a:gridCol w="1049815"/>
                <a:gridCol w="1149937"/>
                <a:gridCol w="1244710"/>
                <a:gridCol w="1244710"/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Objetivo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¿qué?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¿Cómo?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¿Quién?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¿Cuándo?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Retroalimentación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Indicador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dirty="0" smtClean="0"/>
                        <a:t>El estudiante Identificará</a:t>
                      </a:r>
                      <a:r>
                        <a:rPr lang="es-MX" sz="1600" baseline="0" dirty="0" smtClean="0"/>
                        <a:t> el tipo de beca y los procesos de solicitud  de acuerdo a l perfil socioeconómico y académico.</a:t>
                      </a:r>
                      <a:endParaRPr lang="es-MX" sz="1600" dirty="0" smtClean="0"/>
                    </a:p>
                    <a:p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Tipo</a:t>
                      </a:r>
                      <a:r>
                        <a:rPr lang="es-MX" sz="1600" baseline="0" dirty="0" smtClean="0"/>
                        <a:t> de Beca</a:t>
                      </a:r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Emisión de solicitud de Beca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Participación</a:t>
                      </a:r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r>
                        <a:rPr lang="es-MX" sz="1600" dirty="0" smtClean="0"/>
                        <a:t>Entrega</a:t>
                      </a:r>
                      <a:r>
                        <a:rPr lang="es-MX" sz="1600" baseline="0" dirty="0" smtClean="0"/>
                        <a:t> de solicitudes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Tutor</a:t>
                      </a:r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r>
                        <a:rPr lang="es-MX" sz="1600" dirty="0" smtClean="0"/>
                        <a:t>Tutor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14 enero</a:t>
                      </a:r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endParaRPr lang="es-MX" sz="1600" dirty="0" smtClean="0"/>
                    </a:p>
                    <a:p>
                      <a:r>
                        <a:rPr lang="es-MX" sz="1600" dirty="0" smtClean="0"/>
                        <a:t>20 enero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Resumen</a:t>
                      </a:r>
                      <a:r>
                        <a:rPr lang="es-MX" sz="1600" baseline="0" dirty="0" smtClean="0"/>
                        <a:t> de sesión</a:t>
                      </a:r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Aceptación de solicitud y/o recomendaciones de Becas.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 smtClean="0"/>
                        <a:t>%</a:t>
                      </a:r>
                      <a:r>
                        <a:rPr lang="es-MX" sz="1600" baseline="0" dirty="0" smtClean="0"/>
                        <a:t> Participantes en sesiones de información</a:t>
                      </a:r>
                    </a:p>
                    <a:p>
                      <a:endParaRPr lang="es-MX" sz="1600" baseline="0" dirty="0" smtClean="0"/>
                    </a:p>
                    <a:p>
                      <a:endParaRPr lang="es-MX" sz="1600" baseline="0" dirty="0" smtClean="0"/>
                    </a:p>
                    <a:p>
                      <a:r>
                        <a:rPr lang="es-MX" sz="1600" baseline="0" dirty="0" smtClean="0"/>
                        <a:t>% de estudiantes con riesgo económico con solicitud entregada.</a:t>
                      </a:r>
                      <a:endParaRPr lang="es-MX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Bibliografía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s-MX" dirty="0" smtClean="0"/>
              <a:t>Arnaiz, I (1995). La tutoría, organización y tareas. Madrid: Grao.</a:t>
            </a:r>
          </a:p>
          <a:p>
            <a:r>
              <a:rPr lang="es-MX" dirty="0" smtClean="0"/>
              <a:t>Álvarez, M ( 2006). Planificación y organización de la acción tutorial. La acción tutorial: su concepción y práctica. Madrid: Ministerio de Educación.</a:t>
            </a:r>
          </a:p>
          <a:p>
            <a:r>
              <a:rPr lang="es-MX" dirty="0" smtClean="0"/>
              <a:t>ANUIES (2000). Programas Institucionales de Tutoría. México: ANUIES.</a:t>
            </a:r>
          </a:p>
          <a:p>
            <a:r>
              <a:rPr lang="es-MX" dirty="0" smtClean="0"/>
              <a:t>Barrio E (2005). </a:t>
            </a:r>
            <a:r>
              <a:rPr lang="es-MX" i="1" dirty="0" smtClean="0"/>
              <a:t>Plan de orientación y acción tutorial: Plan de actuación del departamento de orientación</a:t>
            </a:r>
            <a:r>
              <a:rPr lang="es-MX" dirty="0" smtClean="0"/>
              <a:t>. Sevilla. </a:t>
            </a:r>
            <a:r>
              <a:rPr lang="es-MX" dirty="0" err="1" smtClean="0"/>
              <a:t>Mad</a:t>
            </a:r>
            <a:r>
              <a:rPr lang="es-MX" dirty="0" smtClean="0"/>
              <a:t> S.L.</a:t>
            </a:r>
          </a:p>
          <a:p>
            <a:r>
              <a:rPr lang="es-MX" dirty="0" err="1" smtClean="0"/>
              <a:t>Cappelleti</a:t>
            </a:r>
            <a:r>
              <a:rPr lang="es-MX" dirty="0" smtClean="0"/>
              <a:t> I (2004). Evaluación Educativa. Fundamentos y Prácticas. México: Siglo XXI editores SA de CV.</a:t>
            </a:r>
          </a:p>
          <a:p>
            <a:r>
              <a:rPr lang="es-MX" dirty="0" smtClean="0"/>
              <a:t>Caballo </a:t>
            </a:r>
            <a:r>
              <a:rPr lang="es-MX" dirty="0" err="1" smtClean="0"/>
              <a:t>Santaolalla</a:t>
            </a:r>
            <a:r>
              <a:rPr lang="es-MX" dirty="0" smtClean="0"/>
              <a:t> R (1996), </a:t>
            </a:r>
            <a:r>
              <a:rPr lang="es-MX" i="1" dirty="0" smtClean="0"/>
              <a:t>Evaluación de Programas de Intervención Tutorial, Un modelo tutorial universitario, Revista Complutense de Educación, 7 (1), 97 – 120. </a:t>
            </a:r>
          </a:p>
          <a:p>
            <a:r>
              <a:rPr lang="es-MX" dirty="0" smtClean="0"/>
              <a:t>Castillo Arredondo S, Torres González JA &amp; Polanco González L (2009</a:t>
            </a:r>
            <a:r>
              <a:rPr lang="es-MX" i="1" dirty="0" smtClean="0"/>
              <a:t>). Tutoría en la enseñanza, la universidad y la empresa. </a:t>
            </a:r>
            <a:r>
              <a:rPr lang="es-MX" dirty="0" smtClean="0"/>
              <a:t>Madrid: </a:t>
            </a:r>
            <a:r>
              <a:rPr lang="es-MX" dirty="0" err="1" smtClean="0"/>
              <a:t>Pearson</a:t>
            </a:r>
            <a:r>
              <a:rPr lang="es-MX" dirty="0" smtClean="0"/>
              <a:t>.</a:t>
            </a:r>
          </a:p>
          <a:p>
            <a:r>
              <a:rPr lang="es-MX" dirty="0" smtClean="0"/>
              <a:t>Cruz Velazco, S (2014). Curso – taller: Diseño, ejecución y evaluación colaborativa de planes de acción tutorial.(Revisado el 25 de abril de 2014). En http:/</a:t>
            </a:r>
          </a:p>
          <a:p>
            <a:r>
              <a:rPr lang="es-MX" dirty="0" err="1" smtClean="0">
                <a:hlinkClick r:id="rId2"/>
              </a:rPr>
              <a:t>Gairín</a:t>
            </a:r>
            <a:r>
              <a:rPr lang="es-MX" dirty="0" smtClean="0">
                <a:hlinkClick r:id="rId2"/>
              </a:rPr>
              <a:t>, J., M. </a:t>
            </a:r>
            <a:r>
              <a:rPr lang="es-MX" dirty="0" err="1" smtClean="0">
                <a:hlinkClick r:id="rId2"/>
              </a:rPr>
              <a:t>Feixas</a:t>
            </a:r>
            <a:r>
              <a:rPr lang="es-MX" dirty="0" smtClean="0">
                <a:hlinkClick r:id="rId2"/>
              </a:rPr>
              <a:t>, </a:t>
            </a:r>
            <a:r>
              <a:rPr lang="es-MX" i="1" dirty="0" smtClean="0">
                <a:hlinkClick r:id="rId2"/>
              </a:rPr>
              <a:t>et a l</a:t>
            </a:r>
            <a:r>
              <a:rPr lang="es-MX" dirty="0" smtClean="0">
                <a:hlinkClick r:id="rId2"/>
              </a:rPr>
              <a:t>(2004). La tutoría académica en el escenario europeo de la educación superior. </a:t>
            </a:r>
            <a:r>
              <a:rPr lang="es-MX" i="1" dirty="0" smtClean="0">
                <a:hlinkClick r:id="rId2"/>
              </a:rPr>
              <a:t>Revista Interuniversitaria de Formación del Profesorado</a:t>
            </a:r>
            <a:r>
              <a:rPr lang="es-MX" dirty="0" smtClean="0">
                <a:hlinkClick r:id="rId2"/>
              </a:rPr>
              <a:t>. 22 (1), 71 – 88. </a:t>
            </a:r>
            <a:endParaRPr lang="es-MX" dirty="0" smtClean="0"/>
          </a:p>
          <a:p>
            <a:r>
              <a:rPr lang="es-MX" dirty="0" err="1" smtClean="0"/>
              <a:t>Mers</a:t>
            </a:r>
            <a:r>
              <a:rPr lang="es-MX" dirty="0" smtClean="0"/>
              <a:t> AI (2004). La evaluación educativa: conceptos, periodos y modelos. Actualidades en investigación educativa. 4 (2), </a:t>
            </a:r>
            <a:r>
              <a:rPr lang="es-MX" dirty="0" err="1" smtClean="0"/>
              <a:t>pp</a:t>
            </a:r>
            <a:r>
              <a:rPr lang="es-MX" dirty="0" smtClean="0"/>
              <a:t> 1 – 28.</a:t>
            </a:r>
          </a:p>
          <a:p>
            <a:r>
              <a:rPr lang="es-MX" dirty="0" smtClean="0"/>
              <a:t>Mora J.A (1998). </a:t>
            </a:r>
            <a:r>
              <a:rPr lang="es-MX" i="1" dirty="0" smtClean="0"/>
              <a:t>Acción tutorial</a:t>
            </a:r>
            <a:r>
              <a:rPr lang="es-MX" dirty="0" smtClean="0"/>
              <a:t> (5ta </a:t>
            </a:r>
            <a:r>
              <a:rPr lang="es-MX" dirty="0" err="1" smtClean="0"/>
              <a:t>Ed</a:t>
            </a:r>
            <a:r>
              <a:rPr lang="es-MX" dirty="0" smtClean="0"/>
              <a:t>). Madrid: Narcea.</a:t>
            </a:r>
          </a:p>
          <a:p>
            <a:r>
              <a:rPr lang="es-MX" dirty="0" smtClean="0"/>
              <a:t>Ojeda Lizama J (2009). </a:t>
            </a:r>
            <a:r>
              <a:rPr lang="es-MX" i="1" dirty="0" smtClean="0"/>
              <a:t>Evaluación Tutorial</a:t>
            </a:r>
            <a:r>
              <a:rPr lang="es-MX" dirty="0" smtClean="0"/>
              <a:t>. Material impreso de curso.</a:t>
            </a:r>
          </a:p>
          <a:p>
            <a:r>
              <a:rPr lang="es-MX" dirty="0" smtClean="0"/>
              <a:t>Rodríguez Espinar S (</a:t>
            </a:r>
            <a:r>
              <a:rPr lang="es-MX" dirty="0" err="1" smtClean="0"/>
              <a:t>Coord</a:t>
            </a:r>
            <a:r>
              <a:rPr lang="es-MX" dirty="0" smtClean="0"/>
              <a:t>) (2008). Manual de Tutoría Universitaria. Recursos para la acción. Madrid: Educación Universitaria  Octaedro.</a:t>
            </a:r>
          </a:p>
          <a:p>
            <a:r>
              <a:rPr lang="es-MX" dirty="0" smtClean="0">
                <a:hlinkClick r:id="rId3"/>
              </a:rPr>
              <a:t>Romo López, A. (</a:t>
            </a:r>
            <a:r>
              <a:rPr lang="es-MX" dirty="0" err="1" smtClean="0">
                <a:hlinkClick r:id="rId3"/>
              </a:rPr>
              <a:t>Coord</a:t>
            </a:r>
            <a:r>
              <a:rPr lang="es-MX" dirty="0" smtClean="0">
                <a:hlinkClick r:id="rId3"/>
              </a:rPr>
              <a:t>) (2010) Marco Teórico. En: </a:t>
            </a:r>
            <a:r>
              <a:rPr lang="es-MX" i="1" dirty="0" smtClean="0">
                <a:hlinkClick r:id="rId3"/>
              </a:rPr>
              <a:t>La percepción del estudiante sobre la acción tutorial. Modelos para su evaluación</a:t>
            </a:r>
            <a:r>
              <a:rPr lang="es-MX" dirty="0" smtClean="0">
                <a:hlinkClick r:id="rId3"/>
              </a:rPr>
              <a:t>. México: ANUIES. </a:t>
            </a:r>
            <a:endParaRPr lang="es-MX" dirty="0" smtClean="0"/>
          </a:p>
          <a:p>
            <a:r>
              <a:rPr lang="es-MX" dirty="0" smtClean="0"/>
              <a:t>Soto Patiño, J.C. (2012). La evaluación de los programas tutoriales en la educación superior. </a:t>
            </a:r>
            <a:r>
              <a:rPr lang="es-MX" dirty="0" err="1" smtClean="0"/>
              <a:t>Mimeo</a:t>
            </a:r>
            <a:r>
              <a:rPr lang="es-MX" dirty="0" smtClean="0"/>
              <a:t>.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Plan de Acción Tutorial</a:t>
            </a:r>
            <a:endParaRPr lang="es-MX" dirty="0"/>
          </a:p>
        </p:txBody>
      </p:sp>
      <p:pic>
        <p:nvPicPr>
          <p:cNvPr id="6" name="5 Marcador de contenido" descr="Plan de Acción Tutorial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7787" y="1615281"/>
            <a:ext cx="6448425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Fases de un Plan de Acción Tutorial</a:t>
            </a:r>
            <a:endParaRPr lang="es-MX" dirty="0"/>
          </a:p>
        </p:txBody>
      </p:sp>
      <p:pic>
        <p:nvPicPr>
          <p:cNvPr id="901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4650" y="1605756"/>
            <a:ext cx="33147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Análisis de necesidades</a:t>
            </a:r>
            <a:endParaRPr lang="es-MX" dirty="0"/>
          </a:p>
        </p:txBody>
      </p:sp>
      <p:pic>
        <p:nvPicPr>
          <p:cNvPr id="4" name="3 Marcador de contenido" descr="Necesidades Tutoriales (2)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781969"/>
            <a:ext cx="7416824" cy="42393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755576" y="260648"/>
            <a:ext cx="7620000" cy="6248400"/>
            <a:chOff x="-3" y="-3"/>
            <a:chExt cx="5376" cy="6439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0" y="0"/>
              <a:ext cx="5370" cy="6433"/>
              <a:chOff x="0" y="0"/>
              <a:chExt cx="5370" cy="6433"/>
            </a:xfrm>
          </p:grpSpPr>
          <p:grpSp>
            <p:nvGrpSpPr>
              <p:cNvPr id="8" name="Group 6"/>
              <p:cNvGrpSpPr>
                <a:grpSpLocks/>
              </p:cNvGrpSpPr>
              <p:nvPr/>
            </p:nvGrpSpPr>
            <p:grpSpPr bwMode="auto">
              <a:xfrm>
                <a:off x="0" y="0"/>
                <a:ext cx="2685" cy="403"/>
                <a:chOff x="0" y="0"/>
                <a:chExt cx="2685" cy="403"/>
              </a:xfrm>
            </p:grpSpPr>
            <p:sp>
              <p:nvSpPr>
                <p:cNvPr id="78" name="Rectangle 7"/>
                <p:cNvSpPr>
                  <a:spLocks noChangeArrowheads="1"/>
                </p:cNvSpPr>
                <p:nvPr/>
              </p:nvSpPr>
              <p:spPr bwMode="auto">
                <a:xfrm>
                  <a:off x="28" y="0"/>
                  <a:ext cx="262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200" b="1" dirty="0" smtClean="0">
                      <a:cs typeface="Times New Roman" pitchFamily="18" charset="0"/>
                    </a:rPr>
                    <a:t>NECESIDADES TUTORIALES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endParaRPr lang="en-US" dirty="0"/>
                </a:p>
              </p:txBody>
            </p:sp>
            <p:sp>
              <p:nvSpPr>
                <p:cNvPr id="79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68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2685" y="0"/>
                <a:ext cx="2685" cy="403"/>
                <a:chOff x="2685" y="0"/>
                <a:chExt cx="2685" cy="403"/>
              </a:xfrm>
            </p:grpSpPr>
            <p:sp>
              <p:nvSpPr>
                <p:cNvPr id="76" name="Rectangle 10"/>
                <p:cNvSpPr>
                  <a:spLocks noChangeArrowheads="1"/>
                </p:cNvSpPr>
                <p:nvPr/>
              </p:nvSpPr>
              <p:spPr bwMode="auto">
                <a:xfrm>
                  <a:off x="2713" y="0"/>
                  <a:ext cx="262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200" b="1">
                      <a:cs typeface="Times New Roman" pitchFamily="18" charset="0"/>
                    </a:rPr>
                    <a:t>ESTRATEGIA TUTORIAL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77" name="Rectangle 11"/>
                <p:cNvSpPr>
                  <a:spLocks noChangeArrowheads="1"/>
                </p:cNvSpPr>
                <p:nvPr/>
              </p:nvSpPr>
              <p:spPr bwMode="auto">
                <a:xfrm>
                  <a:off x="2685" y="0"/>
                  <a:ext cx="268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0" y="403"/>
                <a:ext cx="2685" cy="394"/>
                <a:chOff x="0" y="403"/>
                <a:chExt cx="2685" cy="394"/>
              </a:xfrm>
            </p:grpSpPr>
            <p:sp>
              <p:nvSpPr>
                <p:cNvPr id="74" name="Rectangle 13"/>
                <p:cNvSpPr>
                  <a:spLocks noChangeArrowheads="1"/>
                </p:cNvSpPr>
                <p:nvPr/>
              </p:nvSpPr>
              <p:spPr bwMode="auto">
                <a:xfrm>
                  <a:off x="28" y="403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Inadaptación al ambiente académico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75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403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1" name="Group 15"/>
              <p:cNvGrpSpPr>
                <a:grpSpLocks/>
              </p:cNvGrpSpPr>
              <p:nvPr/>
            </p:nvGrpSpPr>
            <p:grpSpPr bwMode="auto">
              <a:xfrm>
                <a:off x="2685" y="403"/>
                <a:ext cx="2685" cy="394"/>
                <a:chOff x="2685" y="403"/>
                <a:chExt cx="2685" cy="394"/>
              </a:xfrm>
            </p:grpSpPr>
            <p:sp>
              <p:nvSpPr>
                <p:cNvPr id="72" name="Rectangle 16"/>
                <p:cNvSpPr>
                  <a:spLocks noChangeArrowheads="1"/>
                </p:cNvSpPr>
                <p:nvPr/>
              </p:nvSpPr>
              <p:spPr bwMode="auto">
                <a:xfrm>
                  <a:off x="2713" y="403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 dirty="0" err="1">
                      <a:cs typeface="Times New Roman" pitchFamily="18" charset="0"/>
                    </a:rPr>
                    <a:t>Escucha</a:t>
                  </a:r>
                  <a:r>
                    <a:rPr lang="en-US" sz="1100" dirty="0">
                      <a:cs typeface="Times New Roman" pitchFamily="18" charset="0"/>
                    </a:rPr>
                    <a:t> y </a:t>
                  </a:r>
                  <a:r>
                    <a:rPr lang="en-US" sz="11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100" dirty="0" smtClean="0">
                      <a:cs typeface="Times New Roman" pitchFamily="18" charset="0"/>
                    </a:rPr>
                    <a:t>.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endParaRPr lang="en-US" dirty="0"/>
                </a:p>
              </p:txBody>
            </p:sp>
            <p:sp>
              <p:nvSpPr>
                <p:cNvPr id="73" name="Rectangle 17"/>
                <p:cNvSpPr>
                  <a:spLocks noChangeArrowheads="1"/>
                </p:cNvSpPr>
                <p:nvPr/>
              </p:nvSpPr>
              <p:spPr bwMode="auto">
                <a:xfrm>
                  <a:off x="2685" y="403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2" name="Group 18"/>
              <p:cNvGrpSpPr>
                <a:grpSpLocks/>
              </p:cNvGrpSpPr>
              <p:nvPr/>
            </p:nvGrpSpPr>
            <p:grpSpPr bwMode="auto">
              <a:xfrm>
                <a:off x="0" y="797"/>
                <a:ext cx="2685" cy="500"/>
                <a:chOff x="0" y="797"/>
                <a:chExt cx="2685" cy="500"/>
              </a:xfrm>
            </p:grpSpPr>
            <p:sp>
              <p:nvSpPr>
                <p:cNvPr id="70" name="Rectangle 19"/>
                <p:cNvSpPr>
                  <a:spLocks noChangeArrowheads="1"/>
                </p:cNvSpPr>
                <p:nvPr/>
              </p:nvSpPr>
              <p:spPr bwMode="auto">
                <a:xfrm>
                  <a:off x="28" y="797"/>
                  <a:ext cx="2629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Dificultades en el aprendizaje; relaciones maestro – alumno, alumno – alumno.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71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797"/>
                  <a:ext cx="2685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3" name="Group 21"/>
              <p:cNvGrpSpPr>
                <a:grpSpLocks/>
              </p:cNvGrpSpPr>
              <p:nvPr/>
            </p:nvGrpSpPr>
            <p:grpSpPr bwMode="auto">
              <a:xfrm>
                <a:off x="2685" y="797"/>
                <a:ext cx="2685" cy="500"/>
                <a:chOff x="2685" y="797"/>
                <a:chExt cx="2685" cy="500"/>
              </a:xfrm>
            </p:grpSpPr>
            <p:sp>
              <p:nvSpPr>
                <p:cNvPr id="68" name="Rectangle 22"/>
                <p:cNvSpPr>
                  <a:spLocks noChangeArrowheads="1"/>
                </p:cNvSpPr>
                <p:nvPr/>
              </p:nvSpPr>
              <p:spPr bwMode="auto">
                <a:xfrm>
                  <a:off x="2713" y="797"/>
                  <a:ext cx="2629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000" dirty="0" err="1">
                      <a:cs typeface="Times New Roman" pitchFamily="18" charset="0"/>
                    </a:rPr>
                    <a:t>Escucha</a:t>
                  </a:r>
                  <a:r>
                    <a:rPr lang="en-US" sz="1000" dirty="0">
                      <a:cs typeface="Times New Roman" pitchFamily="18" charset="0"/>
                    </a:rPr>
                    <a:t> y </a:t>
                  </a:r>
                  <a:r>
                    <a:rPr lang="en-US" sz="10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000" dirty="0" smtClean="0">
                      <a:cs typeface="Times New Roman" pitchFamily="18" charset="0"/>
                    </a:rPr>
                    <a:t>.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r>
                    <a:rPr lang="en-US" sz="1000" b="1" dirty="0" err="1">
                      <a:cs typeface="Times New Roman" pitchFamily="18" charset="0"/>
                    </a:rPr>
                    <a:t>Gestiona</a:t>
                  </a:r>
                  <a:r>
                    <a:rPr lang="en-US" sz="1000" b="1" dirty="0">
                      <a:cs typeface="Times New Roman" pitchFamily="18" charset="0"/>
                    </a:rPr>
                    <a:t> y/o </a:t>
                  </a:r>
                  <a:r>
                    <a:rPr lang="en-US" sz="1000" b="1" dirty="0" err="1">
                      <a:cs typeface="Times New Roman" pitchFamily="18" charset="0"/>
                    </a:rPr>
                    <a:t>actúa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como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intermediario</a:t>
                  </a:r>
                  <a:r>
                    <a:rPr lang="en-US" sz="1000" b="1" dirty="0">
                      <a:cs typeface="Times New Roman" pitchFamily="18" charset="0"/>
                    </a:rPr>
                    <a:t> de </a:t>
                  </a:r>
                  <a:r>
                    <a:rPr lang="en-US" sz="1000" b="1" dirty="0" err="1">
                      <a:cs typeface="Times New Roman" pitchFamily="18" charset="0"/>
                    </a:rPr>
                    <a:t>acuerdo</a:t>
                  </a:r>
                  <a:r>
                    <a:rPr lang="en-US" sz="1000" b="1" dirty="0">
                      <a:cs typeface="Times New Roman" pitchFamily="18" charset="0"/>
                    </a:rPr>
                    <a:t> a la </a:t>
                  </a:r>
                  <a:r>
                    <a:rPr lang="en-US" sz="1000" b="1" dirty="0" err="1">
                      <a:cs typeface="Times New Roman" pitchFamily="18" charset="0"/>
                    </a:rPr>
                    <a:t>situación</a:t>
                  </a:r>
                  <a:r>
                    <a:rPr lang="en-US" sz="1000" b="1" dirty="0">
                      <a:cs typeface="Times New Roman" pitchFamily="18" charset="0"/>
                    </a:rPr>
                    <a:t>. 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endParaRPr lang="en-US" sz="1000" dirty="0"/>
                </a:p>
              </p:txBody>
            </p:sp>
            <p:sp>
              <p:nvSpPr>
                <p:cNvPr id="69" name="Rectangle 23"/>
                <p:cNvSpPr>
                  <a:spLocks noChangeArrowheads="1"/>
                </p:cNvSpPr>
                <p:nvPr/>
              </p:nvSpPr>
              <p:spPr bwMode="auto">
                <a:xfrm>
                  <a:off x="2685" y="797"/>
                  <a:ext cx="2685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4" name="Group 24"/>
              <p:cNvGrpSpPr>
                <a:grpSpLocks/>
              </p:cNvGrpSpPr>
              <p:nvPr/>
            </p:nvGrpSpPr>
            <p:grpSpPr bwMode="auto">
              <a:xfrm>
                <a:off x="0" y="1297"/>
                <a:ext cx="2685" cy="712"/>
                <a:chOff x="0" y="1297"/>
                <a:chExt cx="2685" cy="712"/>
              </a:xfrm>
            </p:grpSpPr>
            <p:sp>
              <p:nvSpPr>
                <p:cNvPr id="66" name="Rectangle 25"/>
                <p:cNvSpPr>
                  <a:spLocks noChangeArrowheads="1"/>
                </p:cNvSpPr>
                <p:nvPr/>
              </p:nvSpPr>
              <p:spPr bwMode="auto">
                <a:xfrm>
                  <a:off x="28" y="1297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Toma de decisiones académicas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Uso inadecuado de los servicios y apoyos institucionales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Errores en la realización de trámites y procedimientos correspondientes a su situación escolar.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67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1297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5" name="Group 27"/>
              <p:cNvGrpSpPr>
                <a:grpSpLocks/>
              </p:cNvGrpSpPr>
              <p:nvPr/>
            </p:nvGrpSpPr>
            <p:grpSpPr bwMode="auto">
              <a:xfrm>
                <a:off x="2685" y="1297"/>
                <a:ext cx="2685" cy="712"/>
                <a:chOff x="2685" y="1297"/>
                <a:chExt cx="2685" cy="712"/>
              </a:xfrm>
            </p:grpSpPr>
            <p:sp>
              <p:nvSpPr>
                <p:cNvPr id="64" name="Rectangle 28"/>
                <p:cNvSpPr>
                  <a:spLocks noChangeArrowheads="1"/>
                </p:cNvSpPr>
                <p:nvPr/>
              </p:nvSpPr>
              <p:spPr bwMode="auto">
                <a:xfrm>
                  <a:off x="2713" y="1297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 dirty="0" err="1">
                      <a:cs typeface="Times New Roman" pitchFamily="18" charset="0"/>
                    </a:rPr>
                    <a:t>Escucha</a:t>
                  </a:r>
                  <a:r>
                    <a:rPr lang="en-US" sz="1100" dirty="0">
                      <a:cs typeface="Times New Roman" pitchFamily="18" charset="0"/>
                    </a:rPr>
                    <a:t> y </a:t>
                  </a:r>
                  <a:r>
                    <a:rPr lang="en-US" sz="11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100" dirty="0" smtClean="0">
                      <a:cs typeface="Times New Roman" pitchFamily="18" charset="0"/>
                    </a:rPr>
                    <a:t>.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r>
                    <a:rPr lang="en-US" sz="1100" dirty="0" err="1">
                      <a:cs typeface="Times New Roman" pitchFamily="18" charset="0"/>
                    </a:rPr>
                    <a:t>Orienta</a:t>
                  </a:r>
                  <a:r>
                    <a:rPr lang="en-US" sz="1100" dirty="0">
                      <a:cs typeface="Times New Roman" pitchFamily="18" charset="0"/>
                    </a:rPr>
                    <a:t> </a:t>
                  </a:r>
                  <a:r>
                    <a:rPr lang="en-US" sz="1100" dirty="0" err="1">
                      <a:cs typeface="Times New Roman" pitchFamily="18" charset="0"/>
                    </a:rPr>
                    <a:t>para</a:t>
                  </a:r>
                  <a:r>
                    <a:rPr lang="en-US" sz="1100" dirty="0">
                      <a:cs typeface="Times New Roman" pitchFamily="18" charset="0"/>
                    </a:rPr>
                    <a:t> la </a:t>
                  </a:r>
                  <a:r>
                    <a:rPr lang="en-US" sz="1100" dirty="0" err="1">
                      <a:cs typeface="Times New Roman" pitchFamily="18" charset="0"/>
                    </a:rPr>
                    <a:t>selección</a:t>
                  </a:r>
                  <a:r>
                    <a:rPr lang="en-US" sz="1100" dirty="0">
                      <a:cs typeface="Times New Roman" pitchFamily="18" charset="0"/>
                    </a:rPr>
                    <a:t> de </a:t>
                  </a:r>
                  <a:r>
                    <a:rPr lang="en-US" sz="1100" dirty="0" err="1">
                      <a:cs typeface="Times New Roman" pitchFamily="18" charset="0"/>
                    </a:rPr>
                    <a:t>trayectorias</a:t>
                  </a:r>
                  <a:r>
                    <a:rPr lang="en-US" sz="1100" dirty="0">
                      <a:cs typeface="Times New Roman" pitchFamily="18" charset="0"/>
                    </a:rPr>
                    <a:t> </a:t>
                  </a:r>
                  <a:r>
                    <a:rPr lang="en-US" sz="1100" dirty="0" err="1">
                      <a:cs typeface="Times New Roman" pitchFamily="18" charset="0"/>
                    </a:rPr>
                    <a:t>académicas</a:t>
                  </a:r>
                  <a:r>
                    <a:rPr lang="en-US" sz="1100" dirty="0">
                      <a:cs typeface="Times New Roman" pitchFamily="18" charset="0"/>
                    </a:rPr>
                    <a:t>.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r>
                    <a:rPr lang="en-US" sz="1100" dirty="0" err="1">
                      <a:cs typeface="Times New Roman" pitchFamily="18" charset="0"/>
                    </a:rPr>
                    <a:t>Orienta</a:t>
                  </a:r>
                  <a:r>
                    <a:rPr lang="en-US" sz="1100" dirty="0">
                      <a:cs typeface="Times New Roman" pitchFamily="18" charset="0"/>
                    </a:rPr>
                    <a:t> </a:t>
                  </a:r>
                  <a:r>
                    <a:rPr lang="en-US" sz="1100" dirty="0" err="1">
                      <a:cs typeface="Times New Roman" pitchFamily="18" charset="0"/>
                    </a:rPr>
                    <a:t>sobre</a:t>
                  </a:r>
                  <a:r>
                    <a:rPr lang="en-US" sz="1100" dirty="0">
                      <a:cs typeface="Times New Roman" pitchFamily="18" charset="0"/>
                    </a:rPr>
                    <a:t> la </a:t>
                  </a:r>
                  <a:r>
                    <a:rPr lang="en-US" sz="1100" dirty="0" err="1">
                      <a:cs typeface="Times New Roman" pitchFamily="18" charset="0"/>
                    </a:rPr>
                    <a:t>normatividad</a:t>
                  </a:r>
                  <a:r>
                    <a:rPr lang="en-US" sz="1100" dirty="0">
                      <a:cs typeface="Times New Roman" pitchFamily="18" charset="0"/>
                    </a:rPr>
                    <a:t> </a:t>
                  </a:r>
                  <a:r>
                    <a:rPr lang="en-US" sz="1100" dirty="0" err="1">
                      <a:cs typeface="Times New Roman" pitchFamily="18" charset="0"/>
                    </a:rPr>
                    <a:t>institucional</a:t>
                  </a:r>
                  <a:r>
                    <a:rPr lang="en-US" sz="1100" dirty="0">
                      <a:cs typeface="Times New Roman" pitchFamily="18" charset="0"/>
                    </a:rPr>
                    <a:t>.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endParaRPr lang="en-US" dirty="0"/>
                </a:p>
              </p:txBody>
            </p:sp>
            <p:sp>
              <p:nvSpPr>
                <p:cNvPr id="65" name="Rectangle 29"/>
                <p:cNvSpPr>
                  <a:spLocks noChangeArrowheads="1"/>
                </p:cNvSpPr>
                <p:nvPr/>
              </p:nvSpPr>
              <p:spPr bwMode="auto">
                <a:xfrm>
                  <a:off x="2685" y="1297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6" name="Group 30"/>
              <p:cNvGrpSpPr>
                <a:grpSpLocks/>
              </p:cNvGrpSpPr>
              <p:nvPr/>
            </p:nvGrpSpPr>
            <p:grpSpPr bwMode="auto">
              <a:xfrm>
                <a:off x="0" y="2009"/>
                <a:ext cx="2685" cy="712"/>
                <a:chOff x="0" y="2009"/>
                <a:chExt cx="2685" cy="712"/>
              </a:xfrm>
            </p:grpSpPr>
            <p:sp>
              <p:nvSpPr>
                <p:cNvPr id="62" name="Rectangle 31"/>
                <p:cNvSpPr>
                  <a:spLocks noChangeArrowheads="1"/>
                </p:cNvSpPr>
                <p:nvPr/>
              </p:nvSpPr>
              <p:spPr bwMode="auto">
                <a:xfrm>
                  <a:off x="28" y="2009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Problemáticas personales, familiares.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Desarticulación familiar.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63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2009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7" name="Group 33"/>
              <p:cNvGrpSpPr>
                <a:grpSpLocks/>
              </p:cNvGrpSpPr>
              <p:nvPr/>
            </p:nvGrpSpPr>
            <p:grpSpPr bwMode="auto">
              <a:xfrm>
                <a:off x="2685" y="2009"/>
                <a:ext cx="2685" cy="712"/>
                <a:chOff x="2685" y="2009"/>
                <a:chExt cx="2685" cy="712"/>
              </a:xfrm>
            </p:grpSpPr>
            <p:sp>
              <p:nvSpPr>
                <p:cNvPr id="60" name="Rectangle 34"/>
                <p:cNvSpPr>
                  <a:spLocks noChangeArrowheads="1"/>
                </p:cNvSpPr>
                <p:nvPr/>
              </p:nvSpPr>
              <p:spPr bwMode="auto">
                <a:xfrm>
                  <a:off x="2713" y="2009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000" dirty="0" err="1">
                      <a:cs typeface="Times New Roman" pitchFamily="18" charset="0"/>
                    </a:rPr>
                    <a:t>Escucha</a:t>
                  </a:r>
                  <a:r>
                    <a:rPr lang="en-US" sz="1000" dirty="0">
                      <a:cs typeface="Times New Roman" pitchFamily="18" charset="0"/>
                    </a:rPr>
                    <a:t> y </a:t>
                  </a:r>
                  <a:r>
                    <a:rPr lang="en-US" sz="10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000" dirty="0" smtClean="0">
                      <a:cs typeface="Times New Roman" pitchFamily="18" charset="0"/>
                    </a:rPr>
                    <a:t>.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r>
                    <a:rPr lang="en-US" sz="1000" dirty="0" err="1">
                      <a:cs typeface="Times New Roman" pitchFamily="18" charset="0"/>
                    </a:rPr>
                    <a:t>Canaliza</a:t>
                  </a:r>
                  <a:r>
                    <a:rPr lang="en-US" sz="1000" dirty="0">
                      <a:cs typeface="Times New Roman" pitchFamily="18" charset="0"/>
                    </a:rPr>
                    <a:t> a </a:t>
                  </a:r>
                  <a:r>
                    <a:rPr lang="en-US" sz="1000" dirty="0" err="1">
                      <a:cs typeface="Times New Roman" pitchFamily="18" charset="0"/>
                    </a:rPr>
                    <a:t>Programas</a:t>
                  </a:r>
                  <a:r>
                    <a:rPr lang="en-US" sz="1000" dirty="0">
                      <a:cs typeface="Times New Roman" pitchFamily="18" charset="0"/>
                    </a:rPr>
                    <a:t> de </a:t>
                  </a:r>
                  <a:r>
                    <a:rPr lang="en-US" sz="1000" dirty="0" err="1">
                      <a:cs typeface="Times New Roman" pitchFamily="18" charset="0"/>
                    </a:rPr>
                    <a:t>Orientación</a:t>
                  </a:r>
                  <a:r>
                    <a:rPr lang="en-US" sz="1000" dirty="0">
                      <a:cs typeface="Times New Roman" pitchFamily="18" charset="0"/>
                    </a:rPr>
                    <a:t> </a:t>
                  </a:r>
                  <a:r>
                    <a:rPr lang="en-US" sz="1000" dirty="0" err="1">
                      <a:cs typeface="Times New Roman" pitchFamily="18" charset="0"/>
                    </a:rPr>
                    <a:t>Psicológica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r>
                    <a:rPr lang="en-US" sz="1000" b="1" dirty="0" err="1">
                      <a:cs typeface="Times New Roman" pitchFamily="18" charset="0"/>
                    </a:rPr>
                    <a:t>Reporta</a:t>
                  </a:r>
                  <a:r>
                    <a:rPr lang="en-US" sz="1000" b="1" dirty="0">
                      <a:cs typeface="Times New Roman" pitchFamily="18" charset="0"/>
                    </a:rPr>
                    <a:t> a padres de </a:t>
                  </a:r>
                  <a:r>
                    <a:rPr lang="en-US" sz="1000" b="1" dirty="0" err="1">
                      <a:cs typeface="Times New Roman" pitchFamily="18" charset="0"/>
                    </a:rPr>
                    <a:t>familia</a:t>
                  </a:r>
                  <a:r>
                    <a:rPr lang="en-US" sz="1000" b="1" dirty="0">
                      <a:cs typeface="Times New Roman" pitchFamily="18" charset="0"/>
                    </a:rPr>
                    <a:t> en </a:t>
                  </a:r>
                  <a:r>
                    <a:rPr lang="en-US" sz="1000" b="1" dirty="0" err="1">
                      <a:cs typeface="Times New Roman" pitchFamily="18" charset="0"/>
                    </a:rPr>
                    <a:t>caso</a:t>
                  </a:r>
                  <a:r>
                    <a:rPr lang="en-US" sz="1000" b="1" dirty="0">
                      <a:cs typeface="Times New Roman" pitchFamily="18" charset="0"/>
                    </a:rPr>
                    <a:t> de </a:t>
                  </a:r>
                  <a:r>
                    <a:rPr lang="en-US" sz="1000" b="1" dirty="0" err="1">
                      <a:cs typeface="Times New Roman" pitchFamily="18" charset="0"/>
                    </a:rPr>
                    <a:t>desajuste</a:t>
                  </a:r>
                  <a:r>
                    <a:rPr lang="en-US" sz="1000" b="1" dirty="0">
                      <a:cs typeface="Times New Roman" pitchFamily="18" charset="0"/>
                    </a:rPr>
                    <a:t> grave (</a:t>
                  </a:r>
                  <a:r>
                    <a:rPr lang="en-US" sz="1000" b="1" dirty="0" err="1">
                      <a:cs typeface="Times New Roman" pitchFamily="18" charset="0"/>
                    </a:rPr>
                    <a:t>suicidio</a:t>
                  </a:r>
                  <a:r>
                    <a:rPr lang="en-US" sz="1000" b="1" dirty="0">
                      <a:cs typeface="Times New Roman" pitchFamily="18" charset="0"/>
                    </a:rPr>
                    <a:t>, </a:t>
                  </a:r>
                  <a:r>
                    <a:rPr lang="en-US" sz="1000" b="1" dirty="0" err="1">
                      <a:cs typeface="Times New Roman" pitchFamily="18" charset="0"/>
                    </a:rPr>
                    <a:t>trastorno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psicótico</a:t>
                  </a:r>
                  <a:r>
                    <a:rPr lang="en-US" sz="1000" b="1" dirty="0">
                      <a:cs typeface="Times New Roman" pitchFamily="18" charset="0"/>
                    </a:rPr>
                    <a:t> o </a:t>
                  </a:r>
                  <a:r>
                    <a:rPr lang="en-US" sz="1000" b="1" dirty="0" err="1">
                      <a:cs typeface="Times New Roman" pitchFamily="18" charset="0"/>
                    </a:rPr>
                    <a:t>conducta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sociopática</a:t>
                  </a:r>
                  <a:r>
                    <a:rPr lang="en-US" sz="1000" b="1" dirty="0">
                      <a:cs typeface="Times New Roman" pitchFamily="18" charset="0"/>
                    </a:rPr>
                    <a:t> franca).  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endParaRPr lang="en-US" sz="1000" dirty="0"/>
                </a:p>
              </p:txBody>
            </p:sp>
            <p:sp>
              <p:nvSpPr>
                <p:cNvPr id="61" name="Rectangle 35"/>
                <p:cNvSpPr>
                  <a:spLocks noChangeArrowheads="1"/>
                </p:cNvSpPr>
                <p:nvPr/>
              </p:nvSpPr>
              <p:spPr bwMode="auto">
                <a:xfrm>
                  <a:off x="2685" y="2009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8" name="Group 36"/>
              <p:cNvGrpSpPr>
                <a:grpSpLocks/>
              </p:cNvGrpSpPr>
              <p:nvPr/>
            </p:nvGrpSpPr>
            <p:grpSpPr bwMode="auto">
              <a:xfrm>
                <a:off x="0" y="2721"/>
                <a:ext cx="2685" cy="606"/>
                <a:chOff x="0" y="2721"/>
                <a:chExt cx="2685" cy="606"/>
              </a:xfrm>
            </p:grpSpPr>
            <p:sp>
              <p:nvSpPr>
                <p:cNvPr id="58" name="Rectangle 37"/>
                <p:cNvSpPr>
                  <a:spLocks noChangeArrowheads="1"/>
                </p:cNvSpPr>
                <p:nvPr/>
              </p:nvSpPr>
              <p:spPr bwMode="auto">
                <a:xfrm>
                  <a:off x="28" y="2721"/>
                  <a:ext cx="2629" cy="6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Inadecuada opción vocacional</a:t>
                  </a:r>
                </a:p>
                <a:p>
                  <a:endParaRPr lang="en-US" sz="1200"/>
                </a:p>
                <a:p>
                  <a:r>
                    <a:rPr lang="en-US" sz="1200"/>
                    <a:t>Estudiantes que trabajan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59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2721"/>
                  <a:ext cx="2685" cy="60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9" name="Group 39"/>
              <p:cNvGrpSpPr>
                <a:grpSpLocks/>
              </p:cNvGrpSpPr>
              <p:nvPr/>
            </p:nvGrpSpPr>
            <p:grpSpPr bwMode="auto">
              <a:xfrm>
                <a:off x="2685" y="2721"/>
                <a:ext cx="2685" cy="606"/>
                <a:chOff x="2685" y="2721"/>
                <a:chExt cx="2685" cy="606"/>
              </a:xfrm>
            </p:grpSpPr>
            <p:sp>
              <p:nvSpPr>
                <p:cNvPr id="56" name="Rectangle 40"/>
                <p:cNvSpPr>
                  <a:spLocks noChangeArrowheads="1"/>
                </p:cNvSpPr>
                <p:nvPr/>
              </p:nvSpPr>
              <p:spPr bwMode="auto">
                <a:xfrm>
                  <a:off x="2713" y="2721"/>
                  <a:ext cx="2629" cy="6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000" dirty="0" err="1">
                      <a:cs typeface="Times New Roman" pitchFamily="18" charset="0"/>
                    </a:rPr>
                    <a:t>Escucha</a:t>
                  </a:r>
                  <a:r>
                    <a:rPr lang="en-US" sz="1000" dirty="0">
                      <a:cs typeface="Times New Roman" pitchFamily="18" charset="0"/>
                    </a:rPr>
                    <a:t> y </a:t>
                  </a:r>
                  <a:r>
                    <a:rPr lang="en-US" sz="10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000" dirty="0" smtClean="0">
                      <a:cs typeface="Times New Roman" pitchFamily="18" charset="0"/>
                    </a:rPr>
                    <a:t>.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r>
                    <a:rPr lang="en-US" sz="1000" dirty="0" err="1">
                      <a:cs typeface="Times New Roman" pitchFamily="18" charset="0"/>
                    </a:rPr>
                    <a:t>Canaliza</a:t>
                  </a:r>
                  <a:r>
                    <a:rPr lang="en-US" sz="1000" dirty="0">
                      <a:cs typeface="Times New Roman" pitchFamily="18" charset="0"/>
                    </a:rPr>
                    <a:t> a </a:t>
                  </a:r>
                  <a:r>
                    <a:rPr lang="en-US" sz="1000" dirty="0" err="1">
                      <a:cs typeface="Times New Roman" pitchFamily="18" charset="0"/>
                    </a:rPr>
                    <a:t>programas</a:t>
                  </a:r>
                  <a:r>
                    <a:rPr lang="en-US" sz="1000" dirty="0">
                      <a:cs typeface="Times New Roman" pitchFamily="18" charset="0"/>
                    </a:rPr>
                    <a:t> de </a:t>
                  </a:r>
                  <a:r>
                    <a:rPr lang="en-US" sz="1000" dirty="0" err="1">
                      <a:cs typeface="Times New Roman" pitchFamily="18" charset="0"/>
                    </a:rPr>
                    <a:t>orientación</a:t>
                  </a:r>
                  <a:r>
                    <a:rPr lang="en-US" sz="1000" dirty="0">
                      <a:cs typeface="Times New Roman" pitchFamily="18" charset="0"/>
                    </a:rPr>
                    <a:t> </a:t>
                  </a:r>
                  <a:r>
                    <a:rPr lang="en-US" sz="1000" dirty="0" err="1">
                      <a:cs typeface="Times New Roman" pitchFamily="18" charset="0"/>
                    </a:rPr>
                    <a:t>Vocacional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r>
                    <a:rPr lang="en-US" sz="900" b="1" dirty="0" err="1">
                      <a:cs typeface="Times New Roman" pitchFamily="18" charset="0"/>
                    </a:rPr>
                    <a:t>Ajusta</a:t>
                  </a:r>
                  <a:r>
                    <a:rPr lang="en-US" sz="900" b="1" dirty="0">
                      <a:cs typeface="Times New Roman" pitchFamily="18" charset="0"/>
                    </a:rPr>
                    <a:t> </a:t>
                  </a:r>
                  <a:r>
                    <a:rPr lang="en-US" sz="900" b="1" dirty="0" err="1">
                      <a:cs typeface="Times New Roman" pitchFamily="18" charset="0"/>
                    </a:rPr>
                    <a:t>carga</a:t>
                  </a:r>
                  <a:r>
                    <a:rPr lang="en-US" sz="900" b="1" dirty="0">
                      <a:cs typeface="Times New Roman" pitchFamily="18" charset="0"/>
                    </a:rPr>
                    <a:t> </a:t>
                  </a:r>
                  <a:r>
                    <a:rPr lang="en-US" sz="900" b="1" dirty="0" err="1">
                      <a:cs typeface="Times New Roman" pitchFamily="18" charset="0"/>
                    </a:rPr>
                    <a:t>académica</a:t>
                  </a:r>
                  <a:r>
                    <a:rPr lang="en-US" sz="900" b="1" dirty="0">
                      <a:cs typeface="Times New Roman" pitchFamily="18" charset="0"/>
                    </a:rPr>
                    <a:t> </a:t>
                  </a:r>
                  <a:r>
                    <a:rPr lang="en-US" sz="900" b="1" dirty="0" err="1">
                      <a:cs typeface="Times New Roman" pitchFamily="18" charset="0"/>
                    </a:rPr>
                    <a:t>acorde</a:t>
                  </a:r>
                  <a:r>
                    <a:rPr lang="en-US" sz="900" b="1" dirty="0">
                      <a:cs typeface="Times New Roman" pitchFamily="18" charset="0"/>
                    </a:rPr>
                    <a:t> a la </a:t>
                  </a:r>
                  <a:r>
                    <a:rPr lang="en-US" sz="900" b="1" dirty="0" err="1">
                      <a:cs typeface="Times New Roman" pitchFamily="18" charset="0"/>
                    </a:rPr>
                    <a:t>posibilidad</a:t>
                  </a:r>
                  <a:r>
                    <a:rPr lang="en-US" sz="900" b="1" dirty="0">
                      <a:cs typeface="Times New Roman" pitchFamily="18" charset="0"/>
                    </a:rPr>
                    <a:t> del </a:t>
                  </a:r>
                  <a:r>
                    <a:rPr lang="en-US" sz="900" b="1" dirty="0" err="1">
                      <a:cs typeface="Times New Roman" pitchFamily="18" charset="0"/>
                    </a:rPr>
                    <a:t>alumno</a:t>
                  </a:r>
                  <a:r>
                    <a:rPr lang="en-US" sz="900" b="1" dirty="0">
                      <a:cs typeface="Times New Roman" pitchFamily="18" charset="0"/>
                    </a:rPr>
                    <a:t>.</a:t>
                  </a:r>
                </a:p>
                <a:p>
                  <a:r>
                    <a:rPr lang="en-US" sz="900" b="1" dirty="0" err="1">
                      <a:cs typeface="Times New Roman" pitchFamily="18" charset="0"/>
                    </a:rPr>
                    <a:t>Canaliza</a:t>
                  </a:r>
                  <a:r>
                    <a:rPr lang="en-US" sz="900" b="1" dirty="0">
                      <a:cs typeface="Times New Roman" pitchFamily="18" charset="0"/>
                    </a:rPr>
                    <a:t> a </a:t>
                  </a:r>
                  <a:r>
                    <a:rPr lang="en-US" sz="900" b="1" dirty="0" err="1">
                      <a:cs typeface="Times New Roman" pitchFamily="18" charset="0"/>
                    </a:rPr>
                    <a:t>Programas</a:t>
                  </a:r>
                  <a:r>
                    <a:rPr lang="en-US" sz="900" b="1" dirty="0">
                      <a:cs typeface="Times New Roman" pitchFamily="18" charset="0"/>
                    </a:rPr>
                    <a:t> de </a:t>
                  </a:r>
                  <a:r>
                    <a:rPr lang="en-US" sz="900" b="1" dirty="0" err="1">
                      <a:cs typeface="Times New Roman" pitchFamily="18" charset="0"/>
                    </a:rPr>
                    <a:t>Becas</a:t>
                  </a:r>
                  <a:r>
                    <a:rPr lang="en-US" sz="900" b="1" dirty="0">
                      <a:cs typeface="Times New Roman" pitchFamily="18" charset="0"/>
                    </a:rPr>
                    <a:t> y/o </a:t>
                  </a:r>
                  <a:r>
                    <a:rPr lang="en-US" sz="900" b="1" dirty="0" err="1">
                      <a:cs typeface="Times New Roman" pitchFamily="18" charset="0"/>
                    </a:rPr>
                    <a:t>Bolsa</a:t>
                  </a:r>
                  <a:r>
                    <a:rPr lang="en-US" sz="900" b="1" dirty="0">
                      <a:cs typeface="Times New Roman" pitchFamily="18" charset="0"/>
                    </a:rPr>
                    <a:t> de </a:t>
                  </a:r>
                  <a:r>
                    <a:rPr lang="en-US" sz="900" b="1" dirty="0" err="1">
                      <a:cs typeface="Times New Roman" pitchFamily="18" charset="0"/>
                    </a:rPr>
                    <a:t>trabajo</a:t>
                  </a:r>
                  <a:endParaRPr lang="en-US" sz="900" dirty="0">
                    <a:cs typeface="Times New Roman" pitchFamily="18" charset="0"/>
                  </a:endParaRPr>
                </a:p>
                <a:p>
                  <a:endParaRPr lang="en-US" sz="1000" dirty="0"/>
                </a:p>
              </p:txBody>
            </p:sp>
            <p:sp>
              <p:nvSpPr>
                <p:cNvPr id="57" name="Rectangle 41"/>
                <p:cNvSpPr>
                  <a:spLocks noChangeArrowheads="1"/>
                </p:cNvSpPr>
                <p:nvPr/>
              </p:nvSpPr>
              <p:spPr bwMode="auto">
                <a:xfrm>
                  <a:off x="2685" y="2721"/>
                  <a:ext cx="2685" cy="60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0" name="Group 42"/>
              <p:cNvGrpSpPr>
                <a:grpSpLocks/>
              </p:cNvGrpSpPr>
              <p:nvPr/>
            </p:nvGrpSpPr>
            <p:grpSpPr bwMode="auto">
              <a:xfrm>
                <a:off x="0" y="3327"/>
                <a:ext cx="2685" cy="394"/>
                <a:chOff x="0" y="3327"/>
                <a:chExt cx="2685" cy="394"/>
              </a:xfrm>
            </p:grpSpPr>
            <p:sp>
              <p:nvSpPr>
                <p:cNvPr id="54" name="Rectangle 43"/>
                <p:cNvSpPr>
                  <a:spLocks noChangeArrowheads="1"/>
                </p:cNvSpPr>
                <p:nvPr/>
              </p:nvSpPr>
              <p:spPr bwMode="auto">
                <a:xfrm>
                  <a:off x="28" y="3327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Perfiles de ingreso inadecuados.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55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3327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1" name="Group 45"/>
              <p:cNvGrpSpPr>
                <a:grpSpLocks/>
              </p:cNvGrpSpPr>
              <p:nvPr/>
            </p:nvGrpSpPr>
            <p:grpSpPr bwMode="auto">
              <a:xfrm>
                <a:off x="2685" y="3327"/>
                <a:ext cx="2685" cy="394"/>
                <a:chOff x="2685" y="3327"/>
                <a:chExt cx="2685" cy="394"/>
              </a:xfrm>
            </p:grpSpPr>
            <p:sp>
              <p:nvSpPr>
                <p:cNvPr id="52" name="Rectangle 46"/>
                <p:cNvSpPr>
                  <a:spLocks noChangeArrowheads="1"/>
                </p:cNvSpPr>
                <p:nvPr/>
              </p:nvSpPr>
              <p:spPr bwMode="auto">
                <a:xfrm>
                  <a:off x="2713" y="3327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 Canaliza a </a:t>
                  </a:r>
                  <a:r>
                    <a:rPr lang="en-US" sz="1100" b="1">
                      <a:cs typeface="Times New Roman" pitchFamily="18" charset="0"/>
                    </a:rPr>
                    <a:t>asesoría</a:t>
                  </a:r>
                  <a:r>
                    <a:rPr lang="en-US" sz="1100">
                      <a:cs typeface="Times New Roman" pitchFamily="18" charset="0"/>
                    </a:rPr>
                    <a:t>, cursos remediales o Talleres de Apoyo.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53" name="Rectangle 47"/>
                <p:cNvSpPr>
                  <a:spLocks noChangeArrowheads="1"/>
                </p:cNvSpPr>
                <p:nvPr/>
              </p:nvSpPr>
              <p:spPr bwMode="auto">
                <a:xfrm>
                  <a:off x="2685" y="3327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2" name="Group 48"/>
              <p:cNvGrpSpPr>
                <a:grpSpLocks/>
              </p:cNvGrpSpPr>
              <p:nvPr/>
            </p:nvGrpSpPr>
            <p:grpSpPr bwMode="auto">
              <a:xfrm>
                <a:off x="0" y="3721"/>
                <a:ext cx="2685" cy="712"/>
                <a:chOff x="0" y="3721"/>
                <a:chExt cx="2685" cy="712"/>
              </a:xfrm>
            </p:grpSpPr>
            <p:sp>
              <p:nvSpPr>
                <p:cNvPr id="50" name="Rectangle 49"/>
                <p:cNvSpPr>
                  <a:spLocks noChangeArrowheads="1"/>
                </p:cNvSpPr>
                <p:nvPr/>
              </p:nvSpPr>
              <p:spPr bwMode="auto">
                <a:xfrm>
                  <a:off x="28" y="3721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Falta de hábitos de estudio.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Deficiencias en las habilidades básicas de estudio.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51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3721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3" name="Group 51"/>
              <p:cNvGrpSpPr>
                <a:grpSpLocks/>
              </p:cNvGrpSpPr>
              <p:nvPr/>
            </p:nvGrpSpPr>
            <p:grpSpPr bwMode="auto">
              <a:xfrm>
                <a:off x="2685" y="3721"/>
                <a:ext cx="2685" cy="712"/>
                <a:chOff x="2685" y="3721"/>
                <a:chExt cx="2685" cy="712"/>
              </a:xfrm>
            </p:grpSpPr>
            <p:sp>
              <p:nvSpPr>
                <p:cNvPr id="48" name="Rectangle 52"/>
                <p:cNvSpPr>
                  <a:spLocks noChangeArrowheads="1"/>
                </p:cNvSpPr>
                <p:nvPr/>
              </p:nvSpPr>
              <p:spPr bwMode="auto">
                <a:xfrm>
                  <a:off x="2713" y="3721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 b="1">
                      <a:cs typeface="Times New Roman" pitchFamily="18" charset="0"/>
                    </a:rPr>
                    <a:t>Orienta en relación a Diseño de hábitos de estudio Básicos.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Canaliza a cursos para el desarrollo de hábitos de estudio.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Canaliza a Cursos para el desarrollo de habilidades de estudio y trabajo.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49" name="Rectangle 53"/>
                <p:cNvSpPr>
                  <a:spLocks noChangeArrowheads="1"/>
                </p:cNvSpPr>
                <p:nvPr/>
              </p:nvSpPr>
              <p:spPr bwMode="auto">
                <a:xfrm>
                  <a:off x="2685" y="3721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4" name="Group 54"/>
              <p:cNvGrpSpPr>
                <a:grpSpLocks/>
              </p:cNvGrpSpPr>
              <p:nvPr/>
            </p:nvGrpSpPr>
            <p:grpSpPr bwMode="auto">
              <a:xfrm>
                <a:off x="0" y="4433"/>
                <a:ext cx="2685" cy="500"/>
                <a:chOff x="0" y="4433"/>
                <a:chExt cx="2685" cy="500"/>
              </a:xfrm>
            </p:grpSpPr>
            <p:sp>
              <p:nvSpPr>
                <p:cNvPr id="46" name="Rectangle 55"/>
                <p:cNvSpPr>
                  <a:spLocks noChangeArrowheads="1"/>
                </p:cNvSpPr>
                <p:nvPr/>
              </p:nvSpPr>
              <p:spPr bwMode="auto">
                <a:xfrm>
                  <a:off x="28" y="4433"/>
                  <a:ext cx="2629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Inadaptación al nivel académico (Alto rendimiento)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47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4433"/>
                  <a:ext cx="2685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5" name="Group 57"/>
              <p:cNvGrpSpPr>
                <a:grpSpLocks/>
              </p:cNvGrpSpPr>
              <p:nvPr/>
            </p:nvGrpSpPr>
            <p:grpSpPr bwMode="auto">
              <a:xfrm>
                <a:off x="2685" y="4433"/>
                <a:ext cx="2685" cy="500"/>
                <a:chOff x="2685" y="4433"/>
                <a:chExt cx="2685" cy="500"/>
              </a:xfrm>
            </p:grpSpPr>
            <p:sp>
              <p:nvSpPr>
                <p:cNvPr id="44" name="Rectangle 58"/>
                <p:cNvSpPr>
                  <a:spLocks noChangeArrowheads="1"/>
                </p:cNvSpPr>
                <p:nvPr/>
              </p:nvSpPr>
              <p:spPr bwMode="auto">
                <a:xfrm>
                  <a:off x="2713" y="4433"/>
                  <a:ext cx="2629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000">
                      <a:cs typeface="Times New Roman" pitchFamily="18" charset="0"/>
                    </a:rPr>
                    <a:t>Canaliza a cursos avanzados </a:t>
                  </a:r>
                  <a:r>
                    <a:rPr lang="en-US" sz="1000" b="1">
                      <a:cs typeface="Times New Roman" pitchFamily="18" charset="0"/>
                    </a:rPr>
                    <a:t>(Exámenes a título de suficiencia)</a:t>
                  </a:r>
                  <a:r>
                    <a:rPr lang="en-US" sz="1000">
                      <a:cs typeface="Times New Roman" pitchFamily="18" charset="0"/>
                    </a:rPr>
                    <a:t> </a:t>
                  </a:r>
                </a:p>
                <a:p>
                  <a:r>
                    <a:rPr lang="en-US" sz="1000">
                      <a:cs typeface="Times New Roman" pitchFamily="18" charset="0"/>
                    </a:rPr>
                    <a:t>Canaliza a incorporación a grupos de investigación</a:t>
                  </a:r>
                  <a:r>
                    <a:rPr lang="en-US" sz="1100">
                      <a:cs typeface="Times New Roman" pitchFamily="18" charset="0"/>
                    </a:rPr>
                    <a:t>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45" name="Rectangle 59"/>
                <p:cNvSpPr>
                  <a:spLocks noChangeArrowheads="1"/>
                </p:cNvSpPr>
                <p:nvPr/>
              </p:nvSpPr>
              <p:spPr bwMode="auto">
                <a:xfrm>
                  <a:off x="2685" y="4433"/>
                  <a:ext cx="2685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6" name="Group 60"/>
              <p:cNvGrpSpPr>
                <a:grpSpLocks/>
              </p:cNvGrpSpPr>
              <p:nvPr/>
            </p:nvGrpSpPr>
            <p:grpSpPr bwMode="auto">
              <a:xfrm>
                <a:off x="0" y="4933"/>
                <a:ext cx="2685" cy="712"/>
                <a:chOff x="0" y="4933"/>
                <a:chExt cx="2685" cy="712"/>
              </a:xfrm>
            </p:grpSpPr>
            <p:sp>
              <p:nvSpPr>
                <p:cNvPr id="42" name="Rectangle 61"/>
                <p:cNvSpPr>
                  <a:spLocks noChangeArrowheads="1"/>
                </p:cNvSpPr>
                <p:nvPr/>
              </p:nvSpPr>
              <p:spPr bwMode="auto">
                <a:xfrm>
                  <a:off x="28" y="4933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Escasos recursos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43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4933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7" name="Group 63"/>
              <p:cNvGrpSpPr>
                <a:grpSpLocks/>
              </p:cNvGrpSpPr>
              <p:nvPr/>
            </p:nvGrpSpPr>
            <p:grpSpPr bwMode="auto">
              <a:xfrm>
                <a:off x="2685" y="4933"/>
                <a:ext cx="2685" cy="712"/>
                <a:chOff x="2685" y="4933"/>
                <a:chExt cx="2685" cy="712"/>
              </a:xfrm>
            </p:grpSpPr>
            <p:sp>
              <p:nvSpPr>
                <p:cNvPr id="40" name="Rectangle 64"/>
                <p:cNvSpPr>
                  <a:spLocks noChangeArrowheads="1"/>
                </p:cNvSpPr>
                <p:nvPr/>
              </p:nvSpPr>
              <p:spPr bwMode="auto">
                <a:xfrm>
                  <a:off x="2713" y="4933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Canaliza a Programas de becas.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Canaliza a Programas de financiamiento educativo.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 b="1">
                      <a:cs typeface="Times New Roman" pitchFamily="18" charset="0"/>
                    </a:rPr>
                    <a:t>Canaliza a Programas autofinanciables.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 b="1">
                      <a:cs typeface="Times New Roman" pitchFamily="18" charset="0"/>
                    </a:rPr>
                    <a:t>Canaliza a bolsas de trabajo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41" name="Rectangle 65"/>
                <p:cNvSpPr>
                  <a:spLocks noChangeArrowheads="1"/>
                </p:cNvSpPr>
                <p:nvPr/>
              </p:nvSpPr>
              <p:spPr bwMode="auto">
                <a:xfrm>
                  <a:off x="2685" y="4933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8" name="Group 66"/>
              <p:cNvGrpSpPr>
                <a:grpSpLocks/>
              </p:cNvGrpSpPr>
              <p:nvPr/>
            </p:nvGrpSpPr>
            <p:grpSpPr bwMode="auto">
              <a:xfrm>
                <a:off x="0" y="5645"/>
                <a:ext cx="2685" cy="394"/>
                <a:chOff x="0" y="5645"/>
                <a:chExt cx="2685" cy="394"/>
              </a:xfrm>
            </p:grpSpPr>
            <p:sp>
              <p:nvSpPr>
                <p:cNvPr id="38" name="Rectangle 67"/>
                <p:cNvSpPr>
                  <a:spLocks noChangeArrowheads="1"/>
                </p:cNvSpPr>
                <p:nvPr/>
              </p:nvSpPr>
              <p:spPr bwMode="auto">
                <a:xfrm>
                  <a:off x="28" y="5645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Problemas de salud. Discapacidades.</a:t>
                  </a:r>
                </a:p>
                <a:p>
                  <a:r>
                    <a:rPr lang="en-US" sz="1100">
                      <a:cs typeface="Times New Roman" pitchFamily="18" charset="0"/>
                    </a:rPr>
                    <a:t>Problemas con lengua extrangera</a:t>
                  </a:r>
                </a:p>
                <a:p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39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5645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9" name="Group 69"/>
              <p:cNvGrpSpPr>
                <a:grpSpLocks/>
              </p:cNvGrpSpPr>
              <p:nvPr/>
            </p:nvGrpSpPr>
            <p:grpSpPr bwMode="auto">
              <a:xfrm>
                <a:off x="2685" y="5645"/>
                <a:ext cx="2685" cy="394"/>
                <a:chOff x="2685" y="5645"/>
                <a:chExt cx="2685" cy="394"/>
              </a:xfrm>
            </p:grpSpPr>
            <p:sp>
              <p:nvSpPr>
                <p:cNvPr id="36" name="Rectangle 70"/>
                <p:cNvSpPr>
                  <a:spLocks noChangeArrowheads="1"/>
                </p:cNvSpPr>
                <p:nvPr/>
              </p:nvSpPr>
              <p:spPr bwMode="auto">
                <a:xfrm>
                  <a:off x="2713" y="5645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Canaliza a Seguro Facultativo o Programa de Salud </a:t>
                  </a:r>
                </a:p>
                <a:p>
                  <a:r>
                    <a:rPr lang="en-US" sz="1100">
                      <a:cs typeface="Times New Roman" pitchFamily="18" charset="0"/>
                    </a:rPr>
                    <a:t>Canaliza a talleres de lenguas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37" name="Rectangle 71"/>
                <p:cNvSpPr>
                  <a:spLocks noChangeArrowheads="1"/>
                </p:cNvSpPr>
                <p:nvPr/>
              </p:nvSpPr>
              <p:spPr bwMode="auto">
                <a:xfrm>
                  <a:off x="2685" y="5645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30" name="Group 72"/>
              <p:cNvGrpSpPr>
                <a:grpSpLocks/>
              </p:cNvGrpSpPr>
              <p:nvPr/>
            </p:nvGrpSpPr>
            <p:grpSpPr bwMode="auto">
              <a:xfrm>
                <a:off x="0" y="6039"/>
                <a:ext cx="2685" cy="394"/>
                <a:chOff x="0" y="6039"/>
                <a:chExt cx="2685" cy="394"/>
              </a:xfrm>
            </p:grpSpPr>
            <p:sp>
              <p:nvSpPr>
                <p:cNvPr id="34" name="Rectangle 73"/>
                <p:cNvSpPr>
                  <a:spLocks noChangeArrowheads="1"/>
                </p:cNvSpPr>
                <p:nvPr/>
              </p:nvSpPr>
              <p:spPr bwMode="auto">
                <a:xfrm>
                  <a:off x="28" y="6039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Dificultades en el uso de nuevas tecnologías</a:t>
                  </a:r>
                </a:p>
                <a:p>
                  <a:r>
                    <a:rPr lang="en-US" sz="1100" b="1">
                      <a:cs typeface="Times New Roman" pitchFamily="18" charset="0"/>
                    </a:rPr>
                    <a:t>Problemas en la expresión oral y escrita</a:t>
                  </a:r>
                  <a:endParaRPr lang="en-US" sz="1200" b="1">
                    <a:cs typeface="Times New Roman" pitchFamily="18" charset="0"/>
                  </a:endParaRPr>
                </a:p>
                <a:p>
                  <a:endParaRPr lang="en-US" b="1"/>
                </a:p>
              </p:txBody>
            </p:sp>
            <p:sp>
              <p:nvSpPr>
                <p:cNvPr id="35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6039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31" name="Group 75"/>
              <p:cNvGrpSpPr>
                <a:grpSpLocks/>
              </p:cNvGrpSpPr>
              <p:nvPr/>
            </p:nvGrpSpPr>
            <p:grpSpPr bwMode="auto">
              <a:xfrm>
                <a:off x="2685" y="6039"/>
                <a:ext cx="2685" cy="394"/>
                <a:chOff x="2685" y="6039"/>
                <a:chExt cx="2685" cy="394"/>
              </a:xfrm>
            </p:grpSpPr>
            <p:sp>
              <p:nvSpPr>
                <p:cNvPr id="32" name="Rectangle 76"/>
                <p:cNvSpPr>
                  <a:spLocks noChangeArrowheads="1"/>
                </p:cNvSpPr>
                <p:nvPr/>
              </p:nvSpPr>
              <p:spPr bwMode="auto">
                <a:xfrm>
                  <a:off x="2713" y="6039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Canaliza a Talleres de Cómputo.</a:t>
                  </a:r>
                </a:p>
                <a:p>
                  <a:r>
                    <a:rPr lang="en-US" sz="1100" b="1">
                      <a:cs typeface="Times New Roman" pitchFamily="18" charset="0"/>
                    </a:rPr>
                    <a:t>Canaliza a talleres de expresión oral y redacción.</a:t>
                  </a:r>
                  <a:endParaRPr lang="en-US" sz="1200" b="1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33" name="Rectangle 77"/>
                <p:cNvSpPr>
                  <a:spLocks noChangeArrowheads="1"/>
                </p:cNvSpPr>
                <p:nvPr/>
              </p:nvSpPr>
              <p:spPr bwMode="auto">
                <a:xfrm>
                  <a:off x="2685" y="6039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MX"/>
                </a:p>
              </p:txBody>
            </p:sp>
          </p:grpSp>
        </p:grpSp>
        <p:sp>
          <p:nvSpPr>
            <p:cNvPr id="7" name="Rectangle 78"/>
            <p:cNvSpPr>
              <a:spLocks noChangeArrowheads="1"/>
            </p:cNvSpPr>
            <p:nvPr/>
          </p:nvSpPr>
          <p:spPr bwMode="auto">
            <a:xfrm>
              <a:off x="-3" y="-3"/>
              <a:ext cx="5376" cy="6439"/>
            </a:xfrm>
            <a:prstGeom prst="rect">
              <a:avLst/>
            </a:prstGeom>
            <a:noFill/>
            <a:ln w="11112">
              <a:solidFill>
                <a:srgbClr val="A0A0A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80" name="79 CuadroTexto"/>
          <p:cNvSpPr txBox="1"/>
          <p:nvPr/>
        </p:nvSpPr>
        <p:spPr>
          <a:xfrm>
            <a:off x="5364088" y="648866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Tomado de ANUIES, 2000.</a:t>
            </a:r>
            <a:endParaRPr lang="es-MX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Elementos de Análisis y Jerarquización</a:t>
            </a:r>
            <a:endParaRPr lang="es-MX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s-MX" dirty="0" smtClean="0"/>
          </a:p>
          <a:p>
            <a:pPr>
              <a:buNone/>
            </a:pPr>
            <a:endParaRPr lang="es-MX" dirty="0" smtClean="0"/>
          </a:p>
          <a:p>
            <a:pPr>
              <a:buNone/>
            </a:pPr>
            <a:endParaRPr lang="es-MX" dirty="0" smtClean="0"/>
          </a:p>
          <a:p>
            <a:pPr>
              <a:buNone/>
            </a:pPr>
            <a:endParaRPr lang="es-MX" dirty="0" smtClean="0"/>
          </a:p>
          <a:p>
            <a:endParaRPr lang="es-MX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970784" cy="4691063"/>
          </a:xfrm>
        </p:spPr>
        <p:txBody>
          <a:bodyPr>
            <a:normAutofit lnSpcReduction="10000"/>
          </a:bodyPr>
          <a:lstStyle/>
          <a:p>
            <a:r>
              <a:rPr lang="es-MX" dirty="0" smtClean="0"/>
              <a:t>Jerarquización</a:t>
            </a:r>
          </a:p>
          <a:p>
            <a:r>
              <a:rPr lang="es-MX" dirty="0" smtClean="0"/>
              <a:t>Una vez determinadas las necesidades se ordenarán de acuerdo a su incidencia e importancia en atención a un análisis de factibilidad el tutor decidirá aquellas necesidades que serán abordadas. </a:t>
            </a:r>
          </a:p>
          <a:p>
            <a:endParaRPr lang="es-MX" dirty="0" smtClean="0"/>
          </a:p>
          <a:p>
            <a:r>
              <a:rPr lang="es-MX" dirty="0" smtClean="0"/>
              <a:t> De acuerdo a las necesidades detectadas, se debe establecer que se cuentan los elementos necesarios para intervenir en los mismos. Entre los elemento.</a:t>
            </a:r>
          </a:p>
          <a:p>
            <a:r>
              <a:rPr lang="es-MX" dirty="0" smtClean="0"/>
              <a:t>1. Factibilidad Económica. Contar con el recurso humano y material para abordarlo.</a:t>
            </a:r>
          </a:p>
          <a:p>
            <a:r>
              <a:rPr lang="es-MX" dirty="0" smtClean="0"/>
              <a:t>2. Factibilidad Administrativa. Tener presentes los mecanismos administrativos para su operación.</a:t>
            </a:r>
          </a:p>
          <a:p>
            <a:r>
              <a:rPr lang="es-MX" dirty="0" smtClean="0"/>
              <a:t>3. Factibilidad Legal. Se presenta un fundamento en la normativa Institucional.</a:t>
            </a:r>
          </a:p>
          <a:p>
            <a:r>
              <a:rPr lang="es-MX" dirty="0" smtClean="0"/>
              <a:t>4. Factibilidad Técnica. Las personas que realizarán las actividades cuentan con la preparación y entrenamiento adecuado.</a:t>
            </a:r>
          </a:p>
          <a:p>
            <a:r>
              <a:rPr lang="es-MX" dirty="0" smtClean="0"/>
              <a:t>5. Factibilidad Política. Se encuentran alineados con las directrices Institucionales (PID, POA).</a:t>
            </a:r>
          </a:p>
          <a:p>
            <a:r>
              <a:rPr lang="es-MX" dirty="0" smtClean="0"/>
              <a:t>6. Factibilidad Institucional</a:t>
            </a:r>
          </a:p>
          <a:p>
            <a:endParaRPr lang="es-MX" dirty="0"/>
          </a:p>
        </p:txBody>
      </p:sp>
      <p:pic>
        <p:nvPicPr>
          <p:cNvPr id="6" name="5 Imagen" descr="Priorización PAT (elementos) (2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836712"/>
            <a:ext cx="3887539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Diagnóstico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Datos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Priorización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¿Qué</a:t>
                      </a:r>
                      <a:r>
                        <a:rPr lang="es-MX" baseline="0" dirty="0" smtClean="0"/>
                        <a:t> se va a hacer?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Factibilidad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Decisión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Vertiente</a:t>
                      </a:r>
                      <a:r>
                        <a:rPr lang="es-MX" baseline="0" dirty="0" smtClean="0"/>
                        <a:t> empírica</a:t>
                      </a:r>
                    </a:p>
                    <a:p>
                      <a:r>
                        <a:rPr lang="es-MX" baseline="0" dirty="0" smtClean="0"/>
                        <a:t>Globales y particulares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Jerarquizar las necesidades detectadas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Técnica</a:t>
                      </a:r>
                    </a:p>
                    <a:p>
                      <a:r>
                        <a:rPr lang="es-MX" dirty="0" smtClean="0"/>
                        <a:t>Económica</a:t>
                      </a:r>
                    </a:p>
                    <a:p>
                      <a:r>
                        <a:rPr lang="es-MX" dirty="0" smtClean="0"/>
                        <a:t>Financiera</a:t>
                      </a:r>
                    </a:p>
                    <a:p>
                      <a:r>
                        <a:rPr lang="es-MX" dirty="0" smtClean="0"/>
                        <a:t>Institucional</a:t>
                      </a:r>
                    </a:p>
                    <a:p>
                      <a:r>
                        <a:rPr lang="es-MX" dirty="0" smtClean="0"/>
                        <a:t>Legal</a:t>
                      </a:r>
                    </a:p>
                    <a:p>
                      <a:r>
                        <a:rPr lang="es-MX" dirty="0" smtClean="0"/>
                        <a:t>Administrativa</a:t>
                      </a:r>
                    </a:p>
                    <a:p>
                      <a:r>
                        <a:rPr lang="es-MX" dirty="0" smtClean="0"/>
                        <a:t>Social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 smtClean="0"/>
                        <a:t>Lo voy a realizar o no.</a:t>
                      </a:r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Alcances de la Acción Tutorial</a:t>
            </a:r>
            <a:endParaRPr lang="es-MX" dirty="0"/>
          </a:p>
        </p:txBody>
      </p:sp>
      <p:pic>
        <p:nvPicPr>
          <p:cNvPr id="4" name="3 Marcador de contenido" descr="Alcances de la Tutoría (2)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934369"/>
            <a:ext cx="7272808" cy="401491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1124744"/>
            <a:ext cx="3008313" cy="598388"/>
          </a:xfrm>
        </p:spPr>
        <p:txBody>
          <a:bodyPr/>
          <a:lstStyle/>
          <a:p>
            <a:r>
              <a:rPr lang="es-MX" dirty="0" smtClean="0"/>
              <a:t>Metas y Objetivos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63888" y="548680"/>
            <a:ext cx="5111750" cy="5853113"/>
          </a:xfrm>
        </p:spPr>
        <p:txBody>
          <a:bodyPr>
            <a:normAutofit/>
          </a:bodyPr>
          <a:lstStyle/>
          <a:p>
            <a:pPr algn="just"/>
            <a:r>
              <a:rPr lang="es-MX" dirty="0" smtClean="0"/>
              <a:t>.</a:t>
            </a:r>
            <a:endParaRPr lang="es-MX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95536" y="2132856"/>
            <a:ext cx="3682752" cy="3816424"/>
          </a:xfrm>
        </p:spPr>
        <p:txBody>
          <a:bodyPr>
            <a:noAutofit/>
          </a:bodyPr>
          <a:lstStyle/>
          <a:p>
            <a:pPr algn="just"/>
            <a:r>
              <a:rPr lang="es-MX" sz="1600" dirty="0" smtClean="0"/>
              <a:t>Los Objetivos se definen de las necesidades consideradas como prioritarias.</a:t>
            </a:r>
          </a:p>
          <a:p>
            <a:pPr algn="just"/>
            <a:r>
              <a:rPr lang="es-MX" sz="1600" dirty="0" smtClean="0"/>
              <a:t>Los objetivos te identifican las variables sobre las que se deben incidir.</a:t>
            </a:r>
          </a:p>
          <a:p>
            <a:pPr algn="just"/>
            <a:r>
              <a:rPr lang="es-MX" sz="1600" dirty="0" smtClean="0"/>
              <a:t>Las variables definirán los indicadores.</a:t>
            </a:r>
          </a:p>
          <a:p>
            <a:pPr algn="just"/>
            <a:endParaRPr lang="es-MX" sz="1600" dirty="0" smtClean="0"/>
          </a:p>
          <a:p>
            <a:pPr algn="just"/>
            <a:r>
              <a:rPr lang="es-MX" sz="1600" dirty="0" smtClean="0"/>
              <a:t>Las metas se revisan en función de los recursos y alcances de la intervención.</a:t>
            </a:r>
          </a:p>
          <a:p>
            <a:pPr algn="just"/>
            <a:r>
              <a:rPr lang="es-MX" sz="1600" dirty="0" smtClean="0"/>
              <a:t>No se plantean metas sin revisión bibliográfica del comportamiento de la variable.</a:t>
            </a:r>
          </a:p>
        </p:txBody>
      </p:sp>
      <p:pic>
        <p:nvPicPr>
          <p:cNvPr id="5" name="4 Imagen" descr="Metas (2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484784"/>
            <a:ext cx="4032448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1543</Words>
  <Application>Microsoft Office PowerPoint</Application>
  <PresentationFormat>Presentación en pantalla (4:3)</PresentationFormat>
  <Paragraphs>260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Tema de Office</vt:lpstr>
      <vt:lpstr>Elaboración del Plan de Acción Tutorial (PAT)</vt:lpstr>
      <vt:lpstr>Plan de Acción Tutorial</vt:lpstr>
      <vt:lpstr>Fases de un Plan de Acción Tutorial</vt:lpstr>
      <vt:lpstr>Análisis de necesidades</vt:lpstr>
      <vt:lpstr>Presentación de PowerPoint</vt:lpstr>
      <vt:lpstr>Elementos de Análisis y Jerarquización</vt:lpstr>
      <vt:lpstr>Diagnóstico</vt:lpstr>
      <vt:lpstr>Alcances de la Acción Tutorial</vt:lpstr>
      <vt:lpstr>Metas y Objetivos</vt:lpstr>
      <vt:lpstr>Ejemplos de objetivos y metas</vt:lpstr>
      <vt:lpstr>Acciones del PAT</vt:lpstr>
      <vt:lpstr>Definición de contenidos en las acciones</vt:lpstr>
      <vt:lpstr>Programación</vt:lpstr>
      <vt:lpstr>Ejemplo de estrategias y acciones</vt:lpstr>
      <vt:lpstr>Presentación de PowerPoint</vt:lpstr>
      <vt:lpstr>Evaluación Tutorial</vt:lpstr>
      <vt:lpstr>Ejemplo de elementos de evaluación tutorial</vt:lpstr>
      <vt:lpstr>Bibliografía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Taller para la elaboración del Plan de Acción Tutorial</dc:title>
  <dc:creator>Juan Carlos</dc:creator>
  <cp:lastModifiedBy>Laboratorios</cp:lastModifiedBy>
  <cp:revision>66</cp:revision>
  <dcterms:created xsi:type="dcterms:W3CDTF">2012-06-14T10:59:45Z</dcterms:created>
  <dcterms:modified xsi:type="dcterms:W3CDTF">2014-09-11T01:50:29Z</dcterms:modified>
</cp:coreProperties>
</file>