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3.xml" ContentType="application/vnd.openxmlformats-officedocument.drawingml.diagramLayout+xml"/>
  <Override PartName="/ppt/slides/slide79.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8" r:id="rId1"/>
  </p:sldMasterIdLst>
  <p:notesMasterIdLst>
    <p:notesMasterId r:id="rId82"/>
  </p:notesMasterIdLst>
  <p:sldIdLst>
    <p:sldId id="256" r:id="rId2"/>
    <p:sldId id="257" r:id="rId3"/>
    <p:sldId id="258" r:id="rId4"/>
    <p:sldId id="345" r:id="rId5"/>
    <p:sldId id="323" r:id="rId6"/>
    <p:sldId id="324" r:id="rId7"/>
    <p:sldId id="328" r:id="rId8"/>
    <p:sldId id="325" r:id="rId9"/>
    <p:sldId id="326" r:id="rId10"/>
    <p:sldId id="329" r:id="rId11"/>
    <p:sldId id="330" r:id="rId12"/>
    <p:sldId id="346" r:id="rId13"/>
    <p:sldId id="261" r:id="rId14"/>
    <p:sldId id="263" r:id="rId15"/>
    <p:sldId id="264" r:id="rId16"/>
    <p:sldId id="265" r:id="rId17"/>
    <p:sldId id="266" r:id="rId18"/>
    <p:sldId id="267" r:id="rId19"/>
    <p:sldId id="288" r:id="rId20"/>
    <p:sldId id="280" r:id="rId21"/>
    <p:sldId id="281" r:id="rId22"/>
    <p:sldId id="282" r:id="rId23"/>
    <p:sldId id="283" r:id="rId24"/>
    <p:sldId id="354" r:id="rId25"/>
    <p:sldId id="285" r:id="rId26"/>
    <p:sldId id="286" r:id="rId27"/>
    <p:sldId id="355" r:id="rId28"/>
    <p:sldId id="356" r:id="rId29"/>
    <p:sldId id="271" r:id="rId30"/>
    <p:sldId id="300" r:id="rId31"/>
    <p:sldId id="301" r:id="rId32"/>
    <p:sldId id="350" r:id="rId33"/>
    <p:sldId id="348" r:id="rId34"/>
    <p:sldId id="349" r:id="rId35"/>
    <p:sldId id="351" r:id="rId36"/>
    <p:sldId id="273" r:id="rId37"/>
    <p:sldId id="272" r:id="rId38"/>
    <p:sldId id="352" r:id="rId39"/>
    <p:sldId id="274" r:id="rId40"/>
    <p:sldId id="275" r:id="rId41"/>
    <p:sldId id="276" r:id="rId42"/>
    <p:sldId id="291" r:id="rId43"/>
    <p:sldId id="353" r:id="rId44"/>
    <p:sldId id="292" r:id="rId45"/>
    <p:sldId id="294" r:id="rId46"/>
    <p:sldId id="297" r:id="rId47"/>
    <p:sldId id="296" r:id="rId48"/>
    <p:sldId id="298" r:id="rId49"/>
    <p:sldId id="338" r:id="rId50"/>
    <p:sldId id="332" r:id="rId51"/>
    <p:sldId id="334" r:id="rId52"/>
    <p:sldId id="333" r:id="rId53"/>
    <p:sldId id="335" r:id="rId54"/>
    <p:sldId id="336" r:id="rId55"/>
    <p:sldId id="337" r:id="rId56"/>
    <p:sldId id="357" r:id="rId57"/>
    <p:sldId id="314" r:id="rId58"/>
    <p:sldId id="304" r:id="rId59"/>
    <p:sldId id="339" r:id="rId60"/>
    <p:sldId id="364" r:id="rId61"/>
    <p:sldId id="321" r:id="rId62"/>
    <p:sldId id="316" r:id="rId63"/>
    <p:sldId id="317" r:id="rId64"/>
    <p:sldId id="318" r:id="rId65"/>
    <p:sldId id="319" r:id="rId66"/>
    <p:sldId id="320" r:id="rId67"/>
    <p:sldId id="322" r:id="rId68"/>
    <p:sldId id="305" r:id="rId69"/>
    <p:sldId id="358" r:id="rId70"/>
    <p:sldId id="365" r:id="rId71"/>
    <p:sldId id="308" r:id="rId72"/>
    <p:sldId id="309" r:id="rId73"/>
    <p:sldId id="310" r:id="rId74"/>
    <p:sldId id="363" r:id="rId75"/>
    <p:sldId id="360" r:id="rId76"/>
    <p:sldId id="366" r:id="rId77"/>
    <p:sldId id="367" r:id="rId78"/>
    <p:sldId id="362" r:id="rId79"/>
    <p:sldId id="340" r:id="rId80"/>
    <p:sldId id="341" r:id="rId81"/>
  </p:sldIdLst>
  <p:sldSz cx="9144000" cy="6858000" type="screen4x3"/>
  <p:notesSz cx="6858000" cy="9144000"/>
  <p:defaultTextStyle>
    <a:defPPr>
      <a:defRPr lang="es-MX"/>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1667" autoAdjust="0"/>
  </p:normalViewPr>
  <p:slideViewPr>
    <p:cSldViewPr>
      <p:cViewPr varScale="1">
        <p:scale>
          <a:sx n="67" d="100"/>
          <a:sy n="67" d="100"/>
        </p:scale>
        <p:origin x="-147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77C057-760F-4F88-81D5-12C626994CE1}"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s-MX"/>
        </a:p>
      </dgm:t>
    </dgm:pt>
    <dgm:pt modelId="{578252B5-7A8E-4D3A-B484-173FA4502BF7}">
      <dgm:prSet phldrT="[Texto]" custT="1"/>
      <dgm:spPr/>
      <dgm:t>
        <a:bodyPr/>
        <a:lstStyle/>
        <a:p>
          <a:r>
            <a:rPr lang="es-MX" sz="2400" b="1" dirty="0" smtClean="0">
              <a:solidFill>
                <a:schemeClr val="accent2">
                  <a:lumMod val="75000"/>
                </a:schemeClr>
              </a:solidFill>
              <a:effectLst>
                <a:outerShdw blurRad="38100" dist="38100" dir="2700000" algn="tl">
                  <a:srgbClr val="000000">
                    <a:alpha val="43137"/>
                  </a:srgbClr>
                </a:outerShdw>
              </a:effectLst>
            </a:rPr>
            <a:t>PLANEACIÓN</a:t>
          </a:r>
          <a:endParaRPr lang="es-MX" sz="2400" b="1" dirty="0">
            <a:solidFill>
              <a:schemeClr val="accent2">
                <a:lumMod val="75000"/>
              </a:schemeClr>
            </a:solidFill>
            <a:effectLst>
              <a:outerShdw blurRad="38100" dist="38100" dir="2700000" algn="tl">
                <a:srgbClr val="000000">
                  <a:alpha val="43137"/>
                </a:srgbClr>
              </a:outerShdw>
            </a:effectLst>
          </a:endParaRPr>
        </a:p>
      </dgm:t>
    </dgm:pt>
    <dgm:pt modelId="{CB9C56B5-5EFA-4631-B0EF-8E4C53B9957C}" type="parTrans" cxnId="{5C2C840A-6ACF-45B5-8FA4-05E2BD3B1F9E}">
      <dgm:prSet/>
      <dgm:spPr/>
      <dgm:t>
        <a:bodyPr/>
        <a:lstStyle/>
        <a:p>
          <a:endParaRPr lang="es-MX"/>
        </a:p>
      </dgm:t>
    </dgm:pt>
    <dgm:pt modelId="{824E524A-938A-4990-841E-5D54BC46EE02}" type="sibTrans" cxnId="{5C2C840A-6ACF-45B5-8FA4-05E2BD3B1F9E}">
      <dgm:prSet/>
      <dgm:spPr/>
      <dgm:t>
        <a:bodyPr/>
        <a:lstStyle/>
        <a:p>
          <a:endParaRPr lang="es-MX"/>
        </a:p>
      </dgm:t>
    </dgm:pt>
    <dgm:pt modelId="{DA07666F-BF52-4933-BD0D-E68C14B68C85}">
      <dgm:prSet phldrT="[Texto]" custT="1"/>
      <dgm:spPr/>
      <dgm:t>
        <a:bodyPr/>
        <a:lstStyle/>
        <a:p>
          <a:r>
            <a:rPr lang="es-MX" sz="2400" b="1" dirty="0" smtClean="0">
              <a:solidFill>
                <a:schemeClr val="accent2">
                  <a:lumMod val="75000"/>
                </a:schemeClr>
              </a:solidFill>
              <a:effectLst>
                <a:outerShdw blurRad="38100" dist="38100" dir="2700000" algn="tl">
                  <a:srgbClr val="000000">
                    <a:alpha val="43137"/>
                  </a:srgbClr>
                </a:outerShdw>
              </a:effectLst>
            </a:rPr>
            <a:t>OPERACIÓN</a:t>
          </a:r>
          <a:endParaRPr lang="es-MX" sz="2400" b="1" dirty="0">
            <a:solidFill>
              <a:schemeClr val="accent2">
                <a:lumMod val="75000"/>
              </a:schemeClr>
            </a:solidFill>
            <a:effectLst>
              <a:outerShdw blurRad="38100" dist="38100" dir="2700000" algn="tl">
                <a:srgbClr val="000000">
                  <a:alpha val="43137"/>
                </a:srgbClr>
              </a:outerShdw>
            </a:effectLst>
          </a:endParaRPr>
        </a:p>
      </dgm:t>
    </dgm:pt>
    <dgm:pt modelId="{B3EED144-9C5D-4B2F-B561-C9E53D4FB603}" type="parTrans" cxnId="{58D65E8A-0EDB-49DB-AD2B-06B9898BB32B}">
      <dgm:prSet/>
      <dgm:spPr/>
      <dgm:t>
        <a:bodyPr/>
        <a:lstStyle/>
        <a:p>
          <a:endParaRPr lang="es-MX"/>
        </a:p>
      </dgm:t>
    </dgm:pt>
    <dgm:pt modelId="{1AEBEB2B-7530-4BDA-B12C-610001FE9FCF}" type="sibTrans" cxnId="{58D65E8A-0EDB-49DB-AD2B-06B9898BB32B}">
      <dgm:prSet/>
      <dgm:spPr/>
      <dgm:t>
        <a:bodyPr/>
        <a:lstStyle/>
        <a:p>
          <a:endParaRPr lang="es-MX"/>
        </a:p>
      </dgm:t>
    </dgm:pt>
    <dgm:pt modelId="{247D8822-2775-459D-8EF4-0D4AC59F43B9}">
      <dgm:prSet phldrT="[Texto]" custT="1"/>
      <dgm:spPr/>
      <dgm:t>
        <a:bodyPr/>
        <a:lstStyle/>
        <a:p>
          <a:r>
            <a:rPr lang="es-MX" sz="2400" b="1" dirty="0" smtClean="0">
              <a:solidFill>
                <a:schemeClr val="accent2">
                  <a:lumMod val="75000"/>
                </a:schemeClr>
              </a:solidFill>
              <a:effectLst>
                <a:outerShdw blurRad="38100" dist="38100" dir="2700000" algn="tl">
                  <a:srgbClr val="000000">
                    <a:alpha val="43137"/>
                  </a:srgbClr>
                </a:outerShdw>
              </a:effectLst>
            </a:rPr>
            <a:t>EVALUACIÓN</a:t>
          </a:r>
          <a:endParaRPr lang="es-MX" sz="2400" b="1" dirty="0">
            <a:solidFill>
              <a:schemeClr val="accent2">
                <a:lumMod val="75000"/>
              </a:schemeClr>
            </a:solidFill>
            <a:effectLst>
              <a:outerShdw blurRad="38100" dist="38100" dir="2700000" algn="tl">
                <a:srgbClr val="000000">
                  <a:alpha val="43137"/>
                </a:srgbClr>
              </a:outerShdw>
            </a:effectLst>
          </a:endParaRPr>
        </a:p>
      </dgm:t>
    </dgm:pt>
    <dgm:pt modelId="{9EBAF3F5-A719-423B-82A4-BAA11BCBAD16}" type="parTrans" cxnId="{9ABE4DAC-6D94-4A75-94DD-D58740F4A31F}">
      <dgm:prSet/>
      <dgm:spPr/>
      <dgm:t>
        <a:bodyPr/>
        <a:lstStyle/>
        <a:p>
          <a:endParaRPr lang="es-MX"/>
        </a:p>
      </dgm:t>
    </dgm:pt>
    <dgm:pt modelId="{9806FD80-E819-4DF3-8724-B63FBE70EB38}" type="sibTrans" cxnId="{9ABE4DAC-6D94-4A75-94DD-D58740F4A31F}">
      <dgm:prSet/>
      <dgm:spPr/>
      <dgm:t>
        <a:bodyPr/>
        <a:lstStyle/>
        <a:p>
          <a:endParaRPr lang="es-MX"/>
        </a:p>
      </dgm:t>
    </dgm:pt>
    <dgm:pt modelId="{4AA3AD5B-3EB9-4CCC-B08F-D26FA4D2B133}" type="pres">
      <dgm:prSet presAssocID="{E977C057-760F-4F88-81D5-12C626994CE1}" presName="cycle" presStyleCnt="0">
        <dgm:presLayoutVars>
          <dgm:dir/>
          <dgm:resizeHandles val="exact"/>
        </dgm:presLayoutVars>
      </dgm:prSet>
      <dgm:spPr/>
      <dgm:t>
        <a:bodyPr/>
        <a:lstStyle/>
        <a:p>
          <a:endParaRPr lang="es-MX"/>
        </a:p>
      </dgm:t>
    </dgm:pt>
    <dgm:pt modelId="{EFAF45D0-526B-4B71-872F-DD3D7D006C0C}" type="pres">
      <dgm:prSet presAssocID="{578252B5-7A8E-4D3A-B484-173FA4502BF7}" presName="dummy" presStyleCnt="0"/>
      <dgm:spPr/>
    </dgm:pt>
    <dgm:pt modelId="{C16A35CE-8A59-42B8-B320-9CC2B41945C4}" type="pres">
      <dgm:prSet presAssocID="{578252B5-7A8E-4D3A-B484-173FA4502BF7}" presName="node" presStyleLbl="revTx" presStyleIdx="0" presStyleCnt="3" custScaleX="163724" custScaleY="41429">
        <dgm:presLayoutVars>
          <dgm:bulletEnabled val="1"/>
        </dgm:presLayoutVars>
      </dgm:prSet>
      <dgm:spPr/>
      <dgm:t>
        <a:bodyPr/>
        <a:lstStyle/>
        <a:p>
          <a:endParaRPr lang="es-MX"/>
        </a:p>
      </dgm:t>
    </dgm:pt>
    <dgm:pt modelId="{F282096C-8B0E-4F89-ACC5-C3EA4FBB6A16}" type="pres">
      <dgm:prSet presAssocID="{824E524A-938A-4990-841E-5D54BC46EE02}" presName="sibTrans" presStyleLbl="node1" presStyleIdx="0" presStyleCnt="3" custScaleX="122195" custLinFactNeighborX="-8659" custLinFactNeighborY="-334"/>
      <dgm:spPr/>
      <dgm:t>
        <a:bodyPr/>
        <a:lstStyle/>
        <a:p>
          <a:endParaRPr lang="es-MX"/>
        </a:p>
      </dgm:t>
    </dgm:pt>
    <dgm:pt modelId="{B2FA0298-6BC9-4252-883D-E11FCD8A916B}" type="pres">
      <dgm:prSet presAssocID="{DA07666F-BF52-4933-BD0D-E68C14B68C85}" presName="dummy" presStyleCnt="0"/>
      <dgm:spPr/>
    </dgm:pt>
    <dgm:pt modelId="{EE6FA9E5-5F84-4021-97BA-9571329EEDE4}" type="pres">
      <dgm:prSet presAssocID="{DA07666F-BF52-4933-BD0D-E68C14B68C85}" presName="node" presStyleLbl="revTx" presStyleIdx="1" presStyleCnt="3" custScaleX="118978" custScaleY="47244">
        <dgm:presLayoutVars>
          <dgm:bulletEnabled val="1"/>
        </dgm:presLayoutVars>
      </dgm:prSet>
      <dgm:spPr/>
      <dgm:t>
        <a:bodyPr/>
        <a:lstStyle/>
        <a:p>
          <a:endParaRPr lang="es-MX"/>
        </a:p>
      </dgm:t>
    </dgm:pt>
    <dgm:pt modelId="{E65EDD4C-8786-44D1-9EDC-F78357DFE1A9}" type="pres">
      <dgm:prSet presAssocID="{1AEBEB2B-7530-4BDA-B12C-610001FE9FCF}" presName="sibTrans" presStyleLbl="node1" presStyleIdx="1" presStyleCnt="3" custScaleX="117462" custLinFactNeighborX="8446" custLinFactNeighborY="-2075"/>
      <dgm:spPr/>
      <dgm:t>
        <a:bodyPr/>
        <a:lstStyle/>
        <a:p>
          <a:endParaRPr lang="es-MX"/>
        </a:p>
      </dgm:t>
    </dgm:pt>
    <dgm:pt modelId="{92062D54-F636-4E31-9453-052CF7C9735C}" type="pres">
      <dgm:prSet presAssocID="{247D8822-2775-459D-8EF4-0D4AC59F43B9}" presName="dummy" presStyleCnt="0"/>
      <dgm:spPr/>
    </dgm:pt>
    <dgm:pt modelId="{9592D24C-9B15-4991-9BFC-B46F315DE3ED}" type="pres">
      <dgm:prSet presAssocID="{247D8822-2775-459D-8EF4-0D4AC59F43B9}" presName="node" presStyleLbl="revTx" presStyleIdx="2" presStyleCnt="3" custScaleX="150107" custScaleY="42966">
        <dgm:presLayoutVars>
          <dgm:bulletEnabled val="1"/>
        </dgm:presLayoutVars>
      </dgm:prSet>
      <dgm:spPr/>
      <dgm:t>
        <a:bodyPr/>
        <a:lstStyle/>
        <a:p>
          <a:endParaRPr lang="es-MX"/>
        </a:p>
      </dgm:t>
    </dgm:pt>
    <dgm:pt modelId="{92CC89ED-257F-496C-B555-CDB65D8000C4}" type="pres">
      <dgm:prSet presAssocID="{9806FD80-E819-4DF3-8724-B63FBE70EB38}" presName="sibTrans" presStyleLbl="node1" presStyleIdx="2" presStyleCnt="3" custScaleY="109668"/>
      <dgm:spPr/>
      <dgm:t>
        <a:bodyPr/>
        <a:lstStyle/>
        <a:p>
          <a:endParaRPr lang="es-MX"/>
        </a:p>
      </dgm:t>
    </dgm:pt>
  </dgm:ptLst>
  <dgm:cxnLst>
    <dgm:cxn modelId="{58D65E8A-0EDB-49DB-AD2B-06B9898BB32B}" srcId="{E977C057-760F-4F88-81D5-12C626994CE1}" destId="{DA07666F-BF52-4933-BD0D-E68C14B68C85}" srcOrd="1" destOrd="0" parTransId="{B3EED144-9C5D-4B2F-B561-C9E53D4FB603}" sibTransId="{1AEBEB2B-7530-4BDA-B12C-610001FE9FCF}"/>
    <dgm:cxn modelId="{2470B104-530E-4AC7-AC00-7A24E97A6FC0}" type="presOf" srcId="{9806FD80-E819-4DF3-8724-B63FBE70EB38}" destId="{92CC89ED-257F-496C-B555-CDB65D8000C4}" srcOrd="0" destOrd="0" presId="urn:microsoft.com/office/officeart/2005/8/layout/cycle1"/>
    <dgm:cxn modelId="{91D64A2B-5F57-415E-83AE-4539902732EC}" type="presOf" srcId="{824E524A-938A-4990-841E-5D54BC46EE02}" destId="{F282096C-8B0E-4F89-ACC5-C3EA4FBB6A16}" srcOrd="0" destOrd="0" presId="urn:microsoft.com/office/officeart/2005/8/layout/cycle1"/>
    <dgm:cxn modelId="{F0BFE34F-1398-4325-ABE2-C1DA3F77E5AE}" type="presOf" srcId="{247D8822-2775-459D-8EF4-0D4AC59F43B9}" destId="{9592D24C-9B15-4991-9BFC-B46F315DE3ED}" srcOrd="0" destOrd="0" presId="urn:microsoft.com/office/officeart/2005/8/layout/cycle1"/>
    <dgm:cxn modelId="{286AB945-80B2-4FFD-8D2E-CE7FFF081883}" type="presOf" srcId="{DA07666F-BF52-4933-BD0D-E68C14B68C85}" destId="{EE6FA9E5-5F84-4021-97BA-9571329EEDE4}" srcOrd="0" destOrd="0" presId="urn:microsoft.com/office/officeart/2005/8/layout/cycle1"/>
    <dgm:cxn modelId="{B2CE607F-32C5-487F-ABBE-E0CCC76A590E}" type="presOf" srcId="{578252B5-7A8E-4D3A-B484-173FA4502BF7}" destId="{C16A35CE-8A59-42B8-B320-9CC2B41945C4}" srcOrd="0" destOrd="0" presId="urn:microsoft.com/office/officeart/2005/8/layout/cycle1"/>
    <dgm:cxn modelId="{836697D4-7748-46F0-870F-D60FDA2BBF59}" type="presOf" srcId="{E977C057-760F-4F88-81D5-12C626994CE1}" destId="{4AA3AD5B-3EB9-4CCC-B08F-D26FA4D2B133}" srcOrd="0" destOrd="0" presId="urn:microsoft.com/office/officeart/2005/8/layout/cycle1"/>
    <dgm:cxn modelId="{9ABE4DAC-6D94-4A75-94DD-D58740F4A31F}" srcId="{E977C057-760F-4F88-81D5-12C626994CE1}" destId="{247D8822-2775-459D-8EF4-0D4AC59F43B9}" srcOrd="2" destOrd="0" parTransId="{9EBAF3F5-A719-423B-82A4-BAA11BCBAD16}" sibTransId="{9806FD80-E819-4DF3-8724-B63FBE70EB38}"/>
    <dgm:cxn modelId="{2E9C1BD4-561E-4A3E-B818-DDFCA9ABE4C4}" type="presOf" srcId="{1AEBEB2B-7530-4BDA-B12C-610001FE9FCF}" destId="{E65EDD4C-8786-44D1-9EDC-F78357DFE1A9}" srcOrd="0" destOrd="0" presId="urn:microsoft.com/office/officeart/2005/8/layout/cycle1"/>
    <dgm:cxn modelId="{5C2C840A-6ACF-45B5-8FA4-05E2BD3B1F9E}" srcId="{E977C057-760F-4F88-81D5-12C626994CE1}" destId="{578252B5-7A8E-4D3A-B484-173FA4502BF7}" srcOrd="0" destOrd="0" parTransId="{CB9C56B5-5EFA-4631-B0EF-8E4C53B9957C}" sibTransId="{824E524A-938A-4990-841E-5D54BC46EE02}"/>
    <dgm:cxn modelId="{196C7BAE-F7EF-45B1-888B-F84C6219AAC4}" type="presParOf" srcId="{4AA3AD5B-3EB9-4CCC-B08F-D26FA4D2B133}" destId="{EFAF45D0-526B-4B71-872F-DD3D7D006C0C}" srcOrd="0" destOrd="0" presId="urn:microsoft.com/office/officeart/2005/8/layout/cycle1"/>
    <dgm:cxn modelId="{F5082560-4C75-4B8F-82D6-8DC02584D70B}" type="presParOf" srcId="{4AA3AD5B-3EB9-4CCC-B08F-D26FA4D2B133}" destId="{C16A35CE-8A59-42B8-B320-9CC2B41945C4}" srcOrd="1" destOrd="0" presId="urn:microsoft.com/office/officeart/2005/8/layout/cycle1"/>
    <dgm:cxn modelId="{D1B80D28-15E8-47EA-8CDC-3AF6737B2C40}" type="presParOf" srcId="{4AA3AD5B-3EB9-4CCC-B08F-D26FA4D2B133}" destId="{F282096C-8B0E-4F89-ACC5-C3EA4FBB6A16}" srcOrd="2" destOrd="0" presId="urn:microsoft.com/office/officeart/2005/8/layout/cycle1"/>
    <dgm:cxn modelId="{31DE02AD-D2FF-4DA0-A719-8996F32023EE}" type="presParOf" srcId="{4AA3AD5B-3EB9-4CCC-B08F-D26FA4D2B133}" destId="{B2FA0298-6BC9-4252-883D-E11FCD8A916B}" srcOrd="3" destOrd="0" presId="urn:microsoft.com/office/officeart/2005/8/layout/cycle1"/>
    <dgm:cxn modelId="{04F7B8CD-231E-4342-896A-26B521A4722E}" type="presParOf" srcId="{4AA3AD5B-3EB9-4CCC-B08F-D26FA4D2B133}" destId="{EE6FA9E5-5F84-4021-97BA-9571329EEDE4}" srcOrd="4" destOrd="0" presId="urn:microsoft.com/office/officeart/2005/8/layout/cycle1"/>
    <dgm:cxn modelId="{35D4B766-5290-4F6C-A0E8-668C20F13058}" type="presParOf" srcId="{4AA3AD5B-3EB9-4CCC-B08F-D26FA4D2B133}" destId="{E65EDD4C-8786-44D1-9EDC-F78357DFE1A9}" srcOrd="5" destOrd="0" presId="urn:microsoft.com/office/officeart/2005/8/layout/cycle1"/>
    <dgm:cxn modelId="{C0DB2AAF-FD62-4A3C-86B9-D7519564AD0E}" type="presParOf" srcId="{4AA3AD5B-3EB9-4CCC-B08F-D26FA4D2B133}" destId="{92062D54-F636-4E31-9453-052CF7C9735C}" srcOrd="6" destOrd="0" presId="urn:microsoft.com/office/officeart/2005/8/layout/cycle1"/>
    <dgm:cxn modelId="{3DEA183A-1278-4335-89DD-C2408688A60F}" type="presParOf" srcId="{4AA3AD5B-3EB9-4CCC-B08F-D26FA4D2B133}" destId="{9592D24C-9B15-4991-9BFC-B46F315DE3ED}" srcOrd="7" destOrd="0" presId="urn:microsoft.com/office/officeart/2005/8/layout/cycle1"/>
    <dgm:cxn modelId="{AC980727-2794-4540-AF3B-72078623C84F}" type="presParOf" srcId="{4AA3AD5B-3EB9-4CCC-B08F-D26FA4D2B133}" destId="{92CC89ED-257F-496C-B555-CDB65D8000C4}" srcOrd="8" destOrd="0" presId="urn:microsoft.com/office/officeart/2005/8/layout/cycle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99270D-0E5B-469A-84CC-AA69908D91C1}"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s-MX"/>
        </a:p>
      </dgm:t>
    </dgm:pt>
    <dgm:pt modelId="{F563E2F7-FC90-4414-8DC2-730F1141B3E1}">
      <dgm:prSet phldrT="[Texto]" custT="1"/>
      <dgm:spPr>
        <a:solidFill>
          <a:schemeClr val="accent2">
            <a:alpha val="90000"/>
          </a:schemeClr>
        </a:solidFill>
        <a:ln>
          <a:solidFill>
            <a:schemeClr val="accent2">
              <a:lumMod val="50000"/>
              <a:alpha val="90000"/>
            </a:schemeClr>
          </a:solidFill>
        </a:ln>
        <a:effectLst>
          <a:innerShdw blurRad="63500" dist="50800" dir="18900000">
            <a:prstClr val="black">
              <a:alpha val="50000"/>
            </a:prstClr>
          </a:innerShdw>
        </a:effectLst>
      </dgm:spPr>
      <dgm:t>
        <a:bodyPr/>
        <a:lstStyle/>
        <a:p>
          <a:r>
            <a:rPr lang="es-MX" sz="2000" dirty="0" smtClean="0"/>
            <a:t>Programa</a:t>
          </a:r>
        </a:p>
        <a:p>
          <a:r>
            <a:rPr lang="es-MX" sz="2000" dirty="0" smtClean="0"/>
            <a:t>Educativo</a:t>
          </a:r>
          <a:endParaRPr lang="es-MX" sz="2000" dirty="0"/>
        </a:p>
      </dgm:t>
    </dgm:pt>
    <dgm:pt modelId="{8F5EA21B-250F-43C7-8EFC-80881227070B}" type="parTrans" cxnId="{64C2F05E-F51D-4876-8200-2640C49986A9}">
      <dgm:prSet/>
      <dgm:spPr/>
      <dgm:t>
        <a:bodyPr/>
        <a:lstStyle/>
        <a:p>
          <a:endParaRPr lang="es-MX"/>
        </a:p>
      </dgm:t>
    </dgm:pt>
    <dgm:pt modelId="{EF642AF3-7CED-4685-BA89-21F9EA899E38}" type="sibTrans" cxnId="{64C2F05E-F51D-4876-8200-2640C49986A9}">
      <dgm:prSet/>
      <dgm:spPr/>
      <dgm:t>
        <a:bodyPr/>
        <a:lstStyle/>
        <a:p>
          <a:endParaRPr lang="es-MX"/>
        </a:p>
      </dgm:t>
    </dgm:pt>
    <dgm:pt modelId="{3371F3B0-94E6-4903-89E7-E7A20E0B6121}">
      <dgm:prSet phldrT="[Texto]" custT="1"/>
      <dgm:spPr>
        <a:solidFill>
          <a:schemeClr val="accent2">
            <a:lumMod val="50000"/>
          </a:schemeClr>
        </a:solidFill>
      </dgm:spPr>
      <dgm:t>
        <a:bodyPr/>
        <a:lstStyle/>
        <a:p>
          <a:r>
            <a:rPr lang="es-MX" sz="2000" dirty="0" smtClean="0"/>
            <a:t>Plan de estudios</a:t>
          </a:r>
          <a:endParaRPr lang="es-MX" sz="2000" dirty="0"/>
        </a:p>
      </dgm:t>
    </dgm:pt>
    <dgm:pt modelId="{983DA7D9-C3E9-4A14-88C4-A48E1A82C2ED}" type="parTrans" cxnId="{6BED2072-5C7A-497E-BFD4-EBD7B42D5BAC}">
      <dgm:prSet/>
      <dgm:spPr/>
      <dgm:t>
        <a:bodyPr/>
        <a:lstStyle/>
        <a:p>
          <a:endParaRPr lang="es-MX"/>
        </a:p>
      </dgm:t>
    </dgm:pt>
    <dgm:pt modelId="{B022531F-C949-4AA1-BA67-8C92A7A6A83B}" type="sibTrans" cxnId="{6BED2072-5C7A-497E-BFD4-EBD7B42D5BAC}">
      <dgm:prSet/>
      <dgm:spPr/>
      <dgm:t>
        <a:bodyPr/>
        <a:lstStyle/>
        <a:p>
          <a:endParaRPr lang="es-MX"/>
        </a:p>
      </dgm:t>
    </dgm:pt>
    <dgm:pt modelId="{1651A824-6E6F-49EE-8A74-F8D950047F74}">
      <dgm:prSet phldrT="[Texto]" custT="1"/>
      <dgm:spPr>
        <a:solidFill>
          <a:schemeClr val="accent2">
            <a:lumMod val="75000"/>
          </a:schemeClr>
        </a:solidFill>
      </dgm:spPr>
      <dgm:t>
        <a:bodyPr/>
        <a:lstStyle/>
        <a:p>
          <a:r>
            <a:rPr lang="es-MX" sz="2000" dirty="0" smtClean="0"/>
            <a:t>Índices académicos</a:t>
          </a:r>
          <a:endParaRPr lang="es-MX" sz="2000" dirty="0"/>
        </a:p>
      </dgm:t>
    </dgm:pt>
    <dgm:pt modelId="{7812513E-746B-4CFE-B327-E18827F42626}" type="parTrans" cxnId="{8374D5EA-FD33-460C-90EC-93F36FEC8932}">
      <dgm:prSet/>
      <dgm:spPr/>
      <dgm:t>
        <a:bodyPr/>
        <a:lstStyle/>
        <a:p>
          <a:endParaRPr lang="es-MX"/>
        </a:p>
      </dgm:t>
    </dgm:pt>
    <dgm:pt modelId="{40C8AC0C-8DA9-4428-AFC7-2F9092903366}" type="sibTrans" cxnId="{8374D5EA-FD33-460C-90EC-93F36FEC8932}">
      <dgm:prSet/>
      <dgm:spPr/>
      <dgm:t>
        <a:bodyPr/>
        <a:lstStyle/>
        <a:p>
          <a:endParaRPr lang="es-MX"/>
        </a:p>
      </dgm:t>
    </dgm:pt>
    <dgm:pt modelId="{91158F94-8C93-4403-A8BE-FA45C918F71D}">
      <dgm:prSet phldrT="[Texto]" custT="1"/>
      <dgm:spPr>
        <a:solidFill>
          <a:schemeClr val="accent3">
            <a:alpha val="90000"/>
          </a:schemeClr>
        </a:solidFill>
        <a:ln>
          <a:solidFill>
            <a:schemeClr val="accent3">
              <a:lumMod val="50000"/>
              <a:alpha val="90000"/>
            </a:schemeClr>
          </a:solidFill>
        </a:ln>
        <a:effectLst>
          <a:innerShdw blurRad="63500" dist="50800" dir="18900000">
            <a:prstClr val="black">
              <a:alpha val="50000"/>
            </a:prstClr>
          </a:innerShdw>
        </a:effectLst>
      </dgm:spPr>
      <dgm:t>
        <a:bodyPr/>
        <a:lstStyle/>
        <a:p>
          <a:r>
            <a:rPr lang="es-MX" sz="2000" dirty="0" smtClean="0"/>
            <a:t>Estudiantes</a:t>
          </a:r>
          <a:endParaRPr lang="es-MX" sz="2000" dirty="0"/>
        </a:p>
      </dgm:t>
    </dgm:pt>
    <dgm:pt modelId="{ACC7FD7F-7A41-4918-BD03-8CC2E56853FE}" type="parTrans" cxnId="{A7BCFAE9-1DDF-4023-9B21-AAC550BD8EC5}">
      <dgm:prSet/>
      <dgm:spPr/>
      <dgm:t>
        <a:bodyPr/>
        <a:lstStyle/>
        <a:p>
          <a:endParaRPr lang="es-MX"/>
        </a:p>
      </dgm:t>
    </dgm:pt>
    <dgm:pt modelId="{38E85FF1-B2FE-4B56-9703-5172D1EFAE40}" type="sibTrans" cxnId="{A7BCFAE9-1DDF-4023-9B21-AAC550BD8EC5}">
      <dgm:prSet/>
      <dgm:spPr/>
      <dgm:t>
        <a:bodyPr/>
        <a:lstStyle/>
        <a:p>
          <a:endParaRPr lang="es-MX"/>
        </a:p>
      </dgm:t>
    </dgm:pt>
    <dgm:pt modelId="{2C4BA968-E890-4FC0-925B-E1FC4E14B263}">
      <dgm:prSet phldrT="[Texto]" custT="1"/>
      <dgm:spPr>
        <a:solidFill>
          <a:schemeClr val="accent3">
            <a:lumMod val="50000"/>
          </a:schemeClr>
        </a:solidFill>
      </dgm:spPr>
      <dgm:t>
        <a:bodyPr/>
        <a:lstStyle/>
        <a:p>
          <a:r>
            <a:rPr lang="es-MX" sz="2000" dirty="0" smtClean="0"/>
            <a:t>Orientación</a:t>
          </a:r>
          <a:endParaRPr lang="es-MX" sz="2000" dirty="0"/>
        </a:p>
      </dgm:t>
    </dgm:pt>
    <dgm:pt modelId="{DE8BA66A-AD2E-4E43-8B07-CEB0E9E8AA5D}" type="parTrans" cxnId="{E142D8A6-F4E4-4837-A070-87FCB561E167}">
      <dgm:prSet/>
      <dgm:spPr/>
      <dgm:t>
        <a:bodyPr/>
        <a:lstStyle/>
        <a:p>
          <a:endParaRPr lang="es-MX"/>
        </a:p>
      </dgm:t>
    </dgm:pt>
    <dgm:pt modelId="{354A75A4-76BA-4D7F-B758-632BC12F03EE}" type="sibTrans" cxnId="{E142D8A6-F4E4-4837-A070-87FCB561E167}">
      <dgm:prSet/>
      <dgm:spPr/>
      <dgm:t>
        <a:bodyPr/>
        <a:lstStyle/>
        <a:p>
          <a:endParaRPr lang="es-MX"/>
        </a:p>
      </dgm:t>
    </dgm:pt>
    <dgm:pt modelId="{B09A97C4-98DD-4E1E-927B-E116AC079E7E}">
      <dgm:prSet phldrT="[Texto]" custT="1"/>
      <dgm:spPr>
        <a:solidFill>
          <a:schemeClr val="accent3">
            <a:lumMod val="75000"/>
          </a:schemeClr>
        </a:solidFill>
      </dgm:spPr>
      <dgm:t>
        <a:bodyPr/>
        <a:lstStyle/>
        <a:p>
          <a:r>
            <a:rPr lang="es-MX" sz="2000" dirty="0" smtClean="0"/>
            <a:t>Formación</a:t>
          </a:r>
          <a:endParaRPr lang="es-MX" sz="2000" dirty="0"/>
        </a:p>
      </dgm:t>
    </dgm:pt>
    <dgm:pt modelId="{C5AB0F96-82EE-4ABF-A27B-AC03331651F8}" type="parTrans" cxnId="{AEAC152C-95F3-4AAC-AA69-192BE4C4E6B8}">
      <dgm:prSet/>
      <dgm:spPr/>
      <dgm:t>
        <a:bodyPr/>
        <a:lstStyle/>
        <a:p>
          <a:endParaRPr lang="es-MX"/>
        </a:p>
      </dgm:t>
    </dgm:pt>
    <dgm:pt modelId="{31A3195E-6431-4E66-AA18-31925782B9B6}" type="sibTrans" cxnId="{AEAC152C-95F3-4AAC-AA69-192BE4C4E6B8}">
      <dgm:prSet/>
      <dgm:spPr/>
      <dgm:t>
        <a:bodyPr/>
        <a:lstStyle/>
        <a:p>
          <a:endParaRPr lang="es-MX"/>
        </a:p>
      </dgm:t>
    </dgm:pt>
    <dgm:pt modelId="{45EFC8A2-789A-4949-9316-638D560134BB}">
      <dgm:prSet phldrT="[Texto]" custT="1"/>
      <dgm:spPr>
        <a:solidFill>
          <a:schemeClr val="accent4">
            <a:lumMod val="75000"/>
          </a:schemeClr>
        </a:solidFill>
      </dgm:spPr>
      <dgm:t>
        <a:bodyPr/>
        <a:lstStyle/>
        <a:p>
          <a:r>
            <a:rPr lang="es-MX" sz="2000" dirty="0" smtClean="0"/>
            <a:t>Información</a:t>
          </a:r>
          <a:endParaRPr lang="es-MX" sz="2000" dirty="0"/>
        </a:p>
      </dgm:t>
    </dgm:pt>
    <dgm:pt modelId="{838C1BEB-78C7-47B2-AD5C-E27825E27BE9}" type="parTrans" cxnId="{F9A1D68B-4B9A-4347-BC90-C61DDE20B6C8}">
      <dgm:prSet/>
      <dgm:spPr/>
      <dgm:t>
        <a:bodyPr/>
        <a:lstStyle/>
        <a:p>
          <a:endParaRPr lang="es-MX"/>
        </a:p>
      </dgm:t>
    </dgm:pt>
    <dgm:pt modelId="{5933F9E9-CEDD-4615-8B3B-3CA02C820F6D}" type="sibTrans" cxnId="{F9A1D68B-4B9A-4347-BC90-C61DDE20B6C8}">
      <dgm:prSet/>
      <dgm:spPr/>
      <dgm:t>
        <a:bodyPr/>
        <a:lstStyle/>
        <a:p>
          <a:endParaRPr lang="es-MX"/>
        </a:p>
      </dgm:t>
    </dgm:pt>
    <dgm:pt modelId="{FCF49B8E-8387-4C05-A713-F5BA8BB5804B}" type="pres">
      <dgm:prSet presAssocID="{BC99270D-0E5B-469A-84CC-AA69908D91C1}" presName="outerComposite" presStyleCnt="0">
        <dgm:presLayoutVars>
          <dgm:chMax val="2"/>
          <dgm:animLvl val="lvl"/>
          <dgm:resizeHandles val="exact"/>
        </dgm:presLayoutVars>
      </dgm:prSet>
      <dgm:spPr/>
      <dgm:t>
        <a:bodyPr/>
        <a:lstStyle/>
        <a:p>
          <a:endParaRPr lang="es-MX"/>
        </a:p>
      </dgm:t>
    </dgm:pt>
    <dgm:pt modelId="{06A9B190-B666-430E-9772-5F77820AAC29}" type="pres">
      <dgm:prSet presAssocID="{BC99270D-0E5B-469A-84CC-AA69908D91C1}" presName="dummyMaxCanvas" presStyleCnt="0"/>
      <dgm:spPr/>
    </dgm:pt>
    <dgm:pt modelId="{D12C615F-7856-44E2-80A8-865EC57CEEEF}" type="pres">
      <dgm:prSet presAssocID="{BC99270D-0E5B-469A-84CC-AA69908D91C1}" presName="parentComposite" presStyleCnt="0"/>
      <dgm:spPr/>
    </dgm:pt>
    <dgm:pt modelId="{7791DD31-E26D-4C1C-B5EB-DB35FE1C6DDD}" type="pres">
      <dgm:prSet presAssocID="{BC99270D-0E5B-469A-84CC-AA69908D91C1}" presName="parent1" presStyleLbl="alignAccFollowNode1" presStyleIdx="0" presStyleCnt="4">
        <dgm:presLayoutVars>
          <dgm:chMax val="4"/>
        </dgm:presLayoutVars>
      </dgm:prSet>
      <dgm:spPr/>
      <dgm:t>
        <a:bodyPr/>
        <a:lstStyle/>
        <a:p>
          <a:endParaRPr lang="es-MX"/>
        </a:p>
      </dgm:t>
    </dgm:pt>
    <dgm:pt modelId="{7102F158-D53B-48F3-BE85-06749145A7E6}" type="pres">
      <dgm:prSet presAssocID="{BC99270D-0E5B-469A-84CC-AA69908D91C1}" presName="parent2" presStyleLbl="alignAccFollowNode1" presStyleIdx="1" presStyleCnt="4">
        <dgm:presLayoutVars>
          <dgm:chMax val="4"/>
        </dgm:presLayoutVars>
      </dgm:prSet>
      <dgm:spPr/>
      <dgm:t>
        <a:bodyPr/>
        <a:lstStyle/>
        <a:p>
          <a:endParaRPr lang="es-MX"/>
        </a:p>
      </dgm:t>
    </dgm:pt>
    <dgm:pt modelId="{5093B48F-08F0-4003-9509-1EC7B8217D3E}" type="pres">
      <dgm:prSet presAssocID="{BC99270D-0E5B-469A-84CC-AA69908D91C1}" presName="childrenComposite" presStyleCnt="0"/>
      <dgm:spPr/>
    </dgm:pt>
    <dgm:pt modelId="{5A881EF9-5D50-4285-AED0-38F374E1EEDA}" type="pres">
      <dgm:prSet presAssocID="{BC99270D-0E5B-469A-84CC-AA69908D91C1}" presName="dummyMaxCanvas_ChildArea" presStyleCnt="0"/>
      <dgm:spPr/>
    </dgm:pt>
    <dgm:pt modelId="{D874412A-4C57-4790-A9E8-7ACC6D1DC38B}" type="pres">
      <dgm:prSet presAssocID="{BC99270D-0E5B-469A-84CC-AA69908D91C1}" presName="fulcrum" presStyleLbl="alignAccFollowNode1" presStyleIdx="2" presStyleCnt="4"/>
      <dgm:spPr>
        <a:solidFill>
          <a:srgbClr val="C00000">
            <a:alpha val="90000"/>
          </a:srgbClr>
        </a:solidFill>
      </dgm:spPr>
    </dgm:pt>
    <dgm:pt modelId="{E030ACAD-1F9A-47CF-A480-F846E9113073}" type="pres">
      <dgm:prSet presAssocID="{BC99270D-0E5B-469A-84CC-AA69908D91C1}" presName="balance_23" presStyleLbl="alignAccFollowNode1" presStyleIdx="3" presStyleCnt="4">
        <dgm:presLayoutVars>
          <dgm:bulletEnabled val="1"/>
        </dgm:presLayoutVars>
      </dgm:prSet>
      <dgm:spPr>
        <a:solidFill>
          <a:srgbClr val="C00000">
            <a:alpha val="90000"/>
          </a:srgbClr>
        </a:solidFill>
      </dgm:spPr>
    </dgm:pt>
    <dgm:pt modelId="{5F011DFB-DE98-4B7C-8380-1C3DD8831F3F}" type="pres">
      <dgm:prSet presAssocID="{BC99270D-0E5B-469A-84CC-AA69908D91C1}" presName="right_23_1" presStyleLbl="node1" presStyleIdx="0" presStyleCnt="5">
        <dgm:presLayoutVars>
          <dgm:bulletEnabled val="1"/>
        </dgm:presLayoutVars>
      </dgm:prSet>
      <dgm:spPr/>
      <dgm:t>
        <a:bodyPr/>
        <a:lstStyle/>
        <a:p>
          <a:endParaRPr lang="es-MX"/>
        </a:p>
      </dgm:t>
    </dgm:pt>
    <dgm:pt modelId="{5DE3E54E-95A2-44F7-B6B9-5CEA1F8C9712}" type="pres">
      <dgm:prSet presAssocID="{BC99270D-0E5B-469A-84CC-AA69908D91C1}" presName="right_23_2" presStyleLbl="node1" presStyleIdx="1" presStyleCnt="5">
        <dgm:presLayoutVars>
          <dgm:bulletEnabled val="1"/>
        </dgm:presLayoutVars>
      </dgm:prSet>
      <dgm:spPr/>
      <dgm:t>
        <a:bodyPr/>
        <a:lstStyle/>
        <a:p>
          <a:endParaRPr lang="es-MX"/>
        </a:p>
      </dgm:t>
    </dgm:pt>
    <dgm:pt modelId="{01C779E2-32A0-426A-B9DD-4CE5ECA1AE0B}" type="pres">
      <dgm:prSet presAssocID="{BC99270D-0E5B-469A-84CC-AA69908D91C1}" presName="right_23_3" presStyleLbl="node1" presStyleIdx="2" presStyleCnt="5">
        <dgm:presLayoutVars>
          <dgm:bulletEnabled val="1"/>
        </dgm:presLayoutVars>
      </dgm:prSet>
      <dgm:spPr/>
      <dgm:t>
        <a:bodyPr/>
        <a:lstStyle/>
        <a:p>
          <a:endParaRPr lang="es-MX"/>
        </a:p>
      </dgm:t>
    </dgm:pt>
    <dgm:pt modelId="{F88DD085-BC92-4B9F-880B-7404FBD6297F}" type="pres">
      <dgm:prSet presAssocID="{BC99270D-0E5B-469A-84CC-AA69908D91C1}" presName="left_23_1" presStyleLbl="node1" presStyleIdx="3" presStyleCnt="5">
        <dgm:presLayoutVars>
          <dgm:bulletEnabled val="1"/>
        </dgm:presLayoutVars>
      </dgm:prSet>
      <dgm:spPr/>
      <dgm:t>
        <a:bodyPr/>
        <a:lstStyle/>
        <a:p>
          <a:endParaRPr lang="es-MX"/>
        </a:p>
      </dgm:t>
    </dgm:pt>
    <dgm:pt modelId="{2DCF8E1B-F7E6-48BA-BE0A-9236CFE60539}" type="pres">
      <dgm:prSet presAssocID="{BC99270D-0E5B-469A-84CC-AA69908D91C1}" presName="left_23_2" presStyleLbl="node1" presStyleIdx="4" presStyleCnt="5">
        <dgm:presLayoutVars>
          <dgm:bulletEnabled val="1"/>
        </dgm:presLayoutVars>
      </dgm:prSet>
      <dgm:spPr/>
      <dgm:t>
        <a:bodyPr/>
        <a:lstStyle/>
        <a:p>
          <a:endParaRPr lang="es-MX"/>
        </a:p>
      </dgm:t>
    </dgm:pt>
  </dgm:ptLst>
  <dgm:cxnLst>
    <dgm:cxn modelId="{64C2F05E-F51D-4876-8200-2640C49986A9}" srcId="{BC99270D-0E5B-469A-84CC-AA69908D91C1}" destId="{F563E2F7-FC90-4414-8DC2-730F1141B3E1}" srcOrd="0" destOrd="0" parTransId="{8F5EA21B-250F-43C7-8EFC-80881227070B}" sibTransId="{EF642AF3-7CED-4685-BA89-21F9EA899E38}"/>
    <dgm:cxn modelId="{C9FFE008-D366-460F-BD8B-1EE3307CC659}" type="presOf" srcId="{45EFC8A2-789A-4949-9316-638D560134BB}" destId="{01C779E2-32A0-426A-B9DD-4CE5ECA1AE0B}" srcOrd="0" destOrd="0" presId="urn:microsoft.com/office/officeart/2005/8/layout/balance1"/>
    <dgm:cxn modelId="{EE3BB093-502D-40B8-A1BA-C9D719E57960}" type="presOf" srcId="{1651A824-6E6F-49EE-8A74-F8D950047F74}" destId="{2DCF8E1B-F7E6-48BA-BE0A-9236CFE60539}" srcOrd="0" destOrd="0" presId="urn:microsoft.com/office/officeart/2005/8/layout/balance1"/>
    <dgm:cxn modelId="{A7BCFAE9-1DDF-4023-9B21-AAC550BD8EC5}" srcId="{BC99270D-0E5B-469A-84CC-AA69908D91C1}" destId="{91158F94-8C93-4403-A8BE-FA45C918F71D}" srcOrd="1" destOrd="0" parTransId="{ACC7FD7F-7A41-4918-BD03-8CC2E56853FE}" sibTransId="{38E85FF1-B2FE-4B56-9703-5172D1EFAE40}"/>
    <dgm:cxn modelId="{6BED2072-5C7A-497E-BFD4-EBD7B42D5BAC}" srcId="{F563E2F7-FC90-4414-8DC2-730F1141B3E1}" destId="{3371F3B0-94E6-4903-89E7-E7A20E0B6121}" srcOrd="0" destOrd="0" parTransId="{983DA7D9-C3E9-4A14-88C4-A48E1A82C2ED}" sibTransId="{B022531F-C949-4AA1-BA67-8C92A7A6A83B}"/>
    <dgm:cxn modelId="{7BBFCC4A-CA41-46E8-8FB0-DDCBEA6CC005}" type="presOf" srcId="{BC99270D-0E5B-469A-84CC-AA69908D91C1}" destId="{FCF49B8E-8387-4C05-A713-F5BA8BB5804B}" srcOrd="0" destOrd="0" presId="urn:microsoft.com/office/officeart/2005/8/layout/balance1"/>
    <dgm:cxn modelId="{F9A1D68B-4B9A-4347-BC90-C61DDE20B6C8}" srcId="{91158F94-8C93-4403-A8BE-FA45C918F71D}" destId="{45EFC8A2-789A-4949-9316-638D560134BB}" srcOrd="2" destOrd="0" parTransId="{838C1BEB-78C7-47B2-AD5C-E27825E27BE9}" sibTransId="{5933F9E9-CEDD-4615-8B3B-3CA02C820F6D}"/>
    <dgm:cxn modelId="{93B2BABC-13AA-4EF7-ADAA-5A4141B2DC9D}" type="presOf" srcId="{B09A97C4-98DD-4E1E-927B-E116AC079E7E}" destId="{5DE3E54E-95A2-44F7-B6B9-5CEA1F8C9712}" srcOrd="0" destOrd="0" presId="urn:microsoft.com/office/officeart/2005/8/layout/balance1"/>
    <dgm:cxn modelId="{E142D8A6-F4E4-4837-A070-87FCB561E167}" srcId="{91158F94-8C93-4403-A8BE-FA45C918F71D}" destId="{2C4BA968-E890-4FC0-925B-E1FC4E14B263}" srcOrd="0" destOrd="0" parTransId="{DE8BA66A-AD2E-4E43-8B07-CEB0E9E8AA5D}" sibTransId="{354A75A4-76BA-4D7F-B758-632BC12F03EE}"/>
    <dgm:cxn modelId="{ACD46479-CC43-4FED-8D90-2A0BFD29C224}" type="presOf" srcId="{F563E2F7-FC90-4414-8DC2-730F1141B3E1}" destId="{7791DD31-E26D-4C1C-B5EB-DB35FE1C6DDD}" srcOrd="0" destOrd="0" presId="urn:microsoft.com/office/officeart/2005/8/layout/balance1"/>
    <dgm:cxn modelId="{AEAC152C-95F3-4AAC-AA69-192BE4C4E6B8}" srcId="{91158F94-8C93-4403-A8BE-FA45C918F71D}" destId="{B09A97C4-98DD-4E1E-927B-E116AC079E7E}" srcOrd="1" destOrd="0" parTransId="{C5AB0F96-82EE-4ABF-A27B-AC03331651F8}" sibTransId="{31A3195E-6431-4E66-AA18-31925782B9B6}"/>
    <dgm:cxn modelId="{8374D5EA-FD33-460C-90EC-93F36FEC8932}" srcId="{F563E2F7-FC90-4414-8DC2-730F1141B3E1}" destId="{1651A824-6E6F-49EE-8A74-F8D950047F74}" srcOrd="1" destOrd="0" parTransId="{7812513E-746B-4CFE-B327-E18827F42626}" sibTransId="{40C8AC0C-8DA9-4428-AFC7-2F9092903366}"/>
    <dgm:cxn modelId="{2FB44BFC-F74E-4554-A011-B56DA71DED21}" type="presOf" srcId="{2C4BA968-E890-4FC0-925B-E1FC4E14B263}" destId="{5F011DFB-DE98-4B7C-8380-1C3DD8831F3F}" srcOrd="0" destOrd="0" presId="urn:microsoft.com/office/officeart/2005/8/layout/balance1"/>
    <dgm:cxn modelId="{0D377811-65B7-468B-BEB4-1C2B2886A95C}" type="presOf" srcId="{91158F94-8C93-4403-A8BE-FA45C918F71D}" destId="{7102F158-D53B-48F3-BE85-06749145A7E6}" srcOrd="0" destOrd="0" presId="urn:microsoft.com/office/officeart/2005/8/layout/balance1"/>
    <dgm:cxn modelId="{66CF5941-7713-4591-896E-7376D79D29E4}" type="presOf" srcId="{3371F3B0-94E6-4903-89E7-E7A20E0B6121}" destId="{F88DD085-BC92-4B9F-880B-7404FBD6297F}" srcOrd="0" destOrd="0" presId="urn:microsoft.com/office/officeart/2005/8/layout/balance1"/>
    <dgm:cxn modelId="{FBFDEB2E-DE5C-4573-8AF7-61D3D789992F}" type="presParOf" srcId="{FCF49B8E-8387-4C05-A713-F5BA8BB5804B}" destId="{06A9B190-B666-430E-9772-5F77820AAC29}" srcOrd="0" destOrd="0" presId="urn:microsoft.com/office/officeart/2005/8/layout/balance1"/>
    <dgm:cxn modelId="{FE04ACC3-D1DC-4BAF-939E-0775ABCD7448}" type="presParOf" srcId="{FCF49B8E-8387-4C05-A713-F5BA8BB5804B}" destId="{D12C615F-7856-44E2-80A8-865EC57CEEEF}" srcOrd="1" destOrd="0" presId="urn:microsoft.com/office/officeart/2005/8/layout/balance1"/>
    <dgm:cxn modelId="{A9678734-6EA1-4263-A57B-AD119E1D5D03}" type="presParOf" srcId="{D12C615F-7856-44E2-80A8-865EC57CEEEF}" destId="{7791DD31-E26D-4C1C-B5EB-DB35FE1C6DDD}" srcOrd="0" destOrd="0" presId="urn:microsoft.com/office/officeart/2005/8/layout/balance1"/>
    <dgm:cxn modelId="{F41EC071-9EFB-42A1-AF16-4C904CF32F3F}" type="presParOf" srcId="{D12C615F-7856-44E2-80A8-865EC57CEEEF}" destId="{7102F158-D53B-48F3-BE85-06749145A7E6}" srcOrd="1" destOrd="0" presId="urn:microsoft.com/office/officeart/2005/8/layout/balance1"/>
    <dgm:cxn modelId="{544645EE-45AA-4CE1-A343-53BADA161EC8}" type="presParOf" srcId="{FCF49B8E-8387-4C05-A713-F5BA8BB5804B}" destId="{5093B48F-08F0-4003-9509-1EC7B8217D3E}" srcOrd="2" destOrd="0" presId="urn:microsoft.com/office/officeart/2005/8/layout/balance1"/>
    <dgm:cxn modelId="{142C54D1-0A68-4281-A986-D5EA83F84FD3}" type="presParOf" srcId="{5093B48F-08F0-4003-9509-1EC7B8217D3E}" destId="{5A881EF9-5D50-4285-AED0-38F374E1EEDA}" srcOrd="0" destOrd="0" presId="urn:microsoft.com/office/officeart/2005/8/layout/balance1"/>
    <dgm:cxn modelId="{18BB83BE-16C7-45D1-9AD0-E8E57A20702C}" type="presParOf" srcId="{5093B48F-08F0-4003-9509-1EC7B8217D3E}" destId="{D874412A-4C57-4790-A9E8-7ACC6D1DC38B}" srcOrd="1" destOrd="0" presId="urn:microsoft.com/office/officeart/2005/8/layout/balance1"/>
    <dgm:cxn modelId="{06409FC4-E7AF-482E-A269-C0467C141A8F}" type="presParOf" srcId="{5093B48F-08F0-4003-9509-1EC7B8217D3E}" destId="{E030ACAD-1F9A-47CF-A480-F846E9113073}" srcOrd="2" destOrd="0" presId="urn:microsoft.com/office/officeart/2005/8/layout/balance1"/>
    <dgm:cxn modelId="{BCA8BB18-6CC9-436B-A3E4-F588975C4B89}" type="presParOf" srcId="{5093B48F-08F0-4003-9509-1EC7B8217D3E}" destId="{5F011DFB-DE98-4B7C-8380-1C3DD8831F3F}" srcOrd="3" destOrd="0" presId="urn:microsoft.com/office/officeart/2005/8/layout/balance1"/>
    <dgm:cxn modelId="{86BDFE4A-F909-46AC-9B3B-6F211932844E}" type="presParOf" srcId="{5093B48F-08F0-4003-9509-1EC7B8217D3E}" destId="{5DE3E54E-95A2-44F7-B6B9-5CEA1F8C9712}" srcOrd="4" destOrd="0" presId="urn:microsoft.com/office/officeart/2005/8/layout/balance1"/>
    <dgm:cxn modelId="{DC954C4C-C83E-40B8-8382-9B146F2D89D0}" type="presParOf" srcId="{5093B48F-08F0-4003-9509-1EC7B8217D3E}" destId="{01C779E2-32A0-426A-B9DD-4CE5ECA1AE0B}" srcOrd="5" destOrd="0" presId="urn:microsoft.com/office/officeart/2005/8/layout/balance1"/>
    <dgm:cxn modelId="{82191C4E-0679-4129-8931-B5738C3FC68A}" type="presParOf" srcId="{5093B48F-08F0-4003-9509-1EC7B8217D3E}" destId="{F88DD085-BC92-4B9F-880B-7404FBD6297F}" srcOrd="6" destOrd="0" presId="urn:microsoft.com/office/officeart/2005/8/layout/balance1"/>
    <dgm:cxn modelId="{D566ECBF-4BE4-4A54-81BC-0F38AC9FD05F}" type="presParOf" srcId="{5093B48F-08F0-4003-9509-1EC7B8217D3E}" destId="{2DCF8E1B-F7E6-48BA-BE0A-9236CFE60539}" srcOrd="7" destOrd="0" presId="urn:microsoft.com/office/officeart/2005/8/layout/balance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4C6791-E960-477B-B699-8DFEAF1BC5B2}" type="doc">
      <dgm:prSet loTypeId="urn:microsoft.com/office/officeart/2005/8/layout/default#1" loCatId="list" qsTypeId="urn:microsoft.com/office/officeart/2005/8/quickstyle/3d6" qsCatId="3D" csTypeId="urn:microsoft.com/office/officeart/2005/8/colors/colorful1#1" csCatId="colorful" phldr="1"/>
      <dgm:spPr/>
      <dgm:t>
        <a:bodyPr/>
        <a:lstStyle/>
        <a:p>
          <a:endParaRPr lang="es-MX"/>
        </a:p>
      </dgm:t>
    </dgm:pt>
    <dgm:pt modelId="{7427D376-9563-46D0-8609-CBBD924246F2}">
      <dgm:prSet phldrT="[Texto]" custT="1"/>
      <dgm:spPr/>
      <dgm:t>
        <a:bodyPr/>
        <a:lstStyle/>
        <a:p>
          <a:r>
            <a:rPr lang="es-MX" sz="2800" dirty="0" smtClean="0"/>
            <a:t>Objetivo</a:t>
          </a:r>
          <a:endParaRPr lang="es-MX" sz="2800" dirty="0"/>
        </a:p>
      </dgm:t>
    </dgm:pt>
    <dgm:pt modelId="{D0D73FD2-B8DD-4926-9403-D55BFD59094F}" type="parTrans" cxnId="{1FF02548-C492-46F2-8672-B8A0C0E15B08}">
      <dgm:prSet/>
      <dgm:spPr/>
      <dgm:t>
        <a:bodyPr/>
        <a:lstStyle/>
        <a:p>
          <a:endParaRPr lang="es-MX"/>
        </a:p>
      </dgm:t>
    </dgm:pt>
    <dgm:pt modelId="{3D10A7A5-A1BF-492F-BD5B-D10B857A1D91}" type="sibTrans" cxnId="{1FF02548-C492-46F2-8672-B8A0C0E15B08}">
      <dgm:prSet/>
      <dgm:spPr/>
      <dgm:t>
        <a:bodyPr/>
        <a:lstStyle/>
        <a:p>
          <a:endParaRPr lang="es-MX"/>
        </a:p>
      </dgm:t>
    </dgm:pt>
    <dgm:pt modelId="{039FD7CE-4D14-464B-ABAB-A7CA79CE72C3}">
      <dgm:prSet phldrT="[Texto]" custT="1"/>
      <dgm:spPr/>
      <dgm:t>
        <a:bodyPr/>
        <a:lstStyle/>
        <a:p>
          <a:r>
            <a:rPr lang="es-MX" sz="2800" dirty="0" smtClean="0"/>
            <a:t>Justificación</a:t>
          </a:r>
          <a:endParaRPr lang="es-MX" sz="2800" dirty="0"/>
        </a:p>
      </dgm:t>
    </dgm:pt>
    <dgm:pt modelId="{F60A60DD-33E6-4321-9A6C-421C8FC84E1C}" type="parTrans" cxnId="{D2120626-2EE1-4E0A-8777-C5D7ABA6F151}">
      <dgm:prSet/>
      <dgm:spPr/>
      <dgm:t>
        <a:bodyPr/>
        <a:lstStyle/>
        <a:p>
          <a:endParaRPr lang="es-MX"/>
        </a:p>
      </dgm:t>
    </dgm:pt>
    <dgm:pt modelId="{1620CC7D-6A47-43A5-8794-62AE50CA9945}" type="sibTrans" cxnId="{D2120626-2EE1-4E0A-8777-C5D7ABA6F151}">
      <dgm:prSet/>
      <dgm:spPr/>
      <dgm:t>
        <a:bodyPr/>
        <a:lstStyle/>
        <a:p>
          <a:endParaRPr lang="es-MX"/>
        </a:p>
      </dgm:t>
    </dgm:pt>
    <dgm:pt modelId="{891A9739-1D3C-40BA-99AE-65C67E84A183}">
      <dgm:prSet phldrT="[Texto]" custT="1"/>
      <dgm:spPr/>
      <dgm:t>
        <a:bodyPr/>
        <a:lstStyle/>
        <a:p>
          <a:r>
            <a:rPr lang="es-MX" sz="2400" dirty="0" smtClean="0"/>
            <a:t>Delimitación del problema o situación</a:t>
          </a:r>
          <a:endParaRPr lang="es-MX" sz="2400" dirty="0"/>
        </a:p>
      </dgm:t>
    </dgm:pt>
    <dgm:pt modelId="{3F980339-2B3D-4E23-955B-27C6CA5278B7}" type="parTrans" cxnId="{7316B11D-3A62-428B-ADD8-B1C5E02507C3}">
      <dgm:prSet/>
      <dgm:spPr/>
      <dgm:t>
        <a:bodyPr/>
        <a:lstStyle/>
        <a:p>
          <a:endParaRPr lang="es-MX"/>
        </a:p>
      </dgm:t>
    </dgm:pt>
    <dgm:pt modelId="{F6EBA4F0-3BF8-4864-A6B3-933BEC94E831}" type="sibTrans" cxnId="{7316B11D-3A62-428B-ADD8-B1C5E02507C3}">
      <dgm:prSet/>
      <dgm:spPr/>
      <dgm:t>
        <a:bodyPr/>
        <a:lstStyle/>
        <a:p>
          <a:endParaRPr lang="es-MX"/>
        </a:p>
      </dgm:t>
    </dgm:pt>
    <dgm:pt modelId="{8561C66B-CFD6-4C10-BF19-A006C2FB01A4}">
      <dgm:prSet phldrT="[Texto]" custT="1"/>
      <dgm:spPr/>
      <dgm:t>
        <a:bodyPr/>
        <a:lstStyle/>
        <a:p>
          <a:r>
            <a:rPr lang="es-MX" sz="2800" dirty="0" smtClean="0"/>
            <a:t>Acciones</a:t>
          </a:r>
          <a:endParaRPr lang="es-MX" sz="2800" dirty="0"/>
        </a:p>
      </dgm:t>
    </dgm:pt>
    <dgm:pt modelId="{D01791B4-E59F-4958-8FE0-A1F9C4D3DEF2}" type="parTrans" cxnId="{C14A6E1F-7AA5-48AD-9DC0-DF9FBA4E2728}">
      <dgm:prSet/>
      <dgm:spPr/>
      <dgm:t>
        <a:bodyPr/>
        <a:lstStyle/>
        <a:p>
          <a:endParaRPr lang="es-MX"/>
        </a:p>
      </dgm:t>
    </dgm:pt>
    <dgm:pt modelId="{C824A8AC-C952-465C-899D-453E5AA30357}" type="sibTrans" cxnId="{C14A6E1F-7AA5-48AD-9DC0-DF9FBA4E2728}">
      <dgm:prSet/>
      <dgm:spPr/>
      <dgm:t>
        <a:bodyPr/>
        <a:lstStyle/>
        <a:p>
          <a:endParaRPr lang="es-MX"/>
        </a:p>
      </dgm:t>
    </dgm:pt>
    <dgm:pt modelId="{9DD277F4-5255-4D12-9661-BD5CF86E2D91}">
      <dgm:prSet phldrT="[Texto]" custT="1"/>
      <dgm:spPr/>
      <dgm:t>
        <a:bodyPr/>
        <a:lstStyle/>
        <a:p>
          <a:r>
            <a:rPr lang="es-MX" sz="2800" dirty="0" smtClean="0"/>
            <a:t>Metas</a:t>
          </a:r>
          <a:endParaRPr lang="es-MX" sz="2800" dirty="0"/>
        </a:p>
      </dgm:t>
    </dgm:pt>
    <dgm:pt modelId="{28718A4E-9CEE-4F5C-B137-A1135553E33D}" type="parTrans" cxnId="{E6463878-59C1-4B5D-BBB8-3B270DECC742}">
      <dgm:prSet/>
      <dgm:spPr/>
      <dgm:t>
        <a:bodyPr/>
        <a:lstStyle/>
        <a:p>
          <a:endParaRPr lang="es-MX"/>
        </a:p>
      </dgm:t>
    </dgm:pt>
    <dgm:pt modelId="{5209EB58-4779-4734-AA2D-932246184B1A}" type="sibTrans" cxnId="{E6463878-59C1-4B5D-BBB8-3B270DECC742}">
      <dgm:prSet/>
      <dgm:spPr/>
      <dgm:t>
        <a:bodyPr/>
        <a:lstStyle/>
        <a:p>
          <a:endParaRPr lang="es-MX"/>
        </a:p>
      </dgm:t>
    </dgm:pt>
    <dgm:pt modelId="{389D0CC7-47CB-4D3F-B0E7-9A50048A2D70}">
      <dgm:prSet phldrT="[Texto]" custT="1"/>
      <dgm:spPr/>
      <dgm:t>
        <a:bodyPr/>
        <a:lstStyle/>
        <a:p>
          <a:r>
            <a:rPr lang="es-MX" sz="2700" dirty="0" smtClean="0"/>
            <a:t>Responsables</a:t>
          </a:r>
          <a:endParaRPr lang="es-MX" sz="2700" dirty="0"/>
        </a:p>
      </dgm:t>
    </dgm:pt>
    <dgm:pt modelId="{DA56F00E-B6CF-4349-9F62-54E29AD8E3FB}" type="parTrans" cxnId="{A58F77D3-01EC-4616-9C90-E8E0DAB26A18}">
      <dgm:prSet/>
      <dgm:spPr/>
      <dgm:t>
        <a:bodyPr/>
        <a:lstStyle/>
        <a:p>
          <a:endParaRPr lang="es-MX"/>
        </a:p>
      </dgm:t>
    </dgm:pt>
    <dgm:pt modelId="{2F33A96D-7AD2-430A-B62F-C925B0B40B6E}" type="sibTrans" cxnId="{A58F77D3-01EC-4616-9C90-E8E0DAB26A18}">
      <dgm:prSet/>
      <dgm:spPr/>
      <dgm:t>
        <a:bodyPr/>
        <a:lstStyle/>
        <a:p>
          <a:endParaRPr lang="es-MX"/>
        </a:p>
      </dgm:t>
    </dgm:pt>
    <dgm:pt modelId="{8F7ED9B7-E3BA-45BD-BEBD-5FDFDAA3F748}">
      <dgm:prSet phldrT="[Texto]" custT="1"/>
      <dgm:spPr/>
      <dgm:t>
        <a:bodyPr/>
        <a:lstStyle/>
        <a:p>
          <a:r>
            <a:rPr lang="es-MX" sz="2800" dirty="0" smtClean="0"/>
            <a:t>Recursos</a:t>
          </a:r>
          <a:endParaRPr lang="es-MX" sz="2800" dirty="0"/>
        </a:p>
      </dgm:t>
    </dgm:pt>
    <dgm:pt modelId="{C994C48A-0A9A-4E1F-9D3D-C06272934280}" type="parTrans" cxnId="{016C3914-8505-4263-B00B-2BB8F1121D01}">
      <dgm:prSet/>
      <dgm:spPr/>
      <dgm:t>
        <a:bodyPr/>
        <a:lstStyle/>
        <a:p>
          <a:endParaRPr lang="es-MX"/>
        </a:p>
      </dgm:t>
    </dgm:pt>
    <dgm:pt modelId="{D2E24C05-76C9-47C9-8211-A8DF72287418}" type="sibTrans" cxnId="{016C3914-8505-4263-B00B-2BB8F1121D01}">
      <dgm:prSet/>
      <dgm:spPr/>
      <dgm:t>
        <a:bodyPr/>
        <a:lstStyle/>
        <a:p>
          <a:endParaRPr lang="es-MX"/>
        </a:p>
      </dgm:t>
    </dgm:pt>
    <dgm:pt modelId="{6FBD0777-72B5-4274-BB6A-DF878644DF1E}">
      <dgm:prSet phldrT="[Texto]" custT="1"/>
      <dgm:spPr/>
      <dgm:t>
        <a:bodyPr/>
        <a:lstStyle/>
        <a:p>
          <a:r>
            <a:rPr lang="es-MX" sz="2800" dirty="0" smtClean="0"/>
            <a:t>Evaluación</a:t>
          </a:r>
          <a:endParaRPr lang="es-MX" sz="2800" dirty="0"/>
        </a:p>
      </dgm:t>
    </dgm:pt>
    <dgm:pt modelId="{AC9A6E89-1147-445F-8619-58B31A043C64}" type="parTrans" cxnId="{75F78389-8203-4E32-BE4E-90B635DC0B3D}">
      <dgm:prSet/>
      <dgm:spPr/>
      <dgm:t>
        <a:bodyPr/>
        <a:lstStyle/>
        <a:p>
          <a:endParaRPr lang="es-MX"/>
        </a:p>
      </dgm:t>
    </dgm:pt>
    <dgm:pt modelId="{6DD56F2E-6C29-4B2F-819D-B69D44A192F1}" type="sibTrans" cxnId="{75F78389-8203-4E32-BE4E-90B635DC0B3D}">
      <dgm:prSet/>
      <dgm:spPr/>
      <dgm:t>
        <a:bodyPr/>
        <a:lstStyle/>
        <a:p>
          <a:endParaRPr lang="es-MX"/>
        </a:p>
      </dgm:t>
    </dgm:pt>
    <dgm:pt modelId="{DB5A1D51-8359-41E2-8465-9FCD2A67CADE}">
      <dgm:prSet phldrT="[Texto]" custT="1"/>
      <dgm:spPr/>
      <dgm:t>
        <a:bodyPr/>
        <a:lstStyle/>
        <a:p>
          <a:r>
            <a:rPr lang="es-MX" sz="2400" dirty="0" smtClean="0"/>
            <a:t>Calendarización</a:t>
          </a:r>
          <a:endParaRPr lang="es-MX" sz="2400" dirty="0"/>
        </a:p>
      </dgm:t>
    </dgm:pt>
    <dgm:pt modelId="{F4791DBF-E81F-43A6-8685-F9D9AA831176}" type="parTrans" cxnId="{2A05E116-560A-4234-8C0B-23A55C049169}">
      <dgm:prSet/>
      <dgm:spPr/>
      <dgm:t>
        <a:bodyPr/>
        <a:lstStyle/>
        <a:p>
          <a:endParaRPr lang="es-MX"/>
        </a:p>
      </dgm:t>
    </dgm:pt>
    <dgm:pt modelId="{3F6623DE-2C92-4C5E-8510-2D7FA600D9B9}" type="sibTrans" cxnId="{2A05E116-560A-4234-8C0B-23A55C049169}">
      <dgm:prSet/>
      <dgm:spPr/>
      <dgm:t>
        <a:bodyPr/>
        <a:lstStyle/>
        <a:p>
          <a:endParaRPr lang="es-MX"/>
        </a:p>
      </dgm:t>
    </dgm:pt>
    <dgm:pt modelId="{6B694323-7844-4243-8DCC-CAE22BAD1CA0}" type="pres">
      <dgm:prSet presAssocID="{AD4C6791-E960-477B-B699-8DFEAF1BC5B2}" presName="diagram" presStyleCnt="0">
        <dgm:presLayoutVars>
          <dgm:dir/>
          <dgm:resizeHandles val="exact"/>
        </dgm:presLayoutVars>
      </dgm:prSet>
      <dgm:spPr/>
      <dgm:t>
        <a:bodyPr/>
        <a:lstStyle/>
        <a:p>
          <a:endParaRPr lang="es-MX"/>
        </a:p>
      </dgm:t>
    </dgm:pt>
    <dgm:pt modelId="{AAE32D5A-6554-47B7-A876-7849276ACF02}" type="pres">
      <dgm:prSet presAssocID="{7427D376-9563-46D0-8609-CBBD924246F2}" presName="node" presStyleLbl="node1" presStyleIdx="0" presStyleCnt="9">
        <dgm:presLayoutVars>
          <dgm:bulletEnabled val="1"/>
        </dgm:presLayoutVars>
      </dgm:prSet>
      <dgm:spPr/>
      <dgm:t>
        <a:bodyPr/>
        <a:lstStyle/>
        <a:p>
          <a:endParaRPr lang="es-MX"/>
        </a:p>
      </dgm:t>
    </dgm:pt>
    <dgm:pt modelId="{A2206EE7-0F44-46DE-A832-145CD660E78E}" type="pres">
      <dgm:prSet presAssocID="{3D10A7A5-A1BF-492F-BD5B-D10B857A1D91}" presName="sibTrans" presStyleCnt="0"/>
      <dgm:spPr/>
    </dgm:pt>
    <dgm:pt modelId="{B5D2A7D0-39FE-4300-A144-7BC2FCAC98E1}" type="pres">
      <dgm:prSet presAssocID="{039FD7CE-4D14-464B-ABAB-A7CA79CE72C3}" presName="node" presStyleLbl="node1" presStyleIdx="1" presStyleCnt="9">
        <dgm:presLayoutVars>
          <dgm:bulletEnabled val="1"/>
        </dgm:presLayoutVars>
      </dgm:prSet>
      <dgm:spPr/>
      <dgm:t>
        <a:bodyPr/>
        <a:lstStyle/>
        <a:p>
          <a:endParaRPr lang="es-MX"/>
        </a:p>
      </dgm:t>
    </dgm:pt>
    <dgm:pt modelId="{B257203D-BC67-4A60-ACA3-07F84C131102}" type="pres">
      <dgm:prSet presAssocID="{1620CC7D-6A47-43A5-8794-62AE50CA9945}" presName="sibTrans" presStyleCnt="0"/>
      <dgm:spPr/>
    </dgm:pt>
    <dgm:pt modelId="{5C78D9D8-23F1-4682-8A96-697405E3DDF3}" type="pres">
      <dgm:prSet presAssocID="{891A9739-1D3C-40BA-99AE-65C67E84A183}" presName="node" presStyleLbl="node1" presStyleIdx="2" presStyleCnt="9">
        <dgm:presLayoutVars>
          <dgm:bulletEnabled val="1"/>
        </dgm:presLayoutVars>
      </dgm:prSet>
      <dgm:spPr/>
      <dgm:t>
        <a:bodyPr/>
        <a:lstStyle/>
        <a:p>
          <a:endParaRPr lang="es-MX"/>
        </a:p>
      </dgm:t>
    </dgm:pt>
    <dgm:pt modelId="{9316F40E-38CB-422D-AC11-72BF8A43B0BB}" type="pres">
      <dgm:prSet presAssocID="{F6EBA4F0-3BF8-4864-A6B3-933BEC94E831}" presName="sibTrans" presStyleCnt="0"/>
      <dgm:spPr/>
    </dgm:pt>
    <dgm:pt modelId="{393714A6-903E-419A-9E2C-3C7C5CFFB3E5}" type="pres">
      <dgm:prSet presAssocID="{8561C66B-CFD6-4C10-BF19-A006C2FB01A4}" presName="node" presStyleLbl="node1" presStyleIdx="3" presStyleCnt="9">
        <dgm:presLayoutVars>
          <dgm:bulletEnabled val="1"/>
        </dgm:presLayoutVars>
      </dgm:prSet>
      <dgm:spPr/>
      <dgm:t>
        <a:bodyPr/>
        <a:lstStyle/>
        <a:p>
          <a:endParaRPr lang="es-MX"/>
        </a:p>
      </dgm:t>
    </dgm:pt>
    <dgm:pt modelId="{0EEA8322-566A-44F0-9E4A-67276B83F075}" type="pres">
      <dgm:prSet presAssocID="{C824A8AC-C952-465C-899D-453E5AA30357}" presName="sibTrans" presStyleCnt="0"/>
      <dgm:spPr/>
    </dgm:pt>
    <dgm:pt modelId="{713F4531-0127-4493-9535-BD59B2B5F0BF}" type="pres">
      <dgm:prSet presAssocID="{9DD277F4-5255-4D12-9661-BD5CF86E2D91}" presName="node" presStyleLbl="node1" presStyleIdx="4" presStyleCnt="9">
        <dgm:presLayoutVars>
          <dgm:bulletEnabled val="1"/>
        </dgm:presLayoutVars>
      </dgm:prSet>
      <dgm:spPr/>
      <dgm:t>
        <a:bodyPr/>
        <a:lstStyle/>
        <a:p>
          <a:endParaRPr lang="es-MX"/>
        </a:p>
      </dgm:t>
    </dgm:pt>
    <dgm:pt modelId="{5D8A9601-CC88-489A-B410-ADCAD529A051}" type="pres">
      <dgm:prSet presAssocID="{5209EB58-4779-4734-AA2D-932246184B1A}" presName="sibTrans" presStyleCnt="0"/>
      <dgm:spPr/>
    </dgm:pt>
    <dgm:pt modelId="{4F8C9C8F-09DF-4735-B193-76EAC9432ED5}" type="pres">
      <dgm:prSet presAssocID="{389D0CC7-47CB-4D3F-B0E7-9A50048A2D70}" presName="node" presStyleLbl="node1" presStyleIdx="5" presStyleCnt="9">
        <dgm:presLayoutVars>
          <dgm:bulletEnabled val="1"/>
        </dgm:presLayoutVars>
      </dgm:prSet>
      <dgm:spPr/>
      <dgm:t>
        <a:bodyPr/>
        <a:lstStyle/>
        <a:p>
          <a:endParaRPr lang="es-MX"/>
        </a:p>
      </dgm:t>
    </dgm:pt>
    <dgm:pt modelId="{42F9C77C-09E6-4DF9-8C14-845746023F9F}" type="pres">
      <dgm:prSet presAssocID="{2F33A96D-7AD2-430A-B62F-C925B0B40B6E}" presName="sibTrans" presStyleCnt="0"/>
      <dgm:spPr/>
    </dgm:pt>
    <dgm:pt modelId="{278AB1C7-4CF7-4031-A60F-FE9703B3C2B1}" type="pres">
      <dgm:prSet presAssocID="{8F7ED9B7-E3BA-45BD-BEBD-5FDFDAA3F748}" presName="node" presStyleLbl="node1" presStyleIdx="6" presStyleCnt="9">
        <dgm:presLayoutVars>
          <dgm:bulletEnabled val="1"/>
        </dgm:presLayoutVars>
      </dgm:prSet>
      <dgm:spPr/>
      <dgm:t>
        <a:bodyPr/>
        <a:lstStyle/>
        <a:p>
          <a:endParaRPr lang="es-MX"/>
        </a:p>
      </dgm:t>
    </dgm:pt>
    <dgm:pt modelId="{0B2FC27B-B643-4E1A-BC18-C347E62C7EF2}" type="pres">
      <dgm:prSet presAssocID="{D2E24C05-76C9-47C9-8211-A8DF72287418}" presName="sibTrans" presStyleCnt="0"/>
      <dgm:spPr/>
    </dgm:pt>
    <dgm:pt modelId="{8B0A7CD7-D906-4C00-B34D-F8B171882C08}" type="pres">
      <dgm:prSet presAssocID="{6FBD0777-72B5-4274-BB6A-DF878644DF1E}" presName="node" presStyleLbl="node1" presStyleIdx="7" presStyleCnt="9">
        <dgm:presLayoutVars>
          <dgm:bulletEnabled val="1"/>
        </dgm:presLayoutVars>
      </dgm:prSet>
      <dgm:spPr/>
      <dgm:t>
        <a:bodyPr/>
        <a:lstStyle/>
        <a:p>
          <a:endParaRPr lang="es-MX"/>
        </a:p>
      </dgm:t>
    </dgm:pt>
    <dgm:pt modelId="{672F0ADF-6686-4E28-B42D-F5FD5870436C}" type="pres">
      <dgm:prSet presAssocID="{6DD56F2E-6C29-4B2F-819D-B69D44A192F1}" presName="sibTrans" presStyleCnt="0"/>
      <dgm:spPr/>
    </dgm:pt>
    <dgm:pt modelId="{D2BCD400-6C9E-46F4-9190-7D58F8750FD6}" type="pres">
      <dgm:prSet presAssocID="{DB5A1D51-8359-41E2-8465-9FCD2A67CADE}" presName="node" presStyleLbl="node1" presStyleIdx="8" presStyleCnt="9">
        <dgm:presLayoutVars>
          <dgm:bulletEnabled val="1"/>
        </dgm:presLayoutVars>
      </dgm:prSet>
      <dgm:spPr/>
      <dgm:t>
        <a:bodyPr/>
        <a:lstStyle/>
        <a:p>
          <a:endParaRPr lang="es-MX"/>
        </a:p>
      </dgm:t>
    </dgm:pt>
  </dgm:ptLst>
  <dgm:cxnLst>
    <dgm:cxn modelId="{2A05E116-560A-4234-8C0B-23A55C049169}" srcId="{AD4C6791-E960-477B-B699-8DFEAF1BC5B2}" destId="{DB5A1D51-8359-41E2-8465-9FCD2A67CADE}" srcOrd="8" destOrd="0" parTransId="{F4791DBF-E81F-43A6-8685-F9D9AA831176}" sibTransId="{3F6623DE-2C92-4C5E-8510-2D7FA600D9B9}"/>
    <dgm:cxn modelId="{26E0E649-0076-4BFF-907A-CD1EF06E1C07}" type="presOf" srcId="{039FD7CE-4D14-464B-ABAB-A7CA79CE72C3}" destId="{B5D2A7D0-39FE-4300-A144-7BC2FCAC98E1}" srcOrd="0" destOrd="0" presId="urn:microsoft.com/office/officeart/2005/8/layout/default#1"/>
    <dgm:cxn modelId="{E6463878-59C1-4B5D-BBB8-3B270DECC742}" srcId="{AD4C6791-E960-477B-B699-8DFEAF1BC5B2}" destId="{9DD277F4-5255-4D12-9661-BD5CF86E2D91}" srcOrd="4" destOrd="0" parTransId="{28718A4E-9CEE-4F5C-B137-A1135553E33D}" sibTransId="{5209EB58-4779-4734-AA2D-932246184B1A}"/>
    <dgm:cxn modelId="{016C3914-8505-4263-B00B-2BB8F1121D01}" srcId="{AD4C6791-E960-477B-B699-8DFEAF1BC5B2}" destId="{8F7ED9B7-E3BA-45BD-BEBD-5FDFDAA3F748}" srcOrd="6" destOrd="0" parTransId="{C994C48A-0A9A-4E1F-9D3D-C06272934280}" sibTransId="{D2E24C05-76C9-47C9-8211-A8DF72287418}"/>
    <dgm:cxn modelId="{D2120626-2EE1-4E0A-8777-C5D7ABA6F151}" srcId="{AD4C6791-E960-477B-B699-8DFEAF1BC5B2}" destId="{039FD7CE-4D14-464B-ABAB-A7CA79CE72C3}" srcOrd="1" destOrd="0" parTransId="{F60A60DD-33E6-4321-9A6C-421C8FC84E1C}" sibTransId="{1620CC7D-6A47-43A5-8794-62AE50CA9945}"/>
    <dgm:cxn modelId="{1AD5F2E4-54EC-42BF-BD23-86075EFC97B0}" type="presOf" srcId="{DB5A1D51-8359-41E2-8465-9FCD2A67CADE}" destId="{D2BCD400-6C9E-46F4-9190-7D58F8750FD6}" srcOrd="0" destOrd="0" presId="urn:microsoft.com/office/officeart/2005/8/layout/default#1"/>
    <dgm:cxn modelId="{1FF02548-C492-46F2-8672-B8A0C0E15B08}" srcId="{AD4C6791-E960-477B-B699-8DFEAF1BC5B2}" destId="{7427D376-9563-46D0-8609-CBBD924246F2}" srcOrd="0" destOrd="0" parTransId="{D0D73FD2-B8DD-4926-9403-D55BFD59094F}" sibTransId="{3D10A7A5-A1BF-492F-BD5B-D10B857A1D91}"/>
    <dgm:cxn modelId="{A58F77D3-01EC-4616-9C90-E8E0DAB26A18}" srcId="{AD4C6791-E960-477B-B699-8DFEAF1BC5B2}" destId="{389D0CC7-47CB-4D3F-B0E7-9A50048A2D70}" srcOrd="5" destOrd="0" parTransId="{DA56F00E-B6CF-4349-9F62-54E29AD8E3FB}" sibTransId="{2F33A96D-7AD2-430A-B62F-C925B0B40B6E}"/>
    <dgm:cxn modelId="{3A00C44F-CAF9-4366-89F0-46AB9ABF3B6A}" type="presOf" srcId="{9DD277F4-5255-4D12-9661-BD5CF86E2D91}" destId="{713F4531-0127-4493-9535-BD59B2B5F0BF}" srcOrd="0" destOrd="0" presId="urn:microsoft.com/office/officeart/2005/8/layout/default#1"/>
    <dgm:cxn modelId="{75F78389-8203-4E32-BE4E-90B635DC0B3D}" srcId="{AD4C6791-E960-477B-B699-8DFEAF1BC5B2}" destId="{6FBD0777-72B5-4274-BB6A-DF878644DF1E}" srcOrd="7" destOrd="0" parTransId="{AC9A6E89-1147-445F-8619-58B31A043C64}" sibTransId="{6DD56F2E-6C29-4B2F-819D-B69D44A192F1}"/>
    <dgm:cxn modelId="{C14A6E1F-7AA5-48AD-9DC0-DF9FBA4E2728}" srcId="{AD4C6791-E960-477B-B699-8DFEAF1BC5B2}" destId="{8561C66B-CFD6-4C10-BF19-A006C2FB01A4}" srcOrd="3" destOrd="0" parTransId="{D01791B4-E59F-4958-8FE0-A1F9C4D3DEF2}" sibTransId="{C824A8AC-C952-465C-899D-453E5AA30357}"/>
    <dgm:cxn modelId="{7316B11D-3A62-428B-ADD8-B1C5E02507C3}" srcId="{AD4C6791-E960-477B-B699-8DFEAF1BC5B2}" destId="{891A9739-1D3C-40BA-99AE-65C67E84A183}" srcOrd="2" destOrd="0" parTransId="{3F980339-2B3D-4E23-955B-27C6CA5278B7}" sibTransId="{F6EBA4F0-3BF8-4864-A6B3-933BEC94E831}"/>
    <dgm:cxn modelId="{A9C11EDF-D33F-4919-85E0-11B34B880F18}" type="presOf" srcId="{8561C66B-CFD6-4C10-BF19-A006C2FB01A4}" destId="{393714A6-903E-419A-9E2C-3C7C5CFFB3E5}" srcOrd="0" destOrd="0" presId="urn:microsoft.com/office/officeart/2005/8/layout/default#1"/>
    <dgm:cxn modelId="{D30BEEAE-9D83-41A2-80AC-B5E900464E78}" type="presOf" srcId="{7427D376-9563-46D0-8609-CBBD924246F2}" destId="{AAE32D5A-6554-47B7-A876-7849276ACF02}" srcOrd="0" destOrd="0" presId="urn:microsoft.com/office/officeart/2005/8/layout/default#1"/>
    <dgm:cxn modelId="{52200E56-9A88-49F3-A677-AD6D9AD37DCA}" type="presOf" srcId="{6FBD0777-72B5-4274-BB6A-DF878644DF1E}" destId="{8B0A7CD7-D906-4C00-B34D-F8B171882C08}" srcOrd="0" destOrd="0" presId="urn:microsoft.com/office/officeart/2005/8/layout/default#1"/>
    <dgm:cxn modelId="{C50AA087-71F1-42CB-84DB-0965FBD976D9}" type="presOf" srcId="{891A9739-1D3C-40BA-99AE-65C67E84A183}" destId="{5C78D9D8-23F1-4682-8A96-697405E3DDF3}" srcOrd="0" destOrd="0" presId="urn:microsoft.com/office/officeart/2005/8/layout/default#1"/>
    <dgm:cxn modelId="{B097104D-35E5-4675-B921-C22B347F4B65}" type="presOf" srcId="{8F7ED9B7-E3BA-45BD-BEBD-5FDFDAA3F748}" destId="{278AB1C7-4CF7-4031-A60F-FE9703B3C2B1}" srcOrd="0" destOrd="0" presId="urn:microsoft.com/office/officeart/2005/8/layout/default#1"/>
    <dgm:cxn modelId="{46B53A4C-9C8B-4CF4-AF66-72A77BE44BB8}" type="presOf" srcId="{389D0CC7-47CB-4D3F-B0E7-9A50048A2D70}" destId="{4F8C9C8F-09DF-4735-B193-76EAC9432ED5}" srcOrd="0" destOrd="0" presId="urn:microsoft.com/office/officeart/2005/8/layout/default#1"/>
    <dgm:cxn modelId="{52D79651-0832-4495-962C-CCD71A8D3B9A}" type="presOf" srcId="{AD4C6791-E960-477B-B699-8DFEAF1BC5B2}" destId="{6B694323-7844-4243-8DCC-CAE22BAD1CA0}" srcOrd="0" destOrd="0" presId="urn:microsoft.com/office/officeart/2005/8/layout/default#1"/>
    <dgm:cxn modelId="{5DB9E064-2E1A-43FF-8BD9-11B2896D4F65}" type="presParOf" srcId="{6B694323-7844-4243-8DCC-CAE22BAD1CA0}" destId="{AAE32D5A-6554-47B7-A876-7849276ACF02}" srcOrd="0" destOrd="0" presId="urn:microsoft.com/office/officeart/2005/8/layout/default#1"/>
    <dgm:cxn modelId="{87769129-1D58-4155-8A9C-5C218A6C6FD7}" type="presParOf" srcId="{6B694323-7844-4243-8DCC-CAE22BAD1CA0}" destId="{A2206EE7-0F44-46DE-A832-145CD660E78E}" srcOrd="1" destOrd="0" presId="urn:microsoft.com/office/officeart/2005/8/layout/default#1"/>
    <dgm:cxn modelId="{4DED8B9D-8C14-4C97-A729-D77C9AE5E420}" type="presParOf" srcId="{6B694323-7844-4243-8DCC-CAE22BAD1CA0}" destId="{B5D2A7D0-39FE-4300-A144-7BC2FCAC98E1}" srcOrd="2" destOrd="0" presId="urn:microsoft.com/office/officeart/2005/8/layout/default#1"/>
    <dgm:cxn modelId="{21D8BB3E-917F-41ED-9247-FDFD3A2F520D}" type="presParOf" srcId="{6B694323-7844-4243-8DCC-CAE22BAD1CA0}" destId="{B257203D-BC67-4A60-ACA3-07F84C131102}" srcOrd="3" destOrd="0" presId="urn:microsoft.com/office/officeart/2005/8/layout/default#1"/>
    <dgm:cxn modelId="{DB76BF1C-4BB6-48A1-AF1F-AED3BF1E7E49}" type="presParOf" srcId="{6B694323-7844-4243-8DCC-CAE22BAD1CA0}" destId="{5C78D9D8-23F1-4682-8A96-697405E3DDF3}" srcOrd="4" destOrd="0" presId="urn:microsoft.com/office/officeart/2005/8/layout/default#1"/>
    <dgm:cxn modelId="{75964EA3-F841-461F-B84F-44418DAADAD9}" type="presParOf" srcId="{6B694323-7844-4243-8DCC-CAE22BAD1CA0}" destId="{9316F40E-38CB-422D-AC11-72BF8A43B0BB}" srcOrd="5" destOrd="0" presId="urn:microsoft.com/office/officeart/2005/8/layout/default#1"/>
    <dgm:cxn modelId="{0957D76B-D068-4F51-8301-62A8DDA99743}" type="presParOf" srcId="{6B694323-7844-4243-8DCC-CAE22BAD1CA0}" destId="{393714A6-903E-419A-9E2C-3C7C5CFFB3E5}" srcOrd="6" destOrd="0" presId="urn:microsoft.com/office/officeart/2005/8/layout/default#1"/>
    <dgm:cxn modelId="{310641D3-59BC-488E-8816-647E815E89FB}" type="presParOf" srcId="{6B694323-7844-4243-8DCC-CAE22BAD1CA0}" destId="{0EEA8322-566A-44F0-9E4A-67276B83F075}" srcOrd="7" destOrd="0" presId="urn:microsoft.com/office/officeart/2005/8/layout/default#1"/>
    <dgm:cxn modelId="{FD8C7DDB-09FE-4A68-8C3A-422178B65A22}" type="presParOf" srcId="{6B694323-7844-4243-8DCC-CAE22BAD1CA0}" destId="{713F4531-0127-4493-9535-BD59B2B5F0BF}" srcOrd="8" destOrd="0" presId="urn:microsoft.com/office/officeart/2005/8/layout/default#1"/>
    <dgm:cxn modelId="{1569EA13-808D-4FE9-BF6E-C4FB947FC4C4}" type="presParOf" srcId="{6B694323-7844-4243-8DCC-CAE22BAD1CA0}" destId="{5D8A9601-CC88-489A-B410-ADCAD529A051}" srcOrd="9" destOrd="0" presId="urn:microsoft.com/office/officeart/2005/8/layout/default#1"/>
    <dgm:cxn modelId="{D615002F-0DAC-4F3D-A5C2-BCA37FDE97B3}" type="presParOf" srcId="{6B694323-7844-4243-8DCC-CAE22BAD1CA0}" destId="{4F8C9C8F-09DF-4735-B193-76EAC9432ED5}" srcOrd="10" destOrd="0" presId="urn:microsoft.com/office/officeart/2005/8/layout/default#1"/>
    <dgm:cxn modelId="{96C41DA6-2328-4A8F-A79B-BBCD416854C5}" type="presParOf" srcId="{6B694323-7844-4243-8DCC-CAE22BAD1CA0}" destId="{42F9C77C-09E6-4DF9-8C14-845746023F9F}" srcOrd="11" destOrd="0" presId="urn:microsoft.com/office/officeart/2005/8/layout/default#1"/>
    <dgm:cxn modelId="{1C5AB0DB-C66D-450F-9523-4F1478CFC6B5}" type="presParOf" srcId="{6B694323-7844-4243-8DCC-CAE22BAD1CA0}" destId="{278AB1C7-4CF7-4031-A60F-FE9703B3C2B1}" srcOrd="12" destOrd="0" presId="urn:microsoft.com/office/officeart/2005/8/layout/default#1"/>
    <dgm:cxn modelId="{8F96ABB5-D7D6-4DAB-B3FB-975A49292DC0}" type="presParOf" srcId="{6B694323-7844-4243-8DCC-CAE22BAD1CA0}" destId="{0B2FC27B-B643-4E1A-BC18-C347E62C7EF2}" srcOrd="13" destOrd="0" presId="urn:microsoft.com/office/officeart/2005/8/layout/default#1"/>
    <dgm:cxn modelId="{3188F9AE-8FF3-4D7B-AE48-ECFCC848F40D}" type="presParOf" srcId="{6B694323-7844-4243-8DCC-CAE22BAD1CA0}" destId="{8B0A7CD7-D906-4C00-B34D-F8B171882C08}" srcOrd="14" destOrd="0" presId="urn:microsoft.com/office/officeart/2005/8/layout/default#1"/>
    <dgm:cxn modelId="{C81AE0AF-36C9-4727-9FF5-3ABFEAB42CB3}" type="presParOf" srcId="{6B694323-7844-4243-8DCC-CAE22BAD1CA0}" destId="{672F0ADF-6686-4E28-B42D-F5FD5870436C}" srcOrd="15" destOrd="0" presId="urn:microsoft.com/office/officeart/2005/8/layout/default#1"/>
    <dgm:cxn modelId="{79F54D94-ECC1-4DDA-94E5-547E86BC4060}" type="presParOf" srcId="{6B694323-7844-4243-8DCC-CAE22BAD1CA0}" destId="{D2BCD400-6C9E-46F4-9190-7D58F8750FD6}" srcOrd="16"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71EBFEA-ED86-420A-8ADA-AD10CC910E31}" type="datetimeFigureOut">
              <a:rPr lang="es-MX"/>
              <a:pPr>
                <a:defRPr/>
              </a:pPr>
              <a:t>08/05/2014</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MX"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MX"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3160AF0-ED63-444C-8673-B07F7AC79E24}" type="slidenum">
              <a:rPr lang="es-MX"/>
              <a:pPr>
                <a:defRPr/>
              </a:pPr>
              <a:t>‹Nº›</a:t>
            </a:fld>
            <a:endParaRPr lang="es-MX"/>
          </a:p>
        </p:txBody>
      </p:sp>
    </p:spTree>
    <p:extLst>
      <p:ext uri="{BB962C8B-B14F-4D97-AF65-F5344CB8AC3E}">
        <p14:creationId xmlns="" xmlns:p14="http://schemas.microsoft.com/office/powerpoint/2010/main" val="37177287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4211"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MX" smtClean="0"/>
          </a:p>
        </p:txBody>
      </p:sp>
      <p:sp>
        <p:nvSpPr>
          <p:cNvPr id="87044" name="3 Marcador de número de diapositiva"/>
          <p:cNvSpPr>
            <a:spLocks noGrp="1"/>
          </p:cNvSpPr>
          <p:nvPr>
            <p:ph type="sldNum" sz="quarter" idx="5"/>
          </p:nvPr>
        </p:nvSpPr>
        <p:spPr bwMode="auto">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312BADB0-F3B4-4C27-B54B-C930C85C8DA2}" type="slidenum">
              <a:rPr lang="es-MX" smtClean="0">
                <a:latin typeface="Calibri" pitchFamily="34" charset="0"/>
              </a:rPr>
              <a:pPr fontAlgn="base">
                <a:spcBef>
                  <a:spcPct val="0"/>
                </a:spcBef>
                <a:spcAft>
                  <a:spcPct val="0"/>
                </a:spcAft>
                <a:defRPr/>
              </a:pPr>
              <a:t>79</a:t>
            </a:fld>
            <a:endParaRPr lang="es-MX"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2">
        <a:schemeClr val="bg2"/>
      </p:bgRef>
    </p:bg>
    <p:spTree>
      <p:nvGrpSpPr>
        <p:cNvPr id="1" name=""/>
        <p:cNvGrpSpPr/>
        <p:nvPr/>
      </p:nvGrpSpPr>
      <p:grpSpPr>
        <a:xfrm>
          <a:off x="0" y="0"/>
          <a:ext cx="0" cy="0"/>
          <a:chOff x="0" y="0"/>
          <a:chExt cx="0" cy="0"/>
        </a:xfrm>
      </p:grpSpPr>
      <p:sp>
        <p:nvSpPr>
          <p:cNvPr id="4" name="Rectangle 9"/>
          <p:cNvSpPr/>
          <p:nvPr/>
        </p:nvSpPr>
        <p:spPr>
          <a:xfrm>
            <a:off x="0" y="2544763"/>
            <a:ext cx="9144000" cy="3255962"/>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6"/>
          <p:cNvSpPr/>
          <p:nvPr/>
        </p:nvSpPr>
        <p:spPr>
          <a:xfrm>
            <a:off x="0" y="2667000"/>
            <a:ext cx="9144000" cy="274002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7"/>
          <p:cNvSpPr/>
          <p:nvPr/>
        </p:nvSpPr>
        <p:spPr>
          <a:xfrm>
            <a:off x="0" y="5478463"/>
            <a:ext cx="9144000" cy="23653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10"/>
          <p:cNvSpPr txBox="1"/>
          <p:nvPr/>
        </p:nvSpPr>
        <p:spPr>
          <a:xfrm>
            <a:off x="3148013" y="4260850"/>
            <a:ext cx="1219200" cy="585788"/>
          </a:xfrm>
          <a:prstGeom prst="rect">
            <a:avLst/>
          </a:prstGeom>
          <a:noFill/>
        </p:spPr>
        <p:txBody>
          <a:bodyPr>
            <a:spAutoFit/>
          </a:bodyPr>
          <a:lstStyle/>
          <a:p>
            <a:pPr algn="r">
              <a:defRPr/>
            </a:pPr>
            <a:r>
              <a:rPr lang="en-US" sz="3200" spc="150" dirty="0">
                <a:solidFill>
                  <a:schemeClr val="accent1"/>
                </a:solidFill>
                <a:sym typeface="Wingdings"/>
              </a:rPr>
              <a:t></a:t>
            </a:r>
            <a:endParaRPr lang="en-US" sz="3200" spc="150" dirty="0">
              <a:solidFill>
                <a:schemeClr val="accent1"/>
              </a:solidFill>
            </a:endParaRPr>
          </a:p>
        </p:txBody>
      </p:sp>
      <p:sp>
        <p:nvSpPr>
          <p:cNvPr id="8" name="TextBox 14"/>
          <p:cNvSpPr txBox="1"/>
          <p:nvPr/>
        </p:nvSpPr>
        <p:spPr>
          <a:xfrm>
            <a:off x="4819650" y="4260850"/>
            <a:ext cx="1219200" cy="585788"/>
          </a:xfrm>
          <a:prstGeom prst="rect">
            <a:avLst/>
          </a:prstGeom>
          <a:noFill/>
        </p:spPr>
        <p:txBody>
          <a:bodyPr>
            <a:spAutoFit/>
          </a:bodyPr>
          <a:lstStyle/>
          <a:p>
            <a:pPr>
              <a:defRPr/>
            </a:pPr>
            <a:r>
              <a:rPr lang="en-US" sz="3200" spc="150" dirty="0">
                <a:solidFill>
                  <a:schemeClr val="accent1"/>
                </a:solidFill>
                <a:sym typeface="Wingdings"/>
              </a:rPr>
              <a:t></a:t>
            </a:r>
            <a:endParaRPr lang="en-US" sz="3200" spc="150" dirty="0">
              <a:solidFill>
                <a:schemeClr val="accent1"/>
              </a:solidFill>
            </a:endParaRPr>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9" name="Date Placeholder 3"/>
          <p:cNvSpPr>
            <a:spLocks noGrp="1"/>
          </p:cNvSpPr>
          <p:nvPr>
            <p:ph type="dt" sz="half" idx="10"/>
          </p:nvPr>
        </p:nvSpPr>
        <p:spPr/>
        <p:txBody>
          <a:bodyPr/>
          <a:lstStyle>
            <a:lvl1pPr>
              <a:defRPr/>
            </a:lvl1pPr>
          </a:lstStyle>
          <a:p>
            <a:pPr>
              <a:defRPr/>
            </a:pPr>
            <a:fld id="{27048C4B-05DB-45C4-8EEE-9098924E9F12}" type="datetimeFigureOut">
              <a:rPr lang="es-MX"/>
              <a:pPr>
                <a:defRPr/>
              </a:pPr>
              <a:t>08/05/2014</a:t>
            </a:fld>
            <a:endParaRPr lang="es-MX"/>
          </a:p>
        </p:txBody>
      </p:sp>
      <p:sp>
        <p:nvSpPr>
          <p:cNvPr id="10" name="Footer Placeholder 4"/>
          <p:cNvSpPr>
            <a:spLocks noGrp="1"/>
          </p:cNvSpPr>
          <p:nvPr>
            <p:ph type="ftr" sz="quarter" idx="11"/>
          </p:nvPr>
        </p:nvSpPr>
        <p:spPr>
          <a:xfrm>
            <a:off x="5791200" y="6356350"/>
            <a:ext cx="2895600" cy="365125"/>
          </a:xfrm>
        </p:spPr>
        <p:txBody>
          <a:bodyPr/>
          <a:lstStyle>
            <a:lvl1pPr algn="r">
              <a:defRPr/>
            </a:lvl1pPr>
          </a:lstStyle>
          <a:p>
            <a:pPr>
              <a:defRPr/>
            </a:pPr>
            <a:endParaRPr lang="es-MX"/>
          </a:p>
        </p:txBody>
      </p:sp>
      <p:sp>
        <p:nvSpPr>
          <p:cNvPr id="11" name="Slide Number Placeholder 5"/>
          <p:cNvSpPr>
            <a:spLocks noGrp="1"/>
          </p:cNvSpPr>
          <p:nvPr>
            <p:ph type="sldNum" sz="quarter" idx="12"/>
          </p:nvPr>
        </p:nvSpPr>
        <p:spPr>
          <a:xfrm>
            <a:off x="3962400" y="4392613"/>
            <a:ext cx="1219200" cy="365125"/>
          </a:xfrm>
        </p:spPr>
        <p:txBody>
          <a:bodyPr/>
          <a:lstStyle>
            <a:lvl1pPr algn="ctr">
              <a:defRPr sz="2400">
                <a:latin typeface="+mj-lt"/>
              </a:defRPr>
            </a:lvl1pPr>
          </a:lstStyle>
          <a:p>
            <a:pPr>
              <a:defRPr/>
            </a:pPr>
            <a:fld id="{23C8D2F9-4CE4-4F25-86A9-7C95685CB2DF}" type="slidenum">
              <a:rPr lang="es-MX"/>
              <a:pPr>
                <a:defRPr/>
              </a:pPr>
              <a:t>‹Nº›</a:t>
            </a:fld>
            <a:endParaRPr lang="es-MX"/>
          </a:p>
        </p:txBody>
      </p:sp>
    </p:spTree>
    <p:extLst>
      <p:ext uri="{BB962C8B-B14F-4D97-AF65-F5344CB8AC3E}">
        <p14:creationId xmlns="" xmlns:p14="http://schemas.microsoft.com/office/powerpoint/2010/main" val="3123779360"/>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lvl1pPr>
              <a:defRPr/>
            </a:lvl1pPr>
          </a:lstStyle>
          <a:p>
            <a:pPr>
              <a:defRPr/>
            </a:pPr>
            <a:fld id="{3F455CEB-634B-4466-BF5B-F8E5856CAC19}" type="datetimeFigureOut">
              <a:rPr lang="es-MX"/>
              <a:pPr>
                <a:defRPr/>
              </a:pPr>
              <a:t>08/05/2014</a:t>
            </a:fld>
            <a:endParaRPr lang="es-MX"/>
          </a:p>
        </p:txBody>
      </p:sp>
      <p:sp>
        <p:nvSpPr>
          <p:cNvPr id="5" name="Footer Placeholder 4"/>
          <p:cNvSpPr>
            <a:spLocks noGrp="1"/>
          </p:cNvSpPr>
          <p:nvPr>
            <p:ph type="ftr" sz="quarter" idx="11"/>
          </p:nvPr>
        </p:nvSpPr>
        <p:spPr/>
        <p:txBody>
          <a:bodyPr/>
          <a:lstStyle>
            <a:lvl1pPr>
              <a:defRPr/>
            </a:lvl1pPr>
          </a:lstStyle>
          <a:p>
            <a:pPr>
              <a:defRPr/>
            </a:pPr>
            <a:endParaRPr lang="es-MX"/>
          </a:p>
        </p:txBody>
      </p:sp>
      <p:sp>
        <p:nvSpPr>
          <p:cNvPr id="6" name="Slide Number Placeholder 5"/>
          <p:cNvSpPr>
            <a:spLocks noGrp="1"/>
          </p:cNvSpPr>
          <p:nvPr>
            <p:ph type="sldNum" sz="quarter" idx="12"/>
          </p:nvPr>
        </p:nvSpPr>
        <p:spPr/>
        <p:txBody>
          <a:bodyPr/>
          <a:lstStyle>
            <a:lvl1pPr>
              <a:defRPr/>
            </a:lvl1pPr>
          </a:lstStyle>
          <a:p>
            <a:pPr>
              <a:defRPr/>
            </a:pPr>
            <a:fld id="{8F2C1DAA-8540-46EB-ADDE-67987128C21F}" type="slidenum">
              <a:rPr lang="es-MX"/>
              <a:pPr>
                <a:defRPr/>
              </a:pPr>
              <a:t>‹Nº›</a:t>
            </a:fld>
            <a:endParaRPr lang="es-MX"/>
          </a:p>
        </p:txBody>
      </p:sp>
    </p:spTree>
    <p:extLst>
      <p:ext uri="{BB962C8B-B14F-4D97-AF65-F5344CB8AC3E}">
        <p14:creationId xmlns="" xmlns:p14="http://schemas.microsoft.com/office/powerpoint/2010/main" val="2021374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4" name="Rectangle 6"/>
          <p:cNvSpPr/>
          <p:nvPr/>
        </p:nvSpPr>
        <p:spPr>
          <a:xfrm rot="5400000">
            <a:off x="4591050" y="2409825"/>
            <a:ext cx="6858000" cy="2038350"/>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7"/>
          <p:cNvSpPr/>
          <p:nvPr/>
        </p:nvSpPr>
        <p:spPr>
          <a:xfrm rot="5400000">
            <a:off x="4668044" y="2570956"/>
            <a:ext cx="6858000" cy="1716088"/>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8"/>
          <p:cNvSpPr/>
          <p:nvPr/>
        </p:nvSpPr>
        <p:spPr>
          <a:xfrm rot="5400000">
            <a:off x="3681413" y="3354387"/>
            <a:ext cx="6858000" cy="14922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7315200" y="274638"/>
            <a:ext cx="1447800" cy="5851525"/>
          </a:xfrm>
        </p:spPr>
        <p:txBody>
          <a:bodyPr vert="eaVert" anchor="b"/>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Date Placeholder 3"/>
          <p:cNvSpPr>
            <a:spLocks noGrp="1"/>
          </p:cNvSpPr>
          <p:nvPr>
            <p:ph type="dt" sz="half" idx="10"/>
          </p:nvPr>
        </p:nvSpPr>
        <p:spPr/>
        <p:txBody>
          <a:bodyPr/>
          <a:lstStyle>
            <a:lvl1pPr>
              <a:defRPr/>
            </a:lvl1pPr>
          </a:lstStyle>
          <a:p>
            <a:pPr>
              <a:defRPr/>
            </a:pPr>
            <a:fld id="{5D5B0401-4F47-4F76-976F-CC6CE9584922}" type="datetimeFigureOut">
              <a:rPr lang="es-MX"/>
              <a:pPr>
                <a:defRPr/>
              </a:pPr>
              <a:t>08/05/2014</a:t>
            </a:fld>
            <a:endParaRPr lang="es-MX"/>
          </a:p>
        </p:txBody>
      </p:sp>
      <p:sp>
        <p:nvSpPr>
          <p:cNvPr id="8" name="Footer Placeholder 4"/>
          <p:cNvSpPr>
            <a:spLocks noGrp="1"/>
          </p:cNvSpPr>
          <p:nvPr>
            <p:ph type="ftr" sz="quarter" idx="11"/>
          </p:nvPr>
        </p:nvSpPr>
        <p:spPr/>
        <p:txBody>
          <a:bodyPr/>
          <a:lstStyle>
            <a:lvl1pPr>
              <a:defRPr/>
            </a:lvl1pPr>
          </a:lstStyle>
          <a:p>
            <a:pPr>
              <a:defRPr/>
            </a:pPr>
            <a:endParaRPr lang="es-MX"/>
          </a:p>
        </p:txBody>
      </p:sp>
      <p:sp>
        <p:nvSpPr>
          <p:cNvPr id="9" name="Slide Number Placeholder 5"/>
          <p:cNvSpPr>
            <a:spLocks noGrp="1"/>
          </p:cNvSpPr>
          <p:nvPr>
            <p:ph type="sldNum" sz="quarter" idx="12"/>
          </p:nvPr>
        </p:nvSpPr>
        <p:spPr>
          <a:xfrm>
            <a:off x="6096000" y="6356350"/>
            <a:ext cx="762000" cy="365125"/>
          </a:xfrm>
        </p:spPr>
        <p:txBody>
          <a:bodyPr/>
          <a:lstStyle>
            <a:lvl1pPr>
              <a:defRPr/>
            </a:lvl1pPr>
          </a:lstStyle>
          <a:p>
            <a:pPr>
              <a:defRPr/>
            </a:pPr>
            <a:fld id="{849E5340-EE1B-4ECA-92BF-3374D574AE45}" type="slidenum">
              <a:rPr lang="es-MX"/>
              <a:pPr>
                <a:defRPr/>
              </a:pPr>
              <a:t>‹Nº›</a:t>
            </a:fld>
            <a:endParaRPr lang="es-MX"/>
          </a:p>
        </p:txBody>
      </p:sp>
    </p:spTree>
    <p:extLst>
      <p:ext uri="{BB962C8B-B14F-4D97-AF65-F5344CB8AC3E}">
        <p14:creationId xmlns="" xmlns:p14="http://schemas.microsoft.com/office/powerpoint/2010/main" val="13345245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lvl1pPr>
              <a:defRPr/>
            </a:lvl1pPr>
          </a:lstStyle>
          <a:p>
            <a:pPr>
              <a:defRPr/>
            </a:pPr>
            <a:fld id="{DBD80A7B-A090-40F6-85C7-771DA713BA16}" type="datetimeFigureOut">
              <a:rPr lang="es-MX"/>
              <a:pPr>
                <a:defRPr/>
              </a:pPr>
              <a:t>08/05/2014</a:t>
            </a:fld>
            <a:endParaRPr lang="es-MX"/>
          </a:p>
        </p:txBody>
      </p:sp>
      <p:sp>
        <p:nvSpPr>
          <p:cNvPr id="5" name="Footer Placeholder 4"/>
          <p:cNvSpPr>
            <a:spLocks noGrp="1"/>
          </p:cNvSpPr>
          <p:nvPr>
            <p:ph type="ftr" sz="quarter" idx="11"/>
          </p:nvPr>
        </p:nvSpPr>
        <p:spPr/>
        <p:txBody>
          <a:bodyPr/>
          <a:lstStyle>
            <a:lvl1pPr>
              <a:defRPr/>
            </a:lvl1pPr>
          </a:lstStyle>
          <a:p>
            <a:pPr>
              <a:defRPr/>
            </a:pPr>
            <a:endParaRPr lang="es-MX"/>
          </a:p>
        </p:txBody>
      </p:sp>
      <p:sp>
        <p:nvSpPr>
          <p:cNvPr id="6" name="Slide Number Placeholder 5"/>
          <p:cNvSpPr>
            <a:spLocks noGrp="1"/>
          </p:cNvSpPr>
          <p:nvPr>
            <p:ph type="sldNum" sz="quarter" idx="12"/>
          </p:nvPr>
        </p:nvSpPr>
        <p:spPr/>
        <p:txBody>
          <a:bodyPr/>
          <a:lstStyle>
            <a:lvl1pPr>
              <a:defRPr/>
            </a:lvl1pPr>
          </a:lstStyle>
          <a:p>
            <a:pPr>
              <a:defRPr/>
            </a:pPr>
            <a:fld id="{D977F692-51F4-45B3-AC4C-CEDD0306EDFC}" type="slidenum">
              <a:rPr lang="es-MX"/>
              <a:pPr>
                <a:defRPr/>
              </a:pPr>
              <a:t>‹Nº›</a:t>
            </a:fld>
            <a:endParaRPr lang="es-MX"/>
          </a:p>
        </p:txBody>
      </p:sp>
    </p:spTree>
    <p:extLst>
      <p:ext uri="{BB962C8B-B14F-4D97-AF65-F5344CB8AC3E}">
        <p14:creationId xmlns="" xmlns:p14="http://schemas.microsoft.com/office/powerpoint/2010/main" val="312608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2"/>
      </p:bgRef>
    </p:bg>
    <p:spTree>
      <p:nvGrpSpPr>
        <p:cNvPr id="1" name=""/>
        <p:cNvGrpSpPr/>
        <p:nvPr/>
      </p:nvGrpSpPr>
      <p:grpSpPr>
        <a:xfrm>
          <a:off x="0" y="0"/>
          <a:ext cx="0" cy="0"/>
          <a:chOff x="0" y="0"/>
          <a:chExt cx="0" cy="0"/>
        </a:xfrm>
      </p:grpSpPr>
      <p:sp>
        <p:nvSpPr>
          <p:cNvPr id="4" name="Rectangle 6"/>
          <p:cNvSpPr/>
          <p:nvPr/>
        </p:nvSpPr>
        <p:spPr>
          <a:xfrm>
            <a:off x="0" y="2544763"/>
            <a:ext cx="9144000" cy="3255962"/>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ectangle 7"/>
          <p:cNvSpPr/>
          <p:nvPr/>
        </p:nvSpPr>
        <p:spPr>
          <a:xfrm>
            <a:off x="0" y="2667000"/>
            <a:ext cx="9144000" cy="274002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8"/>
          <p:cNvSpPr/>
          <p:nvPr/>
        </p:nvSpPr>
        <p:spPr>
          <a:xfrm>
            <a:off x="0" y="5478463"/>
            <a:ext cx="9144000" cy="23653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10"/>
          <p:cNvSpPr txBox="1"/>
          <p:nvPr/>
        </p:nvSpPr>
        <p:spPr>
          <a:xfrm>
            <a:off x="4819650" y="4260850"/>
            <a:ext cx="1219200" cy="585788"/>
          </a:xfrm>
          <a:prstGeom prst="rect">
            <a:avLst/>
          </a:prstGeom>
          <a:noFill/>
        </p:spPr>
        <p:txBody>
          <a:bodyPr>
            <a:spAutoFit/>
          </a:bodyPr>
          <a:lstStyle/>
          <a:p>
            <a:pPr>
              <a:defRPr/>
            </a:pPr>
            <a:r>
              <a:rPr lang="en-US" sz="3200" spc="150" dirty="0">
                <a:solidFill>
                  <a:srgbClr val="FFFFFF"/>
                </a:solidFill>
                <a:sym typeface="Wingdings"/>
              </a:rPr>
              <a:t></a:t>
            </a:r>
            <a:endParaRPr lang="en-US" sz="3200" spc="150" dirty="0">
              <a:solidFill>
                <a:srgbClr val="FFFFFF"/>
              </a:solidFill>
            </a:endParaRPr>
          </a:p>
        </p:txBody>
      </p:sp>
      <p:sp>
        <p:nvSpPr>
          <p:cNvPr id="8" name="TextBox 11"/>
          <p:cNvSpPr txBox="1"/>
          <p:nvPr/>
        </p:nvSpPr>
        <p:spPr>
          <a:xfrm>
            <a:off x="3148013" y="4260850"/>
            <a:ext cx="1219200" cy="585788"/>
          </a:xfrm>
          <a:prstGeom prst="rect">
            <a:avLst/>
          </a:prstGeom>
          <a:noFill/>
        </p:spPr>
        <p:txBody>
          <a:bodyPr>
            <a:spAutoFit/>
          </a:bodyPr>
          <a:lstStyle/>
          <a:p>
            <a:pPr algn="r">
              <a:defRPr/>
            </a:pPr>
            <a:r>
              <a:rPr lang="en-US" sz="3200" spc="150" dirty="0">
                <a:solidFill>
                  <a:srgbClr val="FFFFFF"/>
                </a:solidFill>
                <a:sym typeface="Wingdings"/>
              </a:rPr>
              <a:t></a:t>
            </a:r>
            <a:endParaRPr lang="en-US" sz="3200" spc="150" dirty="0">
              <a:solidFill>
                <a:srgbClr val="FFFFFF"/>
              </a:solidFill>
            </a:endParaRPr>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9" name="Date Placeholder 3"/>
          <p:cNvSpPr>
            <a:spLocks noGrp="1"/>
          </p:cNvSpPr>
          <p:nvPr>
            <p:ph type="dt" sz="half" idx="10"/>
          </p:nvPr>
        </p:nvSpPr>
        <p:spPr/>
        <p:txBody>
          <a:bodyPr/>
          <a:lstStyle>
            <a:lvl1pPr>
              <a:defRPr/>
            </a:lvl1pPr>
          </a:lstStyle>
          <a:p>
            <a:pPr>
              <a:defRPr/>
            </a:pPr>
            <a:fld id="{4F5E23E6-F0D4-41AC-A68B-912DDC757C52}" type="datetimeFigureOut">
              <a:rPr lang="es-MX"/>
              <a:pPr>
                <a:defRPr/>
              </a:pPr>
              <a:t>08/05/2014</a:t>
            </a:fld>
            <a:endParaRPr lang="es-MX"/>
          </a:p>
        </p:txBody>
      </p:sp>
      <p:sp>
        <p:nvSpPr>
          <p:cNvPr id="10" name="Footer Placeholder 4"/>
          <p:cNvSpPr>
            <a:spLocks noGrp="1"/>
          </p:cNvSpPr>
          <p:nvPr>
            <p:ph type="ftr" sz="quarter" idx="11"/>
          </p:nvPr>
        </p:nvSpPr>
        <p:spPr>
          <a:xfrm>
            <a:off x="5791200" y="6356350"/>
            <a:ext cx="2895600" cy="365125"/>
          </a:xfrm>
        </p:spPr>
        <p:txBody>
          <a:bodyPr/>
          <a:lstStyle>
            <a:lvl1pPr>
              <a:defRPr/>
            </a:lvl1pPr>
          </a:lstStyle>
          <a:p>
            <a:pPr>
              <a:defRPr/>
            </a:pPr>
            <a:endParaRPr lang="es-MX"/>
          </a:p>
        </p:txBody>
      </p:sp>
      <p:sp>
        <p:nvSpPr>
          <p:cNvPr id="11" name="Slide Number Placeholder 5"/>
          <p:cNvSpPr>
            <a:spLocks noGrp="1"/>
          </p:cNvSpPr>
          <p:nvPr>
            <p:ph type="sldNum" sz="quarter" idx="12"/>
          </p:nvPr>
        </p:nvSpPr>
        <p:spPr>
          <a:xfrm>
            <a:off x="3959225" y="4389438"/>
            <a:ext cx="1216025" cy="365125"/>
          </a:xfrm>
        </p:spPr>
        <p:txBody>
          <a:bodyPr/>
          <a:lstStyle>
            <a:lvl1pPr algn="ctr">
              <a:defRPr sz="2400">
                <a:solidFill>
                  <a:srgbClr val="FFFFFF"/>
                </a:solidFill>
              </a:defRPr>
            </a:lvl1pPr>
          </a:lstStyle>
          <a:p>
            <a:pPr>
              <a:defRPr/>
            </a:pPr>
            <a:fld id="{00DB8AC6-413A-401D-87E6-4CAA61BFC9C2}" type="slidenum">
              <a:rPr lang="es-MX"/>
              <a:pPr>
                <a:defRPr/>
              </a:pPr>
              <a:t>‹Nº›</a:t>
            </a:fld>
            <a:endParaRPr lang="es-MX"/>
          </a:p>
        </p:txBody>
      </p:sp>
    </p:spTree>
    <p:extLst>
      <p:ext uri="{BB962C8B-B14F-4D97-AF65-F5344CB8AC3E}">
        <p14:creationId xmlns="" xmlns:p14="http://schemas.microsoft.com/office/powerpoint/2010/main" val="105625200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Date Placeholder 3"/>
          <p:cNvSpPr>
            <a:spLocks noGrp="1"/>
          </p:cNvSpPr>
          <p:nvPr>
            <p:ph type="dt" sz="half" idx="10"/>
          </p:nvPr>
        </p:nvSpPr>
        <p:spPr/>
        <p:txBody>
          <a:bodyPr/>
          <a:lstStyle>
            <a:lvl1pPr>
              <a:defRPr/>
            </a:lvl1pPr>
          </a:lstStyle>
          <a:p>
            <a:pPr>
              <a:defRPr/>
            </a:pPr>
            <a:fld id="{D431E214-CDD1-4B09-A13E-C4052900A5E9}" type="datetimeFigureOut">
              <a:rPr lang="es-MX"/>
              <a:pPr>
                <a:defRPr/>
              </a:pPr>
              <a:t>08/05/2014</a:t>
            </a:fld>
            <a:endParaRPr lang="es-MX"/>
          </a:p>
        </p:txBody>
      </p:sp>
      <p:sp>
        <p:nvSpPr>
          <p:cNvPr id="6" name="Footer Placeholder 4"/>
          <p:cNvSpPr>
            <a:spLocks noGrp="1"/>
          </p:cNvSpPr>
          <p:nvPr>
            <p:ph type="ftr" sz="quarter" idx="11"/>
          </p:nvPr>
        </p:nvSpPr>
        <p:spPr/>
        <p:txBody>
          <a:bodyPr/>
          <a:lstStyle>
            <a:lvl1pPr>
              <a:defRPr/>
            </a:lvl1pPr>
          </a:lstStyle>
          <a:p>
            <a:pPr>
              <a:defRPr/>
            </a:pPr>
            <a:endParaRPr lang="es-MX"/>
          </a:p>
        </p:txBody>
      </p:sp>
      <p:sp>
        <p:nvSpPr>
          <p:cNvPr id="7" name="Slide Number Placeholder 5"/>
          <p:cNvSpPr>
            <a:spLocks noGrp="1"/>
          </p:cNvSpPr>
          <p:nvPr>
            <p:ph type="sldNum" sz="quarter" idx="12"/>
          </p:nvPr>
        </p:nvSpPr>
        <p:spPr/>
        <p:txBody>
          <a:bodyPr/>
          <a:lstStyle>
            <a:lvl1pPr>
              <a:defRPr/>
            </a:lvl1pPr>
          </a:lstStyle>
          <a:p>
            <a:pPr>
              <a:defRPr/>
            </a:pPr>
            <a:fld id="{C0A8E2EF-B7D4-42E9-ACD8-0521E3F11E0C}" type="slidenum">
              <a:rPr lang="es-MX"/>
              <a:pPr>
                <a:defRPr/>
              </a:pPr>
              <a:t>‹Nº›</a:t>
            </a:fld>
            <a:endParaRPr lang="es-MX"/>
          </a:p>
        </p:txBody>
      </p:sp>
    </p:spTree>
    <p:extLst>
      <p:ext uri="{BB962C8B-B14F-4D97-AF65-F5344CB8AC3E}">
        <p14:creationId xmlns="" xmlns:p14="http://schemas.microsoft.com/office/powerpoint/2010/main" val="3339424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Date Placeholder 3"/>
          <p:cNvSpPr>
            <a:spLocks noGrp="1"/>
          </p:cNvSpPr>
          <p:nvPr>
            <p:ph type="dt" sz="half" idx="10"/>
          </p:nvPr>
        </p:nvSpPr>
        <p:spPr/>
        <p:txBody>
          <a:bodyPr/>
          <a:lstStyle>
            <a:lvl1pPr>
              <a:defRPr/>
            </a:lvl1pPr>
          </a:lstStyle>
          <a:p>
            <a:pPr>
              <a:defRPr/>
            </a:pPr>
            <a:fld id="{A60582D0-9502-498C-B4A4-D1ED0DE070D6}" type="datetimeFigureOut">
              <a:rPr lang="es-MX"/>
              <a:pPr>
                <a:defRPr/>
              </a:pPr>
              <a:t>08/05/2014</a:t>
            </a:fld>
            <a:endParaRPr lang="es-MX"/>
          </a:p>
        </p:txBody>
      </p:sp>
      <p:sp>
        <p:nvSpPr>
          <p:cNvPr id="8" name="Footer Placeholder 4"/>
          <p:cNvSpPr>
            <a:spLocks noGrp="1"/>
          </p:cNvSpPr>
          <p:nvPr>
            <p:ph type="ftr" sz="quarter" idx="11"/>
          </p:nvPr>
        </p:nvSpPr>
        <p:spPr/>
        <p:txBody>
          <a:bodyPr/>
          <a:lstStyle>
            <a:lvl1pPr>
              <a:defRPr/>
            </a:lvl1pPr>
          </a:lstStyle>
          <a:p>
            <a:pPr>
              <a:defRPr/>
            </a:pPr>
            <a:endParaRPr lang="es-MX"/>
          </a:p>
        </p:txBody>
      </p:sp>
      <p:sp>
        <p:nvSpPr>
          <p:cNvPr id="9" name="Slide Number Placeholder 5"/>
          <p:cNvSpPr>
            <a:spLocks noGrp="1"/>
          </p:cNvSpPr>
          <p:nvPr>
            <p:ph type="sldNum" sz="quarter" idx="12"/>
          </p:nvPr>
        </p:nvSpPr>
        <p:spPr/>
        <p:txBody>
          <a:bodyPr/>
          <a:lstStyle>
            <a:lvl1pPr>
              <a:defRPr/>
            </a:lvl1pPr>
          </a:lstStyle>
          <a:p>
            <a:pPr>
              <a:defRPr/>
            </a:pPr>
            <a:fld id="{7B04E457-82A4-4CDE-9A07-FD601875ACDC}" type="slidenum">
              <a:rPr lang="es-MX"/>
              <a:pPr>
                <a:defRPr/>
              </a:pPr>
              <a:t>‹Nº›</a:t>
            </a:fld>
            <a:endParaRPr lang="es-MX"/>
          </a:p>
        </p:txBody>
      </p:sp>
    </p:spTree>
    <p:extLst>
      <p:ext uri="{BB962C8B-B14F-4D97-AF65-F5344CB8AC3E}">
        <p14:creationId xmlns="" xmlns:p14="http://schemas.microsoft.com/office/powerpoint/2010/main" val="542626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3"/>
          <p:cNvSpPr>
            <a:spLocks noGrp="1"/>
          </p:cNvSpPr>
          <p:nvPr>
            <p:ph type="dt" sz="half" idx="10"/>
          </p:nvPr>
        </p:nvSpPr>
        <p:spPr/>
        <p:txBody>
          <a:bodyPr/>
          <a:lstStyle>
            <a:lvl1pPr>
              <a:defRPr/>
            </a:lvl1pPr>
          </a:lstStyle>
          <a:p>
            <a:pPr>
              <a:defRPr/>
            </a:pPr>
            <a:fld id="{5CB107EC-8EC1-42AF-BED6-54F9B35F11D3}" type="datetimeFigureOut">
              <a:rPr lang="es-MX"/>
              <a:pPr>
                <a:defRPr/>
              </a:pPr>
              <a:t>08/05/2014</a:t>
            </a:fld>
            <a:endParaRPr lang="es-MX"/>
          </a:p>
        </p:txBody>
      </p:sp>
      <p:sp>
        <p:nvSpPr>
          <p:cNvPr id="4" name="Footer Placeholder 4"/>
          <p:cNvSpPr>
            <a:spLocks noGrp="1"/>
          </p:cNvSpPr>
          <p:nvPr>
            <p:ph type="ftr" sz="quarter" idx="11"/>
          </p:nvPr>
        </p:nvSpPr>
        <p:spPr/>
        <p:txBody>
          <a:bodyPr/>
          <a:lstStyle>
            <a:lvl1pPr>
              <a:defRPr/>
            </a:lvl1pPr>
          </a:lstStyle>
          <a:p>
            <a:pPr>
              <a:defRPr/>
            </a:pPr>
            <a:endParaRPr lang="es-MX"/>
          </a:p>
        </p:txBody>
      </p:sp>
      <p:sp>
        <p:nvSpPr>
          <p:cNvPr id="5" name="Slide Number Placeholder 5"/>
          <p:cNvSpPr>
            <a:spLocks noGrp="1"/>
          </p:cNvSpPr>
          <p:nvPr>
            <p:ph type="sldNum" sz="quarter" idx="12"/>
          </p:nvPr>
        </p:nvSpPr>
        <p:spPr/>
        <p:txBody>
          <a:bodyPr/>
          <a:lstStyle>
            <a:lvl1pPr>
              <a:defRPr/>
            </a:lvl1pPr>
          </a:lstStyle>
          <a:p>
            <a:pPr>
              <a:defRPr/>
            </a:pPr>
            <a:fld id="{02556E7A-179C-48E4-8DD4-99E8E0B099F7}" type="slidenum">
              <a:rPr lang="es-MX"/>
              <a:pPr>
                <a:defRPr/>
              </a:pPr>
              <a:t>‹Nº›</a:t>
            </a:fld>
            <a:endParaRPr lang="es-MX"/>
          </a:p>
        </p:txBody>
      </p:sp>
    </p:spTree>
    <p:extLst>
      <p:ext uri="{BB962C8B-B14F-4D97-AF65-F5344CB8AC3E}">
        <p14:creationId xmlns="" xmlns:p14="http://schemas.microsoft.com/office/powerpoint/2010/main" val="3824284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C5CEFE5B-EBF7-4711-96D8-10BCF847C8D8}" type="datetimeFigureOut">
              <a:rPr lang="es-MX"/>
              <a:pPr>
                <a:defRPr/>
              </a:pPr>
              <a:t>08/05/2014</a:t>
            </a:fld>
            <a:endParaRPr lang="es-MX"/>
          </a:p>
        </p:txBody>
      </p:sp>
      <p:sp>
        <p:nvSpPr>
          <p:cNvPr id="3" name="Footer Placeholder 2"/>
          <p:cNvSpPr>
            <a:spLocks noGrp="1"/>
          </p:cNvSpPr>
          <p:nvPr>
            <p:ph type="ftr" sz="quarter" idx="11"/>
          </p:nvPr>
        </p:nvSpPr>
        <p:spPr/>
        <p:txBody>
          <a:bodyPr/>
          <a:lstStyle>
            <a:lvl1pPr>
              <a:defRPr/>
            </a:lvl1pPr>
          </a:lstStyle>
          <a:p>
            <a:pPr>
              <a:defRPr/>
            </a:pPr>
            <a:endParaRPr lang="es-MX"/>
          </a:p>
        </p:txBody>
      </p:sp>
      <p:sp>
        <p:nvSpPr>
          <p:cNvPr id="4" name="Slide Number Placeholder 3"/>
          <p:cNvSpPr>
            <a:spLocks noGrp="1"/>
          </p:cNvSpPr>
          <p:nvPr>
            <p:ph type="sldNum" sz="quarter" idx="12"/>
          </p:nvPr>
        </p:nvSpPr>
        <p:spPr/>
        <p:txBody>
          <a:bodyPr/>
          <a:lstStyle>
            <a:lvl1pPr>
              <a:defRPr/>
            </a:lvl1pPr>
          </a:lstStyle>
          <a:p>
            <a:pPr>
              <a:defRPr/>
            </a:pPr>
            <a:fld id="{F8D0B8D3-B7E3-448F-B7AA-A41209EE624A}" type="slidenum">
              <a:rPr lang="es-MX"/>
              <a:pPr>
                <a:defRPr/>
              </a:pPr>
              <a:t>‹Nº›</a:t>
            </a:fld>
            <a:endParaRPr lang="es-MX"/>
          </a:p>
        </p:txBody>
      </p:sp>
    </p:spTree>
    <p:extLst>
      <p:ext uri="{BB962C8B-B14F-4D97-AF65-F5344CB8AC3E}">
        <p14:creationId xmlns="" xmlns:p14="http://schemas.microsoft.com/office/powerpoint/2010/main" val="259211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5" name="Rectangle 7"/>
          <p:cNvSpPr/>
          <p:nvPr/>
        </p:nvSpPr>
        <p:spPr>
          <a:xfrm>
            <a:off x="6172200" y="161925"/>
            <a:ext cx="2971800" cy="1152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8"/>
          <p:cNvSpPr/>
          <p:nvPr/>
        </p:nvSpPr>
        <p:spPr>
          <a:xfrm>
            <a:off x="6145213" y="133350"/>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10"/>
          <p:cNvSpPr/>
          <p:nvPr/>
        </p:nvSpPr>
        <p:spPr>
          <a:xfrm>
            <a:off x="6145213" y="133350"/>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73050"/>
            <a:ext cx="5638800" cy="946150"/>
          </a:xfrm>
        </p:spPr>
        <p:txBody>
          <a:bodyPr>
            <a:noAutofit/>
          </a:bodyPr>
          <a:lstStyle>
            <a:lvl1pPr algn="l">
              <a:defRPr sz="40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4"/>
          <p:cNvSpPr>
            <a:spLocks noGrp="1"/>
          </p:cNvSpPr>
          <p:nvPr>
            <p:ph type="dt" sz="half" idx="10"/>
          </p:nvPr>
        </p:nvSpPr>
        <p:spPr/>
        <p:txBody>
          <a:bodyPr/>
          <a:lstStyle>
            <a:lvl1pPr>
              <a:defRPr/>
            </a:lvl1pPr>
          </a:lstStyle>
          <a:p>
            <a:pPr>
              <a:defRPr/>
            </a:pPr>
            <a:fld id="{0BE5CE02-6953-4890-BA54-0A2611843664}" type="datetimeFigureOut">
              <a:rPr lang="es-MX"/>
              <a:pPr>
                <a:defRPr/>
              </a:pPr>
              <a:t>08/05/2014</a:t>
            </a:fld>
            <a:endParaRPr lang="es-MX"/>
          </a:p>
        </p:txBody>
      </p:sp>
      <p:sp>
        <p:nvSpPr>
          <p:cNvPr id="9" name="Footer Placeholder 5"/>
          <p:cNvSpPr>
            <a:spLocks noGrp="1"/>
          </p:cNvSpPr>
          <p:nvPr>
            <p:ph type="ftr" sz="quarter" idx="11"/>
          </p:nvPr>
        </p:nvSpPr>
        <p:spPr/>
        <p:txBody>
          <a:bodyPr/>
          <a:lstStyle>
            <a:lvl1pPr>
              <a:defRPr/>
            </a:lvl1pPr>
          </a:lstStyle>
          <a:p>
            <a:pPr>
              <a:defRPr/>
            </a:pPr>
            <a:endParaRPr lang="es-MX"/>
          </a:p>
        </p:txBody>
      </p:sp>
      <p:sp>
        <p:nvSpPr>
          <p:cNvPr id="10" name="Slide Number Placeholder 6"/>
          <p:cNvSpPr>
            <a:spLocks noGrp="1"/>
          </p:cNvSpPr>
          <p:nvPr>
            <p:ph type="sldNum" sz="quarter" idx="12"/>
          </p:nvPr>
        </p:nvSpPr>
        <p:spPr/>
        <p:txBody>
          <a:bodyPr/>
          <a:lstStyle>
            <a:lvl1pPr>
              <a:defRPr/>
            </a:lvl1pPr>
          </a:lstStyle>
          <a:p>
            <a:pPr>
              <a:defRPr/>
            </a:pPr>
            <a:fld id="{6709E5C0-3EB9-42C5-8D83-8BEDBFD8D4CA}" type="slidenum">
              <a:rPr lang="es-MX"/>
              <a:pPr>
                <a:defRPr/>
              </a:pPr>
              <a:t>‹Nº›</a:t>
            </a:fld>
            <a:endParaRPr lang="es-MX"/>
          </a:p>
        </p:txBody>
      </p:sp>
    </p:spTree>
    <p:extLst>
      <p:ext uri="{BB962C8B-B14F-4D97-AF65-F5344CB8AC3E}">
        <p14:creationId xmlns="" xmlns:p14="http://schemas.microsoft.com/office/powerpoint/2010/main" val="4274521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5" name="Rectangle 7"/>
          <p:cNvSpPr/>
          <p:nvPr/>
        </p:nvSpPr>
        <p:spPr>
          <a:xfrm>
            <a:off x="6172200" y="161925"/>
            <a:ext cx="2971800" cy="1152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ndParaRPr>
          </a:p>
        </p:txBody>
      </p:sp>
      <p:sp>
        <p:nvSpPr>
          <p:cNvPr id="6" name="Rectangle 8"/>
          <p:cNvSpPr/>
          <p:nvPr/>
        </p:nvSpPr>
        <p:spPr>
          <a:xfrm>
            <a:off x="6145213" y="133350"/>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10"/>
          <p:cNvSpPr/>
          <p:nvPr/>
        </p:nvSpPr>
        <p:spPr>
          <a:xfrm>
            <a:off x="6145213" y="133350"/>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n-US" noProof="0" dirty="0"/>
          </a:p>
        </p:txBody>
      </p:sp>
      <p:sp>
        <p:nvSpPr>
          <p:cNvPr id="2" name="Title 1"/>
          <p:cNvSpPr>
            <a:spLocks noGrp="1"/>
          </p:cNvSpPr>
          <p:nvPr>
            <p:ph type="title"/>
          </p:nvPr>
        </p:nvSpPr>
        <p:spPr>
          <a:xfrm>
            <a:off x="381000" y="228600"/>
            <a:ext cx="5638800" cy="1005840"/>
          </a:xfrm>
        </p:spPr>
        <p:txBody>
          <a:bodyPr>
            <a:noAutofit/>
          </a:bodyPr>
          <a:lstStyle>
            <a:lvl1pPr algn="l">
              <a:defRPr sz="4000" b="0"/>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4"/>
          <p:cNvSpPr>
            <a:spLocks noGrp="1"/>
          </p:cNvSpPr>
          <p:nvPr>
            <p:ph type="dt" sz="half" idx="10"/>
          </p:nvPr>
        </p:nvSpPr>
        <p:spPr/>
        <p:txBody>
          <a:bodyPr/>
          <a:lstStyle>
            <a:lvl1pPr>
              <a:defRPr/>
            </a:lvl1pPr>
          </a:lstStyle>
          <a:p>
            <a:pPr>
              <a:defRPr/>
            </a:pPr>
            <a:fld id="{B33BD2D4-F076-42C9-9B06-274C1FA45F1F}" type="datetimeFigureOut">
              <a:rPr lang="es-MX"/>
              <a:pPr>
                <a:defRPr/>
              </a:pPr>
              <a:t>08/05/2014</a:t>
            </a:fld>
            <a:endParaRPr lang="es-MX"/>
          </a:p>
        </p:txBody>
      </p:sp>
      <p:sp>
        <p:nvSpPr>
          <p:cNvPr id="9" name="Footer Placeholder 5"/>
          <p:cNvSpPr>
            <a:spLocks noGrp="1"/>
          </p:cNvSpPr>
          <p:nvPr>
            <p:ph type="ftr" sz="quarter" idx="11"/>
          </p:nvPr>
        </p:nvSpPr>
        <p:spPr/>
        <p:txBody>
          <a:bodyPr/>
          <a:lstStyle>
            <a:lvl1pPr>
              <a:defRPr/>
            </a:lvl1pPr>
          </a:lstStyle>
          <a:p>
            <a:pPr>
              <a:defRPr/>
            </a:pPr>
            <a:endParaRPr lang="es-MX"/>
          </a:p>
        </p:txBody>
      </p:sp>
      <p:sp>
        <p:nvSpPr>
          <p:cNvPr id="10" name="Slide Number Placeholder 6"/>
          <p:cNvSpPr>
            <a:spLocks noGrp="1"/>
          </p:cNvSpPr>
          <p:nvPr>
            <p:ph type="sldNum" sz="quarter" idx="12"/>
          </p:nvPr>
        </p:nvSpPr>
        <p:spPr/>
        <p:txBody>
          <a:bodyPr/>
          <a:lstStyle>
            <a:lvl1pPr>
              <a:defRPr/>
            </a:lvl1pPr>
          </a:lstStyle>
          <a:p>
            <a:pPr>
              <a:defRPr/>
            </a:pPr>
            <a:fld id="{5E16D3DD-94CF-4E30-AAB4-EA200E592C43}" type="slidenum">
              <a:rPr lang="es-MX"/>
              <a:pPr>
                <a:defRPr/>
              </a:pPr>
              <a:t>‹Nº›</a:t>
            </a:fld>
            <a:endParaRPr lang="es-MX"/>
          </a:p>
        </p:txBody>
      </p:sp>
    </p:spTree>
    <p:extLst>
      <p:ext uri="{BB962C8B-B14F-4D97-AF65-F5344CB8AC3E}">
        <p14:creationId xmlns="" xmlns:p14="http://schemas.microsoft.com/office/powerpoint/2010/main" val="837804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013"/>
            <a:ext cx="9144000" cy="1454150"/>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8" name="Rectangle 7"/>
          <p:cNvSpPr/>
          <p:nvPr/>
        </p:nvSpPr>
        <p:spPr>
          <a:xfrm>
            <a:off x="0" y="168275"/>
            <a:ext cx="9144000" cy="1154113"/>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Placeholder 1"/>
          <p:cNvSpPr>
            <a:spLocks noGrp="1"/>
          </p:cNvSpPr>
          <p:nvPr>
            <p:ph type="title"/>
          </p:nvPr>
        </p:nvSpPr>
        <p:spPr>
          <a:xfrm>
            <a:off x="457200" y="182563"/>
            <a:ext cx="8229600" cy="111125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pPr>
              <a:defRPr/>
            </a:pPr>
            <a:fld id="{C0A954DE-AB48-4CF4-9952-3C4B484DE0F8}" type="datetimeFigureOut">
              <a:rPr lang="es-MX"/>
              <a:pPr>
                <a:defRPr/>
              </a:pPr>
              <a:t>08/05/2014</a:t>
            </a:fld>
            <a:endParaRPr lang="es-MX"/>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pPr>
              <a:defRPr/>
            </a:pPr>
            <a:endParaRPr lang="es-MX"/>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pPr>
              <a:defRPr/>
            </a:pPr>
            <a:fld id="{280B61F6-525F-4B0D-BF33-95B686CF0E98}" type="slidenum">
              <a:rPr lang="es-MX"/>
              <a:pPr>
                <a:defRPr/>
              </a:pPr>
              <a:t>‹Nº›</a:t>
            </a:fld>
            <a:endParaRPr lang="es-MX"/>
          </a:p>
        </p:txBody>
      </p:sp>
      <p:sp>
        <p:nvSpPr>
          <p:cNvPr id="9" name="Rectangle 8"/>
          <p:cNvSpPr/>
          <p:nvPr/>
        </p:nvSpPr>
        <p:spPr>
          <a:xfrm>
            <a:off x="0" y="1368425"/>
            <a:ext cx="9144000" cy="14922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3925" r:id="rId1"/>
    <p:sldLayoutId id="2147483920" r:id="rId2"/>
    <p:sldLayoutId id="2147483926" r:id="rId3"/>
    <p:sldLayoutId id="2147483921" r:id="rId4"/>
    <p:sldLayoutId id="2147483922" r:id="rId5"/>
    <p:sldLayoutId id="2147483923" r:id="rId6"/>
    <p:sldLayoutId id="2147483927" r:id="rId7"/>
    <p:sldLayoutId id="2147483928" r:id="rId8"/>
    <p:sldLayoutId id="2147483929" r:id="rId9"/>
    <p:sldLayoutId id="2147483924" r:id="rId10"/>
    <p:sldLayoutId id="2147483930" r:id="rId11"/>
  </p:sldLayoutIdLst>
  <p:txStyles>
    <p:titleStyle>
      <a:lvl1pPr algn="ctr" rtl="0" eaLnBrk="0" fontAlgn="base" hangingPunct="0">
        <a:spcBef>
          <a:spcPct val="0"/>
        </a:spcBef>
        <a:spcAft>
          <a:spcPct val="0"/>
        </a:spcAft>
        <a:defRPr sz="5400" kern="120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a:lvl2pPr algn="ctr" rtl="0" eaLnBrk="0" fontAlgn="base" hangingPunct="0">
        <a:spcBef>
          <a:spcPct val="0"/>
        </a:spcBef>
        <a:spcAft>
          <a:spcPct val="0"/>
        </a:spcAft>
        <a:defRPr sz="5400">
          <a:solidFill>
            <a:srgbClr val="FFFFFF"/>
          </a:solidFill>
          <a:latin typeface="Bodoni MT Condensed" pitchFamily="18" charset="0"/>
        </a:defRPr>
      </a:lvl2pPr>
      <a:lvl3pPr algn="ctr" rtl="0" eaLnBrk="0" fontAlgn="base" hangingPunct="0">
        <a:spcBef>
          <a:spcPct val="0"/>
        </a:spcBef>
        <a:spcAft>
          <a:spcPct val="0"/>
        </a:spcAft>
        <a:defRPr sz="5400">
          <a:solidFill>
            <a:srgbClr val="FFFFFF"/>
          </a:solidFill>
          <a:latin typeface="Bodoni MT Condensed" pitchFamily="18" charset="0"/>
        </a:defRPr>
      </a:lvl3pPr>
      <a:lvl4pPr algn="ctr" rtl="0" eaLnBrk="0" fontAlgn="base" hangingPunct="0">
        <a:spcBef>
          <a:spcPct val="0"/>
        </a:spcBef>
        <a:spcAft>
          <a:spcPct val="0"/>
        </a:spcAft>
        <a:defRPr sz="5400">
          <a:solidFill>
            <a:srgbClr val="FFFFFF"/>
          </a:solidFill>
          <a:latin typeface="Bodoni MT Condensed" pitchFamily="18" charset="0"/>
        </a:defRPr>
      </a:lvl4pPr>
      <a:lvl5pPr algn="ctr" rtl="0" eaLnBrk="0" fontAlgn="base" hangingPunct="0">
        <a:spcBef>
          <a:spcPct val="0"/>
        </a:spcBef>
        <a:spcAft>
          <a:spcPct val="0"/>
        </a:spcAft>
        <a:defRPr sz="5400">
          <a:solidFill>
            <a:srgbClr val="FFFFFF"/>
          </a:solidFill>
          <a:latin typeface="Bodoni MT Condensed" pitchFamily="18" charset="0"/>
        </a:defRPr>
      </a:lvl5pPr>
      <a:lvl6pPr marL="457200" algn="ctr" rtl="0" fontAlgn="base">
        <a:spcBef>
          <a:spcPct val="0"/>
        </a:spcBef>
        <a:spcAft>
          <a:spcPct val="0"/>
        </a:spcAft>
        <a:defRPr sz="5400">
          <a:solidFill>
            <a:srgbClr val="FFFFFF"/>
          </a:solidFill>
          <a:latin typeface="Bodoni MT Condensed" pitchFamily="18" charset="0"/>
        </a:defRPr>
      </a:lvl6pPr>
      <a:lvl7pPr marL="914400" algn="ctr" rtl="0" fontAlgn="base">
        <a:spcBef>
          <a:spcPct val="0"/>
        </a:spcBef>
        <a:spcAft>
          <a:spcPct val="0"/>
        </a:spcAft>
        <a:defRPr sz="5400">
          <a:solidFill>
            <a:srgbClr val="FFFFFF"/>
          </a:solidFill>
          <a:latin typeface="Bodoni MT Condensed" pitchFamily="18" charset="0"/>
        </a:defRPr>
      </a:lvl7pPr>
      <a:lvl8pPr marL="1371600" algn="ctr" rtl="0" fontAlgn="base">
        <a:spcBef>
          <a:spcPct val="0"/>
        </a:spcBef>
        <a:spcAft>
          <a:spcPct val="0"/>
        </a:spcAft>
        <a:defRPr sz="5400">
          <a:solidFill>
            <a:srgbClr val="FFFFFF"/>
          </a:solidFill>
          <a:latin typeface="Bodoni MT Condensed" pitchFamily="18" charset="0"/>
        </a:defRPr>
      </a:lvl8pPr>
      <a:lvl9pPr marL="1828800" algn="ctr" rtl="0" fontAlgn="base">
        <a:spcBef>
          <a:spcPct val="0"/>
        </a:spcBef>
        <a:spcAft>
          <a:spcPct val="0"/>
        </a:spcAft>
        <a:defRPr sz="5400">
          <a:solidFill>
            <a:srgbClr val="FFFFFF"/>
          </a:solidFill>
          <a:latin typeface="Bodoni MT Condensed" pitchFamily="18" charset="0"/>
        </a:defRPr>
      </a:lvl9pPr>
    </p:titleStyle>
    <p:bodyStyle>
      <a:lvl1pPr marL="342900" indent="-342900" algn="l" rtl="0" eaLnBrk="0" fontAlgn="base" hangingPunct="0">
        <a:spcBef>
          <a:spcPct val="20000"/>
        </a:spcBef>
        <a:spcAft>
          <a:spcPct val="0"/>
        </a:spcAft>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rtl="0" eaLnBrk="0" fontAlgn="base" hangingPunct="0">
        <a:spcBef>
          <a:spcPct val="20000"/>
        </a:spcBef>
        <a:spcAft>
          <a:spcPct val="0"/>
        </a:spcAft>
        <a:buClr>
          <a:srgbClr val="948774"/>
        </a:buClr>
        <a:buFont typeface="Arial" charset="0"/>
        <a:buChar char="•"/>
        <a:defRPr kern="1200">
          <a:solidFill>
            <a:schemeClr val="tx2"/>
          </a:solidFill>
          <a:latin typeface="+mn-lt"/>
          <a:ea typeface="+mn-ea"/>
          <a:cs typeface="+mn-cs"/>
        </a:defRPr>
      </a:lvl3pPr>
      <a:lvl4pPr marL="1600200" indent="-228600" algn="l" rtl="0" eaLnBrk="0" fontAlgn="base" hangingPunct="0">
        <a:spcBef>
          <a:spcPct val="20000"/>
        </a:spcBef>
        <a:spcAft>
          <a:spcPct val="0"/>
        </a:spcAft>
        <a:buClr>
          <a:srgbClr val="7EB8E7"/>
        </a:buClr>
        <a:buFont typeface="Arial" charset="0"/>
        <a:buChar char="•"/>
        <a:defRPr sz="1600" kern="1200">
          <a:solidFill>
            <a:schemeClr val="tx2"/>
          </a:solidFill>
          <a:latin typeface="+mn-lt"/>
          <a:ea typeface="+mn-ea"/>
          <a:cs typeface="+mn-cs"/>
        </a:defRPr>
      </a:lvl4pPr>
      <a:lvl5pPr marL="2057400" indent="-228600" algn="l" rtl="0" eaLnBrk="0" fontAlgn="base" hangingPunct="0">
        <a:spcBef>
          <a:spcPct val="20000"/>
        </a:spcBef>
        <a:spcAft>
          <a:spcPct val="0"/>
        </a:spcAft>
        <a:buClr>
          <a:srgbClr val="E3B651"/>
        </a:buClr>
        <a:buFont typeface="Arial" charset="0"/>
        <a:buChar char="•"/>
        <a:defRPr sz="1400" kern="120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9552" y="2708920"/>
            <a:ext cx="8136904" cy="1800200"/>
          </a:xfrm>
        </p:spPr>
        <p:txBody>
          <a:bodyPr/>
          <a:lstStyle/>
          <a:p>
            <a:pPr eaLnBrk="1" fontAlgn="auto" hangingPunct="1">
              <a:spcAft>
                <a:spcPts val="0"/>
              </a:spcAft>
              <a:defRPr/>
            </a:pPr>
            <a:r>
              <a:rPr lang="es-MX" sz="3600" dirty="0" smtClean="0">
                <a:solidFill>
                  <a:schemeClr val="tx1">
                    <a:lumMod val="95000"/>
                  </a:schemeClr>
                </a:solidFill>
                <a:effectLst/>
              </a:rPr>
              <a:t>Curso - Taller</a:t>
            </a:r>
            <a:br>
              <a:rPr lang="es-MX" sz="3600" dirty="0" smtClean="0">
                <a:solidFill>
                  <a:schemeClr val="tx1">
                    <a:lumMod val="95000"/>
                  </a:schemeClr>
                </a:solidFill>
                <a:effectLst/>
              </a:rPr>
            </a:br>
            <a:r>
              <a:rPr lang="es-MX" sz="3600" i="1" dirty="0" smtClean="0">
                <a:solidFill>
                  <a:schemeClr val="tx1">
                    <a:lumMod val="95000"/>
                  </a:schemeClr>
                </a:solidFill>
                <a:effectLst/>
              </a:rPr>
              <a:t>Diseño, ejecución y evaluación colaborativa de </a:t>
            </a:r>
            <a:br>
              <a:rPr lang="es-MX" sz="3600" i="1" dirty="0" smtClean="0">
                <a:solidFill>
                  <a:schemeClr val="tx1">
                    <a:lumMod val="95000"/>
                  </a:schemeClr>
                </a:solidFill>
                <a:effectLst/>
              </a:rPr>
            </a:br>
            <a:r>
              <a:rPr lang="es-MX" sz="3600" i="1" dirty="0" smtClean="0">
                <a:solidFill>
                  <a:schemeClr val="tx1">
                    <a:lumMod val="95000"/>
                  </a:schemeClr>
                </a:solidFill>
                <a:effectLst/>
              </a:rPr>
              <a:t>planes de acción tutorial</a:t>
            </a:r>
            <a:endParaRPr lang="es-MX" sz="3600" i="1" dirty="0">
              <a:solidFill>
                <a:schemeClr val="tx1">
                  <a:lumMod val="95000"/>
                </a:schemeClr>
              </a:solidFill>
              <a:effectLst/>
            </a:endParaRPr>
          </a:p>
        </p:txBody>
      </p:sp>
      <p:sp>
        <p:nvSpPr>
          <p:cNvPr id="3" name="2 Subtítulo"/>
          <p:cNvSpPr>
            <a:spLocks noGrp="1"/>
          </p:cNvSpPr>
          <p:nvPr>
            <p:ph type="subTitle" idx="1"/>
          </p:nvPr>
        </p:nvSpPr>
        <p:spPr>
          <a:xfrm>
            <a:off x="1187624" y="404664"/>
            <a:ext cx="7128073" cy="1752600"/>
          </a:xfrm>
        </p:spPr>
        <p:txBody>
          <a:bodyPr rtlCol="0">
            <a:noAutofit/>
          </a:bodyPr>
          <a:lstStyle/>
          <a:p>
            <a:pPr eaLnBrk="1" fontAlgn="auto" hangingPunct="1">
              <a:spcAft>
                <a:spcPts val="0"/>
              </a:spcAft>
              <a:buFont typeface="Wingdings 2"/>
              <a:buNone/>
              <a:defRPr/>
            </a:pPr>
            <a:r>
              <a:rPr lang="es-MX" sz="4400" dirty="0" smtClean="0">
                <a:solidFill>
                  <a:schemeClr val="accent1">
                    <a:lumMod val="60000"/>
                    <a:lumOff val="40000"/>
                  </a:schemeClr>
                </a:solidFill>
                <a:effectLst>
                  <a:outerShdw blurRad="38100" dist="38100" dir="2700000" algn="tl">
                    <a:srgbClr val="000000">
                      <a:alpha val="43137"/>
                    </a:srgbClr>
                  </a:outerShdw>
                </a:effectLst>
                <a:latin typeface="+mj-lt"/>
              </a:rPr>
              <a:t>Universidad Nacional Autónoma de México</a:t>
            </a:r>
          </a:p>
          <a:p>
            <a:pPr eaLnBrk="1" fontAlgn="auto" hangingPunct="1">
              <a:spcAft>
                <a:spcPts val="0"/>
              </a:spcAft>
              <a:defRPr/>
            </a:pPr>
            <a:r>
              <a:rPr lang="es-ES" sz="2400" b="1" dirty="0" smtClean="0"/>
              <a:t>Formación de Coordinadores  de Programas Institucionales de Tutoría </a:t>
            </a:r>
            <a:endParaRPr lang="es-MX" sz="2400" dirty="0" smtClean="0"/>
          </a:p>
          <a:p>
            <a:pPr eaLnBrk="1" fontAlgn="auto" hangingPunct="1">
              <a:spcAft>
                <a:spcPts val="0"/>
              </a:spcAft>
              <a:buFont typeface="Wingdings 2"/>
              <a:buNone/>
              <a:defRPr/>
            </a:pPr>
            <a:endParaRPr lang="es-MX" sz="4400" dirty="0">
              <a:solidFill>
                <a:schemeClr val="accent1">
                  <a:lumMod val="60000"/>
                  <a:lumOff val="40000"/>
                </a:schemeClr>
              </a:solidFill>
              <a:effectLst>
                <a:outerShdw blurRad="38100" dist="38100" dir="2700000" algn="tl">
                  <a:srgbClr val="000000">
                    <a:alpha val="43137"/>
                  </a:srgbClr>
                </a:outerShdw>
              </a:effectLst>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013872"/>
          </a:xfrm>
        </p:spPr>
        <p:txBody>
          <a:bodyPr/>
          <a:lstStyle/>
          <a:p>
            <a:pPr eaLnBrk="1" fontAlgn="auto" hangingPunct="1">
              <a:spcAft>
                <a:spcPts val="0"/>
              </a:spcAft>
              <a:defRPr/>
            </a:pPr>
            <a:r>
              <a:rPr lang="es-MX" sz="3600" b="1" dirty="0" smtClean="0">
                <a:solidFill>
                  <a:schemeClr val="accent1">
                    <a:lumMod val="40000"/>
                    <a:lumOff val="60000"/>
                  </a:schemeClr>
                </a:solidFill>
                <a:effectLst>
                  <a:outerShdw blurRad="38100" dist="38100" dir="2700000" algn="tl">
                    <a:srgbClr val="000000">
                      <a:alpha val="43137"/>
                    </a:srgbClr>
                  </a:outerShdw>
                </a:effectLst>
              </a:rPr>
              <a:t>¿Cómo vamos a evaluar el plan?</a:t>
            </a:r>
            <a:endParaRPr lang="es-MX" sz="3600" b="1" dirty="0">
              <a:solidFill>
                <a:schemeClr val="accent1">
                  <a:lumMod val="40000"/>
                  <a:lumOff val="60000"/>
                </a:schemeClr>
              </a:solidFill>
              <a:effectLst>
                <a:outerShdw blurRad="38100" dist="38100" dir="2700000" algn="tl">
                  <a:srgbClr val="000000">
                    <a:alpha val="43137"/>
                  </a:srgbClr>
                </a:outerShdw>
              </a:effectLst>
            </a:endParaRPr>
          </a:p>
        </p:txBody>
      </p:sp>
      <p:sp>
        <p:nvSpPr>
          <p:cNvPr id="3" name="2 Marcador de contenido"/>
          <p:cNvSpPr>
            <a:spLocks noGrp="1"/>
          </p:cNvSpPr>
          <p:nvPr>
            <p:ph sz="half" idx="1"/>
          </p:nvPr>
        </p:nvSpPr>
        <p:spPr>
          <a:xfrm>
            <a:off x="395288" y="1700213"/>
            <a:ext cx="5483225" cy="4710112"/>
          </a:xfrm>
        </p:spPr>
        <p:txBody>
          <a:bodyPr rtlCol="0">
            <a:normAutofit fontScale="47500" lnSpcReduction="20000"/>
          </a:bodyPr>
          <a:lstStyle/>
          <a:p>
            <a:pPr marL="420624" indent="-384048" eaLnBrk="1" fontAlgn="auto" hangingPunct="1">
              <a:spcAft>
                <a:spcPts val="0"/>
              </a:spcAft>
              <a:buFont typeface="Wingdings 2"/>
              <a:buNone/>
              <a:defRPr/>
            </a:pPr>
            <a:r>
              <a:rPr lang="es-ES_tradnl" sz="3800" dirty="0" smtClean="0"/>
              <a:t>¿Para qué vamos a evaluar el plan?</a:t>
            </a:r>
            <a:endParaRPr lang="es-MX" sz="3800" dirty="0" smtClean="0"/>
          </a:p>
          <a:p>
            <a:pPr marL="420624" indent="-384048" eaLnBrk="1" fontAlgn="auto" hangingPunct="1">
              <a:spcAft>
                <a:spcPts val="0"/>
              </a:spcAft>
              <a:buFont typeface="Wingdings 2"/>
              <a:buNone/>
              <a:defRPr/>
            </a:pPr>
            <a:endParaRPr lang="es-ES_tradnl" sz="3800" dirty="0" smtClean="0"/>
          </a:p>
          <a:p>
            <a:pPr marL="420624" indent="-384048" eaLnBrk="1" fontAlgn="auto" hangingPunct="1">
              <a:spcAft>
                <a:spcPts val="0"/>
              </a:spcAft>
              <a:buFont typeface="Wingdings 2"/>
              <a:buNone/>
              <a:defRPr/>
            </a:pPr>
            <a:r>
              <a:rPr lang="es-ES_tradnl" sz="3800" dirty="0" smtClean="0"/>
              <a:t>¿Quién o quiénes van a hacer la evaluación del plan?</a:t>
            </a:r>
            <a:endParaRPr lang="es-MX" sz="3800" dirty="0" smtClean="0"/>
          </a:p>
          <a:p>
            <a:pPr marL="420624" indent="-384048" eaLnBrk="1" fontAlgn="auto" hangingPunct="1">
              <a:spcAft>
                <a:spcPts val="0"/>
              </a:spcAft>
              <a:buFont typeface="Wingdings 2"/>
              <a:buNone/>
              <a:defRPr/>
            </a:pPr>
            <a:endParaRPr lang="es-ES_tradnl" sz="3800" dirty="0" smtClean="0"/>
          </a:p>
          <a:p>
            <a:pPr marL="420624" indent="-384048" eaLnBrk="1" fontAlgn="auto" hangingPunct="1">
              <a:spcAft>
                <a:spcPts val="0"/>
              </a:spcAft>
              <a:buFont typeface="Wingdings 2"/>
              <a:buNone/>
              <a:defRPr/>
            </a:pPr>
            <a:r>
              <a:rPr lang="es-ES_tradnl" sz="3800" dirty="0" smtClean="0"/>
              <a:t>¿Cómo saber si el plan se ha desarrollado adecuadamente o no?</a:t>
            </a:r>
            <a:endParaRPr lang="es-MX" sz="3800" dirty="0" smtClean="0"/>
          </a:p>
          <a:p>
            <a:pPr marL="420624" indent="-384048" eaLnBrk="1" fontAlgn="auto" hangingPunct="1">
              <a:spcAft>
                <a:spcPts val="0"/>
              </a:spcAft>
              <a:buFont typeface="Wingdings 2"/>
              <a:buNone/>
              <a:defRPr/>
            </a:pPr>
            <a:endParaRPr lang="es-ES_tradnl" sz="3800" dirty="0" smtClean="0"/>
          </a:p>
          <a:p>
            <a:pPr marL="420624" indent="-384048" eaLnBrk="1" fontAlgn="auto" hangingPunct="1">
              <a:spcAft>
                <a:spcPts val="0"/>
              </a:spcAft>
              <a:buFont typeface="Wingdings 2"/>
              <a:buNone/>
              <a:defRPr/>
            </a:pPr>
            <a:r>
              <a:rPr lang="es-ES_tradnl" sz="3800" dirty="0" smtClean="0"/>
              <a:t>¿Qué técnicas e instrumentos vamos a utilizar para recoger la información necesaria para evaluar el plan?</a:t>
            </a:r>
            <a:endParaRPr lang="es-MX" sz="3800" dirty="0" smtClean="0"/>
          </a:p>
          <a:p>
            <a:pPr marL="420624" indent="-384048" eaLnBrk="1" fontAlgn="auto" hangingPunct="1">
              <a:spcAft>
                <a:spcPts val="0"/>
              </a:spcAft>
              <a:buFont typeface="Wingdings 2"/>
              <a:buNone/>
              <a:defRPr/>
            </a:pPr>
            <a:endParaRPr lang="es-ES_tradnl" sz="3800" dirty="0"/>
          </a:p>
          <a:p>
            <a:pPr marL="420624" indent="-384048" eaLnBrk="1" fontAlgn="auto" hangingPunct="1">
              <a:spcAft>
                <a:spcPts val="0"/>
              </a:spcAft>
              <a:buFont typeface="Wingdings 2"/>
              <a:buNone/>
              <a:defRPr/>
            </a:pPr>
            <a:r>
              <a:rPr lang="es-ES_tradnl" sz="3800" dirty="0" smtClean="0"/>
              <a:t>¿Quién va a recoger la información?</a:t>
            </a:r>
            <a:endParaRPr lang="es-MX" sz="3800" dirty="0" smtClean="0"/>
          </a:p>
          <a:p>
            <a:pPr marL="420624" indent="-384048" eaLnBrk="1" fontAlgn="auto" hangingPunct="1">
              <a:spcAft>
                <a:spcPts val="0"/>
              </a:spcAft>
              <a:buFont typeface="Wingdings 2"/>
              <a:buNone/>
              <a:defRPr/>
            </a:pPr>
            <a:r>
              <a:rPr lang="es-ES_tradnl" sz="3800" dirty="0" smtClean="0"/>
              <a:t>	</a:t>
            </a:r>
          </a:p>
          <a:p>
            <a:pPr marL="420624" indent="-384048" eaLnBrk="1" fontAlgn="auto" hangingPunct="1">
              <a:spcAft>
                <a:spcPts val="0"/>
              </a:spcAft>
              <a:buFont typeface="Wingdings 2"/>
              <a:buNone/>
              <a:defRPr/>
            </a:pPr>
            <a:r>
              <a:rPr lang="es-ES_tradnl" sz="3800" dirty="0" smtClean="0"/>
              <a:t>¿Cómo vamos a analizar e interpretar la información?</a:t>
            </a:r>
            <a:endParaRPr lang="es-MX" sz="3800" dirty="0" smtClean="0"/>
          </a:p>
          <a:p>
            <a:pPr marL="420624" indent="-384048" eaLnBrk="1" fontAlgn="auto" hangingPunct="1">
              <a:spcAft>
                <a:spcPts val="0"/>
              </a:spcAft>
              <a:buFont typeface="Wingdings" pitchFamily="2" charset="2"/>
              <a:buNone/>
              <a:defRPr/>
            </a:pPr>
            <a:endParaRPr lang="es-ES_tradnl" sz="3800" dirty="0" smtClean="0"/>
          </a:p>
          <a:p>
            <a:pPr marL="420624" indent="-384048" eaLnBrk="1" fontAlgn="auto" hangingPunct="1">
              <a:spcAft>
                <a:spcPts val="0"/>
              </a:spcAft>
              <a:buFont typeface="Wingdings" pitchFamily="2" charset="2"/>
              <a:buNone/>
              <a:defRPr/>
            </a:pPr>
            <a:r>
              <a:rPr lang="es-ES_tradnl" sz="3800" dirty="0" smtClean="0"/>
              <a:t>¿</a:t>
            </a:r>
            <a:r>
              <a:rPr lang="es-ES_tradnl" sz="3800" dirty="0"/>
              <a:t>Quién va a analizar la información?</a:t>
            </a:r>
            <a:endParaRPr lang="es-MX" sz="3800" dirty="0"/>
          </a:p>
          <a:p>
            <a:pPr marL="420624" indent="-384048" eaLnBrk="1" fontAlgn="auto" hangingPunct="1">
              <a:spcAft>
                <a:spcPts val="0"/>
              </a:spcAft>
              <a:buFont typeface="Wingdings 2"/>
              <a:buNone/>
              <a:defRPr/>
            </a:pPr>
            <a:endParaRPr lang="es-MX" dirty="0"/>
          </a:p>
        </p:txBody>
      </p:sp>
      <p:sp>
        <p:nvSpPr>
          <p:cNvPr id="4" name="3 Marcador de contenido"/>
          <p:cNvSpPr>
            <a:spLocks noGrp="1"/>
          </p:cNvSpPr>
          <p:nvPr>
            <p:ph sz="half" idx="2"/>
          </p:nvPr>
        </p:nvSpPr>
        <p:spPr>
          <a:xfrm>
            <a:off x="6011863" y="1484313"/>
            <a:ext cx="2417762" cy="4525962"/>
          </a:xfrm>
        </p:spPr>
        <p:txBody>
          <a:bodyPr rtlCol="0">
            <a:normAutofit fontScale="47500" lnSpcReduction="20000"/>
          </a:bodyPr>
          <a:lstStyle/>
          <a:p>
            <a:pPr marL="420624" indent="-384048" eaLnBrk="1" fontAlgn="auto" hangingPunct="1">
              <a:spcAft>
                <a:spcPts val="0"/>
              </a:spcAft>
              <a:buFont typeface="Wingdings 2"/>
              <a:buNone/>
              <a:defRPr/>
            </a:pPr>
            <a:endParaRPr lang="es-MX" dirty="0"/>
          </a:p>
        </p:txBody>
      </p:sp>
      <p:pic>
        <p:nvPicPr>
          <p:cNvPr id="17413" name="Picture 5" descr="C:\Users\Federico Zayas\AppData\Local\Microsoft\Windows\Temporary Internet Files\Content.IE5\AZBUPTYX\MC900238059[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72225" y="2276475"/>
            <a:ext cx="2025650" cy="2935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3600" b="1" dirty="0" smtClean="0">
                <a:solidFill>
                  <a:schemeClr val="accent1">
                    <a:lumMod val="40000"/>
                    <a:lumOff val="60000"/>
                  </a:schemeClr>
                </a:solidFill>
                <a:effectLst>
                  <a:outerShdw blurRad="38100" dist="38100" dir="2700000" algn="tl">
                    <a:srgbClr val="000000">
                      <a:alpha val="43137"/>
                    </a:srgbClr>
                  </a:outerShdw>
                </a:effectLst>
              </a:rPr>
              <a:t>¿Qué debemos hacer para mejorar el plan?</a:t>
            </a:r>
            <a:endParaRPr lang="es-MX" sz="3600" b="1" dirty="0">
              <a:solidFill>
                <a:schemeClr val="accent1">
                  <a:lumMod val="40000"/>
                  <a:lumOff val="60000"/>
                </a:schemeClr>
              </a:solidFill>
              <a:effectLst>
                <a:outerShdw blurRad="38100" dist="38100" dir="2700000" algn="tl">
                  <a:srgbClr val="000000">
                    <a:alpha val="43137"/>
                  </a:srgbClr>
                </a:outerShdw>
              </a:effectLst>
            </a:endParaRPr>
          </a:p>
        </p:txBody>
      </p:sp>
      <p:sp>
        <p:nvSpPr>
          <p:cNvPr id="18435" name="2 Marcador de contenido"/>
          <p:cNvSpPr>
            <a:spLocks noGrp="1"/>
          </p:cNvSpPr>
          <p:nvPr>
            <p:ph sz="half" idx="1"/>
          </p:nvPr>
        </p:nvSpPr>
        <p:spPr>
          <a:xfrm>
            <a:off x="395288" y="2060575"/>
            <a:ext cx="4762500" cy="4060825"/>
          </a:xfrm>
        </p:spPr>
        <p:txBody>
          <a:bodyPr/>
          <a:lstStyle/>
          <a:p>
            <a:pPr eaLnBrk="1" hangingPunct="1">
              <a:buFont typeface="Wingdings 2" pitchFamily="18" charset="2"/>
              <a:buNone/>
            </a:pPr>
            <a:r>
              <a:rPr lang="es-MX" sz="2000" smtClean="0"/>
              <a:t>¿Debemos darle continuidad  o reorientarlo por completo?</a:t>
            </a:r>
          </a:p>
          <a:p>
            <a:pPr eaLnBrk="1" hangingPunct="1">
              <a:buFont typeface="Wingdings 2" pitchFamily="18" charset="2"/>
              <a:buNone/>
            </a:pPr>
            <a:endParaRPr lang="es-MX" sz="2000" smtClean="0"/>
          </a:p>
          <a:p>
            <a:pPr eaLnBrk="1" hangingPunct="1">
              <a:buFont typeface="Wingdings 2" pitchFamily="18" charset="2"/>
              <a:buNone/>
            </a:pPr>
            <a:r>
              <a:rPr lang="es-MX" sz="2000" smtClean="0"/>
              <a:t>¿Debemos intercambiar y/o elaborar materiales o instrumentos?</a:t>
            </a:r>
          </a:p>
          <a:p>
            <a:pPr eaLnBrk="1" hangingPunct="1">
              <a:buFont typeface="Wingdings 2" pitchFamily="18" charset="2"/>
              <a:buNone/>
            </a:pPr>
            <a:endParaRPr lang="es-MX" sz="2000" smtClean="0"/>
          </a:p>
          <a:p>
            <a:pPr eaLnBrk="1" hangingPunct="1">
              <a:buFont typeface="Wingdings 2" pitchFamily="18" charset="2"/>
              <a:buNone/>
            </a:pPr>
            <a:r>
              <a:rPr lang="es-MX" sz="2000" smtClean="0"/>
              <a:t>¿Debemos asegurar la disponibilidad de los recursos antes de su ejecución?</a:t>
            </a:r>
          </a:p>
          <a:p>
            <a:pPr eaLnBrk="1" hangingPunct="1">
              <a:buFont typeface="Wingdings 2" pitchFamily="18" charset="2"/>
              <a:buNone/>
            </a:pPr>
            <a:endParaRPr lang="es-MX" sz="2000" smtClean="0"/>
          </a:p>
          <a:p>
            <a:pPr eaLnBrk="1" hangingPunct="1">
              <a:buFont typeface="Wingdings 2" pitchFamily="18" charset="2"/>
              <a:buNone/>
            </a:pPr>
            <a:r>
              <a:rPr lang="es-MX" sz="2000" smtClean="0"/>
              <a:t>¿Debemos ajustar los indicadores de ejecución y evaluación de las acciones?</a:t>
            </a:r>
          </a:p>
          <a:p>
            <a:pPr eaLnBrk="1" hangingPunct="1">
              <a:buFont typeface="Wingdings 2" pitchFamily="18" charset="2"/>
              <a:buNone/>
            </a:pPr>
            <a:endParaRPr lang="es-MX" sz="2400" smtClean="0"/>
          </a:p>
          <a:p>
            <a:pPr eaLnBrk="1" hangingPunct="1">
              <a:buFont typeface="Wingdings 2" pitchFamily="18" charset="2"/>
              <a:buNone/>
            </a:pPr>
            <a:endParaRPr lang="es-MX" sz="2400" smtClean="0"/>
          </a:p>
        </p:txBody>
      </p:sp>
      <p:sp>
        <p:nvSpPr>
          <p:cNvPr id="18436" name="3 Marcador de contenido"/>
          <p:cNvSpPr>
            <a:spLocks noGrp="1"/>
          </p:cNvSpPr>
          <p:nvPr>
            <p:ph sz="half" idx="2"/>
          </p:nvPr>
        </p:nvSpPr>
        <p:spPr>
          <a:xfrm>
            <a:off x="5651500" y="1600200"/>
            <a:ext cx="2592388" cy="4525963"/>
          </a:xfrm>
        </p:spPr>
        <p:txBody>
          <a:bodyPr/>
          <a:lstStyle/>
          <a:p>
            <a:pPr eaLnBrk="1" hangingPunct="1">
              <a:buFont typeface="Wingdings 2" pitchFamily="18" charset="2"/>
              <a:buNone/>
            </a:pPr>
            <a:endParaRPr lang="es-MX" smtClean="0"/>
          </a:p>
        </p:txBody>
      </p:sp>
      <p:pic>
        <p:nvPicPr>
          <p:cNvPr id="18437" name="Picture 3" descr="C:\Users\Federico Zayas\AppData\Local\Microsoft\Windows\Temporary Internet Files\Content.IE5\IK9YIAYK\MC900281256[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063" y="2276475"/>
            <a:ext cx="2868612" cy="3384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pPr algn="l" eaLnBrk="1" hangingPunct="1">
              <a:defRPr/>
            </a:pPr>
            <a:r>
              <a:rPr lang="es-MX" sz="4000" dirty="0" smtClean="0"/>
              <a:t>Preguntas clave: contribuciones del grupo</a:t>
            </a:r>
            <a:endParaRPr lang="es-MX" sz="4000" dirty="0"/>
          </a:p>
        </p:txBody>
      </p:sp>
      <p:sp>
        <p:nvSpPr>
          <p:cNvPr id="19459" name="8 Marcador de contenido"/>
          <p:cNvSpPr>
            <a:spLocks noGrp="1"/>
          </p:cNvSpPr>
          <p:nvPr>
            <p:ph idx="1"/>
          </p:nvPr>
        </p:nvSpPr>
        <p:spPr/>
        <p:txBody>
          <a:bodyPr/>
          <a:lstStyle/>
          <a:p>
            <a:pPr eaLnBrk="1" hangingPunct="1"/>
            <a:endParaRPr lang="es-MX" smtClean="0"/>
          </a:p>
        </p:txBody>
      </p:sp>
      <p:pic>
        <p:nvPicPr>
          <p:cNvPr id="19460" name="Picture 6" descr="C:\Users\Usuario\AppData\Local\Microsoft\Windows\Temporary Internet Files\Content.IE5\A96T2UOO\MC900442072[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451725" y="5661025"/>
            <a:ext cx="1412875" cy="1008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2400" dirty="0" smtClean="0">
                <a:latin typeface="+mn-lt"/>
              </a:rPr>
              <a:t>CARACTERÍSTICAS DE LA ACTIVIDAD TUTORIAL</a:t>
            </a:r>
            <a:endParaRPr lang="es-MX" sz="2400" dirty="0">
              <a:latin typeface="+mn-lt"/>
            </a:endParaRPr>
          </a:p>
        </p:txBody>
      </p:sp>
      <p:sp>
        <p:nvSpPr>
          <p:cNvPr id="8" name="7 Marcador de contenido"/>
          <p:cNvSpPr>
            <a:spLocks noGrp="1"/>
          </p:cNvSpPr>
          <p:nvPr>
            <p:ph sz="half" idx="1"/>
          </p:nvPr>
        </p:nvSpPr>
        <p:spPr>
          <a:xfrm>
            <a:off x="457200" y="1600200"/>
            <a:ext cx="4186238" cy="4525963"/>
          </a:xfrm>
        </p:spPr>
        <p:txBody>
          <a:bodyPr rtlCol="0">
            <a:normAutofit fontScale="85000" lnSpcReduction="20000"/>
          </a:bodyPr>
          <a:lstStyle/>
          <a:p>
            <a:pPr marL="420624" indent="-384048" eaLnBrk="1" fontAlgn="auto" hangingPunct="1">
              <a:lnSpc>
                <a:spcPct val="110000"/>
              </a:lnSpc>
              <a:spcAft>
                <a:spcPts val="0"/>
              </a:spcAft>
              <a:buFont typeface="Wingdings 2"/>
              <a:buChar char=""/>
              <a:defRPr/>
            </a:pPr>
            <a:r>
              <a:rPr lang="es-ES" dirty="0" smtClean="0">
                <a:cs typeface="Arial" pitchFamily="34" charset="0"/>
              </a:rPr>
              <a:t>Se considera una </a:t>
            </a:r>
            <a:r>
              <a:rPr lang="es-MX" dirty="0" smtClean="0">
                <a:cs typeface="Arial" pitchFamily="34" charset="0"/>
              </a:rPr>
              <a:t>modalidad</a:t>
            </a:r>
            <a:r>
              <a:rPr lang="es-ES" dirty="0" smtClean="0">
                <a:cs typeface="Arial" pitchFamily="34" charset="0"/>
              </a:rPr>
              <a:t> de la actividad docente que comprende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un conjunto sistematizado de acciones educativas centradas en el estudiante.</a:t>
            </a:r>
          </a:p>
          <a:p>
            <a:pPr marL="420624" indent="-384048" eaLnBrk="1" fontAlgn="auto" hangingPunct="1">
              <a:lnSpc>
                <a:spcPct val="110000"/>
              </a:lnSpc>
              <a:spcAft>
                <a:spcPts val="0"/>
              </a:spcAft>
              <a:buFont typeface="Wingdings 2"/>
              <a:buChar char=""/>
              <a:defRPr/>
            </a:pPr>
            <a:r>
              <a:rPr lang="es-ES" dirty="0" smtClean="0">
                <a:cs typeface="Arial" pitchFamily="34" charset="0"/>
              </a:rPr>
              <a:t>Es distinta y a la vez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complementaria a la docencia </a:t>
            </a:r>
            <a:r>
              <a:rPr lang="es-ES" dirty="0" smtClean="0">
                <a:cs typeface="Arial" pitchFamily="34" charset="0"/>
              </a:rPr>
              <a:t>frente a grupo, pero no la sustituye.</a:t>
            </a:r>
          </a:p>
          <a:p>
            <a:pPr marL="420624" indent="-384048" eaLnBrk="1" fontAlgn="auto" hangingPunct="1">
              <a:lnSpc>
                <a:spcPct val="110000"/>
              </a:lnSpc>
              <a:spcAft>
                <a:spcPts val="0"/>
              </a:spcAft>
              <a:buFont typeface="Wingdings 2"/>
              <a:buChar char=""/>
              <a:defRPr/>
            </a:pPr>
            <a:r>
              <a:rPr lang="es-ES" dirty="0" smtClean="0">
                <a:cs typeface="Arial" pitchFamily="34" charset="0"/>
              </a:rPr>
              <a:t>Se ofrece en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espacios y en tiempos diferentes</a:t>
            </a:r>
            <a:r>
              <a:rPr lang="es-ES" dirty="0" smtClean="0">
                <a:solidFill>
                  <a:schemeClr val="accent1">
                    <a:lumMod val="50000"/>
                  </a:schemeClr>
                </a:solidFill>
                <a:cs typeface="Arial" pitchFamily="34" charset="0"/>
              </a:rPr>
              <a:t> </a:t>
            </a:r>
            <a:r>
              <a:rPr lang="es-ES" dirty="0" smtClean="0">
                <a:cs typeface="Arial" pitchFamily="34" charset="0"/>
              </a:rPr>
              <a:t>a los de los programas de estudios.</a:t>
            </a:r>
          </a:p>
          <a:p>
            <a:pPr marL="420624" indent="-384048" eaLnBrk="1" fontAlgn="auto" hangingPunct="1">
              <a:spcAft>
                <a:spcPts val="0"/>
              </a:spcAft>
              <a:buFont typeface="Wingdings 2"/>
              <a:buNone/>
              <a:defRPr/>
            </a:pPr>
            <a:endParaRPr lang="es-MX" dirty="0"/>
          </a:p>
        </p:txBody>
      </p:sp>
      <p:pic>
        <p:nvPicPr>
          <p:cNvPr id="21508" name="Picture 5" descr="C:\Users\Federico Zayas\AppData\Local\Microsoft\Windows\Temporary Internet Files\Content.IE5\OLOWCVUD\MP900399769[1].jpg"/>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4718050" y="2136775"/>
            <a:ext cx="3898900" cy="3452813"/>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smtClean="0"/>
              <a:t>OBJETIVOS GENERALES</a:t>
            </a:r>
            <a:endParaRPr lang="es-MX" smtClean="0"/>
          </a:p>
        </p:txBody>
      </p:sp>
      <p:sp>
        <p:nvSpPr>
          <p:cNvPr id="3" name="2 Marcador de contenido"/>
          <p:cNvSpPr>
            <a:spLocks noGrp="1"/>
          </p:cNvSpPr>
          <p:nvPr>
            <p:ph sz="half" idx="1"/>
          </p:nvPr>
        </p:nvSpPr>
        <p:spPr/>
        <p:txBody>
          <a:bodyPr rtlCol="0">
            <a:normAutofit fontScale="85000" lnSpcReduction="20000"/>
          </a:bodyPr>
          <a:lstStyle/>
          <a:p>
            <a:pPr marL="420624" indent="-384048" eaLnBrk="1" fontAlgn="auto" hangingPunct="1">
              <a:spcAft>
                <a:spcPts val="0"/>
              </a:spcAft>
              <a:buFont typeface="Wingdings 2"/>
              <a:buNone/>
              <a:defRPr/>
            </a:pPr>
            <a:r>
              <a:rPr lang="es-ES" dirty="0" smtClean="0">
                <a:cs typeface="Arial" pitchFamily="34" charset="0"/>
              </a:rPr>
              <a:t>Contribuir a </a:t>
            </a:r>
            <a:r>
              <a:rPr lang="es-ES" dirty="0" smtClean="0">
                <a:solidFill>
                  <a:schemeClr val="accent1">
                    <a:lumMod val="75000"/>
                  </a:schemeClr>
                </a:solidFill>
                <a:effectLst>
                  <a:outerShdw blurRad="38100" dist="38100" dir="2700000" algn="tl">
                    <a:srgbClr val="000000">
                      <a:alpha val="43137"/>
                    </a:srgbClr>
                  </a:outerShdw>
                </a:effectLst>
                <a:cs typeface="Arial" pitchFamily="34" charset="0"/>
              </a:rPr>
              <a:t>elevar la calidad del proceso formativo</a:t>
            </a:r>
            <a:r>
              <a:rPr lang="es-ES" dirty="0" smtClean="0">
                <a:cs typeface="Arial" pitchFamily="34" charset="0"/>
              </a:rPr>
              <a:t> en el ámbito de la construcción de valores, actitudes y hábitos positivos y a promover el desarrollo de habilidades intelectuales en los estudiantes, mediante la utilización de </a:t>
            </a:r>
            <a:r>
              <a:rPr lang="es-ES" dirty="0" smtClean="0">
                <a:solidFill>
                  <a:schemeClr val="accent1">
                    <a:lumMod val="75000"/>
                  </a:schemeClr>
                </a:solidFill>
                <a:effectLst>
                  <a:outerShdw blurRad="38100" dist="38100" dir="2700000" algn="tl">
                    <a:srgbClr val="000000">
                      <a:alpha val="43137"/>
                    </a:srgbClr>
                  </a:outerShdw>
                </a:effectLst>
                <a:cs typeface="Arial" pitchFamily="34" charset="0"/>
              </a:rPr>
              <a:t>estrategias de atención personalizada </a:t>
            </a:r>
            <a:r>
              <a:rPr lang="es-ES" dirty="0" smtClean="0">
                <a:cs typeface="Arial" pitchFamily="34" charset="0"/>
              </a:rPr>
              <a:t>que complementen las actividades docentes regulares.</a:t>
            </a:r>
          </a:p>
          <a:p>
            <a:pPr marL="420624" indent="-384048" eaLnBrk="1" fontAlgn="auto" hangingPunct="1">
              <a:spcAft>
                <a:spcPts val="0"/>
              </a:spcAft>
              <a:buFont typeface="Wingdings 2"/>
              <a:buNone/>
              <a:defRPr/>
            </a:pPr>
            <a:endParaRPr lang="es-MX" dirty="0"/>
          </a:p>
        </p:txBody>
      </p:sp>
      <p:pic>
        <p:nvPicPr>
          <p:cNvPr id="22532" name="Picture 2" descr="C:\Users\Federico Zayas\AppData\Local\Microsoft\Windows\Temporary Internet Files\Content.IE5\I63CG4B6\MP900410068[1].jpg"/>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4859338" y="1916113"/>
            <a:ext cx="3457575" cy="4176712"/>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400" smtClean="0"/>
              <a:t>OBJETIVOS GENERALES</a:t>
            </a:r>
            <a:endParaRPr lang="es-MX" smtClean="0"/>
          </a:p>
        </p:txBody>
      </p:sp>
      <p:sp>
        <p:nvSpPr>
          <p:cNvPr id="3" name="2 Marcador de contenido"/>
          <p:cNvSpPr>
            <a:spLocks noGrp="1"/>
          </p:cNvSpPr>
          <p:nvPr>
            <p:ph sz="half" idx="1"/>
          </p:nvPr>
        </p:nvSpPr>
        <p:spPr>
          <a:xfrm>
            <a:off x="457200" y="1600200"/>
            <a:ext cx="4114800" cy="4525963"/>
          </a:xfrm>
        </p:spPr>
        <p:txBody>
          <a:bodyPr rtlCol="0">
            <a:normAutofit fontScale="92500" lnSpcReduction="20000"/>
          </a:bodyPr>
          <a:lstStyle/>
          <a:p>
            <a:pPr marL="420624" indent="-384048" eaLnBrk="1" fontAlgn="auto" hangingPunct="1">
              <a:spcAft>
                <a:spcPts val="0"/>
              </a:spcAft>
              <a:buFont typeface="Wingdings 2"/>
              <a:buNone/>
              <a:defRPr/>
            </a:pPr>
            <a:r>
              <a:rPr lang="es-ES" dirty="0" smtClean="0">
                <a:cs typeface="Arial" pitchFamily="34" charset="0"/>
              </a:rPr>
              <a:t>Revitalizar la práctica docente mediante una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mayor proximidad e interlocución entre profesores y estudiantes </a:t>
            </a:r>
            <a:r>
              <a:rPr lang="es-ES" dirty="0" smtClean="0">
                <a:cs typeface="Arial" pitchFamily="34" charset="0"/>
              </a:rPr>
              <a:t>para, a partir del conocimiento de los problemas y expectativas de los alumnos, generar alternativas de atención e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incidir en </a:t>
            </a:r>
            <a:r>
              <a:rPr lang="es-MX" dirty="0" smtClean="0">
                <a:solidFill>
                  <a:schemeClr val="accent1">
                    <a:lumMod val="50000"/>
                  </a:schemeClr>
                </a:solidFill>
                <a:effectLst>
                  <a:outerShdw blurRad="38100" dist="38100" dir="2700000" algn="tl">
                    <a:srgbClr val="000000">
                      <a:alpha val="43137"/>
                    </a:srgbClr>
                  </a:outerShdw>
                </a:effectLst>
                <a:cs typeface="Arial" pitchFamily="34" charset="0"/>
              </a:rPr>
              <a:t>su</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 formación integral</a:t>
            </a:r>
            <a:r>
              <a:rPr lang="es-MX" dirty="0" smtClean="0">
                <a:cs typeface="Arial" pitchFamily="34" charset="0"/>
              </a:rPr>
              <a:t>: </a:t>
            </a:r>
            <a:r>
              <a:rPr lang="es-ES" dirty="0" smtClean="0">
                <a:cs typeface="Arial" pitchFamily="34" charset="0"/>
              </a:rPr>
              <a:t>profesional y humana.</a:t>
            </a:r>
            <a:endParaRPr lang="es-ES_tradnl" dirty="0" smtClean="0">
              <a:cs typeface="Arial" pitchFamily="34" charset="0"/>
            </a:endParaRPr>
          </a:p>
          <a:p>
            <a:pPr marL="420624" indent="-384048" eaLnBrk="1" fontAlgn="auto" hangingPunct="1">
              <a:spcAft>
                <a:spcPts val="0"/>
              </a:spcAft>
              <a:buFont typeface="Wingdings 2"/>
              <a:buChar char=""/>
              <a:defRPr/>
            </a:pPr>
            <a:endParaRPr lang="es-MX" dirty="0"/>
          </a:p>
        </p:txBody>
      </p:sp>
      <p:pic>
        <p:nvPicPr>
          <p:cNvPr id="23556" name="Picture 12" descr="C:\Users\Federico Zayas\AppData\Local\Microsoft\Windows\Temporary Internet Files\Content.IE5\I63CG4B6\MP900399879[1].jpg"/>
          <p:cNvPicPr>
            <a:picLocks noGrp="1" noChangeAspect="1" noChangeArrowheads="1"/>
          </p:cNvPicPr>
          <p:nvPr>
            <p:ph sz="half" idx="2"/>
          </p:nvPr>
        </p:nvPicPr>
        <p:blipFill>
          <a:blip r:embed="rId2" cstate="print">
            <a:extLst>
              <a:ext uri="{28A0092B-C50C-407E-A947-70E740481C1C}">
                <a14:useLocalDpi xmlns="" xmlns:a14="http://schemas.microsoft.com/office/drawing/2010/main" val="0"/>
              </a:ext>
            </a:extLst>
          </a:blip>
          <a:srcRect/>
          <a:stretch>
            <a:fillRect/>
          </a:stretch>
        </p:blipFill>
        <p:spPr>
          <a:xfrm>
            <a:off x="5626100" y="1989138"/>
            <a:ext cx="2546350" cy="3671887"/>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smtClean="0"/>
              <a:t>OBJETIVOS GENERALES</a:t>
            </a:r>
            <a:endParaRPr lang="es-MX" smtClean="0"/>
          </a:p>
        </p:txBody>
      </p:sp>
      <p:sp>
        <p:nvSpPr>
          <p:cNvPr id="3" name="2 Marcador de contenido"/>
          <p:cNvSpPr>
            <a:spLocks noGrp="1"/>
          </p:cNvSpPr>
          <p:nvPr>
            <p:ph sz="half" idx="1"/>
          </p:nvPr>
        </p:nvSpPr>
        <p:spPr>
          <a:xfrm>
            <a:off x="457200" y="1600200"/>
            <a:ext cx="4402138" cy="4525963"/>
          </a:xfrm>
        </p:spPr>
        <p:txBody>
          <a:bodyPr rtlCol="0">
            <a:normAutofit lnSpcReduction="10000"/>
          </a:bodyPr>
          <a:lstStyle/>
          <a:p>
            <a:pPr marL="420624" indent="-384048" eaLnBrk="1" fontAlgn="auto" hangingPunct="1">
              <a:spcAft>
                <a:spcPts val="0"/>
              </a:spcAft>
              <a:buFont typeface="Wingdings 2"/>
              <a:buNone/>
              <a:defRPr/>
            </a:pPr>
            <a:r>
              <a:rPr lang="es-ES" dirty="0" smtClean="0">
                <a:cs typeface="Arial" pitchFamily="34" charset="0"/>
              </a:rPr>
              <a:t>Contribuir al abatimiento de la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deserción</a:t>
            </a:r>
            <a:r>
              <a:rPr lang="es-ES" dirty="0" smtClean="0">
                <a:cs typeface="Arial" pitchFamily="34" charset="0"/>
              </a:rPr>
              <a:t>, y evitar la inserción social de individuos sin una formación acabada, con graves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limitaciones para su incorporación al mercado laboral </a:t>
            </a:r>
            <a:r>
              <a:rPr lang="es-ES" dirty="0" smtClean="0">
                <a:cs typeface="Arial" pitchFamily="34" charset="0"/>
              </a:rPr>
              <a:t>y con altos niveles de frustración y conflictividad.</a:t>
            </a:r>
          </a:p>
          <a:p>
            <a:pPr marL="420624" indent="-384048" eaLnBrk="1" fontAlgn="auto" hangingPunct="1">
              <a:spcAft>
                <a:spcPts val="0"/>
              </a:spcAft>
              <a:buFont typeface="Wingdings 2"/>
              <a:buNone/>
              <a:defRPr/>
            </a:pPr>
            <a:endParaRPr lang="es-MX" dirty="0"/>
          </a:p>
        </p:txBody>
      </p:sp>
      <p:sp>
        <p:nvSpPr>
          <p:cNvPr id="24580" name="1 Marcador de contenido"/>
          <p:cNvSpPr>
            <a:spLocks noGrp="1"/>
          </p:cNvSpPr>
          <p:nvPr>
            <p:ph sz="half" idx="2"/>
          </p:nvPr>
        </p:nvSpPr>
        <p:spPr>
          <a:xfrm>
            <a:off x="5435600" y="1600200"/>
            <a:ext cx="3251200" cy="4525963"/>
          </a:xfrm>
        </p:spPr>
        <p:txBody>
          <a:bodyPr/>
          <a:lstStyle/>
          <a:p>
            <a:pPr marL="0" indent="0" eaLnBrk="1" hangingPunct="1">
              <a:buFont typeface="Wingdings" pitchFamily="2" charset="2"/>
              <a:buNone/>
            </a:pPr>
            <a:endParaRPr lang="es-MX" smtClean="0"/>
          </a:p>
        </p:txBody>
      </p:sp>
      <p:pic>
        <p:nvPicPr>
          <p:cNvPr id="24581" name="Picture 12" descr="C:\Users\Usuario\AppData\Local\Microsoft\Windows\Temporary Internet Files\Content.IE5\0XH0HKZ5\MC900230406[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063" y="2889250"/>
            <a:ext cx="2879725" cy="2663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smtClean="0"/>
              <a:t>OBJETIVOS GENERALES</a:t>
            </a:r>
            <a:endParaRPr lang="es-MX" smtClean="0"/>
          </a:p>
        </p:txBody>
      </p:sp>
      <p:sp>
        <p:nvSpPr>
          <p:cNvPr id="3" name="2 Marcador de contenido"/>
          <p:cNvSpPr>
            <a:spLocks noGrp="1"/>
          </p:cNvSpPr>
          <p:nvPr>
            <p:ph sz="half" idx="1"/>
          </p:nvPr>
        </p:nvSpPr>
        <p:spPr>
          <a:xfrm>
            <a:off x="457200" y="1600200"/>
            <a:ext cx="4330700" cy="4525963"/>
          </a:xfrm>
        </p:spPr>
        <p:txBody>
          <a:bodyPr rtlCol="0">
            <a:normAutofit lnSpcReduction="10000"/>
          </a:bodyPr>
          <a:lstStyle/>
          <a:p>
            <a:pPr marL="420624" indent="-384048" eaLnBrk="1" fontAlgn="auto" hangingPunct="1">
              <a:spcAft>
                <a:spcPts val="0"/>
              </a:spcAft>
              <a:buFont typeface="Wingdings 2"/>
              <a:buNone/>
              <a:defRPr/>
            </a:pPr>
            <a:r>
              <a:rPr lang="es-ES" dirty="0" smtClean="0">
                <a:cs typeface="Arial" pitchFamily="34" charset="0"/>
              </a:rPr>
              <a:t>Crear un clima de confianza,  fin de propiciar el </a:t>
            </a:r>
            <a:r>
              <a:rPr lang="es-ES" dirty="0" smtClean="0">
                <a:solidFill>
                  <a:schemeClr val="accent1">
                    <a:lumMod val="50000"/>
                  </a:schemeClr>
                </a:solidFill>
                <a:effectLst>
                  <a:outerShdw blurRad="38100" dist="38100" dir="2700000" algn="tl">
                    <a:srgbClr val="000000">
                      <a:alpha val="43137"/>
                    </a:srgbClr>
                  </a:outerShdw>
                </a:effectLst>
                <a:cs typeface="Arial" pitchFamily="34" charset="0"/>
              </a:rPr>
              <a:t>conocimiento de los distintos aspectos que pueden influir directa o indirectamente en el desempeño escolar </a:t>
            </a:r>
            <a:r>
              <a:rPr lang="es-ES" dirty="0" smtClean="0">
                <a:cs typeface="Arial" pitchFamily="34" charset="0"/>
              </a:rPr>
              <a:t>del estudiante y  favorecer el logro de los objetivos del proceso educativo.</a:t>
            </a:r>
            <a:endParaRPr lang="es-ES_tradnl" dirty="0" smtClean="0">
              <a:cs typeface="Arial" pitchFamily="34" charset="0"/>
            </a:endParaRPr>
          </a:p>
          <a:p>
            <a:pPr marL="420624" indent="-384048" eaLnBrk="1" fontAlgn="auto" hangingPunct="1">
              <a:spcAft>
                <a:spcPts val="0"/>
              </a:spcAft>
              <a:buFont typeface="Wingdings 2"/>
              <a:buNone/>
              <a:defRPr/>
            </a:pPr>
            <a:endParaRPr lang="es-MX" dirty="0"/>
          </a:p>
        </p:txBody>
      </p:sp>
      <p:sp>
        <p:nvSpPr>
          <p:cNvPr id="4" name="3 Marcador de contenido"/>
          <p:cNvSpPr>
            <a:spLocks noGrp="1"/>
          </p:cNvSpPr>
          <p:nvPr>
            <p:ph sz="half" idx="2"/>
          </p:nvPr>
        </p:nvSpPr>
        <p:spPr>
          <a:xfrm>
            <a:off x="5219700" y="1600200"/>
            <a:ext cx="3467100" cy="4525963"/>
          </a:xfrm>
        </p:spPr>
        <p:txBody>
          <a:bodyPr rtlCol="0">
            <a:normAutofit lnSpcReduction="10000"/>
          </a:bodyPr>
          <a:lstStyle/>
          <a:p>
            <a:pPr marL="420624" indent="-384048" eaLnBrk="1" fontAlgn="auto" hangingPunct="1">
              <a:spcAft>
                <a:spcPts val="0"/>
              </a:spcAft>
              <a:buFont typeface="Wingdings 2"/>
              <a:buNone/>
              <a:defRPr/>
            </a:pPr>
            <a:endParaRPr lang="es-MX" dirty="0"/>
          </a:p>
        </p:txBody>
      </p:sp>
      <p:pic>
        <p:nvPicPr>
          <p:cNvPr id="25605" name="Picture 9" descr="C:\Users\Usuario\AppData\Local\Microsoft\Windows\Temporary Internet Files\Content.IE5\A8UBXYJU\MP900387490[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435600" y="2349500"/>
            <a:ext cx="3009900" cy="3600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8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smtClean="0"/>
              <a:t>OBJETIVOS GENERALES</a:t>
            </a:r>
            <a:endParaRPr lang="es-MX" smtClean="0"/>
          </a:p>
        </p:txBody>
      </p:sp>
      <p:sp>
        <p:nvSpPr>
          <p:cNvPr id="3" name="2 Marcador de contenido"/>
          <p:cNvSpPr>
            <a:spLocks noGrp="1"/>
          </p:cNvSpPr>
          <p:nvPr>
            <p:ph idx="1"/>
          </p:nvPr>
        </p:nvSpPr>
        <p:spPr/>
        <p:txBody>
          <a:bodyPr rtlCol="0">
            <a:normAutofit/>
          </a:bodyPr>
          <a:lstStyle/>
          <a:p>
            <a:pPr marL="420624" indent="-384048" eaLnBrk="1" fontAlgn="auto" hangingPunct="1">
              <a:spcAft>
                <a:spcPts val="0"/>
              </a:spcAft>
              <a:buFont typeface="Wingdings 2"/>
              <a:buNone/>
              <a:defRPr/>
            </a:pPr>
            <a:r>
              <a:rPr lang="es-ES" sz="2800" dirty="0" smtClean="0">
                <a:cs typeface="Arial" pitchFamily="34" charset="0"/>
              </a:rPr>
              <a:t>Contribuir al </a:t>
            </a:r>
            <a:r>
              <a:rPr lang="es-ES" sz="2800" dirty="0" smtClean="0">
                <a:solidFill>
                  <a:schemeClr val="accent1">
                    <a:lumMod val="50000"/>
                  </a:schemeClr>
                </a:solidFill>
                <a:effectLst>
                  <a:outerShdw blurRad="38100" dist="38100" dir="2700000" algn="tl">
                    <a:srgbClr val="000000">
                      <a:alpha val="43137"/>
                    </a:srgbClr>
                  </a:outerShdw>
                </a:effectLst>
                <a:cs typeface="Arial" pitchFamily="34" charset="0"/>
              </a:rPr>
              <a:t>mejoramiento de las circunstancias o condiciones del aprendizaje </a:t>
            </a:r>
            <a:r>
              <a:rPr lang="es-ES" sz="2800" dirty="0" smtClean="0">
                <a:cs typeface="Arial" pitchFamily="34" charset="0"/>
              </a:rPr>
              <a:t>de los alumnos, a través de la </a:t>
            </a:r>
            <a:r>
              <a:rPr lang="es-ES" sz="2800" dirty="0" smtClean="0">
                <a:solidFill>
                  <a:schemeClr val="accent1">
                    <a:lumMod val="50000"/>
                  </a:schemeClr>
                </a:solidFill>
                <a:effectLst>
                  <a:outerShdw blurRad="38100" dist="38100" dir="2700000" algn="tl">
                    <a:srgbClr val="000000">
                      <a:alpha val="43137"/>
                    </a:srgbClr>
                  </a:outerShdw>
                </a:effectLst>
                <a:cs typeface="Arial" pitchFamily="34" charset="0"/>
              </a:rPr>
              <a:t>reflexión colegiada </a:t>
            </a:r>
            <a:r>
              <a:rPr lang="es-ES" sz="2800" dirty="0" smtClean="0">
                <a:cs typeface="Arial" pitchFamily="34" charset="0"/>
              </a:rPr>
              <a:t>sobre la información generada en el proceso tutorial.</a:t>
            </a:r>
          </a:p>
          <a:p>
            <a:pPr marL="420624" indent="-384048" eaLnBrk="1" fontAlgn="auto" hangingPunct="1">
              <a:spcAft>
                <a:spcPts val="0"/>
              </a:spcAft>
              <a:buFont typeface="Wingdings 2"/>
              <a:buNone/>
              <a:defRPr/>
            </a:pPr>
            <a:endParaRPr lang="es-MX" dirty="0"/>
          </a:p>
        </p:txBody>
      </p:sp>
      <p:pic>
        <p:nvPicPr>
          <p:cNvPr id="26628" name="Picture 5" descr="C:\Users\Federico Zayas\AppData\Local\Microsoft\Windows\Temporary Internet Files\Content.IE5\6GADVDSQ\MC900230410[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80063" y="3573463"/>
            <a:ext cx="3240087" cy="302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075613" cy="1143000"/>
          </a:xfrm>
        </p:spPr>
        <p:txBody>
          <a:bodyPr/>
          <a:lstStyle/>
          <a:p>
            <a:pPr eaLnBrk="1" fontAlgn="auto" hangingPunct="1">
              <a:spcAft>
                <a:spcPts val="0"/>
              </a:spcAft>
              <a:defRPr/>
            </a:pPr>
            <a:r>
              <a:rPr lang="es-MX" sz="4000" b="1" dirty="0" smtClean="0">
                <a:solidFill>
                  <a:schemeClr val="accent1">
                    <a:lumMod val="20000"/>
                    <a:lumOff val="80000"/>
                  </a:schemeClr>
                </a:solidFill>
                <a:effectLst>
                  <a:outerShdw blurRad="38100" dist="38100" dir="2700000" algn="tl">
                    <a:srgbClr val="000000">
                      <a:alpha val="43137"/>
                    </a:srgbClr>
                  </a:outerShdw>
                </a:effectLst>
              </a:rPr>
              <a:t>Marco de referencia de un PAT</a:t>
            </a:r>
            <a:endParaRPr lang="es-MX" sz="4000" b="1" dirty="0">
              <a:solidFill>
                <a:schemeClr val="accent1">
                  <a:lumMod val="20000"/>
                  <a:lumOff val="80000"/>
                </a:schemeClr>
              </a:solidFill>
              <a:effectLst>
                <a:outerShdw blurRad="38100" dist="38100" dir="2700000" algn="tl">
                  <a:srgbClr val="000000">
                    <a:alpha val="43137"/>
                  </a:srgbClr>
                </a:outerShdw>
              </a:effectLst>
            </a:endParaRPr>
          </a:p>
        </p:txBody>
      </p:sp>
      <p:sp>
        <p:nvSpPr>
          <p:cNvPr id="29699" name="2 Marcador de contenido"/>
          <p:cNvSpPr>
            <a:spLocks noGrp="1"/>
          </p:cNvSpPr>
          <p:nvPr>
            <p:ph idx="1"/>
          </p:nvPr>
        </p:nvSpPr>
        <p:spPr/>
        <p:txBody>
          <a:bodyPr/>
          <a:lstStyle/>
          <a:p>
            <a:pPr eaLnBrk="1" hangingPunct="1">
              <a:buFont typeface="Wingdings 2" pitchFamily="18" charset="2"/>
              <a:buNone/>
            </a:pPr>
            <a:endParaRPr lang="es-MX" smtClean="0"/>
          </a:p>
        </p:txBody>
      </p:sp>
      <p:pic>
        <p:nvPicPr>
          <p:cNvPr id="29700" name="Picture 3" descr="C:\Users\Federico Zayas\AppData\Local\Microsoft\Windows\Temporary Internet Files\Content.IE5\ASJ833PU\MC900294210[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132138" y="2060575"/>
            <a:ext cx="3095625" cy="3305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style>
          <a:lnRef idx="0">
            <a:schemeClr val="accent1"/>
          </a:lnRef>
          <a:fillRef idx="3">
            <a:schemeClr val="accent1"/>
          </a:fillRef>
          <a:effectRef idx="3">
            <a:schemeClr val="accent1"/>
          </a:effectRef>
          <a:fontRef idx="minor">
            <a:schemeClr val="lt1"/>
          </a:fontRef>
        </p:style>
        <p:txBody>
          <a:bodyPr/>
          <a:lstStyle/>
          <a:p>
            <a:pPr eaLnBrk="1" fontAlgn="auto" hangingPunct="1">
              <a:spcAft>
                <a:spcPts val="0"/>
              </a:spcAft>
              <a:defRPr/>
            </a:pPr>
            <a:r>
              <a:rPr lang="es-MX" sz="4000" dirty="0" smtClean="0"/>
              <a:t>OBJETIVO</a:t>
            </a:r>
            <a:endParaRPr lang="es-MX" sz="4000" dirty="0"/>
          </a:p>
        </p:txBody>
      </p:sp>
      <p:sp>
        <p:nvSpPr>
          <p:cNvPr id="3" name="2 Marcador de contenido"/>
          <p:cNvSpPr>
            <a:spLocks noGrp="1"/>
          </p:cNvSpPr>
          <p:nvPr>
            <p:ph idx="1"/>
          </p:nvPr>
        </p:nvSpPr>
        <p:spPr/>
        <p:txBody>
          <a:bodyPr rtlCol="0">
            <a:normAutofit/>
          </a:bodyPr>
          <a:lstStyle/>
          <a:p>
            <a:pPr marL="420624" indent="-384048" algn="ctr" eaLnBrk="1" fontAlgn="auto" hangingPunct="1">
              <a:lnSpc>
                <a:spcPct val="150000"/>
              </a:lnSpc>
              <a:spcAft>
                <a:spcPts val="0"/>
              </a:spcAft>
              <a:buFont typeface="Wingdings 2"/>
              <a:buNone/>
              <a:defRPr/>
            </a:pPr>
            <a:endParaRPr lang="es-MX" dirty="0" smtClean="0"/>
          </a:p>
          <a:p>
            <a:pPr marL="420624" indent="-384048" algn="ctr" eaLnBrk="1" fontAlgn="auto" hangingPunct="1">
              <a:lnSpc>
                <a:spcPct val="150000"/>
              </a:lnSpc>
              <a:spcAft>
                <a:spcPts val="0"/>
              </a:spcAft>
              <a:buFont typeface="Wingdings 2"/>
              <a:buNone/>
              <a:defRPr/>
            </a:pPr>
            <a:r>
              <a:rPr lang="es-MX" dirty="0" smtClean="0"/>
              <a:t>Ofrecer una propuesta metodológica para la definición de planes de acción tutorial, a partir de la identificación y análisis de las </a:t>
            </a:r>
            <a:r>
              <a:rPr lang="es-MX" dirty="0" smtClean="0">
                <a:solidFill>
                  <a:schemeClr val="accent1">
                    <a:lumMod val="50000"/>
                  </a:schemeClr>
                </a:solidFill>
                <a:effectLst>
                  <a:outerShdw blurRad="38100" dist="38100" dir="2700000" algn="tl">
                    <a:srgbClr val="000000">
                      <a:alpha val="43137"/>
                    </a:srgbClr>
                  </a:outerShdw>
                </a:effectLst>
              </a:rPr>
              <a:t>necesidades de orientación de los estudiantes </a:t>
            </a:r>
            <a:r>
              <a:rPr lang="es-MX" dirty="0" smtClean="0"/>
              <a:t>y su priorización, así como la </a:t>
            </a:r>
            <a:r>
              <a:rPr lang="es-MX" dirty="0" smtClean="0">
                <a:solidFill>
                  <a:schemeClr val="accent1">
                    <a:lumMod val="50000"/>
                  </a:schemeClr>
                </a:solidFill>
                <a:effectLst>
                  <a:outerShdw blurRad="38100" dist="38100" dir="2700000" algn="tl">
                    <a:srgbClr val="000000">
                      <a:alpha val="43137"/>
                    </a:srgbClr>
                  </a:outerShdw>
                </a:effectLst>
              </a:rPr>
              <a:t>participación colegiada </a:t>
            </a:r>
            <a:r>
              <a:rPr lang="es-MX" dirty="0" smtClean="0"/>
              <a:t>del grupo de tutores en la definición de estrategias y acciones para su atención</a:t>
            </a:r>
            <a:endParaRPr lang="es-MX"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Título"/>
          <p:cNvSpPr>
            <a:spLocks noGrp="1"/>
          </p:cNvSpPr>
          <p:nvPr>
            <p:ph type="title"/>
          </p:nvPr>
        </p:nvSpPr>
        <p:spPr>
          <a:xfrm>
            <a:off x="457200" y="182880"/>
            <a:ext cx="8229600" cy="1111664"/>
          </a:xfrm>
        </p:spPr>
        <p:txBody>
          <a:bodyPr/>
          <a:lstStyle/>
          <a:p>
            <a:pPr eaLnBrk="1" fontAlgn="auto" hangingPunct="1">
              <a:spcAft>
                <a:spcPts val="0"/>
              </a:spcAft>
              <a:defRPr/>
            </a:pPr>
            <a:r>
              <a:rPr lang="es-ES" sz="2800" dirty="0" smtClean="0"/>
              <a:t>FASES DEL PROCESO DE IMPLEMENTACIÓN DEL PROGRAMA DE TUTORÍAS</a:t>
            </a:r>
            <a:endParaRPr lang="es-MX" sz="2800" dirty="0" smtClean="0"/>
          </a:p>
        </p:txBody>
      </p:sp>
      <p:graphicFrame>
        <p:nvGraphicFramePr>
          <p:cNvPr id="5" name="4 Marcador de contenido"/>
          <p:cNvGraphicFramePr>
            <a:graphicFrameLocks noGrp="1"/>
          </p:cNvGraphicFramePr>
          <p:nvPr>
            <p:ph idx="1"/>
          </p:nvPr>
        </p:nvGraphicFramePr>
        <p:xfrm>
          <a:off x="457200" y="1484784"/>
          <a:ext cx="7467600" cy="46413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dirty="0" smtClean="0">
                <a:solidFill>
                  <a:schemeClr val="accent1">
                    <a:lumMod val="20000"/>
                    <a:lumOff val="80000"/>
                  </a:schemeClr>
                </a:solidFill>
                <a:effectLst/>
              </a:rPr>
              <a:t>Fase de planeación</a:t>
            </a:r>
            <a:endParaRPr lang="es-MX" sz="4800" dirty="0">
              <a:solidFill>
                <a:schemeClr val="accent1">
                  <a:lumMod val="20000"/>
                  <a:lumOff val="80000"/>
                </a:schemeClr>
              </a:solidFill>
              <a:effectLst/>
            </a:endParaRPr>
          </a:p>
        </p:txBody>
      </p:sp>
      <p:sp>
        <p:nvSpPr>
          <p:cNvPr id="4" name="3 Marcador de contenido"/>
          <p:cNvSpPr>
            <a:spLocks noGrp="1"/>
          </p:cNvSpPr>
          <p:nvPr>
            <p:ph sz="half" idx="1"/>
          </p:nvPr>
        </p:nvSpPr>
        <p:spPr>
          <a:xfrm>
            <a:off x="457200" y="1600200"/>
            <a:ext cx="4691063" cy="4525963"/>
          </a:xfrm>
        </p:spPr>
        <p:txBody>
          <a:bodyPr rtlCol="0">
            <a:normAutofit fontScale="92500" lnSpcReduction="20000"/>
          </a:bodyPr>
          <a:lstStyle/>
          <a:p>
            <a:pPr marL="420624" indent="-384048" eaLnBrk="1" fontAlgn="auto" hangingPunct="1">
              <a:spcAft>
                <a:spcPts val="0"/>
              </a:spcAft>
              <a:buFont typeface="Wingdings 2"/>
              <a:buNone/>
              <a:defRPr/>
            </a:pPr>
            <a:r>
              <a:rPr lang="es-ES" dirty="0" smtClean="0"/>
              <a:t>Identificar los </a:t>
            </a:r>
            <a:r>
              <a:rPr lang="es-ES" dirty="0" smtClean="0">
                <a:solidFill>
                  <a:schemeClr val="accent1">
                    <a:lumMod val="50000"/>
                  </a:schemeClr>
                </a:solidFill>
                <a:effectLst>
                  <a:outerShdw blurRad="38100" dist="38100" dir="2700000" algn="tl">
                    <a:srgbClr val="000000">
                      <a:alpha val="43137"/>
                    </a:srgbClr>
                  </a:outerShdw>
                </a:effectLst>
              </a:rPr>
              <a:t>factores de riesgo </a:t>
            </a:r>
            <a:r>
              <a:rPr lang="es-ES" dirty="0" smtClean="0"/>
              <a:t>que inciden en el desempeño académico de los estudiantes, así como las </a:t>
            </a:r>
            <a:r>
              <a:rPr lang="es-ES" dirty="0" smtClean="0">
                <a:solidFill>
                  <a:schemeClr val="accent1">
                    <a:lumMod val="50000"/>
                  </a:schemeClr>
                </a:solidFill>
                <a:effectLst>
                  <a:outerShdw blurRad="38100" dist="38100" dir="2700000" algn="tl">
                    <a:srgbClr val="000000">
                      <a:alpha val="43137"/>
                    </a:srgbClr>
                  </a:outerShdw>
                </a:effectLst>
              </a:rPr>
              <a:t>acciones</a:t>
            </a:r>
            <a:r>
              <a:rPr lang="es-ES" dirty="0" smtClean="0"/>
              <a:t> para que la institución ofrezca alternativas de solución mediante la </a:t>
            </a:r>
            <a:r>
              <a:rPr lang="es-ES" dirty="0" smtClean="0">
                <a:solidFill>
                  <a:schemeClr val="accent1">
                    <a:lumMod val="50000"/>
                  </a:schemeClr>
                </a:solidFill>
                <a:effectLst>
                  <a:outerShdw blurRad="38100" dist="38100" dir="2700000" algn="tl">
                    <a:srgbClr val="000000">
                      <a:alpha val="43137"/>
                    </a:srgbClr>
                  </a:outerShdw>
                </a:effectLst>
              </a:rPr>
              <a:t>atención personalizada </a:t>
            </a:r>
            <a:r>
              <a:rPr lang="es-ES" dirty="0" smtClean="0"/>
              <a:t>de los docentes-tutores y la generación o mejoramiento de los servicios de apoyo a la actividad tutorial</a:t>
            </a:r>
          </a:p>
          <a:p>
            <a:pPr marL="420624" indent="-384048" eaLnBrk="1" fontAlgn="auto" hangingPunct="1">
              <a:spcAft>
                <a:spcPts val="0"/>
              </a:spcAft>
              <a:buFont typeface="Wingdings 2"/>
              <a:buChar char=""/>
              <a:defRPr/>
            </a:pPr>
            <a:endParaRPr lang="es-MX" dirty="0"/>
          </a:p>
        </p:txBody>
      </p:sp>
      <p:pic>
        <p:nvPicPr>
          <p:cNvPr id="6" name="Picture 3" descr="C:\Users\Federico Zayas\AppData\Local\Microsoft\Windows\Temporary Internet Files\Content.IE5\LSTNRR5R\MP900399886[1].jpg"/>
          <p:cNvPicPr>
            <a:picLocks noGrp="1" noChangeAspect="1" noChangeArrowheads="1"/>
          </p:cNvPicPr>
          <p:nvPr>
            <p:ph sz="half" idx="2"/>
          </p:nvPr>
        </p:nvPicPr>
        <p:blipFill>
          <a:blip r:embed="rId2" cstate="print"/>
          <a:stretch>
            <a:fillRect/>
          </a:stretch>
        </p:blipFill>
        <p:spPr>
          <a:xfrm>
            <a:off x="5364089" y="2348880"/>
            <a:ext cx="3312368" cy="2741743"/>
          </a:xfrm>
          <a:effectLst>
            <a:softEdge rad="11250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dirty="0" smtClean="0">
                <a:solidFill>
                  <a:schemeClr val="accent1">
                    <a:lumMod val="20000"/>
                    <a:lumOff val="80000"/>
                  </a:schemeClr>
                </a:solidFill>
                <a:effectLst>
                  <a:outerShdw blurRad="38100" dist="38100" dir="2700000" algn="tl">
                    <a:srgbClr val="000000">
                      <a:alpha val="43137"/>
                    </a:srgbClr>
                  </a:outerShdw>
                </a:effectLst>
              </a:rPr>
              <a:t>Fase operativa</a:t>
            </a:r>
            <a:endParaRPr lang="es-MX" sz="4800" dirty="0">
              <a:solidFill>
                <a:schemeClr val="accent1">
                  <a:lumMod val="20000"/>
                  <a:lumOff val="80000"/>
                </a:schemeClr>
              </a:solidFill>
              <a:effectLst>
                <a:outerShdw blurRad="38100" dist="38100" dir="2700000" algn="tl">
                  <a:srgbClr val="000000">
                    <a:alpha val="43137"/>
                  </a:srgbClr>
                </a:outerShdw>
              </a:effectLst>
            </a:endParaRPr>
          </a:p>
        </p:txBody>
      </p:sp>
      <p:sp>
        <p:nvSpPr>
          <p:cNvPr id="3" name="2 Marcador de contenido"/>
          <p:cNvSpPr>
            <a:spLocks noGrp="1"/>
          </p:cNvSpPr>
          <p:nvPr>
            <p:ph sz="half" idx="1"/>
          </p:nvPr>
        </p:nvSpPr>
        <p:spPr>
          <a:xfrm>
            <a:off x="250825" y="1628775"/>
            <a:ext cx="4403725" cy="4525963"/>
          </a:xfrm>
        </p:spPr>
        <p:txBody>
          <a:bodyPr rtlCol="0">
            <a:normAutofit/>
          </a:bodyPr>
          <a:lstStyle/>
          <a:p>
            <a:pPr marL="420624" indent="-384048" eaLnBrk="1" fontAlgn="auto" hangingPunct="1">
              <a:spcAft>
                <a:spcPts val="0"/>
              </a:spcAft>
              <a:buFont typeface="Wingdings 2"/>
              <a:buNone/>
              <a:defRPr/>
            </a:pPr>
            <a:r>
              <a:rPr lang="es-ES" dirty="0" smtClean="0"/>
              <a:t>Crear las </a:t>
            </a:r>
            <a:r>
              <a:rPr lang="es-ES" dirty="0" smtClean="0">
                <a:solidFill>
                  <a:schemeClr val="accent1">
                    <a:lumMod val="50000"/>
                  </a:schemeClr>
                </a:solidFill>
                <a:effectLst>
                  <a:outerShdw blurRad="38100" dist="38100" dir="2700000" algn="tl">
                    <a:srgbClr val="000000">
                      <a:alpha val="43137"/>
                    </a:srgbClr>
                  </a:outerShdw>
                </a:effectLst>
              </a:rPr>
              <a:t>condiciones</a:t>
            </a:r>
            <a:r>
              <a:rPr lang="es-ES" dirty="0" smtClean="0"/>
              <a:t> para brindar atención a los estudiantes a través de la </a:t>
            </a:r>
            <a:r>
              <a:rPr lang="es-ES" dirty="0" smtClean="0">
                <a:solidFill>
                  <a:schemeClr val="accent1">
                    <a:lumMod val="50000"/>
                  </a:schemeClr>
                </a:solidFill>
                <a:effectLst>
                  <a:outerShdw blurRad="38100" dist="38100" dir="2700000" algn="tl">
                    <a:srgbClr val="000000">
                      <a:alpha val="43137"/>
                    </a:srgbClr>
                  </a:outerShdw>
                </a:effectLst>
              </a:rPr>
              <a:t>acción tutorial </a:t>
            </a:r>
            <a:r>
              <a:rPr lang="es-ES" dirty="0" smtClean="0"/>
              <a:t>y de los </a:t>
            </a:r>
            <a:r>
              <a:rPr lang="es-ES" dirty="0" smtClean="0">
                <a:solidFill>
                  <a:schemeClr val="accent1">
                    <a:lumMod val="50000"/>
                  </a:schemeClr>
                </a:solidFill>
                <a:effectLst>
                  <a:outerShdw blurRad="38100" dist="38100" dir="2700000" algn="tl">
                    <a:srgbClr val="000000">
                      <a:alpha val="43137"/>
                    </a:srgbClr>
                  </a:outerShdw>
                </a:effectLst>
              </a:rPr>
              <a:t>servicios de apoyo </a:t>
            </a:r>
            <a:r>
              <a:rPr lang="es-ES" dirty="0" smtClean="0"/>
              <a:t>para lograr un adecuado desempeño académico y favorecer su desarrollo personal y profesional.</a:t>
            </a:r>
          </a:p>
          <a:p>
            <a:pPr marL="420624" indent="-384048" eaLnBrk="1" fontAlgn="auto" hangingPunct="1">
              <a:spcAft>
                <a:spcPts val="0"/>
              </a:spcAft>
              <a:buFont typeface="Wingdings 2"/>
              <a:buChar char=""/>
              <a:defRPr/>
            </a:pPr>
            <a:endParaRPr lang="es-MX" dirty="0"/>
          </a:p>
        </p:txBody>
      </p:sp>
      <p:sp>
        <p:nvSpPr>
          <p:cNvPr id="32772" name="6 Marcador de contenido"/>
          <p:cNvSpPr>
            <a:spLocks noGrp="1"/>
          </p:cNvSpPr>
          <p:nvPr>
            <p:ph sz="half" idx="2"/>
          </p:nvPr>
        </p:nvSpPr>
        <p:spPr>
          <a:xfrm>
            <a:off x="5076825" y="1600200"/>
            <a:ext cx="3609975" cy="4276725"/>
          </a:xfrm>
        </p:spPr>
        <p:txBody>
          <a:bodyPr/>
          <a:lstStyle/>
          <a:p>
            <a:pPr eaLnBrk="1" hangingPunct="1">
              <a:buFont typeface="Wingdings 2" pitchFamily="18" charset="2"/>
              <a:buNone/>
            </a:pPr>
            <a:endParaRPr lang="es-MX" smtClean="0"/>
          </a:p>
        </p:txBody>
      </p:sp>
      <p:pic>
        <p:nvPicPr>
          <p:cNvPr id="32773" name="Picture 3" descr="C:\Users\Federico Zayas\AppData\Local\Microsoft\Windows\Temporary Internet Files\Content.IE5\FT5R9TP4\MP900431333[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76825" y="1628775"/>
            <a:ext cx="3671888" cy="4248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dirty="0" smtClean="0">
                <a:solidFill>
                  <a:schemeClr val="accent1">
                    <a:lumMod val="20000"/>
                    <a:lumOff val="80000"/>
                  </a:schemeClr>
                </a:solidFill>
                <a:effectLst>
                  <a:outerShdw blurRad="38100" dist="38100" dir="2700000" algn="tl">
                    <a:srgbClr val="000000">
                      <a:alpha val="43137"/>
                    </a:srgbClr>
                  </a:outerShdw>
                </a:effectLst>
              </a:rPr>
              <a:t>Fase de evaluación</a:t>
            </a:r>
            <a:endParaRPr lang="es-MX" dirty="0">
              <a:solidFill>
                <a:schemeClr val="accent1">
                  <a:lumMod val="20000"/>
                  <a:lumOff val="80000"/>
                </a:schemeClr>
              </a:solidFill>
              <a:effectLst>
                <a:outerShdw blurRad="38100" dist="38100" dir="2700000" algn="tl">
                  <a:srgbClr val="000000">
                    <a:alpha val="43137"/>
                  </a:srgbClr>
                </a:outerShdw>
              </a:effectLst>
            </a:endParaRPr>
          </a:p>
        </p:txBody>
      </p:sp>
      <p:sp>
        <p:nvSpPr>
          <p:cNvPr id="33795" name="2 Marcador de contenido"/>
          <p:cNvSpPr>
            <a:spLocks noGrp="1"/>
          </p:cNvSpPr>
          <p:nvPr>
            <p:ph sz="half" idx="1"/>
          </p:nvPr>
        </p:nvSpPr>
        <p:spPr/>
        <p:txBody>
          <a:bodyPr/>
          <a:lstStyle/>
          <a:p>
            <a:pPr eaLnBrk="1" hangingPunct="1">
              <a:lnSpc>
                <a:spcPct val="150000"/>
              </a:lnSpc>
              <a:buFont typeface="Wingdings 2" pitchFamily="18" charset="2"/>
              <a:buNone/>
            </a:pPr>
            <a:r>
              <a:rPr lang="es-ES" smtClean="0"/>
              <a:t>Verificar el cumplimiento de los objetivos del PIT con fines de retroalimentación y mejora continua.</a:t>
            </a:r>
          </a:p>
          <a:p>
            <a:pPr eaLnBrk="1" hangingPunct="1">
              <a:buFont typeface="Wingdings 2" pitchFamily="18" charset="2"/>
              <a:buNone/>
            </a:pPr>
            <a:endParaRPr lang="es-MX" smtClean="0"/>
          </a:p>
        </p:txBody>
      </p:sp>
      <p:sp>
        <p:nvSpPr>
          <p:cNvPr id="33796" name="3 Marcador de contenido"/>
          <p:cNvSpPr>
            <a:spLocks noGrp="1"/>
          </p:cNvSpPr>
          <p:nvPr>
            <p:ph sz="half" idx="2"/>
          </p:nvPr>
        </p:nvSpPr>
        <p:spPr/>
        <p:txBody>
          <a:bodyPr/>
          <a:lstStyle/>
          <a:p>
            <a:pPr eaLnBrk="1" hangingPunct="1">
              <a:buFont typeface="Wingdings 2" pitchFamily="18" charset="2"/>
              <a:buNone/>
            </a:pPr>
            <a:endParaRPr lang="es-MX" smtClean="0"/>
          </a:p>
        </p:txBody>
      </p:sp>
      <p:pic>
        <p:nvPicPr>
          <p:cNvPr id="33797" name="Picture 12" descr="C:\Users\Federico Zayas\AppData\Local\Microsoft\Windows\Temporary Internet Files\Content.IE5\FT5R9TP4\MC900197729[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43438" y="2060575"/>
            <a:ext cx="4037012" cy="3600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19256" cy="994122"/>
          </a:xfrm>
          <a:noFill/>
          <a:ln>
            <a:noFill/>
          </a:ln>
        </p:spPr>
        <p:style>
          <a:lnRef idx="1">
            <a:schemeClr val="accent3"/>
          </a:lnRef>
          <a:fillRef idx="3">
            <a:schemeClr val="accent3"/>
          </a:fillRef>
          <a:effectRef idx="2">
            <a:schemeClr val="accent3"/>
          </a:effectRef>
          <a:fontRef idx="minor">
            <a:schemeClr val="lt1"/>
          </a:fontRef>
        </p:style>
        <p:txBody>
          <a:bodyPr>
            <a:noAutofit/>
          </a:bodyPr>
          <a:lstStyle/>
          <a:p>
            <a:pPr eaLnBrk="1" fontAlgn="auto" hangingPunct="1">
              <a:spcAft>
                <a:spcPts val="0"/>
              </a:spcAft>
              <a:defRPr/>
            </a:pPr>
            <a:r>
              <a:rPr lang="es-MX" sz="2000" dirty="0" smtClean="0"/>
              <a:t>Elementos de la fase de planeación y ubicación del PAT en el proceso de implementación de un Programa Institucional de Tutorías</a:t>
            </a:r>
            <a:endParaRPr lang="es-MX" sz="2000" dirty="0"/>
          </a:p>
        </p:txBody>
      </p:sp>
      <p:sp>
        <p:nvSpPr>
          <p:cNvPr id="34819" name="2 Marcador de contenido"/>
          <p:cNvSpPr>
            <a:spLocks noGrp="1"/>
          </p:cNvSpPr>
          <p:nvPr>
            <p:ph idx="1"/>
          </p:nvPr>
        </p:nvSpPr>
        <p:spPr/>
        <p:txBody>
          <a:bodyPr/>
          <a:lstStyle/>
          <a:p>
            <a:pPr eaLnBrk="1" hangingPunct="1">
              <a:buFont typeface="Wingdings 2" pitchFamily="18" charset="2"/>
              <a:buNone/>
            </a:pPr>
            <a:endParaRPr lang="es-MX" smtClean="0"/>
          </a:p>
        </p:txBody>
      </p:sp>
      <p:sp>
        <p:nvSpPr>
          <p:cNvPr id="4" name="3 Rectángulo redondeado"/>
          <p:cNvSpPr/>
          <p:nvPr/>
        </p:nvSpPr>
        <p:spPr>
          <a:xfrm>
            <a:off x="179512" y="1340768"/>
            <a:ext cx="8640960" cy="3888432"/>
          </a:xfrm>
          <a:prstGeom prst="round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MX" dirty="0"/>
          </a:p>
          <a:p>
            <a:pPr algn="ctr" fontAlgn="auto">
              <a:spcBef>
                <a:spcPts val="0"/>
              </a:spcBef>
              <a:spcAft>
                <a:spcPts val="0"/>
              </a:spcAft>
              <a:defRPr/>
            </a:pPr>
            <a:endParaRPr lang="es-MX" dirty="0"/>
          </a:p>
          <a:p>
            <a:pPr algn="ctr" fontAlgn="auto">
              <a:spcBef>
                <a:spcPts val="0"/>
              </a:spcBef>
              <a:spcAft>
                <a:spcPts val="0"/>
              </a:spcAft>
              <a:defRPr/>
            </a:pPr>
            <a:endParaRPr lang="es-MX" dirty="0"/>
          </a:p>
          <a:p>
            <a:pPr algn="ctr" fontAlgn="auto">
              <a:spcBef>
                <a:spcPts val="0"/>
              </a:spcBef>
              <a:spcAft>
                <a:spcPts val="0"/>
              </a:spcAft>
              <a:defRPr/>
            </a:pPr>
            <a:endParaRPr lang="es-MX" dirty="0"/>
          </a:p>
        </p:txBody>
      </p:sp>
      <p:sp>
        <p:nvSpPr>
          <p:cNvPr id="5" name="4 Elipse"/>
          <p:cNvSpPr/>
          <p:nvPr/>
        </p:nvSpPr>
        <p:spPr>
          <a:xfrm>
            <a:off x="539750" y="1484313"/>
            <a:ext cx="3095625" cy="936625"/>
          </a:xfrm>
          <a:prstGeom prst="ellipse">
            <a:avLst/>
          </a:prstGeom>
          <a:solidFill>
            <a:schemeClr val="accent5">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es-MX" dirty="0"/>
              <a:t>Diagnóstico de la problemática estudiantil</a:t>
            </a:r>
          </a:p>
        </p:txBody>
      </p:sp>
      <p:sp>
        <p:nvSpPr>
          <p:cNvPr id="6" name="5 Elipse"/>
          <p:cNvSpPr/>
          <p:nvPr/>
        </p:nvSpPr>
        <p:spPr>
          <a:xfrm>
            <a:off x="323850" y="2852738"/>
            <a:ext cx="3384550" cy="863600"/>
          </a:xfrm>
          <a:prstGeom prst="ellipse">
            <a:avLst/>
          </a:prstGeom>
          <a:solidFill>
            <a:schemeClr val="accent5">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es-MX" dirty="0"/>
              <a:t>Diagnóstico de las recursos disponibles</a:t>
            </a:r>
          </a:p>
        </p:txBody>
      </p:sp>
      <p:sp>
        <p:nvSpPr>
          <p:cNvPr id="7" name="6 Elipse"/>
          <p:cNvSpPr/>
          <p:nvPr/>
        </p:nvSpPr>
        <p:spPr>
          <a:xfrm>
            <a:off x="4643438" y="2852738"/>
            <a:ext cx="3889375" cy="1008062"/>
          </a:xfrm>
          <a:prstGeom prst="ellipse">
            <a:avLst/>
          </a:prstGeom>
          <a:solidFill>
            <a:schemeClr val="accent5">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es-MX" dirty="0"/>
              <a:t>Ubicación del PIT en la estructura institucional</a:t>
            </a:r>
          </a:p>
        </p:txBody>
      </p:sp>
      <p:sp>
        <p:nvSpPr>
          <p:cNvPr id="8" name="7 Elipse"/>
          <p:cNvSpPr/>
          <p:nvPr/>
        </p:nvSpPr>
        <p:spPr>
          <a:xfrm>
            <a:off x="4787900" y="1484313"/>
            <a:ext cx="3600450" cy="936625"/>
          </a:xfrm>
          <a:prstGeom prst="ellipse">
            <a:avLst/>
          </a:prstGeom>
          <a:solidFill>
            <a:schemeClr val="accent5">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es-MX" dirty="0"/>
              <a:t>Definición de la estructura organizativa propia del PIT</a:t>
            </a:r>
          </a:p>
        </p:txBody>
      </p:sp>
      <p:sp>
        <p:nvSpPr>
          <p:cNvPr id="10" name="9 Elipse"/>
          <p:cNvSpPr/>
          <p:nvPr/>
        </p:nvSpPr>
        <p:spPr>
          <a:xfrm>
            <a:off x="2484438" y="3933825"/>
            <a:ext cx="3743325" cy="863600"/>
          </a:xfrm>
          <a:prstGeom prst="ellipse">
            <a:avLst/>
          </a:prstGeom>
          <a:solidFill>
            <a:schemeClr val="accent5">
              <a:lumMod val="40000"/>
              <a:lumOff val="60000"/>
            </a:schemeClr>
          </a:solidFill>
        </p:spPr>
        <p:style>
          <a:lnRef idx="1">
            <a:schemeClr val="accent4"/>
          </a:lnRef>
          <a:fillRef idx="2">
            <a:schemeClr val="accent4"/>
          </a:fillRef>
          <a:effectRef idx="1">
            <a:schemeClr val="accent4"/>
          </a:effectRef>
          <a:fontRef idx="minor">
            <a:schemeClr val="dk1"/>
          </a:fontRef>
        </p:style>
        <p:txBody>
          <a:bodyPr anchor="ctr"/>
          <a:lstStyle/>
          <a:p>
            <a:pPr fontAlgn="auto">
              <a:spcBef>
                <a:spcPts val="0"/>
              </a:spcBef>
              <a:spcAft>
                <a:spcPts val="0"/>
              </a:spcAft>
              <a:defRPr/>
            </a:pPr>
            <a:r>
              <a:rPr lang="es-MX" dirty="0"/>
              <a:t>Políticas y lineamientos</a:t>
            </a:r>
          </a:p>
          <a:p>
            <a:pPr fontAlgn="auto">
              <a:spcBef>
                <a:spcPts val="0"/>
              </a:spcBef>
              <a:spcAft>
                <a:spcPts val="0"/>
              </a:spcAft>
              <a:defRPr/>
            </a:pPr>
            <a:r>
              <a:rPr lang="es-MX" dirty="0"/>
              <a:t>de operación</a:t>
            </a:r>
          </a:p>
        </p:txBody>
      </p:sp>
      <p:sp>
        <p:nvSpPr>
          <p:cNvPr id="11" name="10 Rectángulo"/>
          <p:cNvSpPr/>
          <p:nvPr/>
        </p:nvSpPr>
        <p:spPr>
          <a:xfrm>
            <a:off x="3276600" y="2420938"/>
            <a:ext cx="2087563" cy="431800"/>
          </a:xfrm>
          <a:prstGeom prst="rect">
            <a:avLst/>
          </a:prstGeom>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s-MX" dirty="0"/>
              <a:t>PLANEACIÓN</a:t>
            </a:r>
          </a:p>
        </p:txBody>
      </p:sp>
      <p:sp>
        <p:nvSpPr>
          <p:cNvPr id="12" name="11 Rectángulo redondeado"/>
          <p:cNvSpPr/>
          <p:nvPr/>
        </p:nvSpPr>
        <p:spPr>
          <a:xfrm>
            <a:off x="3132138" y="5373688"/>
            <a:ext cx="2592387" cy="576262"/>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s-MX" dirty="0"/>
              <a:t>OPERACIÓN</a:t>
            </a:r>
          </a:p>
        </p:txBody>
      </p:sp>
      <p:sp>
        <p:nvSpPr>
          <p:cNvPr id="13" name="12 Rectángulo redondeado"/>
          <p:cNvSpPr/>
          <p:nvPr/>
        </p:nvSpPr>
        <p:spPr>
          <a:xfrm>
            <a:off x="3132138" y="6165850"/>
            <a:ext cx="2663825" cy="503238"/>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s-MX" dirty="0"/>
              <a:t>EVALUACIÓN</a:t>
            </a:r>
          </a:p>
        </p:txBody>
      </p:sp>
      <p:sp>
        <p:nvSpPr>
          <p:cNvPr id="14" name="13 Elipse"/>
          <p:cNvSpPr/>
          <p:nvPr/>
        </p:nvSpPr>
        <p:spPr>
          <a:xfrm>
            <a:off x="4644008" y="4437112"/>
            <a:ext cx="1080120" cy="432048"/>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r>
              <a:rPr lang="es-MX" dirty="0"/>
              <a:t>PAT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2"/>
          <p:cNvPicPr>
            <a:picLocks noGrp="1" noChangeAspect="1" noChangeArrowheads="1"/>
          </p:cNvPicPr>
          <p:nvPr>
            <p:ph idx="4294967295"/>
          </p:nvPr>
        </p:nvPicPr>
        <p:blipFill>
          <a:blip r:embed="rId2" cstate="print"/>
          <a:stretch>
            <a:fillRect/>
          </a:stretch>
        </p:blipFill>
        <p:spPr>
          <a:xfrm>
            <a:off x="179512" y="188640"/>
            <a:ext cx="8784976" cy="6480720"/>
          </a:xfrm>
          <a:ln w="228600" cap="sq" cmpd="thickThin">
            <a:solidFill>
              <a:srgbClr val="000000"/>
            </a:solidFill>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2000" b="1" smtClean="0"/>
              <a:t>PROGRAMAS INSTITUCIONALES DE TUTORÍA. Una propuesta de la ANUIES para su organización y funcionamiento en las instituciones de educación superior </a:t>
            </a:r>
          </a:p>
        </p:txBody>
      </p:sp>
      <p:sp>
        <p:nvSpPr>
          <p:cNvPr id="3" name="2 Marcador de contenido"/>
          <p:cNvSpPr>
            <a:spLocks noGrp="1"/>
          </p:cNvSpPr>
          <p:nvPr>
            <p:ph idx="1"/>
          </p:nvPr>
        </p:nvSpPr>
        <p:spPr/>
        <p:txBody>
          <a:bodyPr rtlCol="0">
            <a:normAutofit/>
          </a:bodyPr>
          <a:lstStyle/>
          <a:p>
            <a:pPr marL="420624" indent="-384048" eaLnBrk="1" fontAlgn="auto" hangingPunct="1">
              <a:spcAft>
                <a:spcPts val="0"/>
              </a:spcAft>
              <a:buFont typeface="Wingdings 2"/>
              <a:buNone/>
              <a:defRPr/>
            </a:pPr>
            <a:r>
              <a:rPr lang="es-MX" dirty="0" smtClean="0"/>
              <a:t>… “el diseño del programa de tutorías, su implementación, seguimiento y evaluación de sus resultados, debe concebirse, </a:t>
            </a:r>
            <a:r>
              <a:rPr lang="es-MX" b="1" dirty="0" smtClean="0">
                <a:solidFill>
                  <a:schemeClr val="accent1">
                    <a:lumMod val="50000"/>
                  </a:schemeClr>
                </a:solidFill>
                <a:effectLst>
                  <a:outerShdw blurRad="38100" dist="38100" dir="2700000" algn="tl">
                    <a:srgbClr val="000000">
                      <a:alpha val="43137"/>
                    </a:srgbClr>
                  </a:outerShdw>
                </a:effectLst>
              </a:rPr>
              <a:t>y supone, la participación activa del profesorado a través de mecanismos e instancias colegiadas </a:t>
            </a:r>
            <a:r>
              <a:rPr lang="es-MX" dirty="0" smtClean="0"/>
              <a:t>diversas, atendiendo al perfil y condiciones de cada institución educativa. </a:t>
            </a:r>
            <a:br>
              <a:rPr lang="es-MX" dirty="0" smtClean="0"/>
            </a:br>
            <a:r>
              <a:rPr lang="es-MX" dirty="0" smtClean="0"/>
              <a:t>… es importante señalar que un programa de tutorías </a:t>
            </a:r>
            <a:r>
              <a:rPr lang="es-MX" b="1" dirty="0" smtClean="0">
                <a:solidFill>
                  <a:schemeClr val="accent1">
                    <a:lumMod val="50000"/>
                  </a:schemeClr>
                </a:solidFill>
                <a:effectLst>
                  <a:outerShdw blurRad="38100" dist="38100" dir="2700000" algn="tl">
                    <a:srgbClr val="000000">
                      <a:alpha val="43137"/>
                    </a:srgbClr>
                  </a:outerShdw>
                </a:effectLst>
              </a:rPr>
              <a:t>debe contar con un contexto institucional adecuado</a:t>
            </a:r>
            <a:r>
              <a:rPr lang="es-MX" dirty="0" smtClean="0"/>
              <a:t>, mismo que permita que la relación académica entre los tutores y los alumnos tenga posibilidades de éxito”. </a:t>
            </a:r>
            <a:endParaRPr lang="es-MX"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57200" y="182880"/>
            <a:ext cx="8229600" cy="1111664"/>
          </a:xfrm>
        </p:spPr>
        <p:txBody>
          <a:bodyPr/>
          <a:lstStyle/>
          <a:p>
            <a:pPr eaLnBrk="1" fontAlgn="auto" hangingPunct="1">
              <a:spcAft>
                <a:spcPts val="0"/>
              </a:spcAft>
              <a:defRPr/>
            </a:pPr>
            <a:r>
              <a:rPr lang="es-MX" sz="4400" b="1" dirty="0" smtClean="0">
                <a:solidFill>
                  <a:schemeClr val="accent1">
                    <a:lumMod val="20000"/>
                    <a:lumOff val="80000"/>
                  </a:schemeClr>
                </a:solidFill>
                <a:effectLst>
                  <a:outerShdw blurRad="38100" dist="38100" dir="2700000" algn="tl">
                    <a:srgbClr val="000000">
                      <a:alpha val="43137"/>
                    </a:srgbClr>
                  </a:outerShdw>
                </a:effectLst>
              </a:rPr>
              <a:t>Acción Tutorial</a:t>
            </a:r>
            <a:endParaRPr lang="es-MX" sz="4400" b="1" dirty="0">
              <a:solidFill>
                <a:schemeClr val="accent1">
                  <a:lumMod val="20000"/>
                  <a:lumOff val="80000"/>
                </a:schemeClr>
              </a:solidFill>
              <a:effectLst>
                <a:outerShdw blurRad="38100" dist="38100" dir="2700000" algn="tl">
                  <a:srgbClr val="000000">
                    <a:alpha val="43137"/>
                  </a:srgbClr>
                </a:outerShdw>
              </a:effectLst>
            </a:endParaRPr>
          </a:p>
        </p:txBody>
      </p:sp>
      <p:sp>
        <p:nvSpPr>
          <p:cNvPr id="38915" name="5 Marcador de contenido"/>
          <p:cNvSpPr>
            <a:spLocks noGrp="1"/>
          </p:cNvSpPr>
          <p:nvPr>
            <p:ph idx="1"/>
          </p:nvPr>
        </p:nvSpPr>
        <p:spPr/>
        <p:txBody>
          <a:bodyPr/>
          <a:lstStyle/>
          <a:p>
            <a:pPr algn="ctr" eaLnBrk="1" hangingPunct="1">
              <a:buFont typeface="Wingdings 2" pitchFamily="18" charset="2"/>
              <a:buNone/>
            </a:pPr>
            <a:endParaRPr lang="es-ES" sz="2800" dirty="0" smtClean="0"/>
          </a:p>
          <a:p>
            <a:pPr algn="ctr" eaLnBrk="1" hangingPunct="1">
              <a:buFont typeface="Wingdings 2" pitchFamily="18" charset="2"/>
              <a:buNone/>
            </a:pPr>
            <a:endParaRPr lang="es-ES" sz="2800" dirty="0" smtClean="0"/>
          </a:p>
          <a:p>
            <a:pPr algn="ctr" eaLnBrk="1" hangingPunct="1">
              <a:buFont typeface="Wingdings 2" pitchFamily="18" charset="2"/>
              <a:buNone/>
            </a:pPr>
            <a:r>
              <a:rPr lang="es-ES" sz="2800" dirty="0" smtClean="0"/>
              <a:t>Conjunto de actividades realizadas por el docente tutor así como aquellas que promueve u organiza el programa de tutorías de la licenciatura o de la institución para promover el desarrollo integral de sus estudiantes</a:t>
            </a:r>
          </a:p>
          <a:p>
            <a:pPr eaLnBrk="1" hangingPunct="1">
              <a:buFont typeface="Wingdings 2" pitchFamily="18" charset="2"/>
              <a:buNone/>
            </a:pPr>
            <a:endParaRPr lang="es-MX"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pPr eaLnBrk="1" fontAlgn="auto" hangingPunct="1">
              <a:spcAft>
                <a:spcPts val="0"/>
              </a:spcAft>
              <a:defRPr/>
            </a:pPr>
            <a:endParaRPr lang="es-MX" sz="3600" b="1" dirty="0"/>
          </a:p>
        </p:txBody>
      </p:sp>
      <p:sp>
        <p:nvSpPr>
          <p:cNvPr id="39941" name="3 Marcador de contenido"/>
          <p:cNvSpPr>
            <a:spLocks noGrp="1"/>
          </p:cNvSpPr>
          <p:nvPr>
            <p:ph sz="half" idx="2"/>
          </p:nvPr>
        </p:nvSpPr>
        <p:spPr>
          <a:xfrm>
            <a:off x="4932363" y="1628775"/>
            <a:ext cx="3527425" cy="4464050"/>
          </a:xfrm>
          <a:blipFill dpi="0" rotWithShape="1">
            <a:blip r:embed="rId2" cstate="print"/>
            <a:srcRect/>
            <a:tile tx="0" ty="0" sx="100000" sy="100000" flip="none" algn="tl"/>
          </a:blipFill>
        </p:spPr>
        <p:txBody>
          <a:bodyPr/>
          <a:lstStyle/>
          <a:p>
            <a:pPr marL="0" indent="0" eaLnBrk="1" hangingPunct="1">
              <a:buFont typeface="Wingdings" pitchFamily="2" charset="2"/>
              <a:buNone/>
            </a:pPr>
            <a:endParaRPr lang="es-MX" smtClean="0"/>
          </a:p>
        </p:txBody>
      </p:sp>
      <p:sp>
        <p:nvSpPr>
          <p:cNvPr id="3" name="2 Marcador de contenido"/>
          <p:cNvSpPr>
            <a:spLocks noGrp="1"/>
          </p:cNvSpPr>
          <p:nvPr>
            <p:ph sz="half" idx="1"/>
          </p:nvPr>
        </p:nvSpPr>
        <p:spPr>
          <a:blipFill>
            <a:blip r:embed="rId2" cstate="print"/>
            <a:tile tx="0" ty="0" sx="100000" sy="100000" flip="none" algn="tl"/>
          </a:blipFill>
        </p:spPr>
        <p:txBody>
          <a:bodyPr/>
          <a:lstStyle/>
          <a:p>
            <a:pPr marL="0" indent="0" algn="ctr" eaLnBrk="1" hangingPunct="1">
              <a:lnSpc>
                <a:spcPct val="200000"/>
              </a:lnSpc>
              <a:buFont typeface="Wingdings" pitchFamily="2" charset="2"/>
              <a:buNone/>
              <a:defRPr/>
            </a:pPr>
            <a:r>
              <a:rPr lang="es-MX" b="1" dirty="0">
                <a:solidFill>
                  <a:schemeClr val="accent1"/>
                </a:solidFill>
                <a:effectLst>
                  <a:outerShdw blurRad="38100" dist="38100" dir="2700000" algn="tl">
                    <a:srgbClr val="000000">
                      <a:alpha val="43137"/>
                    </a:srgbClr>
                  </a:outerShdw>
                </a:effectLst>
              </a:rPr>
              <a:t>METODOLOGÍA </a:t>
            </a:r>
            <a:endParaRPr lang="es-MX" b="1" dirty="0" smtClean="0">
              <a:solidFill>
                <a:schemeClr val="accent1"/>
              </a:solidFill>
              <a:effectLst>
                <a:outerShdw blurRad="38100" dist="38100" dir="2700000" algn="tl">
                  <a:srgbClr val="000000">
                    <a:alpha val="43137"/>
                  </a:srgbClr>
                </a:outerShdw>
              </a:effectLst>
            </a:endParaRPr>
          </a:p>
          <a:p>
            <a:pPr marL="0" indent="0" algn="ctr" eaLnBrk="1" hangingPunct="1">
              <a:lnSpc>
                <a:spcPct val="200000"/>
              </a:lnSpc>
              <a:buFont typeface="Wingdings" pitchFamily="2" charset="2"/>
              <a:buNone/>
              <a:defRPr/>
            </a:pPr>
            <a:r>
              <a:rPr lang="es-MX" b="1" dirty="0" smtClean="0">
                <a:solidFill>
                  <a:schemeClr val="accent1"/>
                </a:solidFill>
                <a:effectLst>
                  <a:outerShdw blurRad="38100" dist="38100" dir="2700000" algn="tl">
                    <a:srgbClr val="000000">
                      <a:alpha val="43137"/>
                    </a:srgbClr>
                  </a:outerShdw>
                </a:effectLst>
              </a:rPr>
              <a:t>PARA </a:t>
            </a:r>
            <a:r>
              <a:rPr lang="es-MX" b="1" dirty="0">
                <a:solidFill>
                  <a:schemeClr val="accent1"/>
                </a:solidFill>
                <a:effectLst>
                  <a:outerShdw blurRad="38100" dist="38100" dir="2700000" algn="tl">
                    <a:srgbClr val="000000">
                      <a:alpha val="43137"/>
                    </a:srgbClr>
                  </a:outerShdw>
                </a:effectLst>
              </a:rPr>
              <a:t>EL DISEÑO </a:t>
            </a:r>
            <a:endParaRPr lang="es-MX" b="1" dirty="0" smtClean="0">
              <a:solidFill>
                <a:schemeClr val="accent1"/>
              </a:solidFill>
              <a:effectLst>
                <a:outerShdw blurRad="38100" dist="38100" dir="2700000" algn="tl">
                  <a:srgbClr val="000000">
                    <a:alpha val="43137"/>
                  </a:srgbClr>
                </a:outerShdw>
              </a:effectLst>
            </a:endParaRPr>
          </a:p>
          <a:p>
            <a:pPr marL="0" indent="0" algn="ctr" eaLnBrk="1" hangingPunct="1">
              <a:lnSpc>
                <a:spcPct val="200000"/>
              </a:lnSpc>
              <a:buFont typeface="Wingdings" pitchFamily="2" charset="2"/>
              <a:buNone/>
              <a:defRPr/>
            </a:pPr>
            <a:r>
              <a:rPr lang="es-MX" b="1" dirty="0" smtClean="0">
                <a:solidFill>
                  <a:schemeClr val="accent1"/>
                </a:solidFill>
                <a:effectLst>
                  <a:outerShdw blurRad="38100" dist="38100" dir="2700000" algn="tl">
                    <a:srgbClr val="000000">
                      <a:alpha val="43137"/>
                    </a:srgbClr>
                  </a:outerShdw>
                </a:effectLst>
              </a:rPr>
              <a:t>DE </a:t>
            </a:r>
            <a:r>
              <a:rPr lang="es-MX" b="1" dirty="0">
                <a:solidFill>
                  <a:schemeClr val="accent1"/>
                </a:solidFill>
                <a:effectLst>
                  <a:outerShdw blurRad="38100" dist="38100" dir="2700000" algn="tl">
                    <a:srgbClr val="000000">
                      <a:alpha val="43137"/>
                    </a:srgbClr>
                  </a:outerShdw>
                </a:effectLst>
              </a:rPr>
              <a:t>UN PLAN </a:t>
            </a:r>
            <a:endParaRPr lang="es-MX" b="1" dirty="0" smtClean="0">
              <a:solidFill>
                <a:schemeClr val="accent1"/>
              </a:solidFill>
              <a:effectLst>
                <a:outerShdw blurRad="38100" dist="38100" dir="2700000" algn="tl">
                  <a:srgbClr val="000000">
                    <a:alpha val="43137"/>
                  </a:srgbClr>
                </a:outerShdw>
              </a:effectLst>
            </a:endParaRPr>
          </a:p>
          <a:p>
            <a:pPr marL="0" indent="0" algn="ctr" eaLnBrk="1" hangingPunct="1">
              <a:lnSpc>
                <a:spcPct val="200000"/>
              </a:lnSpc>
              <a:buFont typeface="Wingdings" pitchFamily="2" charset="2"/>
              <a:buNone/>
              <a:defRPr/>
            </a:pPr>
            <a:r>
              <a:rPr lang="es-MX" b="1" dirty="0" smtClean="0">
                <a:solidFill>
                  <a:schemeClr val="accent1"/>
                </a:solidFill>
                <a:effectLst>
                  <a:outerShdw blurRad="38100" dist="38100" dir="2700000" algn="tl">
                    <a:srgbClr val="000000">
                      <a:alpha val="43137"/>
                    </a:srgbClr>
                  </a:outerShdw>
                </a:effectLst>
              </a:rPr>
              <a:t>DE </a:t>
            </a:r>
            <a:r>
              <a:rPr lang="es-MX" b="1" dirty="0">
                <a:solidFill>
                  <a:schemeClr val="accent1"/>
                </a:solidFill>
                <a:effectLst>
                  <a:outerShdw blurRad="38100" dist="38100" dir="2700000" algn="tl">
                    <a:srgbClr val="000000">
                      <a:alpha val="43137"/>
                    </a:srgbClr>
                  </a:outerShdw>
                </a:effectLst>
              </a:rPr>
              <a:t>ACCIÓN TUTORIAL</a:t>
            </a:r>
          </a:p>
          <a:p>
            <a:pPr eaLnBrk="1" hangingPunct="1">
              <a:defRPr/>
            </a:pPr>
            <a:endParaRPr lang="es-MX" dirty="0"/>
          </a:p>
        </p:txBody>
      </p:sp>
      <p:pic>
        <p:nvPicPr>
          <p:cNvPr id="39943" name="Picture 5" descr="C:\Users\Usuario\AppData\Local\Microsoft\Windows\Temporary Internet Files\Content.IE5\5QD4YJQI\MC900197755[1].wmf"/>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92725" y="2428875"/>
            <a:ext cx="2352675" cy="3160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260648"/>
            <a:ext cx="7467600" cy="1143000"/>
          </a:xfrm>
        </p:spPr>
        <p:txBody>
          <a:bodyPr>
            <a:normAutofit fontScale="90000"/>
          </a:bodyPr>
          <a:lstStyle/>
          <a:p>
            <a:pPr eaLnBrk="1" fontAlgn="auto" hangingPunct="1">
              <a:spcAft>
                <a:spcPts val="0"/>
              </a:spcAft>
              <a:defRPr/>
            </a:pPr>
            <a:r>
              <a:rPr lang="es-MX" sz="3600" dirty="0" smtClean="0">
                <a:solidFill>
                  <a:schemeClr val="accent1">
                    <a:lumMod val="20000"/>
                    <a:lumOff val="80000"/>
                  </a:schemeClr>
                </a:solidFill>
                <a:latin typeface="Arial Unicode MS" pitchFamily="34" charset="-128"/>
                <a:ea typeface="Arial Unicode MS" pitchFamily="34" charset="-128"/>
                <a:cs typeface="Arial Unicode MS" pitchFamily="34" charset="-128"/>
              </a:rPr>
              <a:t/>
            </a:r>
            <a:br>
              <a:rPr lang="es-MX" sz="3600" dirty="0" smtClean="0">
                <a:solidFill>
                  <a:schemeClr val="accent1">
                    <a:lumMod val="20000"/>
                    <a:lumOff val="80000"/>
                  </a:schemeClr>
                </a:solidFill>
                <a:latin typeface="Arial Unicode MS" pitchFamily="34" charset="-128"/>
                <a:ea typeface="Arial Unicode MS" pitchFamily="34" charset="-128"/>
                <a:cs typeface="Arial Unicode MS" pitchFamily="34" charset="-128"/>
              </a:rPr>
            </a:br>
            <a:r>
              <a:rPr lang="es-MX" sz="4900" b="1" dirty="0" smtClean="0">
                <a:solidFill>
                  <a:schemeClr val="accent1">
                    <a:lumMod val="20000"/>
                    <a:lumOff val="80000"/>
                  </a:schemeClr>
                </a:solidFill>
                <a:effectLst>
                  <a:outerShdw blurRad="38100" dist="38100" dir="2700000" algn="tl">
                    <a:srgbClr val="000000">
                      <a:alpha val="43137"/>
                    </a:srgbClr>
                  </a:outerShdw>
                </a:effectLst>
                <a:ea typeface="Arial Unicode MS" pitchFamily="34" charset="-128"/>
                <a:cs typeface="Arial Unicode MS" pitchFamily="34" charset="-128"/>
              </a:rPr>
              <a:t>¿En qué consiste el diseño de un PAT?</a:t>
            </a:r>
            <a:r>
              <a:rPr lang="es-MX" sz="4900" dirty="0" smtClean="0">
                <a:solidFill>
                  <a:schemeClr val="tx2">
                    <a:lumMod val="75000"/>
                  </a:schemeClr>
                </a:solidFill>
              </a:rPr>
              <a:t/>
            </a:r>
            <a:br>
              <a:rPr lang="es-MX" sz="4900" dirty="0" smtClean="0">
                <a:solidFill>
                  <a:schemeClr val="tx2">
                    <a:lumMod val="75000"/>
                  </a:schemeClr>
                </a:solidFill>
              </a:rPr>
            </a:br>
            <a:endParaRPr lang="es-MX" sz="4900" dirty="0"/>
          </a:p>
        </p:txBody>
      </p:sp>
      <p:sp>
        <p:nvSpPr>
          <p:cNvPr id="3" name="2 Marcador de contenido"/>
          <p:cNvSpPr>
            <a:spLocks noGrp="1"/>
          </p:cNvSpPr>
          <p:nvPr>
            <p:ph idx="1"/>
          </p:nvPr>
        </p:nvSpPr>
        <p:spPr/>
        <p:txBody>
          <a:bodyPr rtlCol="0">
            <a:normAutofit fontScale="55000" lnSpcReduction="20000"/>
          </a:bodyPr>
          <a:lstStyle/>
          <a:p>
            <a:pPr marL="420624" indent="-384048" eaLnBrk="1" fontAlgn="auto" hangingPunct="1">
              <a:spcAft>
                <a:spcPts val="0"/>
              </a:spcAft>
              <a:buFont typeface="Wingdings 2"/>
              <a:buNone/>
              <a:defRPr/>
            </a:pPr>
            <a:endParaRPr lang="es-MX" dirty="0" smtClean="0"/>
          </a:p>
          <a:p>
            <a:pPr marL="420624" indent="-384048" eaLnBrk="1" fontAlgn="auto" hangingPunct="1">
              <a:spcAft>
                <a:spcPts val="0"/>
              </a:spcAft>
              <a:buFont typeface="Wingdings 2"/>
              <a:buNone/>
              <a:defRPr/>
            </a:pPr>
            <a:endParaRPr lang="es-MX" dirty="0" smtClean="0"/>
          </a:p>
          <a:p>
            <a:pPr marL="420624" indent="-384048" eaLnBrk="1" fontAlgn="auto" hangingPunct="1">
              <a:lnSpc>
                <a:spcPct val="170000"/>
              </a:lnSpc>
              <a:spcAft>
                <a:spcPts val="0"/>
              </a:spcAft>
              <a:buFont typeface="Wingdings 2"/>
              <a:buNone/>
              <a:defRPr/>
            </a:pPr>
            <a:r>
              <a:rPr lang="es-MX" sz="3800" dirty="0" smtClean="0"/>
              <a:t>“… consiste en la programación de </a:t>
            </a:r>
            <a:r>
              <a:rPr lang="es-MX" sz="3800" dirty="0" smtClean="0">
                <a:solidFill>
                  <a:schemeClr val="accent1">
                    <a:lumMod val="50000"/>
                  </a:schemeClr>
                </a:solidFill>
                <a:effectLst>
                  <a:outerShdw blurRad="38100" dist="38100" dir="2700000" algn="tl">
                    <a:srgbClr val="000000">
                      <a:alpha val="43137"/>
                    </a:srgbClr>
                  </a:outerShdw>
                </a:effectLst>
              </a:rPr>
              <a:t>actividades secuenciadas temporalmente </a:t>
            </a:r>
            <a:r>
              <a:rPr lang="es-MX" sz="3800" dirty="0" smtClean="0"/>
              <a:t>sobre la base del </a:t>
            </a:r>
            <a:r>
              <a:rPr lang="es-MX" sz="3800" dirty="0" smtClean="0">
                <a:solidFill>
                  <a:schemeClr val="accent1">
                    <a:lumMod val="50000"/>
                  </a:schemeClr>
                </a:solidFill>
                <a:effectLst>
                  <a:outerShdw blurRad="38100" dist="38100" dir="2700000" algn="tl">
                    <a:srgbClr val="000000">
                      <a:alpha val="43137"/>
                    </a:srgbClr>
                  </a:outerShdw>
                </a:effectLst>
              </a:rPr>
              <a:t>análisis de necesidades </a:t>
            </a:r>
            <a:r>
              <a:rPr lang="es-MX" sz="3800" dirty="0" smtClean="0"/>
              <a:t>del alumnado y de la titulación, y que suelen agruparse en torno a necesidades de información, de formación y de orientación”.</a:t>
            </a:r>
          </a:p>
          <a:p>
            <a:pPr marL="420624" indent="-384048" eaLnBrk="1" fontAlgn="auto" hangingPunct="1">
              <a:spcAft>
                <a:spcPts val="0"/>
              </a:spcAft>
              <a:buFont typeface="Wingdings 2"/>
              <a:buNone/>
              <a:defRPr/>
            </a:pPr>
            <a:endParaRPr lang="es-MX" dirty="0" smtClean="0"/>
          </a:p>
          <a:p>
            <a:pPr marL="420624" indent="-384048" eaLnBrk="1" fontAlgn="auto" hangingPunct="1">
              <a:spcAft>
                <a:spcPts val="0"/>
              </a:spcAft>
              <a:buFont typeface="Wingdings 2"/>
              <a:buNone/>
              <a:defRPr/>
            </a:pPr>
            <a:endParaRPr lang="es-MX" dirty="0" smtClean="0"/>
          </a:p>
          <a:p>
            <a:pPr marL="420624" indent="-384048" eaLnBrk="1" fontAlgn="auto" hangingPunct="1">
              <a:spcAft>
                <a:spcPts val="0"/>
              </a:spcAft>
              <a:buFont typeface="Wingdings 2"/>
              <a:buNone/>
              <a:defRPr/>
            </a:pPr>
            <a:endParaRPr lang="es-MX" dirty="0" smtClean="0"/>
          </a:p>
          <a:p>
            <a:pPr marL="420624" indent="-384048" eaLnBrk="1" fontAlgn="auto" hangingPunct="1">
              <a:spcAft>
                <a:spcPts val="0"/>
              </a:spcAft>
              <a:buFont typeface="Wingdings 2"/>
              <a:buNone/>
              <a:defRPr/>
            </a:pPr>
            <a:r>
              <a:rPr lang="es-MX" sz="2500" dirty="0" smtClean="0"/>
              <a:t>Rodríguez Espinar, Sebastián (Coord.)</a:t>
            </a:r>
          </a:p>
          <a:p>
            <a:pPr marL="420624" indent="-384048" eaLnBrk="1" fontAlgn="auto" hangingPunct="1">
              <a:spcAft>
                <a:spcPts val="0"/>
              </a:spcAft>
              <a:buFont typeface="Wingdings 2"/>
              <a:buNone/>
              <a:defRPr/>
            </a:pPr>
            <a:r>
              <a:rPr lang="es-MX" sz="2500" dirty="0" smtClean="0"/>
              <a:t>MANUAL DE TUTORÍA UNIVERSITARIA. Recursos para la acción</a:t>
            </a:r>
          </a:p>
          <a:p>
            <a:pPr marL="420624" indent="-384048" eaLnBrk="1" fontAlgn="auto" hangingPunct="1">
              <a:spcAft>
                <a:spcPts val="0"/>
              </a:spcAft>
              <a:buFont typeface="Wingdings 2"/>
              <a:buNone/>
              <a:defRPr/>
            </a:pPr>
            <a:r>
              <a:rPr lang="es-MX" sz="2500" dirty="0" smtClean="0"/>
              <a:t>Octaedro/ICE-UB, 2008</a:t>
            </a:r>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style>
          <a:lnRef idx="0">
            <a:schemeClr val="accent1"/>
          </a:lnRef>
          <a:fillRef idx="3">
            <a:schemeClr val="accent1"/>
          </a:fillRef>
          <a:effectRef idx="3">
            <a:schemeClr val="accent1"/>
          </a:effectRef>
          <a:fontRef idx="minor">
            <a:schemeClr val="lt1"/>
          </a:fontRef>
        </p:style>
        <p:txBody>
          <a:bodyPr/>
          <a:lstStyle/>
          <a:p>
            <a:pPr eaLnBrk="1" fontAlgn="auto" hangingPunct="1">
              <a:spcAft>
                <a:spcPts val="0"/>
              </a:spcAft>
              <a:defRPr/>
            </a:pPr>
            <a:r>
              <a:rPr lang="es-MX" sz="4000" dirty="0" smtClean="0"/>
              <a:t>Contenido temático</a:t>
            </a:r>
            <a:endParaRPr lang="es-MX" sz="4000" dirty="0"/>
          </a:p>
        </p:txBody>
      </p:sp>
      <p:sp>
        <p:nvSpPr>
          <p:cNvPr id="9221" name="2 Marcador de contenido"/>
          <p:cNvSpPr>
            <a:spLocks noGrp="1"/>
          </p:cNvSpPr>
          <p:nvPr>
            <p:ph idx="1"/>
          </p:nvPr>
        </p:nvSpPr>
        <p:spPr/>
        <p:txBody>
          <a:bodyPr rtlCol="0">
            <a:normAutofit lnSpcReduction="10000"/>
          </a:bodyPr>
          <a:lstStyle/>
          <a:p>
            <a:pPr marL="608013" indent="-571500" eaLnBrk="1" fontAlgn="auto" hangingPunct="1">
              <a:spcAft>
                <a:spcPts val="0"/>
              </a:spcAft>
              <a:buClr>
                <a:srgbClr val="C00000"/>
              </a:buClr>
              <a:buSzPct val="110000"/>
              <a:buFont typeface="Wingdings 2" pitchFamily="18" charset="2"/>
              <a:buAutoNum type="arabicPeriod"/>
              <a:defRPr/>
            </a:pPr>
            <a:r>
              <a:rPr lang="es-MX" smtClean="0"/>
              <a:t>Los planes de acción tutorial y su importancia para la sistematización de la actividad tutorial. </a:t>
            </a:r>
          </a:p>
          <a:p>
            <a:pPr marL="608013" indent="-571500" eaLnBrk="1" fontAlgn="auto" hangingPunct="1">
              <a:spcAft>
                <a:spcPts val="0"/>
              </a:spcAft>
              <a:buClr>
                <a:srgbClr val="C00000"/>
              </a:buClr>
              <a:buSzPct val="110000"/>
              <a:buFont typeface="Wingdings 2" pitchFamily="18" charset="2"/>
              <a:buAutoNum type="arabicPeriod"/>
              <a:defRPr/>
            </a:pPr>
            <a:r>
              <a:rPr lang="es-MX" smtClean="0"/>
              <a:t>Elementos para el diagnóstico de necesidades de orientación de los estudiantes.</a:t>
            </a:r>
          </a:p>
          <a:p>
            <a:pPr marL="608013" indent="-571500" eaLnBrk="1" fontAlgn="auto" hangingPunct="1">
              <a:spcAft>
                <a:spcPts val="0"/>
              </a:spcAft>
              <a:buClr>
                <a:srgbClr val="C00000"/>
              </a:buClr>
              <a:buSzPct val="110000"/>
              <a:buFont typeface="Wingdings 2" pitchFamily="18" charset="2"/>
              <a:buAutoNum type="arabicPeriod"/>
              <a:defRPr/>
            </a:pPr>
            <a:r>
              <a:rPr lang="es-MX" smtClean="0"/>
              <a:t>Análisis e interpretación de evidencias e indicadores que alertan sobre necesidades de orientación de los estudiantes. </a:t>
            </a:r>
          </a:p>
          <a:p>
            <a:pPr marL="608013" indent="-571500" eaLnBrk="1" fontAlgn="auto" hangingPunct="1">
              <a:spcAft>
                <a:spcPts val="0"/>
              </a:spcAft>
              <a:buClr>
                <a:srgbClr val="C00000"/>
              </a:buClr>
              <a:buSzPct val="110000"/>
              <a:buFont typeface="Wingdings 2" pitchFamily="18" charset="2"/>
              <a:buAutoNum type="arabicPeriod"/>
              <a:defRPr/>
            </a:pPr>
            <a:r>
              <a:rPr lang="es-MX" smtClean="0"/>
              <a:t>Categorización de factores que determinan las problemáticas identificadas. </a:t>
            </a:r>
          </a:p>
          <a:p>
            <a:pPr marL="608013" indent="-571500" eaLnBrk="1" fontAlgn="auto" hangingPunct="1">
              <a:spcAft>
                <a:spcPts val="0"/>
              </a:spcAft>
              <a:buClr>
                <a:srgbClr val="C00000"/>
              </a:buClr>
              <a:buSzPct val="110000"/>
              <a:buFont typeface="Wingdings 2" pitchFamily="18" charset="2"/>
              <a:buAutoNum type="arabicPeriod"/>
              <a:defRPr/>
            </a:pPr>
            <a:r>
              <a:rPr lang="es-MX" smtClean="0"/>
              <a:t>Recursos para acordar grupalmente la priorización de problemáticas.</a:t>
            </a:r>
          </a:p>
          <a:p>
            <a:pPr marL="608013" indent="-571500" eaLnBrk="1" fontAlgn="auto" hangingPunct="1">
              <a:spcAft>
                <a:spcPts val="0"/>
              </a:spcAft>
              <a:buClr>
                <a:srgbClr val="C00000"/>
              </a:buClr>
              <a:buSzPct val="110000"/>
              <a:buFont typeface="Wingdings 2" pitchFamily="18" charset="2"/>
              <a:buAutoNum type="arabicPeriod"/>
              <a:defRPr/>
            </a:pPr>
            <a:r>
              <a:rPr lang="es-MX" smtClean="0"/>
              <a:t>Contenido de un plan de acción tutorial.</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39750" y="333375"/>
            <a:ext cx="7467600" cy="1143000"/>
          </a:xfrm>
        </p:spPr>
        <p:txBody>
          <a:bodyPr/>
          <a:lstStyle/>
          <a:p>
            <a:pPr eaLnBrk="1" fontAlgn="auto" hangingPunct="1">
              <a:spcAft>
                <a:spcPts val="0"/>
              </a:spcAft>
              <a:defRPr/>
            </a:pPr>
            <a:r>
              <a:rPr lang="es-MX" sz="4000" b="1" dirty="0" smtClean="0">
                <a:solidFill>
                  <a:schemeClr val="accent1">
                    <a:lumMod val="20000"/>
                    <a:lumOff val="80000"/>
                  </a:schemeClr>
                </a:solidFill>
                <a:effectLst>
                  <a:outerShdw blurRad="38100" dist="38100" dir="2700000" algn="tl">
                    <a:srgbClr val="000000">
                      <a:alpha val="43137"/>
                    </a:srgbClr>
                  </a:outerShdw>
                </a:effectLst>
              </a:rPr>
              <a:t>¿Quiénes participan en el diseño?</a:t>
            </a:r>
            <a:endParaRPr lang="es-MX" sz="4000" b="1" dirty="0">
              <a:solidFill>
                <a:schemeClr val="accent1">
                  <a:lumMod val="20000"/>
                  <a:lumOff val="80000"/>
                </a:schemeClr>
              </a:solidFill>
              <a:effectLst>
                <a:outerShdw blurRad="38100" dist="38100" dir="2700000" algn="tl">
                  <a:srgbClr val="000000">
                    <a:alpha val="43137"/>
                  </a:srgbClr>
                </a:outerShdw>
              </a:effectLst>
            </a:endParaRPr>
          </a:p>
        </p:txBody>
      </p:sp>
      <p:sp>
        <p:nvSpPr>
          <p:cNvPr id="2" name="1 Marcador de contenido"/>
          <p:cNvSpPr>
            <a:spLocks noGrp="1"/>
          </p:cNvSpPr>
          <p:nvPr>
            <p:ph idx="1"/>
          </p:nvPr>
        </p:nvSpPr>
        <p:spPr/>
        <p:txBody>
          <a:bodyPr rtlCol="0">
            <a:normAutofit/>
          </a:bodyPr>
          <a:lstStyle/>
          <a:p>
            <a:pPr marL="420624" indent="-384048" eaLnBrk="1" fontAlgn="auto" hangingPunct="1">
              <a:lnSpc>
                <a:spcPct val="200000"/>
              </a:lnSpc>
              <a:spcAft>
                <a:spcPts val="0"/>
              </a:spcAft>
              <a:buClr>
                <a:schemeClr val="accent1">
                  <a:lumMod val="50000"/>
                </a:schemeClr>
              </a:buClr>
              <a:buFont typeface="Wingdings" pitchFamily="2" charset="2"/>
              <a:buChar char="v"/>
              <a:defRPr/>
            </a:pPr>
            <a:r>
              <a:rPr lang="es-MX" dirty="0" smtClean="0"/>
              <a:t>El grupo de tutores del programa educativo</a:t>
            </a:r>
          </a:p>
          <a:p>
            <a:pPr marL="420624" indent="-384048" eaLnBrk="1" fontAlgn="auto" hangingPunct="1">
              <a:lnSpc>
                <a:spcPct val="110000"/>
              </a:lnSpc>
              <a:spcAft>
                <a:spcPts val="0"/>
              </a:spcAft>
              <a:buClr>
                <a:schemeClr val="accent1">
                  <a:lumMod val="50000"/>
                </a:schemeClr>
              </a:buClr>
              <a:buFont typeface="Wingdings" pitchFamily="2" charset="2"/>
              <a:buChar char="v"/>
              <a:defRPr/>
            </a:pPr>
            <a:r>
              <a:rPr lang="es-MX" dirty="0" smtClean="0"/>
              <a:t>El responsable directo de tutorías en el programa educativo</a:t>
            </a:r>
          </a:p>
          <a:p>
            <a:pPr marL="420624" indent="-384048" eaLnBrk="1" fontAlgn="auto" hangingPunct="1">
              <a:lnSpc>
                <a:spcPct val="110000"/>
              </a:lnSpc>
              <a:spcAft>
                <a:spcPts val="0"/>
              </a:spcAft>
              <a:buClr>
                <a:schemeClr val="accent1">
                  <a:lumMod val="50000"/>
                </a:schemeClr>
              </a:buClr>
              <a:buFont typeface="Wingdings" pitchFamily="2" charset="2"/>
              <a:buChar char="v"/>
              <a:defRPr/>
            </a:pPr>
            <a:r>
              <a:rPr lang="es-MX" dirty="0" smtClean="0"/>
              <a:t>La instancia de mayor jerarquía en el programa educativo</a:t>
            </a:r>
          </a:p>
          <a:p>
            <a:pPr marL="420624" indent="-384048" eaLnBrk="1" fontAlgn="auto" hangingPunct="1">
              <a:lnSpc>
                <a:spcPct val="110000"/>
              </a:lnSpc>
              <a:spcAft>
                <a:spcPts val="0"/>
              </a:spcAft>
              <a:buClr>
                <a:schemeClr val="accent1">
                  <a:lumMod val="50000"/>
                </a:schemeClr>
              </a:buClr>
              <a:buFont typeface="Wingdings" pitchFamily="2" charset="2"/>
              <a:buChar char="v"/>
              <a:defRPr/>
            </a:pPr>
            <a:r>
              <a:rPr lang="es-MX" dirty="0" smtClean="0"/>
              <a:t>La instancia de mayor jerarquía en la unidad académica</a:t>
            </a:r>
            <a:endParaRPr lang="es-MX"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82880"/>
            <a:ext cx="8229600" cy="1111664"/>
          </a:xfrm>
        </p:spPr>
        <p:txBody>
          <a:bodyPr/>
          <a:lstStyle/>
          <a:p>
            <a:pPr eaLnBrk="1" fontAlgn="auto" hangingPunct="1">
              <a:spcAft>
                <a:spcPts val="0"/>
              </a:spcAft>
              <a:defRPr/>
            </a:pPr>
            <a:r>
              <a:rPr lang="es-MX" sz="4000" b="1" dirty="0" smtClean="0">
                <a:solidFill>
                  <a:schemeClr val="accent1">
                    <a:lumMod val="20000"/>
                    <a:lumOff val="80000"/>
                  </a:schemeClr>
                </a:solidFill>
                <a:effectLst>
                  <a:outerShdw blurRad="38100" dist="38100" dir="2700000" algn="tl">
                    <a:srgbClr val="000000">
                      <a:alpha val="43137"/>
                    </a:srgbClr>
                  </a:outerShdw>
                </a:effectLst>
              </a:rPr>
              <a:t>¿Porqué es importante su participación?</a:t>
            </a:r>
            <a:endParaRPr lang="es-MX" sz="4000" b="1" dirty="0">
              <a:solidFill>
                <a:schemeClr val="accent1">
                  <a:lumMod val="20000"/>
                  <a:lumOff val="80000"/>
                </a:schemeClr>
              </a:solidFill>
              <a:effectLst>
                <a:outerShdw blurRad="38100" dist="38100" dir="2700000" algn="tl">
                  <a:srgbClr val="000000">
                    <a:alpha val="43137"/>
                  </a:srgbClr>
                </a:outerShdw>
              </a:effectLst>
            </a:endParaRPr>
          </a:p>
        </p:txBody>
      </p:sp>
      <p:sp>
        <p:nvSpPr>
          <p:cNvPr id="2" name="1 Marcador de contenido"/>
          <p:cNvSpPr>
            <a:spLocks noGrp="1"/>
          </p:cNvSpPr>
          <p:nvPr>
            <p:ph idx="1"/>
          </p:nvPr>
        </p:nvSpPr>
        <p:spPr/>
        <p:txBody>
          <a:bodyPr rtlCol="0">
            <a:normAutofit fontScale="92500" lnSpcReduction="20000"/>
          </a:bodyPr>
          <a:lstStyle/>
          <a:p>
            <a:pPr marL="420624" indent="-384048" eaLnBrk="1" fontAlgn="auto" hangingPunct="1">
              <a:spcAft>
                <a:spcPts val="0"/>
              </a:spcAft>
              <a:buFont typeface="Wingdings 2"/>
              <a:buNone/>
              <a:defRPr/>
            </a:pPr>
            <a:r>
              <a:rPr lang="es-MX" sz="1600" b="1" dirty="0" smtClean="0">
                <a:solidFill>
                  <a:schemeClr val="accent1">
                    <a:lumMod val="50000"/>
                  </a:schemeClr>
                </a:solidFill>
              </a:rPr>
              <a:t>Docentes tutores</a:t>
            </a:r>
          </a:p>
          <a:p>
            <a:pPr marL="420624" indent="-384048" eaLnBrk="1" fontAlgn="auto" hangingPunct="1">
              <a:spcAft>
                <a:spcPts val="0"/>
              </a:spcAft>
              <a:buFont typeface="Wingdings 2"/>
              <a:buChar char=""/>
              <a:defRPr/>
            </a:pPr>
            <a:r>
              <a:rPr lang="es-MX" sz="1600" dirty="0" smtClean="0"/>
              <a:t>Conocen a los estudiantes e identifican sus problemáticas</a:t>
            </a:r>
          </a:p>
          <a:p>
            <a:pPr marL="420624" indent="-384048" eaLnBrk="1" fontAlgn="auto" hangingPunct="1">
              <a:spcAft>
                <a:spcPts val="0"/>
              </a:spcAft>
              <a:buFont typeface="Wingdings 2"/>
              <a:buChar char=""/>
              <a:defRPr/>
            </a:pPr>
            <a:r>
              <a:rPr lang="es-MX" sz="1600" dirty="0" smtClean="0"/>
              <a:t>Llevan a cabo la mayoría de las acciones tutoriales</a:t>
            </a:r>
          </a:p>
          <a:p>
            <a:pPr marL="420624" indent="-384048" eaLnBrk="1" fontAlgn="auto" hangingPunct="1">
              <a:spcAft>
                <a:spcPts val="0"/>
              </a:spcAft>
              <a:buFont typeface="Wingdings 2"/>
              <a:buChar char=""/>
              <a:defRPr/>
            </a:pPr>
            <a:r>
              <a:rPr lang="es-MX" sz="1600" dirty="0" smtClean="0"/>
              <a:t>…</a:t>
            </a:r>
          </a:p>
          <a:p>
            <a:pPr marL="420624" indent="-384048" eaLnBrk="1" fontAlgn="auto" hangingPunct="1">
              <a:spcAft>
                <a:spcPts val="0"/>
              </a:spcAft>
              <a:buFont typeface="Wingdings 2"/>
              <a:buChar char=""/>
              <a:defRPr/>
            </a:pPr>
            <a:endParaRPr lang="es-MX" sz="1600" dirty="0" smtClean="0"/>
          </a:p>
          <a:p>
            <a:pPr marL="420624" indent="-384048" eaLnBrk="1" fontAlgn="auto" hangingPunct="1">
              <a:spcAft>
                <a:spcPts val="0"/>
              </a:spcAft>
              <a:buFont typeface="Wingdings 2"/>
              <a:buNone/>
              <a:defRPr/>
            </a:pPr>
            <a:r>
              <a:rPr lang="es-MX" sz="1600" b="1" dirty="0" smtClean="0">
                <a:solidFill>
                  <a:schemeClr val="accent1">
                    <a:lumMod val="50000"/>
                  </a:schemeClr>
                </a:solidFill>
              </a:rPr>
              <a:t>Responsable del PIT en el programa educativo</a:t>
            </a:r>
          </a:p>
          <a:p>
            <a:pPr marL="420624" indent="-384048" eaLnBrk="1" fontAlgn="auto" hangingPunct="1">
              <a:spcAft>
                <a:spcPts val="0"/>
              </a:spcAft>
              <a:buFont typeface="Wingdings 2"/>
              <a:buChar char=""/>
              <a:defRPr/>
            </a:pPr>
            <a:r>
              <a:rPr lang="es-MX" sz="1600" dirty="0" smtClean="0"/>
              <a:t>Apoya las acciones de los tutores</a:t>
            </a:r>
          </a:p>
          <a:p>
            <a:pPr marL="420624" indent="-384048" eaLnBrk="1" fontAlgn="auto" hangingPunct="1">
              <a:spcAft>
                <a:spcPts val="0"/>
              </a:spcAft>
              <a:buFont typeface="Wingdings 2"/>
              <a:buChar char=""/>
              <a:defRPr/>
            </a:pPr>
            <a:r>
              <a:rPr lang="es-MX" sz="1600" dirty="0" smtClean="0"/>
              <a:t>Supervisa el cumplimiento del plan de acción</a:t>
            </a:r>
          </a:p>
          <a:p>
            <a:pPr marL="420624" indent="-384048" eaLnBrk="1" fontAlgn="auto" hangingPunct="1">
              <a:spcAft>
                <a:spcPts val="0"/>
              </a:spcAft>
              <a:buFont typeface="Wingdings 2"/>
              <a:buChar char=""/>
              <a:defRPr/>
            </a:pPr>
            <a:r>
              <a:rPr lang="es-MX" sz="1600" dirty="0" smtClean="0"/>
              <a:t>…</a:t>
            </a:r>
          </a:p>
          <a:p>
            <a:pPr marL="420624" indent="-384048" eaLnBrk="1" fontAlgn="auto" hangingPunct="1">
              <a:spcAft>
                <a:spcPts val="0"/>
              </a:spcAft>
              <a:buFont typeface="Wingdings 2"/>
              <a:buNone/>
              <a:defRPr/>
            </a:pPr>
            <a:endParaRPr lang="es-MX" sz="1600" dirty="0" smtClean="0"/>
          </a:p>
          <a:p>
            <a:pPr marL="420624" indent="-384048" eaLnBrk="1" fontAlgn="auto" hangingPunct="1">
              <a:spcAft>
                <a:spcPts val="0"/>
              </a:spcAft>
              <a:buFont typeface="Wingdings 2"/>
              <a:buNone/>
              <a:defRPr/>
            </a:pPr>
            <a:r>
              <a:rPr lang="es-MX" sz="1600" b="1" dirty="0" smtClean="0">
                <a:solidFill>
                  <a:schemeClr val="accent1">
                    <a:lumMod val="50000"/>
                  </a:schemeClr>
                </a:solidFill>
              </a:rPr>
              <a:t>Instancia de mayor jerarquía en el programa educativo</a:t>
            </a:r>
          </a:p>
          <a:p>
            <a:pPr marL="420624" indent="-384048" eaLnBrk="1" fontAlgn="auto" hangingPunct="1">
              <a:spcAft>
                <a:spcPts val="0"/>
              </a:spcAft>
              <a:buFont typeface="Wingdings 2"/>
              <a:buChar char=""/>
              <a:defRPr/>
            </a:pPr>
            <a:r>
              <a:rPr lang="es-MX" sz="1600" dirty="0" smtClean="0"/>
              <a:t>Facilita los recursos disponibles para la operación del plan</a:t>
            </a:r>
          </a:p>
          <a:p>
            <a:pPr marL="420624" indent="-384048" eaLnBrk="1" fontAlgn="auto" hangingPunct="1">
              <a:spcAft>
                <a:spcPts val="0"/>
              </a:spcAft>
              <a:buFont typeface="Wingdings 2"/>
              <a:buChar char=""/>
              <a:defRPr/>
            </a:pPr>
            <a:r>
              <a:rPr lang="es-MX" sz="1600" dirty="0" smtClean="0"/>
              <a:t>Apoya al Responsable del PIT en el cumplimiento del plan</a:t>
            </a:r>
          </a:p>
          <a:p>
            <a:pPr marL="420624" indent="-384048" eaLnBrk="1" fontAlgn="auto" hangingPunct="1">
              <a:spcAft>
                <a:spcPts val="0"/>
              </a:spcAft>
              <a:buFont typeface="Wingdings 2"/>
              <a:buChar char=""/>
              <a:defRPr/>
            </a:pPr>
            <a:r>
              <a:rPr lang="es-MX" sz="1600" dirty="0" smtClean="0"/>
              <a:t>…</a:t>
            </a:r>
          </a:p>
          <a:p>
            <a:pPr marL="420624" indent="-384048" eaLnBrk="1" fontAlgn="auto" hangingPunct="1">
              <a:spcAft>
                <a:spcPts val="0"/>
              </a:spcAft>
              <a:buFont typeface="Wingdings 2"/>
              <a:buChar char=""/>
              <a:defRPr/>
            </a:pPr>
            <a:endParaRPr lang="es-MX" sz="1600" dirty="0" smtClean="0"/>
          </a:p>
          <a:p>
            <a:pPr marL="420624" indent="-384048" eaLnBrk="1" fontAlgn="auto" hangingPunct="1">
              <a:spcAft>
                <a:spcPts val="0"/>
              </a:spcAft>
              <a:buFont typeface="Wingdings 2"/>
              <a:buNone/>
              <a:defRPr/>
            </a:pPr>
            <a:r>
              <a:rPr lang="es-MX" sz="1600" b="1" dirty="0" smtClean="0">
                <a:solidFill>
                  <a:schemeClr val="accent1">
                    <a:lumMod val="50000"/>
                  </a:schemeClr>
                </a:solidFill>
              </a:rPr>
              <a:t>Instancia de mayor jerarquía en la unidad académica</a:t>
            </a:r>
          </a:p>
          <a:p>
            <a:pPr marL="420624" indent="-384048" eaLnBrk="1" fontAlgn="auto" hangingPunct="1">
              <a:spcAft>
                <a:spcPts val="0"/>
              </a:spcAft>
              <a:buFont typeface="Wingdings 2"/>
              <a:buChar char=""/>
              <a:defRPr/>
            </a:pPr>
            <a:r>
              <a:rPr lang="es-MX" sz="1600" dirty="0" smtClean="0"/>
              <a:t>Gestiona los recursos para el desarrollo del plan de acción</a:t>
            </a:r>
          </a:p>
          <a:p>
            <a:pPr marL="420624" indent="-384048" eaLnBrk="1" fontAlgn="auto" hangingPunct="1">
              <a:spcAft>
                <a:spcPts val="0"/>
              </a:spcAft>
              <a:buFont typeface="Wingdings 2"/>
              <a:buChar char=""/>
              <a:defRPr/>
            </a:pPr>
            <a:r>
              <a:rPr lang="es-MX" sz="1600" dirty="0" smtClean="0"/>
              <a:t>Avala las actividades de tutoría de los docentes, incluidas en su plan de trabajo</a:t>
            </a:r>
          </a:p>
          <a:p>
            <a:pPr marL="420624" indent="-384048" eaLnBrk="1" fontAlgn="auto" hangingPunct="1">
              <a:spcAft>
                <a:spcPts val="0"/>
              </a:spcAft>
              <a:buFont typeface="Wingdings 2"/>
              <a:buChar char=""/>
              <a:defRPr/>
            </a:pPr>
            <a:r>
              <a:rPr lang="es-MX" sz="1600" dirty="0" smtClean="0"/>
              <a:t>…</a:t>
            </a:r>
            <a:endParaRPr lang="es-MX" sz="1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normAutofit/>
          </a:bodyPr>
          <a:lstStyle/>
          <a:p>
            <a:pPr eaLnBrk="1" hangingPunct="1">
              <a:defRPr/>
            </a:pPr>
            <a:r>
              <a:rPr lang="es-MX" sz="3600" b="1" dirty="0" smtClean="0">
                <a:solidFill>
                  <a:schemeClr val="accent1">
                    <a:lumMod val="20000"/>
                    <a:lumOff val="80000"/>
                  </a:schemeClr>
                </a:solidFill>
                <a:effectLst>
                  <a:outerShdw blurRad="38100" dist="38100" dir="2700000" algn="tl">
                    <a:srgbClr val="000000">
                      <a:alpha val="43137"/>
                    </a:srgbClr>
                  </a:outerShdw>
                </a:effectLst>
              </a:rPr>
              <a:t>¿Porqué es importante su participación?</a:t>
            </a:r>
            <a:endParaRPr lang="es-MX" sz="3600" dirty="0"/>
          </a:p>
        </p:txBody>
      </p:sp>
      <p:sp>
        <p:nvSpPr>
          <p:cNvPr id="5" name="4 Marcador de contenido"/>
          <p:cNvSpPr>
            <a:spLocks noGrp="1"/>
          </p:cNvSpPr>
          <p:nvPr>
            <p:ph sz="half" idx="1"/>
          </p:nvPr>
        </p:nvSpPr>
        <p:spPr>
          <a:xfrm>
            <a:off x="457200" y="1600200"/>
            <a:ext cx="2242592" cy="4525963"/>
          </a:xfrm>
        </p:spPr>
        <p:txBody>
          <a:bodyPr/>
          <a:lstStyle/>
          <a:p>
            <a:pPr marL="420624" indent="-384048" eaLnBrk="1" fontAlgn="auto" hangingPunct="1">
              <a:spcAft>
                <a:spcPts val="0"/>
              </a:spcAft>
              <a:buFont typeface="Wingdings 2"/>
              <a:buNone/>
              <a:defRPr/>
            </a:pPr>
            <a:r>
              <a:rPr lang="es-MX" sz="1800" b="1" dirty="0">
                <a:solidFill>
                  <a:schemeClr val="accent1">
                    <a:lumMod val="50000"/>
                  </a:schemeClr>
                </a:solidFill>
              </a:rPr>
              <a:t>Docentes tutores</a:t>
            </a:r>
          </a:p>
          <a:p>
            <a:pPr marL="420624" indent="-384048" eaLnBrk="1" fontAlgn="auto" hangingPunct="1">
              <a:spcAft>
                <a:spcPts val="0"/>
              </a:spcAft>
              <a:buFont typeface="Wingdings 2"/>
              <a:buChar char=""/>
              <a:defRPr/>
            </a:pPr>
            <a:r>
              <a:rPr lang="es-MX" sz="1800" dirty="0"/>
              <a:t>Conocen a los estudiantes e identifican sus problemáticas</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Llevan </a:t>
            </a:r>
            <a:r>
              <a:rPr lang="es-MX" sz="1800" dirty="0"/>
              <a:t>a cabo la mayoría de las acciones tutoriales</a:t>
            </a:r>
          </a:p>
          <a:p>
            <a:pPr marL="0" indent="0" eaLnBrk="1" hangingPunct="1">
              <a:buFont typeface="Wingdings" pitchFamily="2" charset="2"/>
              <a:buNone/>
              <a:defRPr/>
            </a:pPr>
            <a:endParaRPr lang="es-MX" dirty="0"/>
          </a:p>
        </p:txBody>
      </p:sp>
      <p:sp>
        <p:nvSpPr>
          <p:cNvPr id="6" name="5 Marcador de contenido"/>
          <p:cNvSpPr>
            <a:spLocks noGrp="1"/>
          </p:cNvSpPr>
          <p:nvPr>
            <p:ph sz="half" idx="2"/>
          </p:nvPr>
        </p:nvSpPr>
        <p:spPr>
          <a:xfrm>
            <a:off x="2987825" y="1600200"/>
            <a:ext cx="5698976" cy="4525963"/>
          </a:xfrm>
          <a:solidFill>
            <a:schemeClr val="accent2">
              <a:lumMod val="20000"/>
              <a:lumOff val="80000"/>
            </a:schemeClr>
          </a:solidFill>
          <a:ln>
            <a:prstDash val="solid"/>
          </a:ln>
        </p:spPr>
        <p:txBody>
          <a:bodyPr/>
          <a:lstStyle/>
          <a:p>
            <a:pPr marL="0" indent="0" algn="ctr" eaLnBrk="1" hangingPunct="1">
              <a:buFont typeface="Wingdings" pitchFamily="2" charset="2"/>
              <a:buNone/>
              <a:defRPr/>
            </a:pPr>
            <a:r>
              <a:rPr lang="es-MX" sz="1800" dirty="0" smtClean="0"/>
              <a:t>Aportaciones del grupo</a:t>
            </a:r>
          </a:p>
          <a:p>
            <a:pPr eaLnBrk="1" hangingPunct="1">
              <a:buFont typeface="Wingdings" pitchFamily="2" charset="2"/>
              <a:buChar char=""/>
              <a:defRPr/>
            </a:pPr>
            <a:endParaRPr lang="es-MX" sz="2400" dirty="0"/>
          </a:p>
          <a:p>
            <a:pPr eaLnBrk="1" hangingPunct="1">
              <a:buFont typeface="Wingdings" pitchFamily="2" charset="2"/>
              <a:buChar char=""/>
              <a:defRPr/>
            </a:pPr>
            <a:endParaRPr lang="es-MX"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eaLnBrk="1" hangingPunct="1">
              <a:defRPr/>
            </a:pPr>
            <a:r>
              <a:rPr lang="es-MX" sz="3200" b="1" dirty="0" smtClean="0">
                <a:solidFill>
                  <a:schemeClr val="accent1">
                    <a:lumMod val="20000"/>
                    <a:lumOff val="80000"/>
                  </a:schemeClr>
                </a:solidFill>
                <a:effectLst>
                  <a:outerShdw blurRad="38100" dist="38100" dir="2700000" algn="tl">
                    <a:srgbClr val="000000">
                      <a:alpha val="43137"/>
                    </a:srgbClr>
                  </a:outerShdw>
                </a:effectLst>
              </a:rPr>
              <a:t>¿Porqué es importante su participación?</a:t>
            </a:r>
            <a:endParaRPr lang="es-MX" sz="3200" dirty="0"/>
          </a:p>
        </p:txBody>
      </p:sp>
      <p:sp>
        <p:nvSpPr>
          <p:cNvPr id="5" name="4 Marcador de contenido"/>
          <p:cNvSpPr>
            <a:spLocks noGrp="1"/>
          </p:cNvSpPr>
          <p:nvPr>
            <p:ph sz="half" idx="1"/>
          </p:nvPr>
        </p:nvSpPr>
        <p:spPr>
          <a:xfrm>
            <a:off x="457201" y="1600200"/>
            <a:ext cx="2170583" cy="4525963"/>
          </a:xfrm>
        </p:spPr>
        <p:txBody>
          <a:bodyPr/>
          <a:lstStyle/>
          <a:p>
            <a:pPr marL="420624" indent="-384048" eaLnBrk="1" fontAlgn="auto" hangingPunct="1">
              <a:spcAft>
                <a:spcPts val="0"/>
              </a:spcAft>
              <a:buFont typeface="Wingdings 2"/>
              <a:buNone/>
              <a:defRPr/>
            </a:pPr>
            <a:r>
              <a:rPr lang="es-MX" sz="1800" b="1" dirty="0">
                <a:solidFill>
                  <a:schemeClr val="accent1">
                    <a:lumMod val="50000"/>
                  </a:schemeClr>
                </a:solidFill>
              </a:rPr>
              <a:t>Responsable del PIT en el programa educativo</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Apoya </a:t>
            </a:r>
            <a:r>
              <a:rPr lang="es-MX" sz="1800" dirty="0"/>
              <a:t>las acciones de los tutores</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Supervisa </a:t>
            </a:r>
            <a:r>
              <a:rPr lang="es-MX" sz="1800" dirty="0"/>
              <a:t>el cumplimiento del plan de acción</a:t>
            </a:r>
          </a:p>
          <a:p>
            <a:pPr marL="0" indent="0" eaLnBrk="1" hangingPunct="1">
              <a:buFont typeface="Wingdings" pitchFamily="2" charset="2"/>
              <a:buNone/>
              <a:defRPr/>
            </a:pPr>
            <a:endParaRPr lang="es-MX" dirty="0"/>
          </a:p>
        </p:txBody>
      </p:sp>
      <p:sp>
        <p:nvSpPr>
          <p:cNvPr id="6" name="5 Marcador de contenido"/>
          <p:cNvSpPr>
            <a:spLocks noGrp="1"/>
          </p:cNvSpPr>
          <p:nvPr>
            <p:ph sz="half" idx="2"/>
          </p:nvPr>
        </p:nvSpPr>
        <p:spPr>
          <a:xfrm>
            <a:off x="2987825" y="1600200"/>
            <a:ext cx="5698976" cy="4525963"/>
          </a:xfrm>
          <a:solidFill>
            <a:schemeClr val="accent2">
              <a:lumMod val="20000"/>
              <a:lumOff val="80000"/>
            </a:schemeClr>
          </a:solidFill>
        </p:spPr>
        <p:txBody>
          <a:bodyPr/>
          <a:lstStyle/>
          <a:p>
            <a:pPr marL="0" indent="0" algn="ctr" eaLnBrk="1" hangingPunct="1">
              <a:buFont typeface="Wingdings" pitchFamily="2" charset="2"/>
              <a:buNone/>
              <a:defRPr/>
            </a:pPr>
            <a:r>
              <a:rPr lang="es-MX" sz="1800" dirty="0" smtClean="0"/>
              <a:t>Aportaciones del grupo</a:t>
            </a:r>
          </a:p>
          <a:p>
            <a:pPr eaLnBrk="1" hangingPunct="1">
              <a:buFont typeface="Wingdings" pitchFamily="2" charset="2"/>
              <a:buChar char=""/>
              <a:defRPr/>
            </a:pPr>
            <a:endParaRPr lang="es-MX" sz="2400" dirty="0"/>
          </a:p>
          <a:p>
            <a:pPr eaLnBrk="1" hangingPunct="1">
              <a:buFont typeface="Wingdings" pitchFamily="2" charset="2"/>
              <a:buChar char=""/>
              <a:defRPr/>
            </a:pPr>
            <a:endParaRPr lang="es-MX" sz="2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eaLnBrk="1" hangingPunct="1">
              <a:defRPr/>
            </a:pPr>
            <a:r>
              <a:rPr lang="es-MX" sz="3200" b="1" dirty="0" smtClean="0">
                <a:solidFill>
                  <a:schemeClr val="accent1">
                    <a:lumMod val="20000"/>
                    <a:lumOff val="80000"/>
                  </a:schemeClr>
                </a:solidFill>
                <a:effectLst>
                  <a:outerShdw blurRad="38100" dist="38100" dir="2700000" algn="tl">
                    <a:srgbClr val="000000">
                      <a:alpha val="43137"/>
                    </a:srgbClr>
                  </a:outerShdw>
                </a:effectLst>
              </a:rPr>
              <a:t>¿Porqué es importante su participación?</a:t>
            </a:r>
            <a:endParaRPr lang="es-MX" sz="3200" dirty="0"/>
          </a:p>
        </p:txBody>
      </p:sp>
      <p:sp>
        <p:nvSpPr>
          <p:cNvPr id="5" name="4 Marcador de contenido"/>
          <p:cNvSpPr>
            <a:spLocks noGrp="1"/>
          </p:cNvSpPr>
          <p:nvPr>
            <p:ph sz="half" idx="1"/>
          </p:nvPr>
        </p:nvSpPr>
        <p:spPr>
          <a:xfrm>
            <a:off x="457201" y="1600200"/>
            <a:ext cx="2242592" cy="4781128"/>
          </a:xfrm>
        </p:spPr>
        <p:txBody>
          <a:bodyPr/>
          <a:lstStyle/>
          <a:p>
            <a:pPr marL="420624" indent="-384048" eaLnBrk="1" fontAlgn="auto" hangingPunct="1">
              <a:spcAft>
                <a:spcPts val="0"/>
              </a:spcAft>
              <a:buFont typeface="Wingdings 2"/>
              <a:buNone/>
              <a:defRPr/>
            </a:pPr>
            <a:r>
              <a:rPr lang="es-MX" sz="1800" b="1" dirty="0">
                <a:solidFill>
                  <a:schemeClr val="accent1">
                    <a:lumMod val="50000"/>
                  </a:schemeClr>
                </a:solidFill>
              </a:rPr>
              <a:t>Instancia de mayor jerarquía en el programa educativo</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Facilita </a:t>
            </a:r>
            <a:r>
              <a:rPr lang="es-MX" sz="1800" dirty="0"/>
              <a:t>los recursos disponibles para la operación del plan</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Apoya </a:t>
            </a:r>
            <a:r>
              <a:rPr lang="es-MX" sz="1800" dirty="0"/>
              <a:t>al Responsable del PIT en el cumplimiento del plan</a:t>
            </a:r>
          </a:p>
          <a:p>
            <a:pPr marL="0" indent="0" eaLnBrk="1" hangingPunct="1">
              <a:buFont typeface="Wingdings" pitchFamily="2" charset="2"/>
              <a:buNone/>
              <a:defRPr/>
            </a:pPr>
            <a:endParaRPr lang="es-MX" dirty="0"/>
          </a:p>
        </p:txBody>
      </p:sp>
      <p:sp>
        <p:nvSpPr>
          <p:cNvPr id="6" name="5 Marcador de contenido"/>
          <p:cNvSpPr>
            <a:spLocks noGrp="1"/>
          </p:cNvSpPr>
          <p:nvPr>
            <p:ph sz="half" idx="2"/>
          </p:nvPr>
        </p:nvSpPr>
        <p:spPr>
          <a:xfrm>
            <a:off x="2987825" y="1600200"/>
            <a:ext cx="5698976" cy="4637112"/>
          </a:xfrm>
          <a:solidFill>
            <a:schemeClr val="accent2">
              <a:lumMod val="20000"/>
              <a:lumOff val="80000"/>
            </a:schemeClr>
          </a:solidFill>
        </p:spPr>
        <p:txBody>
          <a:bodyPr/>
          <a:lstStyle/>
          <a:p>
            <a:pPr marL="0" indent="0" algn="ctr" eaLnBrk="1" hangingPunct="1">
              <a:buFont typeface="Wingdings" pitchFamily="2" charset="2"/>
              <a:buNone/>
              <a:defRPr/>
            </a:pPr>
            <a:r>
              <a:rPr lang="es-MX" sz="1800" dirty="0" smtClean="0"/>
              <a:t>Aportaciones del grupo</a:t>
            </a:r>
          </a:p>
          <a:p>
            <a:pPr eaLnBrk="1" hangingPunct="1">
              <a:buFont typeface="Wingdings" pitchFamily="2" charset="2"/>
              <a:buChar char=""/>
              <a:defRPr/>
            </a:pPr>
            <a:endParaRPr lang="es-MX" sz="2400" dirty="0"/>
          </a:p>
          <a:p>
            <a:pPr eaLnBrk="1" hangingPunct="1">
              <a:buFont typeface="Wingdings" pitchFamily="2" charset="2"/>
              <a:buChar char=""/>
              <a:defRPr/>
            </a:pPr>
            <a:endParaRPr lang="es-MX" sz="2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pPr eaLnBrk="1" hangingPunct="1">
              <a:defRPr/>
            </a:pPr>
            <a:r>
              <a:rPr lang="es-MX" sz="3200" b="1" dirty="0" smtClean="0">
                <a:solidFill>
                  <a:schemeClr val="accent1">
                    <a:lumMod val="20000"/>
                    <a:lumOff val="80000"/>
                  </a:schemeClr>
                </a:solidFill>
                <a:effectLst>
                  <a:outerShdw blurRad="38100" dist="38100" dir="2700000" algn="tl">
                    <a:srgbClr val="000000">
                      <a:alpha val="43137"/>
                    </a:srgbClr>
                  </a:outerShdw>
                </a:effectLst>
              </a:rPr>
              <a:t>¿Porqué es importante su participación?</a:t>
            </a:r>
            <a:endParaRPr lang="es-MX" sz="3200" dirty="0"/>
          </a:p>
        </p:txBody>
      </p:sp>
      <p:sp>
        <p:nvSpPr>
          <p:cNvPr id="5" name="4 Marcador de contenido"/>
          <p:cNvSpPr>
            <a:spLocks noGrp="1"/>
          </p:cNvSpPr>
          <p:nvPr>
            <p:ph sz="half" idx="1"/>
          </p:nvPr>
        </p:nvSpPr>
        <p:spPr>
          <a:xfrm>
            <a:off x="457201" y="1600200"/>
            <a:ext cx="2602632" cy="4525963"/>
          </a:xfrm>
        </p:spPr>
        <p:txBody>
          <a:bodyPr/>
          <a:lstStyle/>
          <a:p>
            <a:pPr marL="420624" indent="-384048" eaLnBrk="1" fontAlgn="auto" hangingPunct="1">
              <a:spcAft>
                <a:spcPts val="0"/>
              </a:spcAft>
              <a:buFont typeface="Wingdings 2"/>
              <a:buNone/>
              <a:defRPr/>
            </a:pPr>
            <a:r>
              <a:rPr lang="es-MX" sz="1800" b="1" dirty="0">
                <a:solidFill>
                  <a:schemeClr val="accent1">
                    <a:lumMod val="50000"/>
                  </a:schemeClr>
                </a:solidFill>
              </a:rPr>
              <a:t>Instancia de mayor jerarquía en la unidad académica</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Gestiona </a:t>
            </a:r>
            <a:r>
              <a:rPr lang="es-MX" sz="1800" dirty="0"/>
              <a:t>los recursos para el desarrollo del plan de acción</a:t>
            </a:r>
          </a:p>
          <a:p>
            <a:pPr marL="420624" indent="-384048" eaLnBrk="1" fontAlgn="auto" hangingPunct="1">
              <a:spcAft>
                <a:spcPts val="0"/>
              </a:spcAft>
              <a:buFont typeface="Wingdings 2"/>
              <a:buChar char=""/>
              <a:defRPr/>
            </a:pPr>
            <a:endParaRPr lang="es-MX" sz="1800" dirty="0" smtClean="0"/>
          </a:p>
          <a:p>
            <a:pPr marL="420624" indent="-384048" eaLnBrk="1" fontAlgn="auto" hangingPunct="1">
              <a:spcAft>
                <a:spcPts val="0"/>
              </a:spcAft>
              <a:buFont typeface="Wingdings 2"/>
              <a:buChar char=""/>
              <a:defRPr/>
            </a:pPr>
            <a:r>
              <a:rPr lang="es-MX" sz="1800" dirty="0" smtClean="0"/>
              <a:t>Avala </a:t>
            </a:r>
            <a:r>
              <a:rPr lang="es-MX" sz="1800" dirty="0"/>
              <a:t>las actividades de tutoría de los docentes, incluidas en su plan de trabajo</a:t>
            </a:r>
          </a:p>
        </p:txBody>
      </p:sp>
      <p:sp>
        <p:nvSpPr>
          <p:cNvPr id="6" name="5 Marcador de contenido"/>
          <p:cNvSpPr>
            <a:spLocks noGrp="1"/>
          </p:cNvSpPr>
          <p:nvPr>
            <p:ph sz="half" idx="2"/>
          </p:nvPr>
        </p:nvSpPr>
        <p:spPr>
          <a:xfrm>
            <a:off x="3275857" y="1600200"/>
            <a:ext cx="5410944" cy="4525963"/>
          </a:xfrm>
          <a:solidFill>
            <a:schemeClr val="accent2">
              <a:lumMod val="20000"/>
              <a:lumOff val="80000"/>
            </a:schemeClr>
          </a:solidFill>
        </p:spPr>
        <p:txBody>
          <a:bodyPr/>
          <a:lstStyle/>
          <a:p>
            <a:pPr marL="0" indent="0" algn="ctr" eaLnBrk="1" hangingPunct="1">
              <a:buFont typeface="Wingdings" pitchFamily="2" charset="2"/>
              <a:buNone/>
              <a:defRPr/>
            </a:pPr>
            <a:r>
              <a:rPr lang="es-MX" sz="1800" dirty="0" smtClean="0"/>
              <a:t>Aportaciones del grupo</a:t>
            </a:r>
          </a:p>
          <a:p>
            <a:pPr eaLnBrk="1" hangingPunct="1">
              <a:buFont typeface="Wingdings" pitchFamily="2" charset="2"/>
              <a:buChar char=""/>
              <a:defRPr/>
            </a:pPr>
            <a:endParaRPr lang="es-MX" sz="2400" dirty="0"/>
          </a:p>
          <a:p>
            <a:pPr eaLnBrk="1" hangingPunct="1">
              <a:buFont typeface="Wingdings" pitchFamily="2" charset="2"/>
              <a:buChar char=""/>
              <a:defRPr/>
            </a:pPr>
            <a:endParaRPr lang="es-MX"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Título"/>
          <p:cNvSpPr>
            <a:spLocks noGrp="1"/>
          </p:cNvSpPr>
          <p:nvPr>
            <p:ph type="title"/>
          </p:nvPr>
        </p:nvSpPr>
        <p:spPr>
          <a:xfrm>
            <a:off x="457200" y="182880"/>
            <a:ext cx="8229600" cy="1111664"/>
          </a:xfrm>
        </p:spPr>
        <p:txBody>
          <a:bodyPr>
            <a:normAutofit fontScale="90000"/>
          </a:bodyPr>
          <a:lstStyle/>
          <a:p>
            <a:pPr eaLnBrk="1" fontAlgn="auto" hangingPunct="1">
              <a:spcAft>
                <a:spcPts val="0"/>
              </a:spcAft>
              <a:defRPr/>
            </a:pPr>
            <a:r>
              <a:rPr lang="es-MX" sz="3600" b="1" smtClean="0"/>
              <a:t>¿Qué necesidades se deben atender prioritariamente en un PAT?</a:t>
            </a:r>
          </a:p>
        </p:txBody>
      </p:sp>
      <p:graphicFrame>
        <p:nvGraphicFramePr>
          <p:cNvPr id="8" name="7 Marcador de contenido"/>
          <p:cNvGraphicFramePr>
            <a:graphicFrameLocks noGrp="1"/>
          </p:cNvGraphicFramePr>
          <p:nvPr>
            <p:ph idx="1"/>
          </p:nvPr>
        </p:nvGraphicFramePr>
        <p:xfrm>
          <a:off x="611560" y="2060848"/>
          <a:ext cx="7467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noAutofit/>
          </a:bodyPr>
          <a:lstStyle/>
          <a:p>
            <a:pPr eaLnBrk="1" fontAlgn="auto" hangingPunct="1">
              <a:spcAft>
                <a:spcPts val="0"/>
              </a:spcAft>
              <a:defRPr/>
            </a:pPr>
            <a:r>
              <a:rPr lang="es-MX" sz="4400" b="1" dirty="0" smtClean="0">
                <a:solidFill>
                  <a:schemeClr val="accent1">
                    <a:lumMod val="20000"/>
                    <a:lumOff val="80000"/>
                  </a:schemeClr>
                </a:solidFill>
                <a:effectLst>
                  <a:outerShdw blurRad="38100" dist="38100" dir="2700000" algn="tl">
                    <a:srgbClr val="000000">
                      <a:alpha val="43137"/>
                    </a:srgbClr>
                  </a:outerShdw>
                </a:effectLst>
              </a:rPr>
              <a:t>Dinámica grupal</a:t>
            </a:r>
            <a:endParaRPr lang="es-MX" sz="4400" b="1" dirty="0">
              <a:solidFill>
                <a:schemeClr val="accent1">
                  <a:lumMod val="20000"/>
                  <a:lumOff val="80000"/>
                </a:schemeClr>
              </a:solidFill>
              <a:effectLst>
                <a:outerShdw blurRad="38100" dist="38100" dir="2700000" algn="tl">
                  <a:srgbClr val="000000">
                    <a:alpha val="43137"/>
                  </a:srgbClr>
                </a:outerShdw>
              </a:effectLst>
            </a:endParaRPr>
          </a:p>
        </p:txBody>
      </p:sp>
      <p:sp>
        <p:nvSpPr>
          <p:cNvPr id="49155" name="2 Marcador de contenido"/>
          <p:cNvSpPr>
            <a:spLocks noGrp="1"/>
          </p:cNvSpPr>
          <p:nvPr>
            <p:ph idx="1"/>
          </p:nvPr>
        </p:nvSpPr>
        <p:spPr/>
        <p:txBody>
          <a:bodyPr/>
          <a:lstStyle/>
          <a:p>
            <a:pPr marL="419100" indent="-382588" eaLnBrk="1" hangingPunct="1">
              <a:buFont typeface="Wingdings 2" pitchFamily="18" charset="2"/>
              <a:buNone/>
            </a:pPr>
            <a:r>
              <a:rPr lang="es-MX" smtClean="0"/>
              <a:t>Identificar las dificultades o limitaciones a atender en un PAT, en función de los siguientes tipos de necesidades de los estudiantes:</a:t>
            </a:r>
          </a:p>
          <a:p>
            <a:pPr marL="419100" indent="-382588" eaLnBrk="1" hangingPunct="1">
              <a:buFont typeface="Wingdings 2" pitchFamily="18" charset="2"/>
              <a:buNone/>
            </a:pPr>
            <a:endParaRPr lang="es-MX" smtClean="0"/>
          </a:p>
          <a:p>
            <a:pPr marL="419100" indent="-382588" eaLnBrk="1" hangingPunct="1">
              <a:buFont typeface="Wingdings 2" pitchFamily="18" charset="2"/>
              <a:buNone/>
            </a:pPr>
            <a:r>
              <a:rPr lang="es-MX" smtClean="0"/>
              <a:t>De información</a:t>
            </a:r>
          </a:p>
          <a:p>
            <a:pPr marL="419100" indent="-382588" eaLnBrk="1" hangingPunct="1">
              <a:buFont typeface="Wingdings 2" pitchFamily="18" charset="2"/>
              <a:buNone/>
            </a:pPr>
            <a:endParaRPr lang="es-MX" smtClean="0"/>
          </a:p>
          <a:p>
            <a:pPr marL="419100" indent="-382588" eaLnBrk="1" hangingPunct="1">
              <a:buFont typeface="Wingdings 2" pitchFamily="18" charset="2"/>
              <a:buNone/>
            </a:pPr>
            <a:r>
              <a:rPr lang="es-MX" smtClean="0"/>
              <a:t>De formación</a:t>
            </a:r>
          </a:p>
          <a:p>
            <a:pPr marL="419100" indent="-382588" eaLnBrk="1" hangingPunct="1">
              <a:buFont typeface="Wingdings 2" pitchFamily="18" charset="2"/>
              <a:buNone/>
            </a:pPr>
            <a:endParaRPr lang="es-MX" smtClean="0"/>
          </a:p>
          <a:p>
            <a:pPr marL="419100" indent="-382588" eaLnBrk="1" hangingPunct="1">
              <a:buFont typeface="Wingdings 2" pitchFamily="18" charset="2"/>
              <a:buNone/>
            </a:pPr>
            <a:r>
              <a:rPr lang="es-MX" smtClean="0"/>
              <a:t>De orientación</a:t>
            </a:r>
          </a:p>
        </p:txBody>
      </p:sp>
      <p:pic>
        <p:nvPicPr>
          <p:cNvPr id="9218" name="Picture 2" descr="C:\Users\Federico Zayas\AppData\Local\Microsoft\Windows\Temporary Internet Files\Content.IE5\6GADVDSQ\MP900433057[1].jpg"/>
          <p:cNvPicPr>
            <a:picLocks noGrp="1" noChangeAspect="1" noChangeArrowheads="1"/>
          </p:cNvPicPr>
          <p:nvPr>
            <p:ph sz="half" idx="4294967295"/>
          </p:nvPr>
        </p:nvPicPr>
        <p:blipFill>
          <a:blip r:embed="rId2" cstate="print"/>
          <a:srcRect/>
          <a:stretch>
            <a:fillRect/>
          </a:stretch>
        </p:blipFill>
        <p:spPr>
          <a:xfrm>
            <a:off x="5630863" y="3213100"/>
            <a:ext cx="3513137" cy="2932113"/>
          </a:xfrm>
          <a:effectLst>
            <a:softEdge rad="11250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MX" sz="4000" dirty="0" smtClean="0"/>
              <a:t>Necesidades a atender en un PAT</a:t>
            </a:r>
            <a:endParaRPr lang="es-MX" sz="4000" dirty="0"/>
          </a:p>
        </p:txBody>
      </p:sp>
      <p:graphicFrame>
        <p:nvGraphicFramePr>
          <p:cNvPr id="4" name="3 Marcador de contenido"/>
          <p:cNvGraphicFramePr>
            <a:graphicFrameLocks noGrp="1"/>
          </p:cNvGraphicFramePr>
          <p:nvPr>
            <p:ph idx="1"/>
          </p:nvPr>
        </p:nvGraphicFramePr>
        <p:xfrm>
          <a:off x="457200" y="1600200"/>
          <a:ext cx="8229600" cy="4918081"/>
        </p:xfrm>
        <a:graphic>
          <a:graphicData uri="http://schemas.openxmlformats.org/drawingml/2006/table">
            <a:tbl>
              <a:tblPr firstRow="1" bandRow="1">
                <a:tableStyleId>{93296810-A885-4BE3-A3E7-6D5BEEA58F35}</a:tableStyleId>
              </a:tblPr>
              <a:tblGrid>
                <a:gridCol w="2743200"/>
                <a:gridCol w="2743200"/>
                <a:gridCol w="2743200"/>
              </a:tblGrid>
              <a:tr h="640066">
                <a:tc>
                  <a:txBody>
                    <a:bodyPr/>
                    <a:lstStyle/>
                    <a:p>
                      <a:pPr algn="ctr"/>
                      <a:r>
                        <a:rPr lang="es-MX" sz="1800" dirty="0" smtClean="0"/>
                        <a:t>Necesidades de información</a:t>
                      </a:r>
                      <a:endParaRPr lang="es-MX" sz="1800" dirty="0"/>
                    </a:p>
                  </a:txBody>
                  <a:tcPr marT="45716" marB="45716"/>
                </a:tc>
                <a:tc>
                  <a:txBody>
                    <a:bodyPr/>
                    <a:lstStyle/>
                    <a:p>
                      <a:pPr algn="ctr"/>
                      <a:r>
                        <a:rPr lang="es-MX" sz="1800" dirty="0" smtClean="0"/>
                        <a:t>Necesidades de formación</a:t>
                      </a:r>
                      <a:endParaRPr lang="es-MX" sz="1800" dirty="0"/>
                    </a:p>
                  </a:txBody>
                  <a:tcPr marT="45716" marB="45716"/>
                </a:tc>
                <a:tc>
                  <a:txBody>
                    <a:bodyPr/>
                    <a:lstStyle/>
                    <a:p>
                      <a:pPr algn="ctr"/>
                      <a:r>
                        <a:rPr lang="es-MX" sz="1800" dirty="0" smtClean="0"/>
                        <a:t>Necesidades de orientación</a:t>
                      </a:r>
                      <a:endParaRPr lang="es-MX" sz="1800" dirty="0"/>
                    </a:p>
                  </a:txBody>
                  <a:tcPr marT="45716" marB="45716"/>
                </a:tc>
              </a:tr>
              <a:tr h="4278009">
                <a:tc>
                  <a:txBody>
                    <a:bodyPr/>
                    <a:lstStyle/>
                    <a:p>
                      <a:endParaRPr lang="es-MX" sz="1800"/>
                    </a:p>
                  </a:txBody>
                  <a:tcPr marT="45716" marB="45716"/>
                </a:tc>
                <a:tc>
                  <a:txBody>
                    <a:bodyPr/>
                    <a:lstStyle/>
                    <a:p>
                      <a:endParaRPr lang="es-MX" sz="1800"/>
                    </a:p>
                  </a:txBody>
                  <a:tcPr marT="45716" marB="45716"/>
                </a:tc>
                <a:tc>
                  <a:txBody>
                    <a:bodyPr/>
                    <a:lstStyle/>
                    <a:p>
                      <a:endParaRPr lang="es-MX" sz="1800" dirty="0"/>
                    </a:p>
                  </a:txBody>
                  <a:tcPr marT="45716" marB="45716"/>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b="1" dirty="0" smtClean="0">
                <a:solidFill>
                  <a:schemeClr val="accent1">
                    <a:lumMod val="20000"/>
                    <a:lumOff val="80000"/>
                  </a:schemeClr>
                </a:solidFill>
                <a:effectLst>
                  <a:outerShdw blurRad="38100" dist="38100" dir="2700000" algn="tl">
                    <a:srgbClr val="000000">
                      <a:alpha val="43137"/>
                    </a:srgbClr>
                  </a:outerShdw>
                </a:effectLst>
              </a:rPr>
              <a:t>De información</a:t>
            </a:r>
            <a:endParaRPr lang="es-MX" b="1" dirty="0">
              <a:solidFill>
                <a:schemeClr val="accent1">
                  <a:lumMod val="20000"/>
                  <a:lumOff val="80000"/>
                </a:schemeClr>
              </a:solidFill>
              <a:effectLst>
                <a:outerShdw blurRad="38100" dist="38100" dir="2700000" algn="tl">
                  <a:srgbClr val="000000">
                    <a:alpha val="43137"/>
                  </a:srgbClr>
                </a:outerShdw>
              </a:effectLst>
            </a:endParaRPr>
          </a:p>
        </p:txBody>
      </p:sp>
      <p:sp>
        <p:nvSpPr>
          <p:cNvPr id="3" name="2 Marcador de contenido"/>
          <p:cNvSpPr>
            <a:spLocks noGrp="1"/>
          </p:cNvSpPr>
          <p:nvPr>
            <p:ph sz="half" idx="1"/>
          </p:nvPr>
        </p:nvSpPr>
        <p:spPr>
          <a:xfrm>
            <a:off x="457200" y="1600200"/>
            <a:ext cx="4402138" cy="4525963"/>
          </a:xfrm>
        </p:spPr>
        <p:txBody>
          <a:bodyPr rtlCol="0">
            <a:normAutofit lnSpcReduction="10000"/>
          </a:bodyPr>
          <a:lstStyle/>
          <a:p>
            <a:pPr marL="420624" indent="-384048" eaLnBrk="1" fontAlgn="auto" hangingPunct="1">
              <a:spcAft>
                <a:spcPts val="0"/>
              </a:spcAft>
              <a:buFont typeface="Wingdings 2"/>
              <a:buBlip>
                <a:blip r:embed="rId2"/>
              </a:buBlip>
              <a:defRPr/>
            </a:pPr>
            <a:r>
              <a:rPr lang="es-MX" sz="3200" dirty="0" smtClean="0"/>
              <a:t>Servicios institucionales</a:t>
            </a:r>
          </a:p>
          <a:p>
            <a:pPr marL="420624" indent="-384048" eaLnBrk="1" fontAlgn="auto" hangingPunct="1">
              <a:spcAft>
                <a:spcPts val="0"/>
              </a:spcAft>
              <a:buFont typeface="Wingdings 2"/>
              <a:buBlip>
                <a:blip r:embed="rId2"/>
              </a:buBlip>
              <a:defRPr/>
            </a:pPr>
            <a:r>
              <a:rPr lang="es-MX" sz="3200" dirty="0" smtClean="0"/>
              <a:t>Reglamentos</a:t>
            </a:r>
          </a:p>
          <a:p>
            <a:pPr marL="420624" indent="-384048" eaLnBrk="1" fontAlgn="auto" hangingPunct="1">
              <a:spcAft>
                <a:spcPts val="0"/>
              </a:spcAft>
              <a:buFont typeface="Wingdings 2"/>
              <a:buBlip>
                <a:blip r:embed="rId2"/>
              </a:buBlip>
              <a:defRPr/>
            </a:pPr>
            <a:r>
              <a:rPr lang="es-MX" sz="3200" dirty="0" smtClean="0"/>
              <a:t>Plan de estudios</a:t>
            </a:r>
          </a:p>
          <a:p>
            <a:pPr marL="420624" indent="-384048" eaLnBrk="1" fontAlgn="auto" hangingPunct="1">
              <a:spcAft>
                <a:spcPts val="0"/>
              </a:spcAft>
              <a:buFont typeface="Wingdings 2"/>
              <a:buBlip>
                <a:blip r:embed="rId2"/>
              </a:buBlip>
              <a:defRPr/>
            </a:pPr>
            <a:r>
              <a:rPr lang="es-MX" sz="3200" dirty="0" smtClean="0"/>
              <a:t>Requisitos de egreso</a:t>
            </a:r>
          </a:p>
          <a:p>
            <a:pPr marL="420624" indent="-384048" eaLnBrk="1" fontAlgn="auto" hangingPunct="1">
              <a:spcAft>
                <a:spcPts val="0"/>
              </a:spcAft>
              <a:buFont typeface="Wingdings 2"/>
              <a:buBlip>
                <a:blip r:embed="rId2"/>
              </a:buBlip>
              <a:defRPr/>
            </a:pPr>
            <a:r>
              <a:rPr lang="es-MX" sz="3200" dirty="0" smtClean="0"/>
              <a:t>Organización</a:t>
            </a:r>
          </a:p>
          <a:p>
            <a:pPr marL="420624" indent="-384048" eaLnBrk="1" fontAlgn="auto" hangingPunct="1">
              <a:spcAft>
                <a:spcPts val="0"/>
              </a:spcAft>
              <a:buFont typeface="Wingdings 2"/>
              <a:buBlip>
                <a:blip r:embed="rId2"/>
              </a:buBlip>
              <a:defRPr/>
            </a:pPr>
            <a:r>
              <a:rPr lang="es-MX" sz="3200" dirty="0" smtClean="0"/>
              <a:t>Apoyos académicos</a:t>
            </a:r>
          </a:p>
          <a:p>
            <a:pPr marL="420624" indent="-384048" eaLnBrk="1" fontAlgn="auto" hangingPunct="1">
              <a:spcAft>
                <a:spcPts val="0"/>
              </a:spcAft>
              <a:buFont typeface="Wingdings 2"/>
              <a:buBlip>
                <a:blip r:embed="rId2"/>
              </a:buBlip>
              <a:defRPr/>
            </a:pPr>
            <a:r>
              <a:rPr lang="es-MX" sz="3200" dirty="0" smtClean="0"/>
              <a:t>Titulación</a:t>
            </a:r>
            <a:endParaRPr lang="es-MX" dirty="0"/>
          </a:p>
        </p:txBody>
      </p:sp>
      <p:pic>
        <p:nvPicPr>
          <p:cNvPr id="10" name="Picture 2" descr="C:\Users\Inscripcion2009\AppData\Local\Microsoft\Windows\Temporary Internet Files\Content.IE5\262ERW1W\MP900409270[1].jpg"/>
          <p:cNvPicPr>
            <a:picLocks noGrp="1" noChangeAspect="1" noChangeArrowheads="1"/>
          </p:cNvPicPr>
          <p:nvPr>
            <p:ph sz="half" idx="2"/>
          </p:nvPr>
        </p:nvPicPr>
        <p:blipFill>
          <a:blip r:embed="rId3" cstate="print"/>
          <a:stretch>
            <a:fillRect/>
          </a:stretch>
        </p:blipFill>
        <p:spPr>
          <a:xfrm>
            <a:off x="5162529" y="1600200"/>
            <a:ext cx="3009942" cy="4525963"/>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MX" sz="4800" dirty="0" smtClean="0"/>
              <a:t>Preguntas clave en el proceso de un PAT</a:t>
            </a:r>
            <a:endParaRPr lang="es-MX" sz="4800" dirty="0"/>
          </a:p>
        </p:txBody>
      </p:sp>
      <p:sp>
        <p:nvSpPr>
          <p:cNvPr id="11267" name="2 Marcador de contenido"/>
          <p:cNvSpPr>
            <a:spLocks noGrp="1"/>
          </p:cNvSpPr>
          <p:nvPr>
            <p:ph idx="1"/>
          </p:nvPr>
        </p:nvSpPr>
        <p:spPr/>
        <p:txBody>
          <a:bodyPr/>
          <a:lstStyle/>
          <a:p>
            <a:pPr eaLnBrk="1" hangingPunct="1"/>
            <a:endParaRPr lang="es-MX" smtClean="0"/>
          </a:p>
        </p:txBody>
      </p:sp>
      <p:pic>
        <p:nvPicPr>
          <p:cNvPr id="11268" name="Picture 4" descr="C:\Users\Usuario\AppData\Local\Microsoft\Windows\Temporary Internet Files\Content.IE5\QW2PSESH\MP900390083[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16238" y="1916113"/>
            <a:ext cx="3168650" cy="40338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6000" dirty="0" smtClean="0">
                <a:solidFill>
                  <a:schemeClr val="accent1">
                    <a:lumMod val="20000"/>
                    <a:lumOff val="80000"/>
                  </a:schemeClr>
                </a:solidFill>
                <a:effectLst>
                  <a:outerShdw blurRad="38100" dist="38100" dir="2700000" algn="tl">
                    <a:srgbClr val="000000">
                      <a:alpha val="43137"/>
                    </a:srgbClr>
                  </a:outerShdw>
                </a:effectLst>
              </a:rPr>
              <a:t>De formación</a:t>
            </a:r>
            <a:endParaRPr lang="es-MX" sz="6000" dirty="0">
              <a:solidFill>
                <a:schemeClr val="accent1">
                  <a:lumMod val="20000"/>
                  <a:lumOff val="80000"/>
                </a:schemeClr>
              </a:solidFill>
              <a:effectLst>
                <a:outerShdw blurRad="38100" dist="38100" dir="2700000" algn="tl">
                  <a:srgbClr val="000000">
                    <a:alpha val="43137"/>
                  </a:srgbClr>
                </a:outerShdw>
              </a:effectLst>
            </a:endParaRPr>
          </a:p>
        </p:txBody>
      </p:sp>
      <p:sp>
        <p:nvSpPr>
          <p:cNvPr id="52227" name="2 Marcador de contenido"/>
          <p:cNvSpPr>
            <a:spLocks noGrp="1"/>
          </p:cNvSpPr>
          <p:nvPr>
            <p:ph sz="half" idx="1"/>
          </p:nvPr>
        </p:nvSpPr>
        <p:spPr/>
        <p:txBody>
          <a:bodyPr/>
          <a:lstStyle/>
          <a:p>
            <a:pPr eaLnBrk="1" hangingPunct="1">
              <a:buFont typeface="Wingdings 2" pitchFamily="18" charset="2"/>
              <a:buBlip>
                <a:blip r:embed="rId2"/>
              </a:buBlip>
            </a:pPr>
            <a:r>
              <a:rPr lang="es-MX" smtClean="0"/>
              <a:t>Mejora del aprendizaje</a:t>
            </a:r>
          </a:p>
          <a:p>
            <a:pPr eaLnBrk="1" hangingPunct="1">
              <a:buFont typeface="Wingdings 2" pitchFamily="18" charset="2"/>
              <a:buBlip>
                <a:blip r:embed="rId2"/>
              </a:buBlip>
            </a:pPr>
            <a:r>
              <a:rPr lang="es-MX" smtClean="0"/>
              <a:t>Planificación del itinerario curricular</a:t>
            </a:r>
          </a:p>
          <a:p>
            <a:pPr eaLnBrk="1" hangingPunct="1">
              <a:buFont typeface="Wingdings 2" pitchFamily="18" charset="2"/>
              <a:buBlip>
                <a:blip r:embed="rId2"/>
              </a:buBlip>
            </a:pPr>
            <a:r>
              <a:rPr lang="es-MX" smtClean="0"/>
              <a:t>Metodología de estudio</a:t>
            </a:r>
          </a:p>
          <a:p>
            <a:pPr eaLnBrk="1" hangingPunct="1">
              <a:buFont typeface="Wingdings 2" pitchFamily="18" charset="2"/>
              <a:buBlip>
                <a:blip r:embed="rId2"/>
              </a:buBlip>
            </a:pPr>
            <a:r>
              <a:rPr lang="es-MX" smtClean="0"/>
              <a:t>Motivación para el estudio</a:t>
            </a:r>
          </a:p>
          <a:p>
            <a:pPr eaLnBrk="1" hangingPunct="1">
              <a:buFont typeface="Wingdings 2" pitchFamily="18" charset="2"/>
              <a:buBlip>
                <a:blip r:embed="rId2"/>
              </a:buBlip>
            </a:pPr>
            <a:r>
              <a:rPr lang="es-MX" smtClean="0"/>
              <a:t>Actividades complementarias</a:t>
            </a:r>
          </a:p>
          <a:p>
            <a:pPr eaLnBrk="1" hangingPunct="1">
              <a:buFont typeface="Wingdings 2" pitchFamily="18" charset="2"/>
              <a:buNone/>
            </a:pPr>
            <a:endParaRPr lang="es-MX" smtClean="0"/>
          </a:p>
        </p:txBody>
      </p:sp>
      <p:pic>
        <p:nvPicPr>
          <p:cNvPr id="8" name="Picture 6" descr="C:\Users\Federico Zayas\AppData\Local\Microsoft\Windows\Temporary Internet Files\Content.IE5\ASJ833PU\MP900438770[1].jpg"/>
          <p:cNvPicPr>
            <a:picLocks noGrp="1" noChangeAspect="1" noChangeArrowheads="1"/>
          </p:cNvPicPr>
          <p:nvPr>
            <p:ph sz="half" idx="2"/>
          </p:nvPr>
        </p:nvPicPr>
        <p:blipFill>
          <a:blip r:embed="rId3" cstate="print"/>
          <a:srcRect/>
          <a:stretch>
            <a:fillRect/>
          </a:stretch>
        </p:blipFill>
        <p:spPr>
          <a:xfrm>
            <a:off x="5364088" y="1556792"/>
            <a:ext cx="3096344" cy="4207197"/>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mtClean="0"/>
              <a:t>De orientación</a:t>
            </a:r>
          </a:p>
        </p:txBody>
      </p:sp>
      <p:sp>
        <p:nvSpPr>
          <p:cNvPr id="46083" name="2 Marcador de contenido"/>
          <p:cNvSpPr>
            <a:spLocks noGrp="1"/>
          </p:cNvSpPr>
          <p:nvPr>
            <p:ph sz="half" idx="1"/>
          </p:nvPr>
        </p:nvSpPr>
        <p:spPr>
          <a:xfrm>
            <a:off x="457200" y="1600200"/>
            <a:ext cx="4259263" cy="4525963"/>
          </a:xfrm>
        </p:spPr>
        <p:txBody>
          <a:bodyPr rtlCol="0">
            <a:normAutofit lnSpcReduction="10000"/>
          </a:bodyPr>
          <a:lstStyle/>
          <a:p>
            <a:pPr eaLnBrk="1" fontAlgn="auto" hangingPunct="1">
              <a:spcAft>
                <a:spcPts val="0"/>
              </a:spcAft>
              <a:buFont typeface="Wingdings 2" pitchFamily="18" charset="2"/>
              <a:buBlip>
                <a:blip r:embed="rId2"/>
              </a:buBlip>
              <a:defRPr/>
            </a:pPr>
            <a:r>
              <a:rPr lang="es-MX" smtClean="0"/>
              <a:t>Integración a la institución y/o contexto extraescolar</a:t>
            </a:r>
          </a:p>
          <a:p>
            <a:pPr eaLnBrk="1" fontAlgn="auto" hangingPunct="1">
              <a:spcAft>
                <a:spcPts val="0"/>
              </a:spcAft>
              <a:buFont typeface="Wingdings 2" pitchFamily="18" charset="2"/>
              <a:buBlip>
                <a:blip r:embed="rId2"/>
              </a:buBlip>
              <a:defRPr/>
            </a:pPr>
            <a:r>
              <a:rPr lang="es-MX" smtClean="0"/>
              <a:t>Mejora de la autoestima</a:t>
            </a:r>
          </a:p>
          <a:p>
            <a:pPr eaLnBrk="1" fontAlgn="auto" hangingPunct="1">
              <a:spcAft>
                <a:spcPts val="0"/>
              </a:spcAft>
              <a:buFont typeface="Wingdings 2" pitchFamily="18" charset="2"/>
              <a:buBlip>
                <a:blip r:embed="rId2"/>
              </a:buBlip>
              <a:defRPr/>
            </a:pPr>
            <a:r>
              <a:rPr lang="es-MX" smtClean="0"/>
              <a:t>Afrontar resolución de conflictos</a:t>
            </a:r>
          </a:p>
          <a:p>
            <a:pPr eaLnBrk="1" fontAlgn="auto" hangingPunct="1">
              <a:spcAft>
                <a:spcPts val="0"/>
              </a:spcAft>
              <a:buFont typeface="Wingdings 2" pitchFamily="18" charset="2"/>
              <a:buBlip>
                <a:blip r:embed="rId2"/>
              </a:buBlip>
              <a:defRPr/>
            </a:pPr>
            <a:r>
              <a:rPr lang="es-MX" smtClean="0"/>
              <a:t>Afrontar la toma de decisiones</a:t>
            </a:r>
          </a:p>
          <a:p>
            <a:pPr eaLnBrk="1" fontAlgn="auto" hangingPunct="1">
              <a:spcAft>
                <a:spcPts val="0"/>
              </a:spcAft>
              <a:buFont typeface="Wingdings 2" pitchFamily="18" charset="2"/>
              <a:buBlip>
                <a:blip r:embed="rId2"/>
              </a:buBlip>
              <a:defRPr/>
            </a:pPr>
            <a:r>
              <a:rPr lang="es-MX" smtClean="0"/>
              <a:t>Planificar el trabajo personal</a:t>
            </a:r>
          </a:p>
          <a:p>
            <a:pPr eaLnBrk="1" fontAlgn="auto" hangingPunct="1">
              <a:spcAft>
                <a:spcPts val="0"/>
              </a:spcAft>
              <a:buFont typeface="Wingdings 2" pitchFamily="18" charset="2"/>
              <a:buNone/>
              <a:defRPr/>
            </a:pPr>
            <a:endParaRPr lang="es-MX" smtClean="0"/>
          </a:p>
        </p:txBody>
      </p:sp>
      <p:sp>
        <p:nvSpPr>
          <p:cNvPr id="46084" name="5 Marcador de contenido"/>
          <p:cNvSpPr>
            <a:spLocks noGrp="1"/>
          </p:cNvSpPr>
          <p:nvPr>
            <p:ph sz="half" idx="2"/>
          </p:nvPr>
        </p:nvSpPr>
        <p:spPr/>
        <p:txBody>
          <a:bodyPr rtlCol="0">
            <a:normAutofit lnSpcReduction="10000"/>
          </a:bodyPr>
          <a:lstStyle/>
          <a:p>
            <a:pPr eaLnBrk="1" fontAlgn="auto" hangingPunct="1">
              <a:spcAft>
                <a:spcPts val="0"/>
              </a:spcAft>
              <a:buFont typeface="Wingdings 2" pitchFamily="18" charset="2"/>
              <a:buNone/>
              <a:defRPr/>
            </a:pPr>
            <a:endParaRPr lang="es-MX" smtClean="0"/>
          </a:p>
        </p:txBody>
      </p:sp>
      <p:pic>
        <p:nvPicPr>
          <p:cNvPr id="12292" name="Picture 4" descr="C:\Users\Federico Zayas\AppData\Local\Microsoft\Windows\Temporary Internet Files\Content.IE5\6GADVDSQ\MP900422534[1].jpg"/>
          <p:cNvPicPr>
            <a:picLocks noChangeAspect="1" noChangeArrowheads="1"/>
          </p:cNvPicPr>
          <p:nvPr/>
        </p:nvPicPr>
        <p:blipFill>
          <a:blip r:embed="rId3" cstate="print"/>
          <a:srcRect/>
          <a:stretch>
            <a:fillRect/>
          </a:stretch>
        </p:blipFill>
        <p:spPr bwMode="auto">
          <a:xfrm>
            <a:off x="4860032" y="1628800"/>
            <a:ext cx="3672408" cy="4509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800" b="1" dirty="0" smtClean="0"/>
              <a:t>Fases de un PAT</a:t>
            </a:r>
          </a:p>
        </p:txBody>
      </p:sp>
      <p:sp>
        <p:nvSpPr>
          <p:cNvPr id="54275" name="2 Marcador de contenido"/>
          <p:cNvSpPr>
            <a:spLocks noGrp="1"/>
          </p:cNvSpPr>
          <p:nvPr>
            <p:ph idx="1"/>
          </p:nvPr>
        </p:nvSpPr>
        <p:spPr/>
        <p:txBody>
          <a:bodyPr/>
          <a:lstStyle/>
          <a:p>
            <a:pPr eaLnBrk="1" hangingPunct="1">
              <a:buFont typeface="Wingdings 2" pitchFamily="18" charset="2"/>
              <a:buNone/>
            </a:pPr>
            <a:endParaRPr lang="es-MX" smtClean="0"/>
          </a:p>
        </p:txBody>
      </p:sp>
      <p:sp>
        <p:nvSpPr>
          <p:cNvPr id="5" name="4 Rectángulo redondeado"/>
          <p:cNvSpPr/>
          <p:nvPr/>
        </p:nvSpPr>
        <p:spPr>
          <a:xfrm>
            <a:off x="539552" y="1484784"/>
            <a:ext cx="2520280" cy="864096"/>
          </a:xfrm>
          <a:prstGeom prst="round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s-MX" sz="2800" dirty="0"/>
              <a:t>ORIGEN</a:t>
            </a:r>
          </a:p>
        </p:txBody>
      </p:sp>
      <p:sp>
        <p:nvSpPr>
          <p:cNvPr id="7" name="6 Rectángulo redondeado"/>
          <p:cNvSpPr/>
          <p:nvPr/>
        </p:nvSpPr>
        <p:spPr>
          <a:xfrm>
            <a:off x="1763688" y="2636912"/>
            <a:ext cx="2664296" cy="936104"/>
          </a:xfrm>
          <a:prstGeom prst="round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s-MX" sz="2800" dirty="0"/>
              <a:t>DISEÑO</a:t>
            </a:r>
          </a:p>
        </p:txBody>
      </p:sp>
      <p:sp>
        <p:nvSpPr>
          <p:cNvPr id="8" name="7 Rectángulo redondeado"/>
          <p:cNvSpPr/>
          <p:nvPr/>
        </p:nvSpPr>
        <p:spPr>
          <a:xfrm>
            <a:off x="3131840" y="4005064"/>
            <a:ext cx="2592288" cy="936104"/>
          </a:xfrm>
          <a:prstGeom prst="round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s-MX" sz="2800" dirty="0"/>
              <a:t>EJECUCIÓN</a:t>
            </a:r>
          </a:p>
        </p:txBody>
      </p:sp>
      <p:sp>
        <p:nvSpPr>
          <p:cNvPr id="9" name="8 Rectángulo redondeado"/>
          <p:cNvSpPr/>
          <p:nvPr/>
        </p:nvSpPr>
        <p:spPr>
          <a:xfrm>
            <a:off x="5076056" y="5229200"/>
            <a:ext cx="2592288" cy="936104"/>
          </a:xfrm>
          <a:prstGeom prst="roundRect">
            <a:avLst/>
          </a:prstGeom>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s-MX" sz="2800" dirty="0"/>
              <a:t>EVALUACIÓN</a:t>
            </a:r>
          </a:p>
        </p:txBody>
      </p:sp>
      <p:sp>
        <p:nvSpPr>
          <p:cNvPr id="18" name="17 Flecha circular"/>
          <p:cNvSpPr/>
          <p:nvPr/>
        </p:nvSpPr>
        <p:spPr>
          <a:xfrm rot="2109198">
            <a:off x="2914650" y="1520825"/>
            <a:ext cx="1511300" cy="1223963"/>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MX">
              <a:solidFill>
                <a:schemeClr val="tx1"/>
              </a:solidFill>
            </a:endParaRPr>
          </a:p>
        </p:txBody>
      </p:sp>
      <p:sp>
        <p:nvSpPr>
          <p:cNvPr id="20" name="19 Flecha circular"/>
          <p:cNvSpPr/>
          <p:nvPr/>
        </p:nvSpPr>
        <p:spPr>
          <a:xfrm rot="2385457">
            <a:off x="4545013" y="2747963"/>
            <a:ext cx="1439862" cy="1223962"/>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MX">
              <a:solidFill>
                <a:schemeClr val="tx1"/>
              </a:solidFill>
            </a:endParaRPr>
          </a:p>
        </p:txBody>
      </p:sp>
      <p:sp>
        <p:nvSpPr>
          <p:cNvPr id="21" name="20 Flecha circular"/>
          <p:cNvSpPr/>
          <p:nvPr/>
        </p:nvSpPr>
        <p:spPr>
          <a:xfrm rot="2146945">
            <a:off x="5802313" y="4167188"/>
            <a:ext cx="1439862" cy="1223962"/>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MX">
              <a:solidFill>
                <a:schemeClr val="tx1"/>
              </a:solidFill>
            </a:endParaRPr>
          </a:p>
        </p:txBody>
      </p:sp>
      <p:sp>
        <p:nvSpPr>
          <p:cNvPr id="3" name="2 Flecha curvada hacia la izquierda"/>
          <p:cNvSpPr/>
          <p:nvPr/>
        </p:nvSpPr>
        <p:spPr>
          <a:xfrm rot="8090923">
            <a:off x="911225" y="2946400"/>
            <a:ext cx="1365250" cy="379412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solidFill>
                <a:schemeClr val="tx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MX" dirty="0" smtClean="0"/>
              <a:t>Contenido de un PAT</a:t>
            </a:r>
            <a:endParaRPr lang="es-MX" dirty="0"/>
          </a:p>
        </p:txBody>
      </p:sp>
      <p:graphicFrame>
        <p:nvGraphicFramePr>
          <p:cNvPr id="7" name="6 Marcador de contenido"/>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4000" b="1" dirty="0" smtClean="0">
                <a:solidFill>
                  <a:schemeClr val="accent1">
                    <a:lumMod val="20000"/>
                    <a:lumOff val="80000"/>
                  </a:schemeClr>
                </a:solidFill>
                <a:effectLst>
                  <a:outerShdw blurRad="38100" dist="38100" dir="2700000" algn="tl">
                    <a:srgbClr val="000000">
                      <a:alpha val="43137"/>
                    </a:srgbClr>
                  </a:outerShdw>
                </a:effectLst>
              </a:rPr>
              <a:t>¿Qué pasos debemos seguir para su diseño?</a:t>
            </a:r>
            <a:endParaRPr lang="es-MX" sz="4000" b="1" dirty="0">
              <a:solidFill>
                <a:schemeClr val="accent1">
                  <a:lumMod val="20000"/>
                  <a:lumOff val="80000"/>
                </a:schemeClr>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p:txBody>
          <a:bodyPr rtlCol="0">
            <a:normAutofit fontScale="92500" lnSpcReduction="20000"/>
          </a:bodyPr>
          <a:lstStyle/>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r>
              <a:rPr lang="es-MX" sz="2600" dirty="0" smtClean="0"/>
              <a:t>Analizar las necesidades de los estudiantes del programa educativo.</a:t>
            </a:r>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endParaRPr lang="es-MX" sz="2600" dirty="0" smtClean="0"/>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r>
              <a:rPr lang="es-MX" sz="2600" dirty="0" smtClean="0"/>
              <a:t>Priorizar las necesidades o problemáticas que requieren atención</a:t>
            </a:r>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endParaRPr lang="es-MX" sz="2600" dirty="0" smtClean="0"/>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r>
              <a:rPr lang="es-MX" sz="2600" dirty="0" smtClean="0"/>
              <a:t>Acordar las acciones y metas para abordar la problemática</a:t>
            </a:r>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endParaRPr lang="es-MX" sz="2600" dirty="0" smtClean="0"/>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r>
              <a:rPr lang="es-MX" sz="2600" dirty="0" smtClean="0"/>
              <a:t>Especificar los recursos para la operación del PAT</a:t>
            </a:r>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endParaRPr lang="es-MX" sz="2600" dirty="0" smtClean="0"/>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r>
              <a:rPr lang="es-MX" sz="2600" dirty="0"/>
              <a:t>Definir los mecanismos de </a:t>
            </a:r>
            <a:r>
              <a:rPr lang="es-MX" sz="2600" dirty="0" smtClean="0"/>
              <a:t>evaluación</a:t>
            </a:r>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endParaRPr lang="es-ES" sz="2600" dirty="0"/>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r>
              <a:rPr lang="es-MX" sz="2600" dirty="0" smtClean="0"/>
              <a:t>Calendarizar las acciones a desarrollar</a:t>
            </a:r>
          </a:p>
          <a:p>
            <a:pPr marL="609600" indent="-609600" eaLnBrk="1" fontAlgn="auto" hangingPunct="1">
              <a:lnSpc>
                <a:spcPct val="90000"/>
              </a:lnSpc>
              <a:spcAft>
                <a:spcPts val="0"/>
              </a:spcAft>
              <a:buClr>
                <a:schemeClr val="accent4">
                  <a:lumMod val="75000"/>
                </a:schemeClr>
              </a:buClr>
              <a:buSzPct val="90000"/>
              <a:buFont typeface="Wingdings" pitchFamily="2" charset="2"/>
              <a:buAutoNum type="arabicPeriod"/>
              <a:defRPr/>
            </a:pPr>
            <a:endParaRPr lang="es-MX" sz="2600" dirty="0" smtClean="0"/>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182880"/>
            <a:ext cx="8229600" cy="1111664"/>
          </a:xfrm>
        </p:spPr>
        <p:txBody>
          <a:bodyPr>
            <a:noAutofit/>
          </a:bodyPr>
          <a:lstStyle/>
          <a:p>
            <a:pPr eaLnBrk="1" fontAlgn="auto" hangingPunct="1">
              <a:spcAft>
                <a:spcPts val="0"/>
              </a:spcAft>
              <a:defRPr/>
            </a:pPr>
            <a:r>
              <a:rPr lang="es-MX" sz="3600" b="1" dirty="0" smtClean="0">
                <a:solidFill>
                  <a:schemeClr val="accent1">
                    <a:lumMod val="20000"/>
                    <a:lumOff val="80000"/>
                  </a:schemeClr>
                </a:solidFill>
                <a:effectLst>
                  <a:outerShdw blurRad="38100" dist="38100" dir="2700000" algn="tl">
                    <a:srgbClr val="000000">
                      <a:alpha val="43137"/>
                    </a:srgbClr>
                  </a:outerShdw>
                </a:effectLst>
              </a:rPr>
              <a:t>Analizar las necesidades de los estudiantes</a:t>
            </a:r>
            <a:endParaRPr lang="es-MX" sz="3600" b="1" dirty="0">
              <a:solidFill>
                <a:schemeClr val="accent1">
                  <a:lumMod val="20000"/>
                  <a:lumOff val="80000"/>
                </a:schemeClr>
              </a:solidFill>
              <a:effectLst>
                <a:outerShdw blurRad="38100" dist="38100" dir="2700000" algn="tl">
                  <a:srgbClr val="000000">
                    <a:alpha val="43137"/>
                  </a:srgbClr>
                </a:outerShdw>
              </a:effectLst>
            </a:endParaRPr>
          </a:p>
        </p:txBody>
      </p:sp>
      <p:sp>
        <p:nvSpPr>
          <p:cNvPr id="56323" name="5 Marcador de contenido"/>
          <p:cNvSpPr>
            <a:spLocks noGrp="1"/>
          </p:cNvSpPr>
          <p:nvPr>
            <p:ph idx="1"/>
          </p:nvPr>
        </p:nvSpPr>
        <p:spPr/>
        <p:txBody>
          <a:bodyPr/>
          <a:lstStyle/>
          <a:p>
            <a:pPr eaLnBrk="1" hangingPunct="1">
              <a:buFont typeface="Wingdings 2" pitchFamily="18" charset="2"/>
              <a:buNone/>
              <a:defRPr/>
            </a:pPr>
            <a:r>
              <a:rPr lang="es-MX" sz="2600" dirty="0" smtClean="0"/>
              <a:t>El PAT debe partir de un análisis de necesidades sobre el que se justifiquen sus objetivos y metas y debe tomar en cuenta tanto las necesidades de los estudiantes, del programa educativo y de la propia institución. </a:t>
            </a:r>
          </a:p>
          <a:p>
            <a:pPr eaLnBrk="1" hangingPunct="1">
              <a:buFont typeface="Wingdings 2" pitchFamily="18" charset="2"/>
              <a:buNone/>
              <a:defRPr/>
            </a:pPr>
            <a:endParaRPr lang="es-MX" sz="2600" dirty="0" smtClean="0"/>
          </a:p>
          <a:p>
            <a:pPr eaLnBrk="1" hangingPunct="1">
              <a:buFont typeface="Wingdings 2" pitchFamily="18" charset="2"/>
              <a:buNone/>
              <a:defRPr/>
            </a:pPr>
            <a:r>
              <a:rPr lang="es-MX" sz="2600" dirty="0" smtClean="0"/>
              <a:t>El punto de partida es el análisis e interpretación de la </a:t>
            </a:r>
            <a:r>
              <a:rPr lang="es-MX" sz="2600" dirty="0" smtClean="0">
                <a:solidFill>
                  <a:schemeClr val="accent6">
                    <a:lumMod val="75000"/>
                  </a:schemeClr>
                </a:solidFill>
                <a:effectLst>
                  <a:outerShdw blurRad="38100" dist="38100" dir="2700000" algn="tl">
                    <a:srgbClr val="000000">
                      <a:alpha val="43137"/>
                    </a:srgbClr>
                  </a:outerShdw>
                </a:effectLst>
              </a:rPr>
              <a:t>información disponible sobre los estudiantes</a:t>
            </a:r>
            <a:r>
              <a:rPr lang="es-MX" sz="2600" dirty="0" smtClean="0"/>
              <a:t>, en relación con el momento de la trayectoria escolar donde resulta prioritario intervenir: al inicio, durante y/o al final.</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91513" cy="1426170"/>
          </a:xfrm>
        </p:spPr>
        <p:txBody>
          <a:bodyPr>
            <a:normAutofit fontScale="90000"/>
          </a:bodyPr>
          <a:lstStyle/>
          <a:p>
            <a:pPr eaLnBrk="1" fontAlgn="auto" hangingPunct="1">
              <a:spcAft>
                <a:spcPts val="0"/>
              </a:spcAft>
              <a:defRPr/>
            </a:pPr>
            <a:r>
              <a:rPr lang="es-MX" sz="2400" dirty="0" smtClean="0">
                <a:solidFill>
                  <a:schemeClr val="accent1">
                    <a:lumMod val="40000"/>
                    <a:lumOff val="60000"/>
                  </a:schemeClr>
                </a:solidFill>
                <a:effectLst/>
              </a:rPr>
              <a:t>ACTIVIDAD GRUPAL</a:t>
            </a:r>
            <a:br>
              <a:rPr lang="es-MX" sz="2400" dirty="0" smtClean="0">
                <a:solidFill>
                  <a:schemeClr val="accent1">
                    <a:lumMod val="40000"/>
                    <a:lumOff val="60000"/>
                  </a:schemeClr>
                </a:solidFill>
                <a:effectLst/>
              </a:rPr>
            </a:br>
            <a:r>
              <a:rPr lang="es-MX" sz="1800" dirty="0" smtClean="0">
                <a:solidFill>
                  <a:schemeClr val="accent1">
                    <a:lumMod val="40000"/>
                    <a:lumOff val="60000"/>
                  </a:schemeClr>
                </a:solidFill>
                <a:effectLst/>
                <a:latin typeface="+mn-lt"/>
              </a:rPr>
              <a:t>De la siguiente lista, ubicar el momento de la trayectoria escolar donde este tipo de </a:t>
            </a:r>
            <a:r>
              <a:rPr lang="es-MX" sz="1800" dirty="0">
                <a:solidFill>
                  <a:schemeClr val="accent1">
                    <a:lumMod val="40000"/>
                    <a:lumOff val="60000"/>
                  </a:schemeClr>
                </a:solidFill>
                <a:effectLst/>
                <a:latin typeface="+mn-lt"/>
              </a:rPr>
              <a:t>i</a:t>
            </a:r>
            <a:r>
              <a:rPr lang="es-MX" sz="1800" dirty="0" smtClean="0">
                <a:solidFill>
                  <a:schemeClr val="accent1">
                    <a:lumMod val="40000"/>
                    <a:lumOff val="60000"/>
                  </a:schemeClr>
                </a:solidFill>
                <a:effectLst/>
                <a:latin typeface="+mn-lt"/>
              </a:rPr>
              <a:t>nformación puede ser útil para el análisis de necesidades.  Al finalizar identificar, al menos, tres fuentes adicionales de información por cada momento de la trayectoria</a:t>
            </a:r>
            <a:r>
              <a:rPr lang="es-MX" sz="1800" dirty="0" smtClean="0">
                <a:solidFill>
                  <a:schemeClr val="accent1">
                    <a:lumMod val="20000"/>
                    <a:lumOff val="80000"/>
                  </a:schemeClr>
                </a:solidFill>
                <a:effectLst/>
                <a:latin typeface="+mn-lt"/>
              </a:rPr>
              <a:t/>
            </a:r>
            <a:br>
              <a:rPr lang="es-MX" sz="1800" dirty="0" smtClean="0">
                <a:solidFill>
                  <a:schemeClr val="accent1">
                    <a:lumMod val="20000"/>
                    <a:lumOff val="80000"/>
                  </a:schemeClr>
                </a:solidFill>
                <a:effectLst/>
                <a:latin typeface="+mn-lt"/>
              </a:rPr>
            </a:br>
            <a:endParaRPr lang="es-MX" sz="1800" dirty="0">
              <a:solidFill>
                <a:schemeClr val="accent1">
                  <a:lumMod val="20000"/>
                  <a:lumOff val="80000"/>
                </a:schemeClr>
              </a:solidFill>
              <a:effectLst/>
              <a:latin typeface="+mn-lt"/>
            </a:endParaRPr>
          </a:p>
        </p:txBody>
      </p:sp>
      <p:sp>
        <p:nvSpPr>
          <p:cNvPr id="3" name="2 Marcador de contenido"/>
          <p:cNvSpPr>
            <a:spLocks noGrp="1"/>
          </p:cNvSpPr>
          <p:nvPr>
            <p:ph sz="half" idx="1"/>
          </p:nvPr>
        </p:nvSpPr>
        <p:spPr>
          <a:xfrm>
            <a:off x="457200" y="2060575"/>
            <a:ext cx="3657600" cy="4464050"/>
          </a:xfrm>
        </p:spPr>
        <p:txBody>
          <a:bodyPr rtlCol="0">
            <a:normAutofit fontScale="47500" lnSpcReduction="20000"/>
          </a:bodyPr>
          <a:lstStyle/>
          <a:p>
            <a:pPr marL="420624" indent="-384048" eaLnBrk="1" fontAlgn="auto" hangingPunct="1">
              <a:spcAft>
                <a:spcPts val="0"/>
              </a:spcAft>
              <a:buClr>
                <a:schemeClr val="bg2">
                  <a:lumMod val="10000"/>
                </a:schemeClr>
              </a:buClr>
              <a:buSzPct val="100000"/>
              <a:buFont typeface="Wingdings" pitchFamily="2" charset="2"/>
              <a:buChar char="q"/>
              <a:defRPr/>
            </a:pPr>
            <a:endParaRPr lang="es-MX" dirty="0" smtClean="0"/>
          </a:p>
          <a:p>
            <a:pPr marL="420624" indent="-384048" eaLnBrk="1" fontAlgn="auto" hangingPunct="1">
              <a:spcAft>
                <a:spcPts val="0"/>
              </a:spcAft>
              <a:buClr>
                <a:schemeClr val="bg2">
                  <a:lumMod val="10000"/>
                </a:schemeClr>
              </a:buClr>
              <a:buSzPct val="100000"/>
              <a:buFont typeface="Wingdings" pitchFamily="2" charset="2"/>
              <a:buChar char="q"/>
              <a:defRPr/>
            </a:pPr>
            <a:endParaRPr lang="es-MX" dirty="0" smtClean="0"/>
          </a:p>
          <a:p>
            <a:pPr marL="420624" indent="-384048" eaLnBrk="1" fontAlgn="auto" hangingPunct="1">
              <a:spcAft>
                <a:spcPts val="0"/>
              </a:spcAft>
              <a:buClr>
                <a:schemeClr val="bg2">
                  <a:lumMod val="10000"/>
                </a:schemeClr>
              </a:buClr>
              <a:buSzPct val="100000"/>
              <a:buFont typeface="Wingdings" pitchFamily="2" charset="2"/>
              <a:buChar char="q"/>
              <a:defRPr/>
            </a:pPr>
            <a:endParaRPr lang="es-MX" dirty="0" smtClean="0"/>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Situación socioeconómica</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Resultados de examen de ingreso</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Situación de los estudiantes en proceso de titulación</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Intereses y expectativas para la integración al mundo laboral y/o la formación continua </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Nivel de participación en actividades académicas complementarias a la formación</a:t>
            </a:r>
          </a:p>
          <a:p>
            <a:pPr marL="420624" indent="-384048" eaLnBrk="1" fontAlgn="auto" hangingPunct="1">
              <a:spcAft>
                <a:spcPts val="0"/>
              </a:spcAft>
              <a:buFont typeface="Wingdings 2"/>
              <a:buNone/>
              <a:defRPr/>
            </a:pPr>
            <a:endParaRPr lang="es-MX" sz="3800" dirty="0"/>
          </a:p>
        </p:txBody>
      </p:sp>
      <p:sp>
        <p:nvSpPr>
          <p:cNvPr id="4" name="3 Marcador de contenido"/>
          <p:cNvSpPr>
            <a:spLocks noGrp="1"/>
          </p:cNvSpPr>
          <p:nvPr>
            <p:ph sz="half" idx="2"/>
          </p:nvPr>
        </p:nvSpPr>
        <p:spPr>
          <a:xfrm>
            <a:off x="4267200" y="2276475"/>
            <a:ext cx="3976688" cy="4581525"/>
          </a:xfrm>
        </p:spPr>
        <p:txBody>
          <a:bodyPr rtlCol="0">
            <a:normAutofit fontScale="47500" lnSpcReduction="20000"/>
          </a:bodyPr>
          <a:lstStyle/>
          <a:p>
            <a:pPr marL="420624" indent="-384048" eaLnBrk="1" fontAlgn="auto" hangingPunct="1">
              <a:spcAft>
                <a:spcPts val="0"/>
              </a:spcAft>
              <a:buClr>
                <a:schemeClr val="bg2">
                  <a:lumMod val="10000"/>
                </a:schemeClr>
              </a:buClr>
              <a:buSzPct val="100000"/>
              <a:buFont typeface="Wingdings" pitchFamily="2" charset="2"/>
              <a:buChar char="q"/>
              <a:defRPr/>
            </a:pPr>
            <a:endParaRPr lang="es-MX" dirty="0" smtClean="0"/>
          </a:p>
          <a:p>
            <a:pPr marL="420624" indent="-384048" eaLnBrk="1" fontAlgn="auto" hangingPunct="1">
              <a:spcAft>
                <a:spcPts val="0"/>
              </a:spcAft>
              <a:buClr>
                <a:schemeClr val="bg2">
                  <a:lumMod val="10000"/>
                </a:schemeClr>
              </a:buClr>
              <a:buSzPct val="100000"/>
              <a:buFont typeface="Wingdings" pitchFamily="2" charset="2"/>
              <a:buChar char="q"/>
              <a:defRPr/>
            </a:pPr>
            <a:endParaRPr lang="es-MX" dirty="0" smtClean="0"/>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Resultados de desempeño escolar (aprobación, reprobación, rezago, deserción)</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Antecedentes académicos en el nivel previo</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Avances en el cumplimiento de requisitos curriculares (servicio social, prácticas, residencia, créditos optativos, segundo idioma …)</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Expectativas profesionales</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Condiciones y hábitos de estudio</a:t>
            </a:r>
          </a:p>
          <a:p>
            <a:pPr marL="420624" indent="-384048" eaLnBrk="1" fontAlgn="auto" hangingPunct="1">
              <a:spcAft>
                <a:spcPts val="0"/>
              </a:spcAft>
              <a:buClr>
                <a:schemeClr val="bg2">
                  <a:lumMod val="10000"/>
                </a:schemeClr>
              </a:buClr>
              <a:buSzPct val="100000"/>
              <a:buFont typeface="Wingdings" pitchFamily="2" charset="2"/>
              <a:buChar char="q"/>
              <a:defRPr/>
            </a:pPr>
            <a:r>
              <a:rPr lang="es-MX" sz="3800" dirty="0" smtClean="0"/>
              <a:t>Intereses y habilidades</a:t>
            </a:r>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55576" y="116632"/>
            <a:ext cx="7467600" cy="1143000"/>
          </a:xfrm>
          <a:noFill/>
          <a:ln>
            <a:noFill/>
          </a:ln>
          <a:scene3d>
            <a:camera prst="orthographicFront"/>
            <a:lightRig rig="threePt" dir="t"/>
          </a:scene3d>
          <a:sp3d>
            <a:bevelT prst="angle"/>
          </a:sp3d>
        </p:spPr>
        <p:style>
          <a:lnRef idx="1">
            <a:schemeClr val="accent1"/>
          </a:lnRef>
          <a:fillRef idx="3">
            <a:schemeClr val="accent1"/>
          </a:fillRef>
          <a:effectRef idx="2">
            <a:schemeClr val="accent1"/>
          </a:effectRef>
          <a:fontRef idx="minor">
            <a:schemeClr val="lt1"/>
          </a:fontRef>
        </p:style>
        <p:txBody>
          <a:bodyPr/>
          <a:lstStyle/>
          <a:p>
            <a:pPr eaLnBrk="1" fontAlgn="auto" hangingPunct="1">
              <a:spcAft>
                <a:spcPts val="0"/>
              </a:spcAft>
              <a:defRPr/>
            </a:pPr>
            <a:r>
              <a:rPr lang="es-MX" sz="2400" dirty="0" smtClean="0"/>
              <a:t>FUENTES DE INFORMACIÓN</a:t>
            </a:r>
            <a:br>
              <a:rPr lang="es-MX" sz="2400" dirty="0" smtClean="0"/>
            </a:br>
            <a:r>
              <a:rPr lang="es-MX" sz="2400" dirty="0" smtClean="0"/>
              <a:t>SEGÚN EL MOMENTO DE LA TRAYECTORIA ESCOLAR</a:t>
            </a:r>
            <a:endParaRPr lang="es-MX" sz="2400" dirty="0"/>
          </a:p>
        </p:txBody>
      </p:sp>
      <p:graphicFrame>
        <p:nvGraphicFramePr>
          <p:cNvPr id="4" name="3 Marcador de contenido"/>
          <p:cNvGraphicFramePr>
            <a:graphicFrameLocks noGrp="1"/>
          </p:cNvGraphicFramePr>
          <p:nvPr>
            <p:ph idx="1"/>
          </p:nvPr>
        </p:nvGraphicFramePr>
        <p:xfrm>
          <a:off x="395288" y="1916113"/>
          <a:ext cx="8280400" cy="4578350"/>
        </p:xfrm>
        <a:graphic>
          <a:graphicData uri="http://schemas.openxmlformats.org/drawingml/2006/table">
            <a:tbl>
              <a:tblPr firstRow="1" bandRow="1">
                <a:tableStyleId>{F5AB1C69-6EDB-4FF4-983F-18BD219EF322}</a:tableStyleId>
              </a:tblPr>
              <a:tblGrid>
                <a:gridCol w="2736132"/>
                <a:gridCol w="2736132"/>
                <a:gridCol w="2808136"/>
              </a:tblGrid>
              <a:tr h="370943">
                <a:tc>
                  <a:txBody>
                    <a:bodyPr/>
                    <a:lstStyle/>
                    <a:p>
                      <a:pPr algn="ctr"/>
                      <a:r>
                        <a:rPr lang="es-MX" sz="1800" dirty="0" smtClean="0"/>
                        <a:t>AL INICIO</a:t>
                      </a:r>
                      <a:endParaRPr lang="es-MX" sz="1800" dirty="0"/>
                    </a:p>
                  </a:txBody>
                  <a:tcPr marL="91434" marR="91434" marT="45733" marB="45733"/>
                </a:tc>
                <a:tc>
                  <a:txBody>
                    <a:bodyPr/>
                    <a:lstStyle/>
                    <a:p>
                      <a:pPr algn="ctr"/>
                      <a:r>
                        <a:rPr lang="es-MX" sz="1800" dirty="0" smtClean="0"/>
                        <a:t>DURANTE</a:t>
                      </a:r>
                      <a:endParaRPr lang="es-MX" sz="1800" dirty="0"/>
                    </a:p>
                  </a:txBody>
                  <a:tcPr marL="91434" marR="91434" marT="45733" marB="45733"/>
                </a:tc>
                <a:tc>
                  <a:txBody>
                    <a:bodyPr/>
                    <a:lstStyle/>
                    <a:p>
                      <a:pPr algn="ctr"/>
                      <a:r>
                        <a:rPr lang="es-MX" sz="1800" dirty="0" smtClean="0"/>
                        <a:t>AL FINAL</a:t>
                      </a:r>
                      <a:endParaRPr lang="es-MX" sz="1800" dirty="0"/>
                    </a:p>
                  </a:txBody>
                  <a:tcPr marL="91434" marR="91434" marT="45733" marB="45733"/>
                </a:tc>
              </a:tr>
              <a:tr h="4207407">
                <a:tc>
                  <a:txBody>
                    <a:bodyPr/>
                    <a:lstStyle/>
                    <a:p>
                      <a:pPr>
                        <a:buFont typeface="Wingdings" pitchFamily="2" charset="2"/>
                        <a:buChar char="q"/>
                      </a:pPr>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a:p>
                  </a:txBody>
                  <a:tcPr marL="91434" marR="91434" marT="45733" marB="45733"/>
                </a:tc>
                <a:tc>
                  <a:txBody>
                    <a:bodyPr/>
                    <a:lstStyle/>
                    <a:p>
                      <a:endParaRPr lang="es-MX" sz="1800" dirty="0"/>
                    </a:p>
                  </a:txBody>
                  <a:tcPr marL="91434" marR="91434" marT="45733" marB="45733"/>
                </a:tc>
                <a:tc>
                  <a:txBody>
                    <a:bodyPr/>
                    <a:lstStyle/>
                    <a:p>
                      <a:endParaRPr lang="es-MX" sz="1800" dirty="0"/>
                    </a:p>
                  </a:txBody>
                  <a:tcPr marL="91434" marR="91434" marT="45733" marB="45733"/>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82880"/>
            <a:ext cx="8229600" cy="1111664"/>
          </a:xfrm>
        </p:spPr>
        <p:txBody>
          <a:bodyPr>
            <a:normAutofit fontScale="90000"/>
          </a:bodyPr>
          <a:lstStyle/>
          <a:p>
            <a:pPr eaLnBrk="1" fontAlgn="auto" hangingPunct="1">
              <a:spcAft>
                <a:spcPts val="0"/>
              </a:spcAft>
              <a:defRPr/>
            </a:pPr>
            <a:r>
              <a:rPr lang="es-MX" sz="3100" b="1" dirty="0" smtClean="0">
                <a:solidFill>
                  <a:schemeClr val="accent1">
                    <a:lumMod val="20000"/>
                    <a:lumOff val="80000"/>
                  </a:schemeClr>
                </a:solidFill>
                <a:effectLst>
                  <a:outerShdw blurRad="38100" dist="38100" dir="2700000" algn="tl">
                    <a:srgbClr val="000000">
                      <a:alpha val="43137"/>
                    </a:srgbClr>
                  </a:outerShdw>
                </a:effectLst>
              </a:rPr>
              <a:t/>
            </a:r>
            <a:br>
              <a:rPr lang="es-MX" sz="3100" b="1" dirty="0" smtClean="0">
                <a:solidFill>
                  <a:schemeClr val="accent1">
                    <a:lumMod val="20000"/>
                    <a:lumOff val="80000"/>
                  </a:schemeClr>
                </a:solidFill>
                <a:effectLst>
                  <a:outerShdw blurRad="38100" dist="38100" dir="2700000" algn="tl">
                    <a:srgbClr val="000000">
                      <a:alpha val="43137"/>
                    </a:srgbClr>
                  </a:outerShdw>
                </a:effectLst>
              </a:rPr>
            </a:br>
            <a:r>
              <a:rPr lang="es-MX" sz="3100" b="1" dirty="0" smtClean="0">
                <a:solidFill>
                  <a:schemeClr val="accent1">
                    <a:lumMod val="20000"/>
                    <a:lumOff val="80000"/>
                  </a:schemeClr>
                </a:solidFill>
                <a:effectLst>
                  <a:outerShdw blurRad="38100" dist="38100" dir="2700000" algn="tl">
                    <a:srgbClr val="000000">
                      <a:alpha val="43137"/>
                    </a:srgbClr>
                  </a:outerShdw>
                </a:effectLst>
              </a:rPr>
              <a:t>Priorizar las necesidades o problemáticas que requieren atención</a:t>
            </a:r>
            <a:r>
              <a:rPr lang="es-MX" sz="2800" dirty="0" smtClean="0">
                <a:solidFill>
                  <a:schemeClr val="bg2">
                    <a:lumMod val="50000"/>
                  </a:schemeClr>
                </a:solidFill>
              </a:rPr>
              <a:t/>
            </a:r>
            <a:br>
              <a:rPr lang="es-MX" sz="2800" dirty="0" smtClean="0">
                <a:solidFill>
                  <a:schemeClr val="bg2">
                    <a:lumMod val="50000"/>
                  </a:schemeClr>
                </a:solidFill>
              </a:rPr>
            </a:br>
            <a:endParaRPr lang="es-MX" sz="2800" dirty="0">
              <a:solidFill>
                <a:schemeClr val="bg2">
                  <a:lumMod val="50000"/>
                </a:schemeClr>
              </a:solidFill>
            </a:endParaRPr>
          </a:p>
        </p:txBody>
      </p:sp>
      <p:sp>
        <p:nvSpPr>
          <p:cNvPr id="2" name="1 Marcador de contenido"/>
          <p:cNvSpPr>
            <a:spLocks noGrp="1"/>
          </p:cNvSpPr>
          <p:nvPr>
            <p:ph idx="1"/>
          </p:nvPr>
        </p:nvSpPr>
        <p:spPr>
          <a:xfrm>
            <a:off x="250825" y="1484313"/>
            <a:ext cx="8424863" cy="4525962"/>
          </a:xfrm>
        </p:spPr>
        <p:txBody>
          <a:bodyPr rtlCol="0">
            <a:normAutofit/>
          </a:bodyPr>
          <a:lstStyle/>
          <a:p>
            <a:pPr marL="420624" indent="-384048" eaLnBrk="1" fontAlgn="auto" hangingPunct="1">
              <a:spcAft>
                <a:spcPts val="0"/>
              </a:spcAft>
              <a:buFont typeface="Wingdings 2"/>
              <a:buNone/>
              <a:defRPr/>
            </a:pPr>
            <a:r>
              <a:rPr lang="es-MX" sz="2000" dirty="0" smtClean="0"/>
              <a:t>Una vez que el grupo de tutores del programa educativo acuerda qué necesidades demandan mayor apoyo, lo siguiente es acordar la prioridad de cada problemática, para lo cual es conveniente tomar en cuenta:</a:t>
            </a:r>
          </a:p>
          <a:p>
            <a:pPr marL="420624" indent="-384048" eaLnBrk="1" fontAlgn="auto" hangingPunct="1">
              <a:spcAft>
                <a:spcPts val="0"/>
              </a:spcAft>
              <a:buClr>
                <a:schemeClr val="accent1">
                  <a:lumMod val="50000"/>
                </a:schemeClr>
              </a:buClr>
              <a:buFont typeface="Wingdings" pitchFamily="2" charset="2"/>
              <a:buChar char="q"/>
              <a:defRPr/>
            </a:pPr>
            <a:r>
              <a:rPr lang="es-MX" sz="2000" dirty="0" smtClean="0"/>
              <a:t>Su impacto en las dimensiones de desarrollo de los estudiantes: </a:t>
            </a:r>
          </a:p>
          <a:p>
            <a:pPr marL="722376" lvl="1" indent="-274320" eaLnBrk="1" fontAlgn="auto" hangingPunct="1">
              <a:spcAft>
                <a:spcPts val="0"/>
              </a:spcAft>
              <a:buClr>
                <a:schemeClr val="accent1">
                  <a:lumMod val="50000"/>
                </a:schemeClr>
              </a:buClr>
              <a:buSzPct val="80000"/>
              <a:buFont typeface="Wingdings" pitchFamily="2" charset="2"/>
              <a:buChar char="§"/>
              <a:defRPr/>
            </a:pPr>
            <a:r>
              <a:rPr lang="es-MX" sz="1600" dirty="0" smtClean="0"/>
              <a:t>Intelectual-cognitiva</a:t>
            </a:r>
          </a:p>
          <a:p>
            <a:pPr marL="722376" lvl="1" indent="-274320" eaLnBrk="1" fontAlgn="auto" hangingPunct="1">
              <a:spcAft>
                <a:spcPts val="0"/>
              </a:spcAft>
              <a:buClr>
                <a:schemeClr val="accent1">
                  <a:lumMod val="50000"/>
                </a:schemeClr>
              </a:buClr>
              <a:buSzPct val="80000"/>
              <a:buFont typeface="Wingdings" pitchFamily="2" charset="2"/>
              <a:buChar char="§"/>
              <a:defRPr/>
            </a:pPr>
            <a:r>
              <a:rPr lang="es-MX" sz="1600" dirty="0" smtClean="0"/>
              <a:t>Afectivo-emotiva</a:t>
            </a:r>
          </a:p>
          <a:p>
            <a:pPr marL="722376" lvl="1" indent="-274320" eaLnBrk="1" fontAlgn="auto" hangingPunct="1">
              <a:spcAft>
                <a:spcPts val="0"/>
              </a:spcAft>
              <a:buClr>
                <a:schemeClr val="accent1">
                  <a:lumMod val="50000"/>
                </a:schemeClr>
              </a:buClr>
              <a:buSzPct val="80000"/>
              <a:buFont typeface="Wingdings" pitchFamily="2" charset="2"/>
              <a:buChar char="§"/>
              <a:defRPr/>
            </a:pPr>
            <a:r>
              <a:rPr lang="es-MX" sz="1600" dirty="0" smtClean="0"/>
              <a:t>Social</a:t>
            </a:r>
          </a:p>
          <a:p>
            <a:pPr marL="722376" lvl="1" indent="-274320" eaLnBrk="1" fontAlgn="auto" hangingPunct="1">
              <a:spcAft>
                <a:spcPts val="0"/>
              </a:spcAft>
              <a:buClr>
                <a:schemeClr val="accent1">
                  <a:lumMod val="50000"/>
                </a:schemeClr>
              </a:buClr>
              <a:buSzPct val="80000"/>
              <a:buFont typeface="Wingdings" pitchFamily="2" charset="2"/>
              <a:buChar char="§"/>
              <a:defRPr/>
            </a:pPr>
            <a:r>
              <a:rPr lang="es-MX" sz="1600" dirty="0" smtClean="0"/>
              <a:t>Profesional</a:t>
            </a:r>
          </a:p>
          <a:p>
            <a:pPr marL="420624" indent="-384048" eaLnBrk="1" fontAlgn="auto" hangingPunct="1">
              <a:spcAft>
                <a:spcPts val="0"/>
              </a:spcAft>
              <a:buClr>
                <a:schemeClr val="accent1">
                  <a:lumMod val="50000"/>
                </a:schemeClr>
              </a:buClr>
              <a:buFont typeface="Wingdings" pitchFamily="2" charset="2"/>
              <a:buChar char="q"/>
              <a:defRPr/>
            </a:pPr>
            <a:r>
              <a:rPr lang="es-MX" sz="2000" dirty="0" smtClean="0"/>
              <a:t>Su efecto en el desempeño escolar de los alumnos</a:t>
            </a:r>
          </a:p>
          <a:p>
            <a:pPr marL="420624" indent="-384048" eaLnBrk="1" fontAlgn="auto" hangingPunct="1">
              <a:spcAft>
                <a:spcPts val="0"/>
              </a:spcAft>
              <a:buClr>
                <a:schemeClr val="accent1">
                  <a:lumMod val="50000"/>
                </a:schemeClr>
              </a:buClr>
              <a:buFont typeface="Wingdings" pitchFamily="2" charset="2"/>
              <a:buChar char="q"/>
              <a:defRPr/>
            </a:pPr>
            <a:r>
              <a:rPr lang="es-MX" sz="2000" dirty="0" smtClean="0"/>
              <a:t>Su repercusión en el desarrollo y mejora del programa educativo</a:t>
            </a:r>
          </a:p>
          <a:p>
            <a:pPr marL="420624" indent="-384048" eaLnBrk="1" fontAlgn="auto" hangingPunct="1">
              <a:spcAft>
                <a:spcPts val="0"/>
              </a:spcAft>
              <a:buClr>
                <a:schemeClr val="accent1">
                  <a:lumMod val="50000"/>
                </a:schemeClr>
              </a:buClr>
              <a:buFont typeface="Wingdings" pitchFamily="2" charset="2"/>
              <a:buChar char="q"/>
              <a:defRPr/>
            </a:pPr>
            <a:r>
              <a:rPr lang="es-MX" sz="2000" dirty="0" smtClean="0"/>
              <a:t>Su trascendencia en el proceso de enseñanza-aprendizaje</a:t>
            </a:r>
          </a:p>
          <a:p>
            <a:pPr marL="420624" indent="-384048" eaLnBrk="1" fontAlgn="auto" hangingPunct="1">
              <a:spcAft>
                <a:spcPts val="0"/>
              </a:spcAft>
              <a:buClr>
                <a:schemeClr val="accent1">
                  <a:lumMod val="50000"/>
                </a:schemeClr>
              </a:buClr>
              <a:buFont typeface="Wingdings" pitchFamily="2" charset="2"/>
              <a:buChar char="q"/>
              <a:defRPr/>
            </a:pPr>
            <a:r>
              <a:rPr lang="es-MX" sz="2000" dirty="0" smtClean="0"/>
              <a:t>La cantidad de estudiantes a quienes afecta</a:t>
            </a:r>
          </a:p>
          <a:p>
            <a:pPr marL="420624" indent="-384048" eaLnBrk="1" fontAlgn="auto" hangingPunct="1">
              <a:spcAft>
                <a:spcPts val="0"/>
              </a:spcAft>
              <a:buClr>
                <a:schemeClr val="accent1">
                  <a:lumMod val="50000"/>
                </a:schemeClr>
              </a:buClr>
              <a:buFont typeface="Wingdings" pitchFamily="2" charset="2"/>
              <a:buChar char="q"/>
              <a:defRPr/>
            </a:pPr>
            <a:r>
              <a:rPr lang="es-MX" sz="2000" dirty="0" smtClean="0"/>
              <a:t>…</a:t>
            </a:r>
          </a:p>
          <a:p>
            <a:pPr marL="420624" indent="-384048" eaLnBrk="1" fontAlgn="auto" hangingPunct="1">
              <a:spcAft>
                <a:spcPts val="0"/>
              </a:spcAft>
              <a:buClr>
                <a:schemeClr val="bg2">
                  <a:lumMod val="50000"/>
                </a:schemeClr>
              </a:buClr>
              <a:buFont typeface="Wingdings" pitchFamily="2" charset="2"/>
              <a:buChar char="q"/>
              <a:defRPr/>
            </a:pPr>
            <a:endParaRPr lang="es-MX" sz="2000" dirty="0" smtClean="0"/>
          </a:p>
          <a:p>
            <a:pPr marL="420624" indent="-384048" eaLnBrk="1" fontAlgn="auto" hangingPunct="1">
              <a:spcAft>
                <a:spcPts val="0"/>
              </a:spcAft>
              <a:buClr>
                <a:schemeClr val="bg2">
                  <a:lumMod val="50000"/>
                </a:schemeClr>
              </a:buClr>
              <a:buFont typeface="Wingdings 2"/>
              <a:buNone/>
              <a:defRPr/>
            </a:pPr>
            <a:endParaRPr lang="es-MX" sz="2000" dirty="0" smtClean="0"/>
          </a:p>
          <a:p>
            <a:pPr marL="420624" indent="-384048" eaLnBrk="1" fontAlgn="auto" hangingPunct="1">
              <a:spcAft>
                <a:spcPts val="0"/>
              </a:spcAft>
              <a:buClr>
                <a:schemeClr val="bg2">
                  <a:lumMod val="50000"/>
                </a:schemeClr>
              </a:buClr>
              <a:buFont typeface="Wingdings" pitchFamily="2" charset="2"/>
              <a:buChar char="q"/>
              <a:defRPr/>
            </a:pPr>
            <a:endParaRPr lang="es-MX" sz="2000" dirty="0" smtClean="0"/>
          </a:p>
          <a:p>
            <a:pPr marL="420624" indent="-384048" eaLnBrk="1" fontAlgn="auto" hangingPunct="1">
              <a:spcAft>
                <a:spcPts val="0"/>
              </a:spcAft>
              <a:buFontTx/>
              <a:buChar char="-"/>
              <a:defRPr/>
            </a:pPr>
            <a:endParaRPr lang="es-MX" sz="2000" dirty="0" smtClean="0"/>
          </a:p>
          <a:p>
            <a:pPr marL="420624" indent="-384048" eaLnBrk="1" fontAlgn="auto" hangingPunct="1">
              <a:spcAft>
                <a:spcPts val="0"/>
              </a:spcAft>
              <a:buFont typeface="Wingdings 2"/>
              <a:buNone/>
              <a:defRPr/>
            </a:pPr>
            <a:endParaRPr lang="es-MX" dirty="0" smtClean="0"/>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3200" b="1" dirty="0" smtClean="0">
                <a:solidFill>
                  <a:schemeClr val="accent1">
                    <a:lumMod val="20000"/>
                    <a:lumOff val="80000"/>
                  </a:schemeClr>
                </a:solidFill>
                <a:effectLst>
                  <a:outerShdw blurRad="38100" dist="38100" dir="2700000" algn="tl">
                    <a:srgbClr val="000000">
                      <a:alpha val="43137"/>
                    </a:srgbClr>
                  </a:outerShdw>
                </a:effectLst>
              </a:rPr>
              <a:t>¿Cómo acuerda el grupo de tutores qué situación, necesidad o problema es más importante atender?</a:t>
            </a:r>
            <a:endParaRPr lang="es-MX" sz="3200" b="1" dirty="0">
              <a:solidFill>
                <a:schemeClr val="accent1">
                  <a:lumMod val="20000"/>
                  <a:lumOff val="80000"/>
                </a:schemeClr>
              </a:solidFill>
              <a:effectLst>
                <a:outerShdw blurRad="38100" dist="38100" dir="2700000" algn="tl">
                  <a:srgbClr val="000000">
                    <a:alpha val="43137"/>
                  </a:srgbClr>
                </a:outerShdw>
              </a:effectLst>
            </a:endParaRPr>
          </a:p>
        </p:txBody>
      </p:sp>
      <p:sp>
        <p:nvSpPr>
          <p:cNvPr id="61443" name="2 Marcador de contenido"/>
          <p:cNvSpPr>
            <a:spLocks noGrp="1"/>
          </p:cNvSpPr>
          <p:nvPr>
            <p:ph idx="1"/>
          </p:nvPr>
        </p:nvSpPr>
        <p:spPr/>
        <p:txBody>
          <a:bodyPr/>
          <a:lstStyle/>
          <a:p>
            <a:pPr eaLnBrk="1" hangingPunct="1"/>
            <a:endParaRPr lang="es-MX" smtClean="0"/>
          </a:p>
          <a:p>
            <a:pPr eaLnBrk="1" hangingPunct="1">
              <a:lnSpc>
                <a:spcPct val="150000"/>
              </a:lnSpc>
            </a:pPr>
            <a:r>
              <a:rPr lang="es-MX" smtClean="0"/>
              <a:t>Sin discutir</a:t>
            </a:r>
          </a:p>
          <a:p>
            <a:pPr eaLnBrk="1" hangingPunct="1">
              <a:lnSpc>
                <a:spcPct val="150000"/>
              </a:lnSpc>
            </a:pPr>
            <a:r>
              <a:rPr lang="es-MX" smtClean="0"/>
              <a:t>Sin ocupar más tiempo del necesario en la discusión</a:t>
            </a:r>
          </a:p>
          <a:p>
            <a:pPr eaLnBrk="1" hangingPunct="1">
              <a:lnSpc>
                <a:spcPct val="150000"/>
              </a:lnSpc>
            </a:pPr>
            <a:r>
              <a:rPr lang="es-MX" smtClean="0"/>
              <a:t>Sin protagonismos</a:t>
            </a:r>
          </a:p>
          <a:p>
            <a:pPr eaLnBrk="1" hangingPunct="1">
              <a:lnSpc>
                <a:spcPct val="150000"/>
              </a:lnSpc>
            </a:pPr>
            <a:r>
              <a:rPr lang="es-MX" smtClean="0"/>
              <a:t>Con la participación activa de todos los miembros del equipo en el acuerdo</a:t>
            </a:r>
          </a:p>
          <a:p>
            <a:pPr eaLnBrk="1" hangingPunct="1">
              <a:lnSpc>
                <a:spcPct val="150000"/>
              </a:lnSpc>
            </a:pPr>
            <a:r>
              <a:rPr lang="es-MX" smtClean="0"/>
              <a:t>Valorando la experiencia de cada miembro del equipo</a:t>
            </a:r>
          </a:p>
          <a:p>
            <a:pPr eaLnBrk="1" hangingPunct="1"/>
            <a:endParaRPr lang="es-MX" smtClean="0"/>
          </a:p>
          <a:p>
            <a:pPr eaLnBrk="1" hangingPunct="1"/>
            <a:endParaRPr lang="es-MX"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3600" b="1" dirty="0" smtClean="0">
                <a:solidFill>
                  <a:schemeClr val="accent1">
                    <a:lumMod val="40000"/>
                    <a:lumOff val="60000"/>
                  </a:schemeClr>
                </a:solidFill>
                <a:effectLst>
                  <a:outerShdw blurRad="38100" dist="38100" dir="2700000" algn="tl">
                    <a:srgbClr val="000000">
                      <a:alpha val="43137"/>
                    </a:srgbClr>
                  </a:outerShdw>
                </a:effectLst>
              </a:rPr>
              <a:t>¿Quiénes, cuándo y cómo vamos a elaborarlo?</a:t>
            </a:r>
            <a:endParaRPr lang="es-MX" sz="3600" b="1" dirty="0">
              <a:solidFill>
                <a:schemeClr val="accent1">
                  <a:lumMod val="40000"/>
                  <a:lumOff val="60000"/>
                </a:schemeClr>
              </a:solidFill>
              <a:effectLst>
                <a:outerShdw blurRad="38100" dist="38100" dir="2700000" algn="tl">
                  <a:srgbClr val="000000">
                    <a:alpha val="43137"/>
                  </a:srgbClr>
                </a:outerShdw>
              </a:effectLst>
            </a:endParaRPr>
          </a:p>
        </p:txBody>
      </p:sp>
      <p:sp>
        <p:nvSpPr>
          <p:cNvPr id="4" name="3 Marcador de contenido"/>
          <p:cNvSpPr>
            <a:spLocks noGrp="1"/>
          </p:cNvSpPr>
          <p:nvPr>
            <p:ph sz="half" idx="1"/>
          </p:nvPr>
        </p:nvSpPr>
        <p:spPr>
          <a:xfrm>
            <a:off x="457200" y="1600200"/>
            <a:ext cx="4402138" cy="4525963"/>
          </a:xfrm>
        </p:spPr>
        <p:txBody>
          <a:bodyPr rtlCol="0">
            <a:normAutofit fontScale="92500" lnSpcReduction="10000"/>
          </a:bodyPr>
          <a:lstStyle/>
          <a:p>
            <a:pPr marL="420624" indent="-384048" eaLnBrk="1" fontAlgn="auto" hangingPunct="1">
              <a:spcAft>
                <a:spcPts val="0"/>
              </a:spcAft>
              <a:buFont typeface="Wingdings 2"/>
              <a:buNone/>
              <a:defRPr/>
            </a:pPr>
            <a:r>
              <a:rPr lang="es-MX" dirty="0" smtClean="0"/>
              <a:t>¿Quiénes vamos participar?</a:t>
            </a:r>
          </a:p>
          <a:p>
            <a:pPr marL="420624" indent="-384048" eaLnBrk="1" fontAlgn="auto" hangingPunct="1">
              <a:spcAft>
                <a:spcPts val="0"/>
              </a:spcAft>
              <a:buFont typeface="Wingdings 2"/>
              <a:buNone/>
              <a:defRPr/>
            </a:pPr>
            <a:r>
              <a:rPr lang="es-MX" dirty="0" smtClean="0"/>
              <a:t>	</a:t>
            </a:r>
            <a:r>
              <a:rPr lang="es-MX" sz="2000" dirty="0" smtClean="0"/>
              <a:t>¿Cómo vamos a convocar a los participantes?</a:t>
            </a:r>
            <a:endParaRPr lang="es-MX" dirty="0" smtClean="0"/>
          </a:p>
          <a:p>
            <a:pPr marL="420624" indent="-384048" eaLnBrk="1" fontAlgn="auto" hangingPunct="1">
              <a:spcAft>
                <a:spcPts val="0"/>
              </a:spcAft>
              <a:buFont typeface="Wingdings 2"/>
              <a:buNone/>
              <a:defRPr/>
            </a:pPr>
            <a:r>
              <a:rPr lang="es-MX" dirty="0" smtClean="0"/>
              <a:t>¿Cuándo vamos a elaborar el plan?</a:t>
            </a:r>
          </a:p>
          <a:p>
            <a:pPr marL="420624" indent="-384048" eaLnBrk="1" fontAlgn="auto" hangingPunct="1">
              <a:spcAft>
                <a:spcPts val="0"/>
              </a:spcAft>
              <a:buFont typeface="Wingdings 2"/>
              <a:buNone/>
              <a:defRPr/>
            </a:pPr>
            <a:r>
              <a:rPr lang="es-MX" dirty="0" smtClean="0"/>
              <a:t>	</a:t>
            </a:r>
            <a:r>
              <a:rPr lang="es-MX" sz="2000" dirty="0" smtClean="0"/>
              <a:t>¿Disponemos  del tiempo necesario?</a:t>
            </a:r>
          </a:p>
          <a:p>
            <a:pPr marL="420624" indent="-384048" eaLnBrk="1" fontAlgn="auto" hangingPunct="1">
              <a:spcAft>
                <a:spcPts val="0"/>
              </a:spcAft>
              <a:buFont typeface="Wingdings 2"/>
              <a:buNone/>
              <a:defRPr/>
            </a:pPr>
            <a:r>
              <a:rPr lang="es-MX" sz="2000" dirty="0" smtClean="0"/>
              <a:t>	¿Cómo conseguir más tiempo si hace falta?</a:t>
            </a:r>
          </a:p>
          <a:p>
            <a:pPr marL="420624" indent="-384048" eaLnBrk="1" fontAlgn="auto" hangingPunct="1">
              <a:spcAft>
                <a:spcPts val="0"/>
              </a:spcAft>
              <a:buFont typeface="Wingdings 2"/>
              <a:buNone/>
              <a:defRPr/>
            </a:pPr>
            <a:r>
              <a:rPr lang="es-MX" dirty="0" smtClean="0"/>
              <a:t>¿Qué recurso necesitamos para elaborarlo?</a:t>
            </a:r>
          </a:p>
          <a:p>
            <a:pPr marL="420624" indent="-384048" eaLnBrk="1" fontAlgn="auto" hangingPunct="1">
              <a:spcAft>
                <a:spcPts val="0"/>
              </a:spcAft>
              <a:buFont typeface="Wingdings 2"/>
              <a:buNone/>
              <a:defRPr/>
            </a:pPr>
            <a:r>
              <a:rPr lang="es-MX" dirty="0" smtClean="0"/>
              <a:t>	</a:t>
            </a:r>
            <a:r>
              <a:rPr lang="es-MX" sz="2000" dirty="0" smtClean="0"/>
              <a:t>¿Cómo vamos a conseguirlos?</a:t>
            </a:r>
            <a:endParaRPr lang="es-MX" dirty="0"/>
          </a:p>
        </p:txBody>
      </p:sp>
      <p:pic>
        <p:nvPicPr>
          <p:cNvPr id="10" name="Picture 3" descr="C:\Users\Federico Zayas\AppData\Local\Microsoft\Windows\Temporary Internet Files\Content.IE5\0OB267XS\MC900287176[1].wmf"/>
          <p:cNvPicPr>
            <a:picLocks noGrp="1" noChangeAspect="1" noChangeArrowheads="1"/>
          </p:cNvPicPr>
          <p:nvPr>
            <p:ph sz="half" idx="2"/>
          </p:nvPr>
        </p:nvPicPr>
        <p:blipFill>
          <a:blip r:embed="rId2" cstate="print"/>
          <a:stretch>
            <a:fillRect/>
          </a:stretch>
        </p:blipFill>
        <p:spPr>
          <a:xfrm>
            <a:off x="5048438" y="2132856"/>
            <a:ext cx="3484002" cy="2913311"/>
          </a:xfrm>
          <a:effectLst>
            <a:softEdge rad="112500"/>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Título"/>
          <p:cNvSpPr>
            <a:spLocks noGrp="1"/>
          </p:cNvSpPr>
          <p:nvPr>
            <p:ph type="title"/>
          </p:nvPr>
        </p:nvSpPr>
        <p:spPr>
          <a:xfrm>
            <a:off x="457200" y="182880"/>
            <a:ext cx="8229600" cy="1111664"/>
          </a:xfrm>
        </p:spPr>
        <p:txBody>
          <a:bodyPr>
            <a:normAutofit fontScale="90000"/>
          </a:bodyPr>
          <a:lstStyle/>
          <a:p>
            <a:pPr eaLnBrk="1" fontAlgn="auto" hangingPunct="1">
              <a:spcAft>
                <a:spcPts val="0"/>
              </a:spcAft>
              <a:defRPr/>
            </a:pPr>
            <a:r>
              <a:rPr lang="es-MX" sz="1800" b="1" dirty="0" smtClean="0">
                <a:solidFill>
                  <a:schemeClr val="accent1">
                    <a:lumMod val="20000"/>
                    <a:lumOff val="80000"/>
                  </a:schemeClr>
                </a:solidFill>
                <a:effectLst>
                  <a:outerShdw blurRad="38100" dist="38100" dir="2700000" algn="tl">
                    <a:srgbClr val="000000">
                      <a:alpha val="43137"/>
                    </a:srgbClr>
                  </a:outerShdw>
                </a:effectLst>
                <a:latin typeface="+mn-lt"/>
              </a:rPr>
              <a:t>Priorización de problemas</a:t>
            </a:r>
            <a:r>
              <a:rPr lang="es-MX" sz="1800" dirty="0" smtClean="0">
                <a:solidFill>
                  <a:schemeClr val="accent1">
                    <a:lumMod val="20000"/>
                    <a:lumOff val="80000"/>
                  </a:schemeClr>
                </a:solidFill>
                <a:latin typeface="+mn-lt"/>
              </a:rPr>
              <a:t/>
            </a:r>
            <a:br>
              <a:rPr lang="es-MX" sz="1800" dirty="0" smtClean="0">
                <a:solidFill>
                  <a:schemeClr val="accent1">
                    <a:lumMod val="20000"/>
                    <a:lumOff val="80000"/>
                  </a:schemeClr>
                </a:solidFill>
                <a:latin typeface="+mn-lt"/>
              </a:rPr>
            </a:br>
            <a:r>
              <a:rPr lang="es-MX" sz="1800" dirty="0" smtClean="0">
                <a:solidFill>
                  <a:schemeClr val="accent1">
                    <a:lumMod val="20000"/>
                    <a:lumOff val="80000"/>
                  </a:schemeClr>
                </a:solidFill>
                <a:latin typeface="+mn-lt"/>
              </a:rPr>
              <a:t>Ejercicio individual: del siguiente listado de problemas comunes en estudiantes de primer ingreso, señale el orden de importancia que les asigna en función de su experiencia</a:t>
            </a:r>
            <a:endParaRPr lang="es-MX" sz="1800" dirty="0">
              <a:solidFill>
                <a:schemeClr val="accent1">
                  <a:lumMod val="20000"/>
                  <a:lumOff val="80000"/>
                </a:schemeClr>
              </a:solidFill>
              <a:latin typeface="+mn-lt"/>
            </a:endParaRPr>
          </a:p>
        </p:txBody>
      </p:sp>
      <p:sp>
        <p:nvSpPr>
          <p:cNvPr id="10" name="9 Marcador de contenido"/>
          <p:cNvSpPr>
            <a:spLocks noGrp="1"/>
          </p:cNvSpPr>
          <p:nvPr>
            <p:ph sz="half" idx="1"/>
          </p:nvPr>
        </p:nvSpPr>
        <p:spPr>
          <a:xfrm>
            <a:off x="323850" y="1844675"/>
            <a:ext cx="5256213" cy="4525963"/>
          </a:xfrm>
        </p:spPr>
        <p:txBody>
          <a:bodyPr rtlCol="0">
            <a:normAutofit fontScale="55000" lnSpcReduction="20000"/>
          </a:bodyPr>
          <a:lstStyle/>
          <a:p>
            <a:pPr marL="550926" indent="-514350" eaLnBrk="1" fontAlgn="auto" hangingPunct="1">
              <a:lnSpc>
                <a:spcPct val="170000"/>
              </a:lnSpc>
              <a:spcAft>
                <a:spcPts val="0"/>
              </a:spcAft>
              <a:buClrTx/>
              <a:buSzPct val="100000"/>
              <a:buFont typeface="+mj-lt"/>
              <a:buAutoNum type="alphaLcParenR"/>
              <a:defRPr/>
            </a:pPr>
            <a:r>
              <a:rPr lang="es-MX" sz="2900" dirty="0" smtClean="0"/>
              <a:t>Deficientes conocimientos básicos en la disciplina</a:t>
            </a:r>
          </a:p>
          <a:p>
            <a:pPr marL="550926" indent="-514350" eaLnBrk="1" fontAlgn="auto" hangingPunct="1">
              <a:lnSpc>
                <a:spcPct val="170000"/>
              </a:lnSpc>
              <a:spcAft>
                <a:spcPts val="0"/>
              </a:spcAft>
              <a:buClrTx/>
              <a:buSzPct val="100000"/>
              <a:buFont typeface="+mj-lt"/>
              <a:buAutoNum type="alphaLcParenR"/>
              <a:defRPr/>
            </a:pPr>
            <a:r>
              <a:rPr lang="es-MX" sz="2900" dirty="0" smtClean="0"/>
              <a:t>Falta de certeza vocacional</a:t>
            </a:r>
          </a:p>
          <a:p>
            <a:pPr marL="550926" indent="-514350" eaLnBrk="1" fontAlgn="auto" hangingPunct="1">
              <a:lnSpc>
                <a:spcPct val="170000"/>
              </a:lnSpc>
              <a:spcAft>
                <a:spcPts val="0"/>
              </a:spcAft>
              <a:buClrTx/>
              <a:buSzPct val="100000"/>
              <a:buFont typeface="+mj-lt"/>
              <a:buAutoNum type="alphaLcParenR"/>
              <a:defRPr/>
            </a:pPr>
            <a:r>
              <a:rPr lang="es-MX" sz="2900" dirty="0" smtClean="0"/>
              <a:t>Ausencia de un proyecto de vida y carrera</a:t>
            </a:r>
          </a:p>
          <a:p>
            <a:pPr marL="550926" indent="-514350" eaLnBrk="1" fontAlgn="auto" hangingPunct="1">
              <a:lnSpc>
                <a:spcPct val="170000"/>
              </a:lnSpc>
              <a:spcAft>
                <a:spcPts val="0"/>
              </a:spcAft>
              <a:buClrTx/>
              <a:buSzPct val="100000"/>
              <a:buFont typeface="+mj-lt"/>
              <a:buAutoNum type="alphaLcParenR"/>
              <a:defRPr/>
            </a:pPr>
            <a:r>
              <a:rPr lang="es-MX" sz="2900" dirty="0" smtClean="0"/>
              <a:t>Deficientes hábitos de estudio</a:t>
            </a:r>
          </a:p>
          <a:p>
            <a:pPr marL="550926" indent="-514350" eaLnBrk="1" fontAlgn="auto" hangingPunct="1">
              <a:lnSpc>
                <a:spcPct val="170000"/>
              </a:lnSpc>
              <a:spcAft>
                <a:spcPts val="0"/>
              </a:spcAft>
              <a:buClrTx/>
              <a:buSzPct val="100000"/>
              <a:buFont typeface="+mj-lt"/>
              <a:buAutoNum type="alphaLcParenR"/>
              <a:defRPr/>
            </a:pPr>
            <a:r>
              <a:rPr lang="es-MX" sz="2900" dirty="0" smtClean="0"/>
              <a:t>Falta de integración al grupo</a:t>
            </a:r>
          </a:p>
          <a:p>
            <a:pPr marL="550926" indent="-514350" eaLnBrk="1" fontAlgn="auto" hangingPunct="1">
              <a:lnSpc>
                <a:spcPct val="120000"/>
              </a:lnSpc>
              <a:spcAft>
                <a:spcPts val="0"/>
              </a:spcAft>
              <a:buClrTx/>
              <a:buSzPct val="100000"/>
              <a:buFont typeface="+mj-lt"/>
              <a:buAutoNum type="alphaLcParenR"/>
              <a:defRPr/>
            </a:pPr>
            <a:r>
              <a:rPr lang="es-MX" sz="2900" dirty="0" smtClean="0"/>
              <a:t>Escasa participación en actividades extracurriculares</a:t>
            </a:r>
          </a:p>
          <a:p>
            <a:pPr marL="550926" indent="-514350" eaLnBrk="1" fontAlgn="auto" hangingPunct="1">
              <a:lnSpc>
                <a:spcPct val="170000"/>
              </a:lnSpc>
              <a:spcAft>
                <a:spcPts val="0"/>
              </a:spcAft>
              <a:buClrTx/>
              <a:buSzPct val="100000"/>
              <a:buFont typeface="+mj-lt"/>
              <a:buAutoNum type="alphaLcParenR"/>
              <a:defRPr/>
            </a:pPr>
            <a:r>
              <a:rPr lang="es-MX" sz="2900" dirty="0" smtClean="0"/>
              <a:t>Inadecuada administración del tiempo de estudio</a:t>
            </a:r>
          </a:p>
          <a:p>
            <a:pPr marL="550926" indent="-514350" eaLnBrk="1" fontAlgn="auto" hangingPunct="1">
              <a:lnSpc>
                <a:spcPct val="120000"/>
              </a:lnSpc>
              <a:spcAft>
                <a:spcPts val="0"/>
              </a:spcAft>
              <a:buClrTx/>
              <a:buSzPct val="100000"/>
              <a:buFont typeface="+mj-lt"/>
              <a:buAutoNum type="alphaLcParenR"/>
              <a:defRPr/>
            </a:pPr>
            <a:r>
              <a:rPr lang="es-MX" sz="2900" dirty="0" smtClean="0"/>
              <a:t>Deficientes habilidades para la comunicación oral y escrita</a:t>
            </a:r>
          </a:p>
          <a:p>
            <a:pPr marL="550926" indent="-514350" eaLnBrk="1" fontAlgn="auto" hangingPunct="1">
              <a:lnSpc>
                <a:spcPct val="120000"/>
              </a:lnSpc>
              <a:spcAft>
                <a:spcPts val="0"/>
              </a:spcAft>
              <a:buClrTx/>
              <a:buSzPct val="100000"/>
              <a:buFont typeface="+mj-lt"/>
              <a:buAutoNum type="alphaLcParenR"/>
              <a:defRPr/>
            </a:pPr>
            <a:r>
              <a:rPr lang="es-MX" sz="2900" dirty="0" smtClean="0"/>
              <a:t>Desconocimiento de programas de apoyo institucionales</a:t>
            </a:r>
          </a:p>
          <a:p>
            <a:pPr marL="550926" indent="-514350" eaLnBrk="1" fontAlgn="auto" hangingPunct="1">
              <a:spcAft>
                <a:spcPts val="0"/>
              </a:spcAft>
              <a:buFont typeface="+mj-lt"/>
              <a:buAutoNum type="alphaLcParenR"/>
              <a:defRPr/>
            </a:pPr>
            <a:endParaRPr lang="es-MX" sz="1800" dirty="0" smtClean="0"/>
          </a:p>
          <a:p>
            <a:pPr marL="550926" indent="-514350" eaLnBrk="1" fontAlgn="auto" hangingPunct="1">
              <a:spcAft>
                <a:spcPts val="0"/>
              </a:spcAft>
              <a:buFont typeface="+mj-lt"/>
              <a:buAutoNum type="alphaLcParenR"/>
              <a:defRPr/>
            </a:pPr>
            <a:endParaRPr lang="es-MX" sz="1800" dirty="0" smtClean="0"/>
          </a:p>
          <a:p>
            <a:pPr marL="550926" indent="-514350" eaLnBrk="1" fontAlgn="auto" hangingPunct="1">
              <a:spcAft>
                <a:spcPts val="0"/>
              </a:spcAft>
              <a:buFont typeface="+mj-lt"/>
              <a:buAutoNum type="alphaLcParenR"/>
              <a:defRPr/>
            </a:pPr>
            <a:endParaRPr lang="es-MX" sz="1800" dirty="0"/>
          </a:p>
        </p:txBody>
      </p:sp>
      <p:sp>
        <p:nvSpPr>
          <p:cNvPr id="11" name="10 Marcador de contenido"/>
          <p:cNvSpPr>
            <a:spLocks noGrp="1"/>
          </p:cNvSpPr>
          <p:nvPr>
            <p:ph sz="half" idx="2"/>
          </p:nvPr>
        </p:nvSpPr>
        <p:spPr>
          <a:xfrm>
            <a:off x="5724525" y="1600200"/>
            <a:ext cx="2951163" cy="4525963"/>
          </a:xfrm>
        </p:spPr>
        <p:txBody>
          <a:bodyPr rtlCol="0">
            <a:normAutofit fontScale="55000" lnSpcReduction="20000"/>
          </a:bodyPr>
          <a:lstStyle/>
          <a:p>
            <a:pPr marL="420624" indent="-384048" eaLnBrk="1" fontAlgn="auto" hangingPunct="1">
              <a:lnSpc>
                <a:spcPct val="320000"/>
              </a:lnSpc>
              <a:spcAft>
                <a:spcPts val="0"/>
              </a:spcAft>
              <a:buFont typeface="Wingdings 2"/>
              <a:buNone/>
              <a:defRPr/>
            </a:pPr>
            <a:r>
              <a:rPr lang="es-MX" sz="1800" dirty="0" smtClean="0"/>
              <a:t>1)</a:t>
            </a:r>
          </a:p>
          <a:p>
            <a:pPr marL="420624" indent="-384048" eaLnBrk="1" fontAlgn="auto" hangingPunct="1">
              <a:lnSpc>
                <a:spcPct val="320000"/>
              </a:lnSpc>
              <a:spcAft>
                <a:spcPts val="0"/>
              </a:spcAft>
              <a:buFont typeface="Wingdings 2"/>
              <a:buNone/>
              <a:defRPr/>
            </a:pPr>
            <a:r>
              <a:rPr lang="es-MX" sz="1800" dirty="0" smtClean="0"/>
              <a:t>2)</a:t>
            </a:r>
          </a:p>
          <a:p>
            <a:pPr marL="420624" indent="-384048" eaLnBrk="1" fontAlgn="auto" hangingPunct="1">
              <a:lnSpc>
                <a:spcPct val="320000"/>
              </a:lnSpc>
              <a:spcAft>
                <a:spcPts val="0"/>
              </a:spcAft>
              <a:buFont typeface="Wingdings 2"/>
              <a:buNone/>
              <a:defRPr/>
            </a:pPr>
            <a:r>
              <a:rPr lang="es-MX" sz="1800" dirty="0" smtClean="0"/>
              <a:t>3)</a:t>
            </a:r>
          </a:p>
          <a:p>
            <a:pPr marL="420624" indent="-384048" eaLnBrk="1" fontAlgn="auto" hangingPunct="1">
              <a:lnSpc>
                <a:spcPct val="320000"/>
              </a:lnSpc>
              <a:spcAft>
                <a:spcPts val="0"/>
              </a:spcAft>
              <a:buFont typeface="Wingdings 2"/>
              <a:buNone/>
              <a:defRPr/>
            </a:pPr>
            <a:r>
              <a:rPr lang="es-MX" sz="1800" dirty="0" smtClean="0"/>
              <a:t>4)</a:t>
            </a:r>
          </a:p>
          <a:p>
            <a:pPr marL="420624" indent="-384048" eaLnBrk="1" fontAlgn="auto" hangingPunct="1">
              <a:lnSpc>
                <a:spcPct val="320000"/>
              </a:lnSpc>
              <a:spcAft>
                <a:spcPts val="0"/>
              </a:spcAft>
              <a:buFont typeface="Wingdings 2"/>
              <a:buNone/>
              <a:defRPr/>
            </a:pPr>
            <a:r>
              <a:rPr lang="es-MX" sz="1800" dirty="0" smtClean="0"/>
              <a:t>5)</a:t>
            </a:r>
          </a:p>
          <a:p>
            <a:pPr marL="420624" indent="-384048" eaLnBrk="1" fontAlgn="auto" hangingPunct="1">
              <a:lnSpc>
                <a:spcPct val="320000"/>
              </a:lnSpc>
              <a:spcAft>
                <a:spcPts val="0"/>
              </a:spcAft>
              <a:buFont typeface="Wingdings 2"/>
              <a:buNone/>
              <a:defRPr/>
            </a:pPr>
            <a:r>
              <a:rPr lang="es-MX" sz="1800" dirty="0" smtClean="0"/>
              <a:t>6)</a:t>
            </a:r>
          </a:p>
          <a:p>
            <a:pPr marL="420624" indent="-384048" eaLnBrk="1" fontAlgn="auto" hangingPunct="1">
              <a:lnSpc>
                <a:spcPct val="320000"/>
              </a:lnSpc>
              <a:spcAft>
                <a:spcPts val="0"/>
              </a:spcAft>
              <a:buFont typeface="Wingdings 2"/>
              <a:buNone/>
              <a:defRPr/>
            </a:pPr>
            <a:r>
              <a:rPr lang="es-MX" sz="1800" dirty="0" smtClean="0"/>
              <a:t>7)</a:t>
            </a:r>
          </a:p>
          <a:p>
            <a:pPr marL="420624" indent="-384048" eaLnBrk="1" fontAlgn="auto" hangingPunct="1">
              <a:lnSpc>
                <a:spcPct val="320000"/>
              </a:lnSpc>
              <a:spcAft>
                <a:spcPts val="0"/>
              </a:spcAft>
              <a:buFont typeface="Wingdings 2"/>
              <a:buNone/>
              <a:defRPr/>
            </a:pPr>
            <a:r>
              <a:rPr lang="es-MX" sz="1800" dirty="0" smtClean="0"/>
              <a:t>8)</a:t>
            </a:r>
          </a:p>
          <a:p>
            <a:pPr marL="420624" indent="-384048" eaLnBrk="1" fontAlgn="auto" hangingPunct="1">
              <a:lnSpc>
                <a:spcPct val="320000"/>
              </a:lnSpc>
              <a:spcAft>
                <a:spcPts val="0"/>
              </a:spcAft>
              <a:buFont typeface="Wingdings 2"/>
              <a:buNone/>
              <a:defRPr/>
            </a:pPr>
            <a:r>
              <a:rPr lang="es-MX" sz="1800" dirty="0" smtClean="0"/>
              <a:t>9)</a:t>
            </a:r>
            <a:endParaRPr lang="es-MX" sz="18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57200" y="274638"/>
            <a:ext cx="8147050" cy="1425575"/>
          </a:xfrm>
        </p:spPr>
        <p:txBody>
          <a:bodyPr>
            <a:normAutofit fontScale="90000"/>
          </a:bodyPr>
          <a:lstStyle/>
          <a:p>
            <a:pPr eaLnBrk="1" fontAlgn="auto" hangingPunct="1">
              <a:spcAft>
                <a:spcPts val="0"/>
              </a:spcAft>
              <a:defRPr/>
            </a:pPr>
            <a:r>
              <a:rPr lang="es-MX" sz="1800" dirty="0" smtClean="0">
                <a:solidFill>
                  <a:schemeClr val="accent1">
                    <a:lumMod val="20000"/>
                    <a:lumOff val="80000"/>
                  </a:schemeClr>
                </a:solidFill>
                <a:latin typeface="+mn-lt"/>
              </a:rPr>
              <a:t>Ejercicio individual: a partir de la ordenación anterior, indique la letra correspondiente a cada problema en el siguiente esquema,</a:t>
            </a:r>
            <a:r>
              <a:rPr lang="es-MX" sz="1800" i="1" dirty="0" smtClean="0">
                <a:solidFill>
                  <a:schemeClr val="accent1">
                    <a:lumMod val="20000"/>
                    <a:lumOff val="80000"/>
                  </a:schemeClr>
                </a:solidFill>
                <a:latin typeface="+mn-lt"/>
              </a:rPr>
              <a:t> </a:t>
            </a:r>
            <a:r>
              <a:rPr lang="es-MX" sz="1800" dirty="0" smtClean="0">
                <a:solidFill>
                  <a:schemeClr val="accent1">
                    <a:lumMod val="20000"/>
                    <a:lumOff val="80000"/>
                  </a:schemeClr>
                </a:solidFill>
                <a:latin typeface="+mn-lt"/>
              </a:rPr>
              <a:t>colocando </a:t>
            </a:r>
            <a:r>
              <a:rPr lang="es-ES" sz="1800" dirty="0" smtClean="0">
                <a:solidFill>
                  <a:schemeClr val="accent1">
                    <a:lumMod val="20000"/>
                    <a:lumOff val="80000"/>
                  </a:schemeClr>
                </a:solidFill>
                <a:latin typeface="+mn-lt"/>
              </a:rPr>
              <a:t>en la casilla de la fila 1 el más importante, en las dos casillas de la fila 2 los que le sigan en importancia, en las tres casillas de la fila 3 los siguientes y así sucesivamente hasta colocar en la fila 5 el que considere menos importante</a:t>
            </a:r>
            <a:r>
              <a:rPr lang="es-MX" sz="2000" dirty="0" smtClean="0"/>
              <a:t/>
            </a:r>
            <a:br>
              <a:rPr lang="es-MX" sz="2000" dirty="0" smtClean="0"/>
            </a:br>
            <a:endParaRPr lang="es-MX" sz="2400" dirty="0"/>
          </a:p>
        </p:txBody>
      </p:sp>
      <p:graphicFrame>
        <p:nvGraphicFramePr>
          <p:cNvPr id="18" name="17 Marcador de contenido"/>
          <p:cNvGraphicFramePr>
            <a:graphicFrameLocks noGrp="1"/>
          </p:cNvGraphicFramePr>
          <p:nvPr>
            <p:ph idx="1"/>
          </p:nvPr>
        </p:nvGraphicFramePr>
        <p:xfrm>
          <a:off x="1042988" y="2349500"/>
          <a:ext cx="6913562" cy="3336921"/>
        </p:xfrm>
        <a:graphic>
          <a:graphicData uri="http://schemas.openxmlformats.org/drawingml/2006/table">
            <a:tbl>
              <a:tblPr firstRow="1" bandRow="1">
                <a:tableStyleId>{2D5ABB26-0587-4C30-8999-92F81FD0307C}</a:tableStyleId>
              </a:tblPr>
              <a:tblGrid>
                <a:gridCol w="914505"/>
                <a:gridCol w="914505"/>
                <a:gridCol w="914505"/>
                <a:gridCol w="914505"/>
                <a:gridCol w="914505"/>
                <a:gridCol w="914505"/>
                <a:gridCol w="1426532"/>
              </a:tblGrid>
              <a:tr h="370769">
                <a:tc>
                  <a:txBody>
                    <a:bodyPr/>
                    <a:lstStyle/>
                    <a:p>
                      <a:r>
                        <a:rPr lang="es-MX" sz="1800" dirty="0" smtClean="0"/>
                        <a:t>Fila</a:t>
                      </a:r>
                      <a:r>
                        <a:rPr lang="es-MX" sz="1800" baseline="0" dirty="0" smtClean="0"/>
                        <a:t> 1</a:t>
                      </a:r>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r>
                        <a:rPr lang="es-MX" sz="1800" dirty="0" smtClean="0"/>
                        <a:t>=  5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r>
              <a:tr h="370769">
                <a:tc>
                  <a:txBody>
                    <a:bodyPr/>
                    <a:lstStyle/>
                    <a:p>
                      <a:r>
                        <a:rPr lang="es-MX" sz="1800" dirty="0" smtClean="0"/>
                        <a:t>Fila 2</a:t>
                      </a:r>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r>
                        <a:rPr lang="es-MX" sz="1800" dirty="0" smtClean="0"/>
                        <a:t>= </a:t>
                      </a:r>
                      <a:r>
                        <a:rPr lang="es-MX" sz="1800" baseline="0" dirty="0" smtClean="0"/>
                        <a:t> 4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r>
              <a:tr h="370769">
                <a:tc>
                  <a:txBody>
                    <a:bodyPr/>
                    <a:lstStyle/>
                    <a:p>
                      <a:r>
                        <a:rPr lang="es-MX" sz="1800" dirty="0" smtClean="0"/>
                        <a:t>Fila 3</a:t>
                      </a:r>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r>
                        <a:rPr lang="es-MX" sz="1800" dirty="0" smtClean="0"/>
                        <a:t>=  3 puntos</a:t>
                      </a:r>
                      <a:endParaRPr lang="es-MX" sz="1800" dirty="0"/>
                    </a:p>
                  </a:txBody>
                  <a:tcPr marL="91451" marR="91451" marT="45711" marB="45711">
                    <a:noFill/>
                  </a:tcPr>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r>
              <a:tr h="370769">
                <a:tc>
                  <a:txBody>
                    <a:bodyPr/>
                    <a:lstStyle/>
                    <a:p>
                      <a:r>
                        <a:rPr lang="es-MX" sz="1800" dirty="0" smtClean="0"/>
                        <a:t>Fila 4</a:t>
                      </a:r>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r>
                        <a:rPr lang="es-MX" sz="1800" dirty="0" smtClean="0"/>
                        <a:t>=  2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r>
              <a:tr h="370769">
                <a:tc>
                  <a:txBody>
                    <a:bodyPr/>
                    <a:lstStyle/>
                    <a:p>
                      <a:r>
                        <a:rPr lang="es-MX" sz="1800" dirty="0" smtClean="0"/>
                        <a:t>Fila 5</a:t>
                      </a:r>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r>
                        <a:rPr lang="es-MX" sz="1800" dirty="0" smtClean="0"/>
                        <a:t>=  1 punto</a:t>
                      </a:r>
                      <a:endParaRPr lang="es-MX" sz="1800" dirty="0"/>
                    </a:p>
                  </a:txBody>
                  <a:tcPr marL="91451" marR="91451" marT="45711" marB="45711"/>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57200" y="274638"/>
            <a:ext cx="7467600" cy="1066130"/>
          </a:xfrm>
        </p:spPr>
        <p:txBody>
          <a:bodyPr>
            <a:noAutofit/>
          </a:bodyPr>
          <a:lstStyle/>
          <a:p>
            <a:pPr eaLnBrk="1" fontAlgn="auto" hangingPunct="1">
              <a:spcAft>
                <a:spcPts val="0"/>
              </a:spcAft>
              <a:defRPr/>
            </a:pPr>
            <a:r>
              <a:rPr lang="es-MX" sz="1400" dirty="0" smtClean="0">
                <a:effectLst/>
                <a:latin typeface="+mn-lt"/>
              </a:rPr>
              <a:t>Ejercicio grupal: cada </a:t>
            </a:r>
            <a:r>
              <a:rPr lang="es-MX" sz="1400" dirty="0">
                <a:effectLst/>
                <a:latin typeface="+mn-lt"/>
              </a:rPr>
              <a:t>miembro (M) del equipo  llena su columna con el </a:t>
            </a:r>
            <a:r>
              <a:rPr lang="es-MX" sz="1400" dirty="0" smtClean="0">
                <a:effectLst/>
                <a:latin typeface="+mn-lt"/>
              </a:rPr>
              <a:t>puntaje asignado </a:t>
            </a:r>
            <a:r>
              <a:rPr lang="es-MX" sz="1400" dirty="0">
                <a:effectLst/>
                <a:latin typeface="+mn-lt"/>
              </a:rPr>
              <a:t>de manera </a:t>
            </a:r>
            <a:r>
              <a:rPr lang="es-MX" sz="1400" dirty="0" smtClean="0">
                <a:effectLst/>
                <a:latin typeface="+mn-lt"/>
              </a:rPr>
              <a:t>individual  a </a:t>
            </a:r>
            <a:r>
              <a:rPr lang="es-MX" sz="1400" dirty="0">
                <a:effectLst/>
                <a:latin typeface="+mn-lt"/>
              </a:rPr>
              <a:t>cada problema, </a:t>
            </a:r>
            <a:r>
              <a:rPr lang="es-MX" sz="1400" dirty="0" smtClean="0">
                <a:effectLst/>
                <a:latin typeface="+mn-lt"/>
              </a:rPr>
              <a:t>Posteriormente</a:t>
            </a:r>
            <a:r>
              <a:rPr lang="es-MX" sz="1400" dirty="0">
                <a:effectLst/>
                <a:latin typeface="+mn-lt"/>
              </a:rPr>
              <a:t>, se hace la suma por renglón para identificar el valor de cada problema en conjunto. Al finalizar, indicar en la columna de la izquierda el orden correspondiente a cada problema según la </a:t>
            </a:r>
            <a:r>
              <a:rPr lang="es-MX" sz="1400" dirty="0" smtClean="0">
                <a:effectLst/>
                <a:latin typeface="+mn-lt"/>
              </a:rPr>
              <a:t>suma obtenida</a:t>
            </a:r>
            <a:r>
              <a:rPr lang="es-MX" sz="1400" dirty="0">
                <a:effectLst/>
                <a:latin typeface="+mn-lt"/>
              </a:rPr>
              <a:t/>
            </a:r>
            <a:br>
              <a:rPr lang="es-MX" sz="1400" dirty="0">
                <a:effectLst/>
                <a:latin typeface="+mn-lt"/>
              </a:rPr>
            </a:br>
            <a:endParaRPr lang="es-MX" sz="1400" dirty="0">
              <a:solidFill>
                <a:schemeClr val="accent1">
                  <a:lumMod val="20000"/>
                  <a:lumOff val="80000"/>
                </a:schemeClr>
              </a:solidFill>
              <a:effectLst/>
              <a:latin typeface="+mn-lt"/>
            </a:endParaRPr>
          </a:p>
        </p:txBody>
      </p:sp>
      <p:graphicFrame>
        <p:nvGraphicFramePr>
          <p:cNvPr id="7" name="6 Marcador de contenido"/>
          <p:cNvGraphicFramePr>
            <a:graphicFrameLocks noGrp="1"/>
          </p:cNvGraphicFramePr>
          <p:nvPr>
            <p:ph idx="1"/>
          </p:nvPr>
        </p:nvGraphicFramePr>
        <p:xfrm>
          <a:off x="684213" y="1628775"/>
          <a:ext cx="7416799" cy="4592640"/>
        </p:xfrm>
        <a:graphic>
          <a:graphicData uri="http://schemas.openxmlformats.org/drawingml/2006/table">
            <a:tbl>
              <a:tblPr firstRow="1" bandRow="1">
                <a:tableStyleId>{21E4AEA4-8DFA-4A89-87EB-49C32662AFE0}</a:tableStyleId>
              </a:tblPr>
              <a:tblGrid>
                <a:gridCol w="792085"/>
                <a:gridCol w="3960427"/>
                <a:gridCol w="648070"/>
                <a:gridCol w="576062"/>
                <a:gridCol w="576062"/>
                <a:gridCol w="864093"/>
              </a:tblGrid>
              <a:tr h="370866">
                <a:tc>
                  <a:txBody>
                    <a:bodyPr/>
                    <a:lstStyle/>
                    <a:p>
                      <a:pPr algn="ctr"/>
                      <a:r>
                        <a:rPr lang="es-MX" sz="1600" dirty="0" smtClean="0"/>
                        <a:t>Orden</a:t>
                      </a:r>
                      <a:endParaRPr lang="es-MX" sz="1600" dirty="0"/>
                    </a:p>
                  </a:txBody>
                  <a:tcPr marT="45723" marB="45723"/>
                </a:tc>
                <a:tc>
                  <a:txBody>
                    <a:bodyPr/>
                    <a:lstStyle/>
                    <a:p>
                      <a:pPr algn="ctr"/>
                      <a:r>
                        <a:rPr lang="es-MX" sz="1800" dirty="0" smtClean="0"/>
                        <a:t>Problema</a:t>
                      </a:r>
                      <a:endParaRPr lang="es-MX" sz="1800" dirty="0"/>
                    </a:p>
                  </a:txBody>
                  <a:tcPr marT="45723" marB="45723"/>
                </a:tc>
                <a:tc>
                  <a:txBody>
                    <a:bodyPr/>
                    <a:lstStyle/>
                    <a:p>
                      <a:pPr algn="ctr"/>
                      <a:r>
                        <a:rPr lang="es-MX" sz="1800" dirty="0" smtClean="0"/>
                        <a:t>M1</a:t>
                      </a:r>
                      <a:endParaRPr lang="es-MX" sz="1800" dirty="0"/>
                    </a:p>
                  </a:txBody>
                  <a:tcPr marT="45723" marB="45723"/>
                </a:tc>
                <a:tc>
                  <a:txBody>
                    <a:bodyPr/>
                    <a:lstStyle/>
                    <a:p>
                      <a:pPr algn="ctr"/>
                      <a:r>
                        <a:rPr lang="es-MX" sz="1800" dirty="0" smtClean="0"/>
                        <a:t>M2</a:t>
                      </a:r>
                      <a:endParaRPr lang="es-MX" sz="1800" dirty="0"/>
                    </a:p>
                  </a:txBody>
                  <a:tcPr marT="45723" marB="45723"/>
                </a:tc>
                <a:tc>
                  <a:txBody>
                    <a:bodyPr/>
                    <a:lstStyle/>
                    <a:p>
                      <a:pPr algn="ctr"/>
                      <a:r>
                        <a:rPr lang="es-MX" sz="1800" dirty="0" smtClean="0"/>
                        <a:t>M3</a:t>
                      </a:r>
                      <a:endParaRPr lang="es-MX" sz="1800" dirty="0"/>
                    </a:p>
                  </a:txBody>
                  <a:tcPr marT="45723" marB="45723"/>
                </a:tc>
                <a:tc>
                  <a:txBody>
                    <a:bodyPr/>
                    <a:lstStyle/>
                    <a:p>
                      <a:pPr algn="ctr"/>
                      <a:r>
                        <a:rPr lang="es-MX" sz="1800" dirty="0" smtClean="0"/>
                        <a:t>Suma</a:t>
                      </a:r>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Deficientes conocimientos básicos en la disciplina</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3708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Falta de certeza vocacional</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Ausencia de un proyecto de vida y carrera</a:t>
                      </a:r>
                      <a:endParaRPr lang="es-MX" sz="1400" dirty="0"/>
                    </a:p>
                  </a:txBody>
                  <a:tcPr marT="45723" marB="45723"/>
                </a:tc>
                <a:tc>
                  <a:txBody>
                    <a:bodyPr/>
                    <a:lstStyle/>
                    <a:p>
                      <a:endParaRPr lang="es-MX" sz="1800" dirty="0"/>
                    </a:p>
                  </a:txBody>
                  <a:tcPr marT="45723" marB="45723"/>
                </a:tc>
                <a:tc>
                  <a:txBody>
                    <a:bodyPr/>
                    <a:lstStyle/>
                    <a:p>
                      <a:endParaRPr lang="es-MX" sz="1800" dirty="0"/>
                    </a:p>
                  </a:txBody>
                  <a:tcPr marT="45723" marB="45723"/>
                </a:tc>
                <a:tc>
                  <a:txBody>
                    <a:bodyPr/>
                    <a:lstStyle/>
                    <a:p>
                      <a:endParaRPr lang="es-MX" sz="1800"/>
                    </a:p>
                  </a:txBody>
                  <a:tcPr marT="45723" marB="45723"/>
                </a:tc>
                <a:tc>
                  <a:txBody>
                    <a:bodyPr/>
                    <a:lstStyle/>
                    <a:p>
                      <a:endParaRPr lang="es-MX" sz="1800" dirty="0"/>
                    </a:p>
                  </a:txBody>
                  <a:tcPr marT="45723" marB="45723"/>
                </a:tc>
              </a:tr>
              <a:tr h="3708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Deficientes hábitos de estudio</a:t>
                      </a:r>
                      <a:endParaRPr lang="es-MX" sz="1400" dirty="0"/>
                    </a:p>
                  </a:txBody>
                  <a:tcPr marT="45723" marB="45723"/>
                </a:tc>
                <a:tc>
                  <a:txBody>
                    <a:bodyPr/>
                    <a:lstStyle/>
                    <a:p>
                      <a:endParaRPr lang="es-MX" sz="1800"/>
                    </a:p>
                  </a:txBody>
                  <a:tcPr marT="45723" marB="45723"/>
                </a:tc>
                <a:tc>
                  <a:txBody>
                    <a:bodyPr/>
                    <a:lstStyle/>
                    <a:p>
                      <a:endParaRPr lang="es-MX" sz="1800" dirty="0"/>
                    </a:p>
                  </a:txBody>
                  <a:tcPr marT="45723" marB="45723"/>
                </a:tc>
                <a:tc>
                  <a:txBody>
                    <a:bodyPr/>
                    <a:lstStyle/>
                    <a:p>
                      <a:endParaRPr lang="es-MX" sz="1800" dirty="0"/>
                    </a:p>
                  </a:txBody>
                  <a:tcPr marT="45723" marB="45723"/>
                </a:tc>
                <a:tc>
                  <a:txBody>
                    <a:bodyPr/>
                    <a:lstStyle/>
                    <a:p>
                      <a:endParaRPr lang="es-MX" sz="1800" dirty="0"/>
                    </a:p>
                  </a:txBody>
                  <a:tcPr marT="45723" marB="45723"/>
                </a:tc>
              </a:tr>
              <a:tr h="3708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Falta de integración al</a:t>
                      </a:r>
                      <a:r>
                        <a:rPr lang="es-MX" sz="1400" baseline="0" dirty="0" smtClean="0"/>
                        <a:t> grupo</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Escasa participación en actividades</a:t>
                      </a:r>
                      <a:r>
                        <a:rPr lang="es-MX" sz="1400" baseline="0" dirty="0" smtClean="0"/>
                        <a:t> extracurriculares</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Inadecuada administración del tiempo de estudio</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Deficientes habilidades para la comunicación oral y escrita</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Desconocimiento de programas de apoyo institucionales</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67544" y="116632"/>
            <a:ext cx="8147050" cy="1152128"/>
          </a:xfrm>
        </p:spPr>
        <p:txBody>
          <a:bodyPr>
            <a:normAutofit fontScale="90000"/>
          </a:bodyPr>
          <a:lstStyle/>
          <a:p>
            <a:pPr eaLnBrk="1" fontAlgn="auto" hangingPunct="1">
              <a:spcAft>
                <a:spcPts val="0"/>
              </a:spcAft>
              <a:defRPr/>
            </a:pPr>
            <a:r>
              <a:rPr lang="es-MX" sz="1800" dirty="0" smtClean="0"/>
              <a:t/>
            </a:r>
            <a:br>
              <a:rPr lang="es-MX" sz="1800" dirty="0" smtClean="0"/>
            </a:br>
            <a:r>
              <a:rPr lang="es-MX" sz="1600" dirty="0" smtClean="0">
                <a:solidFill>
                  <a:schemeClr val="accent1">
                    <a:lumMod val="20000"/>
                    <a:lumOff val="80000"/>
                  </a:schemeClr>
                </a:solidFill>
                <a:effectLst/>
                <a:latin typeface="+mn-lt"/>
              </a:rPr>
              <a:t>Construcción del esquema del equipo</a:t>
            </a:r>
            <a:br>
              <a:rPr lang="es-MX" sz="1600" dirty="0" smtClean="0">
                <a:solidFill>
                  <a:schemeClr val="accent1">
                    <a:lumMod val="20000"/>
                    <a:lumOff val="80000"/>
                  </a:schemeClr>
                </a:solidFill>
                <a:effectLst/>
                <a:latin typeface="+mn-lt"/>
              </a:rPr>
            </a:br>
            <a:r>
              <a:rPr lang="es-MX" sz="1600" dirty="0" smtClean="0">
                <a:solidFill>
                  <a:schemeClr val="accent1">
                    <a:lumMod val="20000"/>
                    <a:lumOff val="80000"/>
                  </a:schemeClr>
                </a:solidFill>
                <a:effectLst/>
                <a:latin typeface="+mn-lt"/>
              </a:rPr>
              <a:t>Los problemas se indican de acuerdo al orden de la tabla anterior: en la casilla de la Fila 1 se anota la letra correspondiente al problema con mayor puntuación y en la última casilla la letra del problema con la menor puntuación</a:t>
            </a:r>
            <a:br>
              <a:rPr lang="es-MX" sz="1600" dirty="0" smtClean="0">
                <a:solidFill>
                  <a:schemeClr val="accent1">
                    <a:lumMod val="20000"/>
                    <a:lumOff val="80000"/>
                  </a:schemeClr>
                </a:solidFill>
                <a:effectLst/>
                <a:latin typeface="+mn-lt"/>
              </a:rPr>
            </a:br>
            <a:endParaRPr lang="es-MX" sz="1600" dirty="0">
              <a:solidFill>
                <a:schemeClr val="accent1">
                  <a:lumMod val="20000"/>
                  <a:lumOff val="80000"/>
                </a:schemeClr>
              </a:solidFill>
              <a:effectLst/>
              <a:latin typeface="+mn-lt"/>
            </a:endParaRPr>
          </a:p>
        </p:txBody>
      </p:sp>
      <p:graphicFrame>
        <p:nvGraphicFramePr>
          <p:cNvPr id="18" name="17 Marcador de contenido"/>
          <p:cNvGraphicFramePr>
            <a:graphicFrameLocks noGrp="1"/>
          </p:cNvGraphicFramePr>
          <p:nvPr>
            <p:ph idx="1"/>
          </p:nvPr>
        </p:nvGraphicFramePr>
        <p:xfrm>
          <a:off x="1042988" y="2349500"/>
          <a:ext cx="6913562" cy="3336921"/>
        </p:xfrm>
        <a:graphic>
          <a:graphicData uri="http://schemas.openxmlformats.org/drawingml/2006/table">
            <a:tbl>
              <a:tblPr firstRow="1" bandRow="1">
                <a:tableStyleId>{2D5ABB26-0587-4C30-8999-92F81FD0307C}</a:tableStyleId>
              </a:tblPr>
              <a:tblGrid>
                <a:gridCol w="914505"/>
                <a:gridCol w="914505"/>
                <a:gridCol w="914505"/>
                <a:gridCol w="914505"/>
                <a:gridCol w="914505"/>
                <a:gridCol w="914505"/>
                <a:gridCol w="1426532"/>
              </a:tblGrid>
              <a:tr h="370769">
                <a:tc>
                  <a:txBody>
                    <a:bodyPr/>
                    <a:lstStyle/>
                    <a:p>
                      <a:r>
                        <a:rPr lang="es-MX" sz="1800" dirty="0" smtClean="0"/>
                        <a:t>Fila</a:t>
                      </a:r>
                      <a:r>
                        <a:rPr lang="es-MX" sz="1800" baseline="0" dirty="0" smtClean="0"/>
                        <a:t> 1</a:t>
                      </a:r>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r>
                        <a:rPr lang="es-MX" sz="1800" dirty="0" smtClean="0"/>
                        <a:t>=  5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r>
              <a:tr h="370769">
                <a:tc>
                  <a:txBody>
                    <a:bodyPr/>
                    <a:lstStyle/>
                    <a:p>
                      <a:r>
                        <a:rPr lang="es-MX" sz="1800" dirty="0" smtClean="0"/>
                        <a:t>Fila 2</a:t>
                      </a:r>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r>
                        <a:rPr lang="es-MX" sz="1800" dirty="0" smtClean="0"/>
                        <a:t>= </a:t>
                      </a:r>
                      <a:r>
                        <a:rPr lang="es-MX" sz="1800" baseline="0" dirty="0" smtClean="0"/>
                        <a:t> 4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r>
              <a:tr h="370769">
                <a:tc>
                  <a:txBody>
                    <a:bodyPr/>
                    <a:lstStyle/>
                    <a:p>
                      <a:r>
                        <a:rPr lang="es-MX" sz="1800" dirty="0" smtClean="0"/>
                        <a:t>Fila 3</a:t>
                      </a:r>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r>
                        <a:rPr lang="es-MX" sz="1800" dirty="0" smtClean="0"/>
                        <a:t>=  3 puntos</a:t>
                      </a:r>
                      <a:endParaRPr lang="es-MX" sz="1800" dirty="0"/>
                    </a:p>
                  </a:txBody>
                  <a:tcPr marL="91451" marR="91451" marT="45711" marB="45711">
                    <a:noFill/>
                  </a:tcPr>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r>
              <a:tr h="370769">
                <a:tc>
                  <a:txBody>
                    <a:bodyPr/>
                    <a:lstStyle/>
                    <a:p>
                      <a:r>
                        <a:rPr lang="es-MX" sz="1800" dirty="0" smtClean="0"/>
                        <a:t>Fila 4</a:t>
                      </a:r>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r>
                        <a:rPr lang="es-MX" sz="1800" dirty="0" smtClean="0"/>
                        <a:t>=  2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r>
              <a:tr h="370769">
                <a:tc>
                  <a:txBody>
                    <a:bodyPr/>
                    <a:lstStyle/>
                    <a:p>
                      <a:r>
                        <a:rPr lang="es-MX" sz="1800" dirty="0" smtClean="0"/>
                        <a:t>Fila 5</a:t>
                      </a:r>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r>
                        <a:rPr lang="es-MX" sz="1800" dirty="0" smtClean="0"/>
                        <a:t>=  1 punto</a:t>
                      </a:r>
                      <a:endParaRPr lang="es-MX" sz="1800" dirty="0"/>
                    </a:p>
                  </a:txBody>
                  <a:tcPr marL="91451" marR="91451" marT="45711" marB="45711"/>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67544" y="188640"/>
            <a:ext cx="7467600" cy="936104"/>
          </a:xfrm>
        </p:spPr>
        <p:txBody>
          <a:bodyPr>
            <a:noAutofit/>
          </a:bodyPr>
          <a:lstStyle/>
          <a:p>
            <a:pPr eaLnBrk="1" fontAlgn="auto" hangingPunct="1">
              <a:spcAft>
                <a:spcPts val="0"/>
              </a:spcAft>
              <a:defRPr/>
            </a:pPr>
            <a:r>
              <a:rPr lang="es-MX" sz="1400" dirty="0" smtClean="0">
                <a:solidFill>
                  <a:schemeClr val="accent1">
                    <a:lumMod val="20000"/>
                    <a:lumOff val="80000"/>
                  </a:schemeClr>
                </a:solidFill>
                <a:latin typeface="+mn-lt"/>
              </a:rPr>
              <a:t/>
            </a:r>
            <a:br>
              <a:rPr lang="es-MX" sz="1400" dirty="0" smtClean="0">
                <a:solidFill>
                  <a:schemeClr val="accent1">
                    <a:lumMod val="20000"/>
                    <a:lumOff val="80000"/>
                  </a:schemeClr>
                </a:solidFill>
                <a:latin typeface="+mn-lt"/>
              </a:rPr>
            </a:br>
            <a:r>
              <a:rPr lang="es-MX" sz="1400" dirty="0" smtClean="0">
                <a:solidFill>
                  <a:schemeClr val="accent1">
                    <a:lumMod val="20000"/>
                    <a:lumOff val="80000"/>
                  </a:schemeClr>
                </a:solidFill>
                <a:latin typeface="+mn-lt"/>
              </a:rPr>
              <a:t>Ejercicio grupal: cada equipo (E) integra sus valores en la tabla y se hace la suma por renglón para identificar el valor de cada problema en conjunto</a:t>
            </a:r>
            <a:r>
              <a:rPr lang="es-MX" sz="1400" dirty="0" smtClean="0">
                <a:solidFill>
                  <a:schemeClr val="accent1">
                    <a:lumMod val="20000"/>
                    <a:lumOff val="80000"/>
                  </a:schemeClr>
                </a:solidFill>
                <a:effectLst>
                  <a:outerShdw blurRad="38100" dist="38100" dir="2700000" algn="tl">
                    <a:srgbClr val="000000">
                      <a:alpha val="43137"/>
                    </a:srgbClr>
                  </a:outerShdw>
                </a:effectLst>
                <a:latin typeface="+mn-lt"/>
              </a:rPr>
              <a:t>. </a:t>
            </a:r>
            <a:r>
              <a:rPr lang="es-MX" sz="1400" dirty="0">
                <a:effectLst>
                  <a:outerShdw blurRad="38100" dist="38100" dir="2700000" algn="tl">
                    <a:srgbClr val="000000">
                      <a:alpha val="43137"/>
                    </a:srgbClr>
                  </a:outerShdw>
                </a:effectLst>
                <a:latin typeface="+mn-lt"/>
              </a:rPr>
              <a:t>Al finalizar, indicar en la columna de la izquierda el orden correspondiente a cada </a:t>
            </a:r>
            <a:r>
              <a:rPr lang="es-MX" sz="1400" dirty="0" smtClean="0">
                <a:effectLst>
                  <a:outerShdw blurRad="38100" dist="38100" dir="2700000" algn="tl">
                    <a:srgbClr val="000000">
                      <a:alpha val="43137"/>
                    </a:srgbClr>
                  </a:outerShdw>
                </a:effectLst>
                <a:latin typeface="+mn-lt"/>
              </a:rPr>
              <a:t>uno </a:t>
            </a:r>
            <a:r>
              <a:rPr lang="es-MX" sz="1400" dirty="0">
                <a:effectLst>
                  <a:outerShdw blurRad="38100" dist="38100" dir="2700000" algn="tl">
                    <a:srgbClr val="000000">
                      <a:alpha val="43137"/>
                    </a:srgbClr>
                  </a:outerShdw>
                </a:effectLst>
                <a:latin typeface="+mn-lt"/>
              </a:rPr>
              <a:t>según la suma obtenida</a:t>
            </a:r>
            <a:br>
              <a:rPr lang="es-MX" sz="1400" dirty="0">
                <a:effectLst>
                  <a:outerShdw blurRad="38100" dist="38100" dir="2700000" algn="tl">
                    <a:srgbClr val="000000">
                      <a:alpha val="43137"/>
                    </a:srgbClr>
                  </a:outerShdw>
                </a:effectLst>
                <a:latin typeface="+mn-lt"/>
              </a:rPr>
            </a:br>
            <a:endParaRPr lang="es-MX" sz="1400" dirty="0">
              <a:solidFill>
                <a:schemeClr val="accent1">
                  <a:lumMod val="20000"/>
                  <a:lumOff val="80000"/>
                </a:schemeClr>
              </a:solidFill>
              <a:effectLst>
                <a:outerShdw blurRad="38100" dist="38100" dir="2700000" algn="tl">
                  <a:srgbClr val="000000">
                    <a:alpha val="43137"/>
                  </a:srgbClr>
                </a:outerShdw>
              </a:effectLst>
              <a:latin typeface="+mn-lt"/>
            </a:endParaRPr>
          </a:p>
        </p:txBody>
      </p:sp>
      <p:sp>
        <p:nvSpPr>
          <p:cNvPr id="66563" name="1 Marcador de contenido"/>
          <p:cNvSpPr>
            <a:spLocks noGrp="1"/>
          </p:cNvSpPr>
          <p:nvPr>
            <p:ph idx="1"/>
          </p:nvPr>
        </p:nvSpPr>
        <p:spPr/>
        <p:txBody>
          <a:bodyPr/>
          <a:lstStyle/>
          <a:p>
            <a:pPr marL="0" indent="0">
              <a:buFont typeface="Wingdings" pitchFamily="2" charset="2"/>
              <a:buNone/>
            </a:pPr>
            <a:endParaRPr lang="es-MX" smtClean="0"/>
          </a:p>
          <a:p>
            <a:pPr marL="0" indent="0">
              <a:buFont typeface="Wingdings" pitchFamily="2" charset="2"/>
              <a:buNone/>
            </a:pPr>
            <a:endParaRPr lang="es-MX" smtClean="0"/>
          </a:p>
        </p:txBody>
      </p:sp>
      <p:graphicFrame>
        <p:nvGraphicFramePr>
          <p:cNvPr id="3" name="2 Tabla"/>
          <p:cNvGraphicFramePr>
            <a:graphicFrameLocks noGrp="1"/>
          </p:cNvGraphicFramePr>
          <p:nvPr/>
        </p:nvGraphicFramePr>
        <p:xfrm>
          <a:off x="900113" y="1916113"/>
          <a:ext cx="7416799" cy="4592640"/>
        </p:xfrm>
        <a:graphic>
          <a:graphicData uri="http://schemas.openxmlformats.org/drawingml/2006/table">
            <a:tbl>
              <a:tblPr firstRow="1" bandRow="1">
                <a:tableStyleId>{21E4AEA4-8DFA-4A89-87EB-49C32662AFE0}</a:tableStyleId>
              </a:tblPr>
              <a:tblGrid>
                <a:gridCol w="792085"/>
                <a:gridCol w="3960427"/>
                <a:gridCol w="648070"/>
                <a:gridCol w="576062"/>
                <a:gridCol w="576062"/>
                <a:gridCol w="864093"/>
              </a:tblGrid>
              <a:tr h="370866">
                <a:tc>
                  <a:txBody>
                    <a:bodyPr/>
                    <a:lstStyle/>
                    <a:p>
                      <a:pPr algn="ctr"/>
                      <a:r>
                        <a:rPr lang="es-MX" sz="1600" dirty="0" smtClean="0"/>
                        <a:t>Orden</a:t>
                      </a:r>
                      <a:endParaRPr lang="es-MX" sz="1600" dirty="0"/>
                    </a:p>
                  </a:txBody>
                  <a:tcPr marT="45723" marB="45723"/>
                </a:tc>
                <a:tc>
                  <a:txBody>
                    <a:bodyPr/>
                    <a:lstStyle/>
                    <a:p>
                      <a:pPr algn="ctr"/>
                      <a:r>
                        <a:rPr lang="es-MX" sz="1800" dirty="0" smtClean="0"/>
                        <a:t>Problema</a:t>
                      </a:r>
                      <a:endParaRPr lang="es-MX" sz="1800" dirty="0"/>
                    </a:p>
                  </a:txBody>
                  <a:tcPr marT="45723" marB="45723"/>
                </a:tc>
                <a:tc>
                  <a:txBody>
                    <a:bodyPr/>
                    <a:lstStyle/>
                    <a:p>
                      <a:pPr algn="ctr"/>
                      <a:r>
                        <a:rPr lang="es-MX" sz="1800" dirty="0" smtClean="0"/>
                        <a:t>E1</a:t>
                      </a:r>
                      <a:endParaRPr lang="es-MX" sz="1800" dirty="0"/>
                    </a:p>
                  </a:txBody>
                  <a:tcPr marT="45723" marB="45723"/>
                </a:tc>
                <a:tc>
                  <a:txBody>
                    <a:bodyPr/>
                    <a:lstStyle/>
                    <a:p>
                      <a:pPr algn="ctr"/>
                      <a:r>
                        <a:rPr lang="es-MX" sz="1800" dirty="0" smtClean="0"/>
                        <a:t>E2</a:t>
                      </a:r>
                      <a:endParaRPr lang="es-MX" sz="1800" dirty="0"/>
                    </a:p>
                  </a:txBody>
                  <a:tcPr marT="45723" marB="45723"/>
                </a:tc>
                <a:tc>
                  <a:txBody>
                    <a:bodyPr/>
                    <a:lstStyle/>
                    <a:p>
                      <a:pPr algn="ctr"/>
                      <a:r>
                        <a:rPr lang="es-MX" sz="1800" dirty="0" smtClean="0"/>
                        <a:t>E3</a:t>
                      </a:r>
                      <a:endParaRPr lang="es-MX" sz="1800" dirty="0"/>
                    </a:p>
                  </a:txBody>
                  <a:tcPr marT="45723" marB="45723"/>
                </a:tc>
                <a:tc>
                  <a:txBody>
                    <a:bodyPr/>
                    <a:lstStyle/>
                    <a:p>
                      <a:pPr algn="ctr"/>
                      <a:r>
                        <a:rPr lang="es-MX" sz="1800" dirty="0" smtClean="0"/>
                        <a:t>Suma</a:t>
                      </a:r>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Deficientes conocimientos básicos en la disciplina</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3708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Falta de certeza vocacional</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Ausencia de un proyecto de vida y carrera</a:t>
                      </a:r>
                      <a:endParaRPr lang="es-MX" sz="1400" dirty="0"/>
                    </a:p>
                  </a:txBody>
                  <a:tcPr marT="45723" marB="45723"/>
                </a:tc>
                <a:tc>
                  <a:txBody>
                    <a:bodyPr/>
                    <a:lstStyle/>
                    <a:p>
                      <a:endParaRPr lang="es-MX" sz="1800" dirty="0"/>
                    </a:p>
                  </a:txBody>
                  <a:tcPr marT="45723" marB="45723"/>
                </a:tc>
                <a:tc>
                  <a:txBody>
                    <a:bodyPr/>
                    <a:lstStyle/>
                    <a:p>
                      <a:endParaRPr lang="es-MX" sz="1800" dirty="0"/>
                    </a:p>
                  </a:txBody>
                  <a:tcPr marT="45723" marB="45723"/>
                </a:tc>
                <a:tc>
                  <a:txBody>
                    <a:bodyPr/>
                    <a:lstStyle/>
                    <a:p>
                      <a:endParaRPr lang="es-MX" sz="1800"/>
                    </a:p>
                  </a:txBody>
                  <a:tcPr marT="45723" marB="45723"/>
                </a:tc>
                <a:tc>
                  <a:txBody>
                    <a:bodyPr/>
                    <a:lstStyle/>
                    <a:p>
                      <a:endParaRPr lang="es-MX" sz="1800" dirty="0"/>
                    </a:p>
                  </a:txBody>
                  <a:tcPr marT="45723" marB="45723"/>
                </a:tc>
              </a:tr>
              <a:tr h="3708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Deficientes hábitos de estudio</a:t>
                      </a:r>
                      <a:endParaRPr lang="es-MX" sz="1400" dirty="0"/>
                    </a:p>
                  </a:txBody>
                  <a:tcPr marT="45723" marB="45723"/>
                </a:tc>
                <a:tc>
                  <a:txBody>
                    <a:bodyPr/>
                    <a:lstStyle/>
                    <a:p>
                      <a:endParaRPr lang="es-MX" sz="1800"/>
                    </a:p>
                  </a:txBody>
                  <a:tcPr marT="45723" marB="45723"/>
                </a:tc>
                <a:tc>
                  <a:txBody>
                    <a:bodyPr/>
                    <a:lstStyle/>
                    <a:p>
                      <a:endParaRPr lang="es-MX" sz="1800" dirty="0"/>
                    </a:p>
                  </a:txBody>
                  <a:tcPr marT="45723" marB="45723"/>
                </a:tc>
                <a:tc>
                  <a:txBody>
                    <a:bodyPr/>
                    <a:lstStyle/>
                    <a:p>
                      <a:endParaRPr lang="es-MX" sz="1800" dirty="0"/>
                    </a:p>
                  </a:txBody>
                  <a:tcPr marT="45723" marB="45723"/>
                </a:tc>
                <a:tc>
                  <a:txBody>
                    <a:bodyPr/>
                    <a:lstStyle/>
                    <a:p>
                      <a:endParaRPr lang="es-MX" sz="1800" dirty="0"/>
                    </a:p>
                  </a:txBody>
                  <a:tcPr marT="45723" marB="45723"/>
                </a:tc>
              </a:tr>
              <a:tr h="3708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Falta de integración al</a:t>
                      </a:r>
                      <a:r>
                        <a:rPr lang="es-MX" sz="1400" baseline="0" dirty="0" smtClean="0"/>
                        <a:t> grupo</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Escasa participación en actividades</a:t>
                      </a:r>
                      <a:r>
                        <a:rPr lang="es-MX" sz="1400" baseline="0" dirty="0" smtClean="0"/>
                        <a:t> extracurriculares</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Inadecuada administración del tiempo de estudio</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Deficientes habilidades para la comunicación oral y escrita</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r h="518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T="45723" marB="45723"/>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Desconocimiento de programas de apoyo institucionales</a:t>
                      </a:r>
                      <a:endParaRPr lang="es-MX" sz="1400" dirty="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a:p>
                  </a:txBody>
                  <a:tcPr marT="45723" marB="45723"/>
                </a:tc>
                <a:tc>
                  <a:txBody>
                    <a:bodyPr/>
                    <a:lstStyle/>
                    <a:p>
                      <a:endParaRPr lang="es-MX" sz="1800" dirty="0"/>
                    </a:p>
                  </a:txBody>
                  <a:tcPr marT="45723" marB="45723"/>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67544" y="404664"/>
            <a:ext cx="8147050" cy="1138138"/>
          </a:xfrm>
        </p:spPr>
        <p:txBody>
          <a:bodyPr>
            <a:normAutofit fontScale="90000"/>
          </a:bodyPr>
          <a:lstStyle/>
          <a:p>
            <a:pPr eaLnBrk="1" fontAlgn="auto" hangingPunct="1">
              <a:spcAft>
                <a:spcPts val="0"/>
              </a:spcAft>
              <a:defRPr/>
            </a:pPr>
            <a:r>
              <a:rPr lang="es-MX" sz="1800" dirty="0" smtClean="0">
                <a:effectLst/>
              </a:rPr>
              <a:t/>
            </a:r>
            <a:br>
              <a:rPr lang="es-MX" sz="1800" dirty="0" smtClean="0">
                <a:effectLst/>
              </a:rPr>
            </a:br>
            <a:r>
              <a:rPr lang="es-MX" sz="1800" dirty="0">
                <a:solidFill>
                  <a:schemeClr val="accent1">
                    <a:lumMod val="20000"/>
                    <a:lumOff val="80000"/>
                  </a:schemeClr>
                </a:solidFill>
                <a:effectLst/>
                <a:latin typeface="+mn-lt"/>
              </a:rPr>
              <a:t>Construcción del esquema </a:t>
            </a:r>
            <a:r>
              <a:rPr lang="es-MX" sz="1800" dirty="0" smtClean="0">
                <a:solidFill>
                  <a:schemeClr val="accent1">
                    <a:lumMod val="20000"/>
                    <a:lumOff val="80000"/>
                  </a:schemeClr>
                </a:solidFill>
                <a:effectLst/>
                <a:latin typeface="+mn-lt"/>
              </a:rPr>
              <a:t>del grupo</a:t>
            </a:r>
            <a:r>
              <a:rPr lang="es-MX" sz="1600" dirty="0">
                <a:effectLst/>
                <a:latin typeface="+mn-lt"/>
              </a:rPr>
              <a:t/>
            </a:r>
            <a:br>
              <a:rPr lang="es-MX" sz="1600" dirty="0">
                <a:effectLst/>
                <a:latin typeface="+mn-lt"/>
              </a:rPr>
            </a:br>
            <a:r>
              <a:rPr lang="es-MX" sz="1600" dirty="0" smtClean="0">
                <a:effectLst/>
                <a:latin typeface="+mn-lt"/>
              </a:rPr>
              <a:t>Los </a:t>
            </a:r>
            <a:r>
              <a:rPr lang="es-MX" sz="1600" dirty="0">
                <a:effectLst/>
                <a:latin typeface="+mn-lt"/>
              </a:rPr>
              <a:t>problemas se indican de acuerdo al orden de la tabla anterior: en la casilla de la Fila 1 se anota la letra correspondiente al problema con mayor puntuación y en la última casilla la letra del problema con la menor puntuación</a:t>
            </a:r>
            <a:br>
              <a:rPr lang="es-MX" sz="1600" dirty="0">
                <a:effectLst/>
                <a:latin typeface="+mn-lt"/>
              </a:rPr>
            </a:br>
            <a:r>
              <a:rPr lang="es-MX" sz="1600" dirty="0" smtClean="0">
                <a:latin typeface="+mn-lt"/>
              </a:rPr>
              <a:t/>
            </a:r>
            <a:br>
              <a:rPr lang="es-MX" sz="1600" dirty="0" smtClean="0">
                <a:latin typeface="+mn-lt"/>
              </a:rPr>
            </a:br>
            <a:r>
              <a:rPr lang="es-MX" sz="2000" dirty="0" smtClean="0"/>
              <a:t/>
            </a:r>
            <a:br>
              <a:rPr lang="es-MX" sz="2000" dirty="0" smtClean="0"/>
            </a:br>
            <a:endParaRPr lang="es-MX" sz="2000" dirty="0"/>
          </a:p>
        </p:txBody>
      </p:sp>
      <p:graphicFrame>
        <p:nvGraphicFramePr>
          <p:cNvPr id="18" name="17 Marcador de contenido"/>
          <p:cNvGraphicFramePr>
            <a:graphicFrameLocks noGrp="1"/>
          </p:cNvGraphicFramePr>
          <p:nvPr>
            <p:ph idx="1"/>
          </p:nvPr>
        </p:nvGraphicFramePr>
        <p:xfrm>
          <a:off x="1042988" y="2349500"/>
          <a:ext cx="6913562" cy="3336921"/>
        </p:xfrm>
        <a:graphic>
          <a:graphicData uri="http://schemas.openxmlformats.org/drawingml/2006/table">
            <a:tbl>
              <a:tblPr firstRow="1" bandRow="1">
                <a:tableStyleId>{2D5ABB26-0587-4C30-8999-92F81FD0307C}</a:tableStyleId>
              </a:tblPr>
              <a:tblGrid>
                <a:gridCol w="914505"/>
                <a:gridCol w="914505"/>
                <a:gridCol w="914505"/>
                <a:gridCol w="914505"/>
                <a:gridCol w="914505"/>
                <a:gridCol w="914505"/>
                <a:gridCol w="1426532"/>
              </a:tblGrid>
              <a:tr h="370769">
                <a:tc>
                  <a:txBody>
                    <a:bodyPr/>
                    <a:lstStyle/>
                    <a:p>
                      <a:r>
                        <a:rPr lang="es-MX" sz="1800" dirty="0" smtClean="0"/>
                        <a:t>Fila</a:t>
                      </a:r>
                      <a:r>
                        <a:rPr lang="es-MX" sz="1800" baseline="0" dirty="0" smtClean="0"/>
                        <a:t> 1</a:t>
                      </a:r>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r>
                        <a:rPr lang="es-MX" sz="1800" dirty="0" smtClean="0"/>
                        <a:t>=  5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r>
              <a:tr h="370769">
                <a:tc>
                  <a:txBody>
                    <a:bodyPr/>
                    <a:lstStyle/>
                    <a:p>
                      <a:r>
                        <a:rPr lang="es-MX" sz="1800" dirty="0" smtClean="0"/>
                        <a:t>Fila 2</a:t>
                      </a:r>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r>
                        <a:rPr lang="es-MX" sz="1800" dirty="0" smtClean="0"/>
                        <a:t>= </a:t>
                      </a:r>
                      <a:r>
                        <a:rPr lang="es-MX" sz="1800" baseline="0" dirty="0" smtClean="0"/>
                        <a:t> 4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r>
              <a:tr h="370769">
                <a:tc>
                  <a:txBody>
                    <a:bodyPr/>
                    <a:lstStyle/>
                    <a:p>
                      <a:r>
                        <a:rPr lang="es-MX" sz="1800" dirty="0" smtClean="0"/>
                        <a:t>Fila 3</a:t>
                      </a:r>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r>
                        <a:rPr lang="es-MX" sz="1800" dirty="0" smtClean="0"/>
                        <a:t>=  3 puntos</a:t>
                      </a:r>
                      <a:endParaRPr lang="es-MX" sz="1800" dirty="0"/>
                    </a:p>
                  </a:txBody>
                  <a:tcPr marL="91451" marR="91451" marT="45711" marB="45711">
                    <a:noFill/>
                  </a:tcPr>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r>
              <a:tr h="370769">
                <a:tc>
                  <a:txBody>
                    <a:bodyPr/>
                    <a:lstStyle/>
                    <a:p>
                      <a:r>
                        <a:rPr lang="es-MX" sz="1800" dirty="0" smtClean="0"/>
                        <a:t>Fila 4</a:t>
                      </a:r>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r>
                        <a:rPr lang="es-MX" sz="1800" dirty="0" smtClean="0"/>
                        <a:t>=  2 puntos</a:t>
                      </a:r>
                      <a:endParaRPr lang="es-MX" sz="1800" dirty="0"/>
                    </a:p>
                  </a:txBody>
                  <a:tcPr marL="91451" marR="91451" marT="45711" marB="45711"/>
                </a:tc>
              </a:tr>
              <a:tr h="370769">
                <a:tc>
                  <a:txBody>
                    <a:bodyPr/>
                    <a:lstStyle/>
                    <a:p>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c>
                  <a:txBody>
                    <a:bodyPr/>
                    <a:lstStyle/>
                    <a:p>
                      <a:endParaRPr lang="es-MX" sz="1800" dirty="0"/>
                    </a:p>
                  </a:txBody>
                  <a:tcPr marL="91451" marR="91451" marT="45711" marB="45711"/>
                </a:tc>
              </a:tr>
              <a:tr h="370769">
                <a:tc>
                  <a:txBody>
                    <a:bodyPr/>
                    <a:lstStyle/>
                    <a:p>
                      <a:r>
                        <a:rPr lang="es-MX" sz="1800" dirty="0" smtClean="0"/>
                        <a:t>Fila 5</a:t>
                      </a:r>
                      <a:endParaRPr lang="es-MX" sz="1800" dirty="0"/>
                    </a:p>
                  </a:txBody>
                  <a:tcPr marL="91451" marR="91451" marT="45711" marB="45711"/>
                </a:tc>
                <a:tc>
                  <a:txBody>
                    <a:bodyPr/>
                    <a:lstStyle/>
                    <a:p>
                      <a:endParaRPr lang="es-MX" sz="1800"/>
                    </a:p>
                  </a:txBody>
                  <a:tcPr marL="91451" marR="91451" marT="45711" marB="45711"/>
                </a:tc>
                <a:tc>
                  <a:txBody>
                    <a:bodyPr/>
                    <a:lstStyle/>
                    <a:p>
                      <a:endParaRPr lang="es-MX" sz="1800"/>
                    </a:p>
                  </a:txBody>
                  <a:tcPr marL="91451" marR="91451" marT="45711" marB="45711"/>
                </a:tc>
                <a:tc>
                  <a:txBody>
                    <a:bodyPr/>
                    <a:lstStyle/>
                    <a:p>
                      <a:endParaRPr lang="es-MX" sz="1800" dirty="0"/>
                    </a:p>
                  </a:txBody>
                  <a:tcPr marL="91451" marR="91451" marT="45711" marB="45711">
                    <a:solidFill>
                      <a:schemeClr val="accent1">
                        <a:lumMod val="60000"/>
                        <a:lumOff val="40000"/>
                      </a:schemeClr>
                    </a:solidFill>
                  </a:tcPr>
                </a:tc>
                <a:tc>
                  <a:txBody>
                    <a:bodyPr/>
                    <a:lstStyle/>
                    <a:p>
                      <a:endParaRPr lang="es-MX" sz="1800"/>
                    </a:p>
                  </a:txBody>
                  <a:tcPr marL="91451" marR="91451" marT="45711" marB="45711"/>
                </a:tc>
                <a:tc>
                  <a:txBody>
                    <a:bodyPr/>
                    <a:lstStyle/>
                    <a:p>
                      <a:endParaRPr lang="es-MX" sz="1800" dirty="0"/>
                    </a:p>
                  </a:txBody>
                  <a:tcPr marL="91451" marR="91451" marT="45711" marB="45711"/>
                </a:tc>
                <a:tc>
                  <a:txBody>
                    <a:bodyPr/>
                    <a:lstStyle/>
                    <a:p>
                      <a:r>
                        <a:rPr lang="es-MX" sz="1800" dirty="0" smtClean="0"/>
                        <a:t>=  1 punto</a:t>
                      </a:r>
                      <a:endParaRPr lang="es-MX" sz="1800" dirty="0"/>
                    </a:p>
                  </a:txBody>
                  <a:tcPr marL="91451" marR="91451" marT="45711" marB="45711"/>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82880"/>
            <a:ext cx="8229600" cy="1111664"/>
          </a:xfrm>
        </p:spPr>
        <p:txBody>
          <a:bodyPr>
            <a:noAutofit/>
          </a:bodyPr>
          <a:lstStyle/>
          <a:p>
            <a:pPr eaLnBrk="1" fontAlgn="auto" hangingPunct="1">
              <a:spcAft>
                <a:spcPts val="0"/>
              </a:spcAft>
              <a:defRPr/>
            </a:pPr>
            <a:r>
              <a:rPr lang="es-MX" sz="3600" dirty="0" smtClean="0">
                <a:solidFill>
                  <a:schemeClr val="accent1">
                    <a:lumMod val="20000"/>
                    <a:lumOff val="80000"/>
                  </a:schemeClr>
                </a:solidFill>
                <a:effectLst/>
              </a:rPr>
              <a:t>Acordar las acciones y metas</a:t>
            </a:r>
            <a:endParaRPr lang="es-MX" sz="3600" dirty="0">
              <a:solidFill>
                <a:schemeClr val="accent1">
                  <a:lumMod val="20000"/>
                  <a:lumOff val="80000"/>
                </a:schemeClr>
              </a:solidFill>
              <a:effectLst/>
            </a:endParaRPr>
          </a:p>
        </p:txBody>
      </p:sp>
      <p:sp>
        <p:nvSpPr>
          <p:cNvPr id="69635" name="1 Marcador de contenido"/>
          <p:cNvSpPr>
            <a:spLocks noGrp="1"/>
          </p:cNvSpPr>
          <p:nvPr>
            <p:ph idx="1"/>
          </p:nvPr>
        </p:nvSpPr>
        <p:spPr>
          <a:xfrm>
            <a:off x="395288" y="1916113"/>
            <a:ext cx="7467600" cy="4525962"/>
          </a:xfrm>
        </p:spPr>
        <p:txBody>
          <a:bodyPr/>
          <a:lstStyle/>
          <a:p>
            <a:pPr eaLnBrk="1" hangingPunct="1">
              <a:buFont typeface="Wingdings 2" pitchFamily="18" charset="2"/>
              <a:buNone/>
              <a:defRPr/>
            </a:pPr>
            <a:r>
              <a:rPr lang="es-MX" sz="2200" dirty="0" smtClean="0"/>
              <a:t>Las acciones y metas están íntimamente relacionadas con el resultado del análisis de necesidades, sobre todo las que se refieren a los estudiantes: </a:t>
            </a:r>
            <a:r>
              <a:rPr lang="es-MX" sz="2200" dirty="0" smtClean="0">
                <a:solidFill>
                  <a:schemeClr val="accent5">
                    <a:lumMod val="75000"/>
                  </a:schemeClr>
                </a:solidFill>
                <a:effectLst>
                  <a:outerShdw blurRad="38100" dist="38100" dir="2700000" algn="tl">
                    <a:srgbClr val="000000">
                      <a:alpha val="43137"/>
                    </a:srgbClr>
                  </a:outerShdw>
                </a:effectLst>
              </a:rPr>
              <a:t>información, formación y orientación.</a:t>
            </a:r>
          </a:p>
          <a:p>
            <a:pPr eaLnBrk="1" hangingPunct="1">
              <a:buFont typeface="Wingdings 2" pitchFamily="18" charset="2"/>
              <a:buNone/>
              <a:defRPr/>
            </a:pPr>
            <a:endParaRPr lang="es-MX" sz="2200" dirty="0" smtClean="0"/>
          </a:p>
          <a:p>
            <a:pPr eaLnBrk="1" hangingPunct="1">
              <a:buFont typeface="Wingdings 2" pitchFamily="18" charset="2"/>
              <a:buNone/>
              <a:defRPr/>
            </a:pPr>
            <a:r>
              <a:rPr lang="es-MX" sz="2200" dirty="0" smtClean="0"/>
              <a:t>Se definen en función del </a:t>
            </a:r>
            <a:r>
              <a:rPr lang="es-MX" sz="2200" dirty="0" smtClean="0">
                <a:solidFill>
                  <a:schemeClr val="accent5">
                    <a:lumMod val="75000"/>
                  </a:schemeClr>
                </a:solidFill>
                <a:effectLst>
                  <a:outerShdw blurRad="38100" dist="38100" dir="2700000" algn="tl">
                    <a:srgbClr val="000000">
                      <a:alpha val="43137"/>
                    </a:srgbClr>
                  </a:outerShdw>
                </a:effectLst>
              </a:rPr>
              <a:t>momento de la trayectoria escolar </a:t>
            </a:r>
            <a:r>
              <a:rPr lang="es-MX" sz="2200" dirty="0" smtClean="0"/>
              <a:t>donde el grupo de tutores considera imprescindible ejercer la acción tutorial:</a:t>
            </a:r>
          </a:p>
          <a:p>
            <a:pPr lvl="1" eaLnBrk="1" hangingPunct="1">
              <a:buFont typeface="Wingdings" pitchFamily="2" charset="2"/>
              <a:buChar char="q"/>
              <a:defRPr/>
            </a:pPr>
            <a:r>
              <a:rPr lang="es-MX" sz="2200" dirty="0" smtClean="0"/>
              <a:t>Al inicio de los estudios</a:t>
            </a:r>
          </a:p>
          <a:p>
            <a:pPr lvl="1" eaLnBrk="1" hangingPunct="1">
              <a:buFont typeface="Wingdings" pitchFamily="2" charset="2"/>
              <a:buChar char="q"/>
              <a:defRPr/>
            </a:pPr>
            <a:r>
              <a:rPr lang="es-MX" sz="2200" dirty="0" smtClean="0"/>
              <a:t>Durante los estudios</a:t>
            </a:r>
          </a:p>
          <a:p>
            <a:pPr lvl="1" eaLnBrk="1" hangingPunct="1">
              <a:buFont typeface="Wingdings" pitchFamily="2" charset="2"/>
              <a:buChar char="q"/>
              <a:defRPr/>
            </a:pPr>
            <a:r>
              <a:rPr lang="es-MX" sz="2200" dirty="0" smtClean="0"/>
              <a:t>Al final de los estudios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611560" y="332656"/>
            <a:ext cx="8136904" cy="936104"/>
          </a:xfrm>
        </p:spPr>
        <p:txBody>
          <a:bodyPr>
            <a:noAutofit/>
          </a:bodyPr>
          <a:lstStyle/>
          <a:p>
            <a:pPr eaLnBrk="1" fontAlgn="auto" hangingPunct="1">
              <a:spcAft>
                <a:spcPts val="0"/>
              </a:spcAft>
              <a:defRPr/>
            </a:pPr>
            <a:r>
              <a:rPr lang="es-MX" sz="3600" dirty="0" smtClean="0">
                <a:solidFill>
                  <a:schemeClr val="accent1">
                    <a:lumMod val="20000"/>
                    <a:lumOff val="80000"/>
                  </a:schemeClr>
                </a:solidFill>
                <a:effectLst/>
              </a:rPr>
              <a:t>Acordar las acciones y metas</a:t>
            </a:r>
            <a:r>
              <a:rPr lang="es-MX" sz="3600" dirty="0" smtClean="0"/>
              <a:t/>
            </a:r>
            <a:br>
              <a:rPr lang="es-MX" sz="3600" dirty="0" smtClean="0"/>
            </a:br>
            <a:endParaRPr lang="es-ES" sz="3600" dirty="0"/>
          </a:p>
        </p:txBody>
      </p:sp>
      <p:sp>
        <p:nvSpPr>
          <p:cNvPr id="2" name="1 Marcador de contenido"/>
          <p:cNvSpPr>
            <a:spLocks noGrp="1"/>
          </p:cNvSpPr>
          <p:nvPr>
            <p:ph idx="1"/>
          </p:nvPr>
        </p:nvSpPr>
        <p:spPr>
          <a:xfrm>
            <a:off x="611188" y="1773238"/>
            <a:ext cx="7467600" cy="4525962"/>
          </a:xfrm>
        </p:spPr>
        <p:txBody>
          <a:bodyPr rtlCol="0">
            <a:normAutofit/>
          </a:bodyPr>
          <a:lstStyle/>
          <a:p>
            <a:pPr marL="420624" indent="-384048" eaLnBrk="1" fontAlgn="auto" hangingPunct="1">
              <a:spcAft>
                <a:spcPts val="0"/>
              </a:spcAft>
              <a:buFont typeface="Wingdings 2"/>
              <a:buNone/>
              <a:defRPr/>
            </a:pPr>
            <a:r>
              <a:rPr lang="es-ES" sz="2000" dirty="0" smtClean="0"/>
              <a:t>Las acciones de un PAT constituyen las alternativas de solución a las problemas consideradas como prioritarias. Entre los criterios para su definición se debe considerar:</a:t>
            </a:r>
          </a:p>
          <a:p>
            <a:pPr marL="722376" lvl="1" indent="-274320" eaLnBrk="1" fontAlgn="auto" hangingPunct="1">
              <a:spcAft>
                <a:spcPts val="0"/>
              </a:spcAft>
              <a:buClr>
                <a:schemeClr val="accent2">
                  <a:lumMod val="75000"/>
                </a:schemeClr>
              </a:buClr>
              <a:buFont typeface="Wingdings" pitchFamily="2" charset="2"/>
              <a:buChar char="Ø"/>
              <a:defRPr/>
            </a:pPr>
            <a:endParaRPr lang="es-ES" dirty="0" smtClean="0"/>
          </a:p>
          <a:p>
            <a:pPr marL="722376" lvl="1" indent="-274320" eaLnBrk="1" fontAlgn="auto" hangingPunct="1">
              <a:spcAft>
                <a:spcPts val="0"/>
              </a:spcAft>
              <a:buClr>
                <a:schemeClr val="accent2">
                  <a:lumMod val="75000"/>
                </a:schemeClr>
              </a:buClr>
              <a:buFont typeface="Wingdings" pitchFamily="2" charset="2"/>
              <a:buChar char="Ø"/>
              <a:defRPr/>
            </a:pPr>
            <a:r>
              <a:rPr lang="es-ES" dirty="0" smtClean="0"/>
              <a:t>Su </a:t>
            </a:r>
            <a:r>
              <a:rPr lang="es-ES" i="1" dirty="0" smtClean="0">
                <a:solidFill>
                  <a:schemeClr val="accent5">
                    <a:lumMod val="75000"/>
                  </a:schemeClr>
                </a:solidFill>
                <a:effectLst>
                  <a:outerShdw blurRad="38100" dist="38100" dir="2700000" algn="tl">
                    <a:srgbClr val="000000">
                      <a:alpha val="43137"/>
                    </a:srgbClr>
                  </a:outerShdw>
                </a:effectLst>
              </a:rPr>
              <a:t>congruencia</a:t>
            </a:r>
            <a:r>
              <a:rPr lang="es-ES" dirty="0" smtClean="0"/>
              <a:t>:  son acordes a la problemática que pretenden resolver.</a:t>
            </a:r>
          </a:p>
          <a:p>
            <a:pPr marL="722376" lvl="1" indent="-274320" eaLnBrk="1" fontAlgn="auto" hangingPunct="1">
              <a:spcAft>
                <a:spcPts val="0"/>
              </a:spcAft>
              <a:buClr>
                <a:schemeClr val="accent2">
                  <a:lumMod val="75000"/>
                </a:schemeClr>
              </a:buClr>
              <a:buFont typeface="Wingdings" pitchFamily="2" charset="2"/>
              <a:buChar char="Ø"/>
              <a:defRPr/>
            </a:pPr>
            <a:endParaRPr lang="es-ES" dirty="0" smtClean="0"/>
          </a:p>
          <a:p>
            <a:pPr marL="722376" lvl="1" indent="-274320" eaLnBrk="1" fontAlgn="auto" hangingPunct="1">
              <a:spcAft>
                <a:spcPts val="0"/>
              </a:spcAft>
              <a:buClr>
                <a:schemeClr val="accent2">
                  <a:lumMod val="75000"/>
                </a:schemeClr>
              </a:buClr>
              <a:buFont typeface="Wingdings" pitchFamily="2" charset="2"/>
              <a:buChar char="Ø"/>
              <a:defRPr/>
            </a:pPr>
            <a:r>
              <a:rPr lang="es-ES" dirty="0" smtClean="0"/>
              <a:t>Su </a:t>
            </a:r>
            <a:r>
              <a:rPr lang="es-ES" i="1" dirty="0" smtClean="0">
                <a:solidFill>
                  <a:schemeClr val="accent5">
                    <a:lumMod val="75000"/>
                  </a:schemeClr>
                </a:solidFill>
                <a:effectLst>
                  <a:outerShdw blurRad="38100" dist="38100" dir="2700000" algn="tl">
                    <a:srgbClr val="000000">
                      <a:alpha val="43137"/>
                    </a:srgbClr>
                  </a:outerShdw>
                </a:effectLst>
              </a:rPr>
              <a:t>factibilidad</a:t>
            </a:r>
            <a:r>
              <a:rPr lang="es-ES" dirty="0" smtClean="0"/>
              <a:t>: es posible llevarlas a cabo en función de los recursos y condiciones presentes</a:t>
            </a:r>
          </a:p>
          <a:p>
            <a:pPr marL="722376" lvl="1" indent="-274320" eaLnBrk="1" fontAlgn="auto" hangingPunct="1">
              <a:spcAft>
                <a:spcPts val="0"/>
              </a:spcAft>
              <a:buClr>
                <a:schemeClr val="accent2">
                  <a:lumMod val="75000"/>
                </a:schemeClr>
              </a:buClr>
              <a:buFont typeface="Wingdings" pitchFamily="2" charset="2"/>
              <a:buChar char="Ø"/>
              <a:defRPr/>
            </a:pPr>
            <a:endParaRPr lang="es-ES" dirty="0" smtClean="0"/>
          </a:p>
          <a:p>
            <a:pPr marL="722376" lvl="1" indent="-274320" eaLnBrk="1" fontAlgn="auto" hangingPunct="1">
              <a:spcAft>
                <a:spcPts val="0"/>
              </a:spcAft>
              <a:buClr>
                <a:schemeClr val="accent2">
                  <a:lumMod val="75000"/>
                </a:schemeClr>
              </a:buClr>
              <a:buFont typeface="Wingdings" pitchFamily="2" charset="2"/>
              <a:buChar char="Ø"/>
              <a:defRPr/>
            </a:pPr>
            <a:r>
              <a:rPr lang="es-ES" dirty="0" smtClean="0"/>
              <a:t>Su </a:t>
            </a:r>
            <a:r>
              <a:rPr lang="es-ES" i="1" dirty="0" smtClean="0">
                <a:solidFill>
                  <a:schemeClr val="accent5">
                    <a:lumMod val="75000"/>
                  </a:schemeClr>
                </a:solidFill>
                <a:effectLst>
                  <a:outerShdw blurRad="38100" dist="38100" dir="2700000" algn="tl">
                    <a:srgbClr val="000000">
                      <a:alpha val="43137"/>
                    </a:srgbClr>
                  </a:outerShdw>
                </a:effectLst>
              </a:rPr>
              <a:t>pertinencia dentro de un PAT</a:t>
            </a:r>
            <a:r>
              <a:rPr lang="es-ES" dirty="0" smtClean="0"/>
              <a:t>: corresponden al ámbito de la tutoría o están dentro del margen de acción del programa de tutorías.</a:t>
            </a:r>
            <a:endParaRPr lang="es-E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827584" y="404664"/>
            <a:ext cx="7848872" cy="792088"/>
          </a:xfrm>
        </p:spPr>
        <p:txBody>
          <a:bodyPr>
            <a:noAutofit/>
          </a:bodyPr>
          <a:lstStyle/>
          <a:p>
            <a:pPr eaLnBrk="1" fontAlgn="auto" hangingPunct="1">
              <a:spcAft>
                <a:spcPts val="0"/>
              </a:spcAft>
              <a:defRPr/>
            </a:pPr>
            <a:r>
              <a:rPr lang="es-MX" sz="3600" dirty="0" smtClean="0">
                <a:solidFill>
                  <a:schemeClr val="accent5">
                    <a:lumMod val="20000"/>
                    <a:lumOff val="80000"/>
                  </a:schemeClr>
                </a:solidFill>
                <a:effectLst/>
              </a:rPr>
              <a:t>Acordar las acciones y metas</a:t>
            </a:r>
            <a:r>
              <a:rPr lang="es-MX" sz="3200" dirty="0" smtClean="0"/>
              <a:t/>
            </a:r>
            <a:br>
              <a:rPr lang="es-MX" sz="3200" dirty="0" smtClean="0"/>
            </a:br>
            <a:endParaRPr lang="es-ES" sz="3200" dirty="0"/>
          </a:p>
        </p:txBody>
      </p:sp>
      <p:sp>
        <p:nvSpPr>
          <p:cNvPr id="2" name="1 Marcador de contenido"/>
          <p:cNvSpPr>
            <a:spLocks noGrp="1"/>
          </p:cNvSpPr>
          <p:nvPr>
            <p:ph idx="1"/>
          </p:nvPr>
        </p:nvSpPr>
        <p:spPr>
          <a:xfrm>
            <a:off x="611188" y="1844675"/>
            <a:ext cx="7467600" cy="4525963"/>
          </a:xfrm>
        </p:spPr>
        <p:txBody>
          <a:bodyPr rtlCol="0">
            <a:normAutofit lnSpcReduction="10000"/>
          </a:bodyPr>
          <a:lstStyle/>
          <a:p>
            <a:pPr marL="420624" indent="-384048" eaLnBrk="1" fontAlgn="auto" hangingPunct="1">
              <a:spcAft>
                <a:spcPts val="0"/>
              </a:spcAft>
              <a:buFont typeface="Wingdings 2"/>
              <a:buNone/>
              <a:defRPr/>
            </a:pPr>
            <a:r>
              <a:rPr lang="es-ES" sz="2000" dirty="0" smtClean="0"/>
              <a:t>Además de las necesidades identificadas y del perfil de los estudiantes a quienes está dirigido, se deben considerar: </a:t>
            </a:r>
          </a:p>
          <a:p>
            <a:pPr marL="420624" indent="-384048" eaLnBrk="1" fontAlgn="auto" hangingPunct="1">
              <a:lnSpc>
                <a:spcPct val="150000"/>
              </a:lnSpc>
              <a:spcAft>
                <a:spcPts val="0"/>
              </a:spcAft>
              <a:buClr>
                <a:schemeClr val="accent1">
                  <a:lumMod val="50000"/>
                </a:schemeClr>
              </a:buClr>
              <a:buFont typeface="Wingdings" pitchFamily="2" charset="2"/>
              <a:buChar char="Ø"/>
              <a:defRPr/>
            </a:pPr>
            <a:r>
              <a:rPr lang="es-ES" sz="2000" dirty="0" smtClean="0"/>
              <a:t>El tiempo o período que abarca el plan (un semestre/un ciclo escolar).</a:t>
            </a:r>
          </a:p>
          <a:p>
            <a:pPr marL="420624" indent="-384048" eaLnBrk="1" fontAlgn="auto" hangingPunct="1">
              <a:lnSpc>
                <a:spcPct val="150000"/>
              </a:lnSpc>
              <a:spcAft>
                <a:spcPts val="0"/>
              </a:spcAft>
              <a:buClr>
                <a:schemeClr val="accent1">
                  <a:lumMod val="50000"/>
                </a:schemeClr>
              </a:buClr>
              <a:buFont typeface="Wingdings" pitchFamily="2" charset="2"/>
              <a:buChar char="Ø"/>
              <a:defRPr/>
            </a:pPr>
            <a:r>
              <a:rPr lang="es-ES" sz="2000" dirty="0" smtClean="0"/>
              <a:t>Su integración o complementariedad con las acciones y metas de otros programas dirigidos a apoyar la formación de los estudiantes.</a:t>
            </a:r>
          </a:p>
          <a:p>
            <a:pPr marL="420624" indent="-384048" eaLnBrk="1" fontAlgn="auto" hangingPunct="1">
              <a:lnSpc>
                <a:spcPct val="150000"/>
              </a:lnSpc>
              <a:spcAft>
                <a:spcPts val="0"/>
              </a:spcAft>
              <a:buClr>
                <a:schemeClr val="accent1">
                  <a:lumMod val="50000"/>
                </a:schemeClr>
              </a:buClr>
              <a:buFont typeface="Wingdings" pitchFamily="2" charset="2"/>
              <a:buChar char="Ø"/>
              <a:defRPr/>
            </a:pPr>
            <a:r>
              <a:rPr lang="es-ES" sz="2000" dirty="0" smtClean="0"/>
              <a:t>Otras funciones sustantivas de los profesores: docencia, investigación, vinculación, divulgación, ejercicio profesional, etc.</a:t>
            </a:r>
          </a:p>
          <a:p>
            <a:pPr marL="420624" indent="-384048" eaLnBrk="1" fontAlgn="auto" hangingPunct="1">
              <a:lnSpc>
                <a:spcPct val="150000"/>
              </a:lnSpc>
              <a:spcAft>
                <a:spcPts val="0"/>
              </a:spcAft>
              <a:buClr>
                <a:schemeClr val="accent1">
                  <a:lumMod val="50000"/>
                </a:schemeClr>
              </a:buClr>
              <a:buFont typeface="Wingdings" pitchFamily="2" charset="2"/>
              <a:buChar char="Ø"/>
              <a:defRPr/>
            </a:pPr>
            <a:r>
              <a:rPr lang="es-ES" sz="2000" dirty="0" smtClean="0"/>
              <a:t>….</a:t>
            </a:r>
          </a:p>
          <a:p>
            <a:pPr marL="420624" indent="-384048" eaLnBrk="1" fontAlgn="auto" hangingPunct="1">
              <a:lnSpc>
                <a:spcPct val="150000"/>
              </a:lnSpc>
              <a:spcAft>
                <a:spcPts val="0"/>
              </a:spcAft>
              <a:buFont typeface="Wingdings" pitchFamily="2" charset="2"/>
              <a:buChar char="Ø"/>
              <a:defRPr/>
            </a:pPr>
            <a:endParaRPr lang="es-ES" sz="2000" dirty="0" smtClean="0"/>
          </a:p>
          <a:p>
            <a:pPr marL="420624" indent="-384048" eaLnBrk="1" fontAlgn="auto" hangingPunct="1">
              <a:spcAft>
                <a:spcPts val="0"/>
              </a:spcAft>
              <a:buFont typeface="Wingdings" pitchFamily="2" charset="2"/>
              <a:buChar char="Ø"/>
              <a:defRPr/>
            </a:pPr>
            <a:endParaRPr lang="es-ES" sz="2000" dirty="0" smtClean="0"/>
          </a:p>
          <a:p>
            <a:pPr marL="420624" indent="-384048" eaLnBrk="1" fontAlgn="auto" hangingPunct="1">
              <a:spcAft>
                <a:spcPts val="0"/>
              </a:spcAft>
              <a:buFont typeface="Wingdings" pitchFamily="2" charset="2"/>
              <a:buChar char="Ø"/>
              <a:defRPr/>
            </a:pPr>
            <a:endParaRPr lang="es-ES" sz="2000" dirty="0" smtClean="0"/>
          </a:p>
          <a:p>
            <a:pPr marL="420624" indent="-384048" eaLnBrk="1" fontAlgn="auto" hangingPunct="1">
              <a:spcAft>
                <a:spcPts val="0"/>
              </a:spcAft>
              <a:buClr>
                <a:schemeClr val="bg2">
                  <a:lumMod val="50000"/>
                </a:schemeClr>
              </a:buClr>
              <a:buSzPct val="90000"/>
              <a:buFont typeface="Wingdings" pitchFamily="2" charset="2"/>
              <a:buChar char="Ø"/>
              <a:defRPr/>
            </a:pPr>
            <a:endParaRPr lang="es-ES" dirty="0" smtClean="0"/>
          </a:p>
          <a:p>
            <a:pPr marL="420624" indent="-384048" eaLnBrk="1" fontAlgn="auto" hangingPunct="1">
              <a:spcAft>
                <a:spcPts val="0"/>
              </a:spcAft>
              <a:buClr>
                <a:schemeClr val="bg2">
                  <a:lumMod val="50000"/>
                </a:schemeClr>
              </a:buClr>
              <a:buSzPct val="90000"/>
              <a:buFont typeface="Wingdings 2"/>
              <a:buNone/>
              <a:defRPr/>
            </a:pPr>
            <a:endParaRPr lang="es-ES" dirty="0" smtClean="0"/>
          </a:p>
          <a:p>
            <a:pPr marL="420624" indent="-384048" eaLnBrk="1" fontAlgn="auto" hangingPunct="1">
              <a:spcAft>
                <a:spcPts val="0"/>
              </a:spcAft>
              <a:buFont typeface="Wingdings 2"/>
              <a:buChar char=""/>
              <a:defRPr/>
            </a:pPr>
            <a:endParaRPr lang="es-E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noAutofit/>
          </a:bodyPr>
          <a:lstStyle/>
          <a:p>
            <a:pPr eaLnBrk="1" fontAlgn="auto" hangingPunct="1">
              <a:spcAft>
                <a:spcPts val="0"/>
              </a:spcAft>
              <a:defRPr/>
            </a:pPr>
            <a:r>
              <a:rPr lang="es-MX" sz="1800" b="1" dirty="0" smtClean="0">
                <a:effectLst/>
                <a:latin typeface="+mn-lt"/>
              </a:rPr>
              <a:t/>
            </a:r>
            <a:br>
              <a:rPr lang="es-MX" sz="1800" b="1" dirty="0" smtClean="0">
                <a:effectLst/>
                <a:latin typeface="+mn-lt"/>
              </a:rPr>
            </a:br>
            <a:r>
              <a:rPr lang="es-MX" sz="1800" b="1" dirty="0" smtClean="0">
                <a:effectLst/>
                <a:latin typeface="+mn-lt"/>
              </a:rPr>
              <a:t>Actividad grupal</a:t>
            </a:r>
            <a:r>
              <a:rPr lang="es-MX" sz="1600" dirty="0" smtClean="0">
                <a:effectLst/>
                <a:latin typeface="+mn-lt"/>
              </a:rPr>
              <a:t/>
            </a:r>
            <a:br>
              <a:rPr lang="es-MX" sz="1600" dirty="0" smtClean="0">
                <a:effectLst/>
                <a:latin typeface="+mn-lt"/>
              </a:rPr>
            </a:br>
            <a:r>
              <a:rPr lang="es-MX" sz="1600" dirty="0" smtClean="0">
                <a:effectLst/>
                <a:latin typeface="+mn-lt"/>
              </a:rPr>
              <a:t>Seleccionar uno de los problemas identificados como prioritarios. Definir dos acciones, y sus respectivas metas, que cumplan con los criterios de pertinencia, congruencia y factibilidad </a:t>
            </a:r>
            <a:br>
              <a:rPr lang="es-MX" sz="1600" dirty="0" smtClean="0">
                <a:effectLst/>
                <a:latin typeface="+mn-lt"/>
              </a:rPr>
            </a:br>
            <a:endParaRPr lang="es-MX" sz="1600" dirty="0">
              <a:effectLst/>
              <a:latin typeface="+mn-lt"/>
            </a:endParaRPr>
          </a:p>
        </p:txBody>
      </p:sp>
      <p:graphicFrame>
        <p:nvGraphicFramePr>
          <p:cNvPr id="7" name="6 Marcador de contenido"/>
          <p:cNvGraphicFramePr>
            <a:graphicFrameLocks noGrp="1"/>
          </p:cNvGraphicFramePr>
          <p:nvPr>
            <p:ph idx="1"/>
          </p:nvPr>
        </p:nvGraphicFramePr>
        <p:xfrm>
          <a:off x="468313" y="2420938"/>
          <a:ext cx="8135937" cy="3667358"/>
        </p:xfrm>
        <a:graphic>
          <a:graphicData uri="http://schemas.openxmlformats.org/drawingml/2006/table">
            <a:tbl>
              <a:tblPr firstRow="1" bandRow="1">
                <a:tableStyleId>{93296810-A885-4BE3-A3E7-6D5BEEA58F35}</a:tableStyleId>
              </a:tblPr>
              <a:tblGrid>
                <a:gridCol w="4031846"/>
                <a:gridCol w="4104091"/>
              </a:tblGrid>
              <a:tr h="370679">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smtClean="0"/>
                        <a:t>Deficientes conocimientos básicos en la disciplina en estudiantes de primer ingreso</a:t>
                      </a:r>
                      <a:endParaRPr lang="es-MX" sz="1600" dirty="0"/>
                    </a:p>
                  </a:txBody>
                  <a:tcPr marL="91435" marR="91435" marT="45700" marB="45700"/>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800" dirty="0"/>
                    </a:p>
                  </a:txBody>
                  <a:tcPr marL="91449" marR="91449" marT="45704" marB="45704"/>
                </a:tc>
              </a:tr>
              <a:tr h="3706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800" dirty="0" smtClean="0"/>
                        <a:t>Acciones</a:t>
                      </a:r>
                      <a:endParaRPr lang="es-MX" sz="1800" dirty="0"/>
                    </a:p>
                  </a:txBody>
                  <a:tcPr marL="91435" marR="91435" marT="45700" marB="457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800" dirty="0" smtClean="0"/>
                        <a:t>Metas</a:t>
                      </a:r>
                      <a:endParaRPr lang="es-MX" sz="1800" dirty="0"/>
                    </a:p>
                  </a:txBody>
                  <a:tcPr marL="91435" marR="91435" marT="45700" marB="45700"/>
                </a:tc>
              </a:tr>
              <a:tr h="1462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800" dirty="0" smtClean="0"/>
                        <a:t>Realizar</a:t>
                      </a:r>
                      <a:r>
                        <a:rPr lang="es-MX" sz="1800" baseline="0" dirty="0" smtClean="0"/>
                        <a:t> un diagnóstico del nivel de deficiencia, a partir de los resultados en el examen de ingreso en las áreas que evalúan conocimientos disciplinares</a:t>
                      </a:r>
                      <a:endParaRPr lang="es-MX" sz="1800" dirty="0"/>
                    </a:p>
                  </a:txBody>
                  <a:tcPr marL="91435" marR="91435" marT="45700" marB="45700"/>
                </a:tc>
                <a:tc>
                  <a:txBody>
                    <a:bodyPr/>
                    <a:lstStyle/>
                    <a:p>
                      <a:pPr marL="285750" indent="-285750">
                        <a:buFont typeface="Wingdings" pitchFamily="2" charset="2"/>
                        <a:buChar char="§"/>
                      </a:pPr>
                      <a:r>
                        <a:rPr lang="es-MX" sz="1800" dirty="0" smtClean="0"/>
                        <a:t>Identificar</a:t>
                      </a:r>
                      <a:r>
                        <a:rPr lang="es-MX" sz="1800" baseline="0" dirty="0" smtClean="0"/>
                        <a:t> p</a:t>
                      </a:r>
                      <a:r>
                        <a:rPr lang="es-MX" sz="1800" dirty="0" smtClean="0"/>
                        <a:t>orcentaje</a:t>
                      </a:r>
                      <a:r>
                        <a:rPr lang="es-MX" sz="1800" baseline="0" dirty="0" smtClean="0"/>
                        <a:t> de estudiantes con resultados por debajo del promedio de su cohorte</a:t>
                      </a:r>
                      <a:endParaRPr lang="es-MX" sz="1800" dirty="0"/>
                    </a:p>
                  </a:txBody>
                  <a:tcPr marL="91435" marR="91435" marT="45700" marB="45700"/>
                </a:tc>
              </a:tr>
              <a:tr h="1462884">
                <a:tc>
                  <a:txBody>
                    <a:bodyPr/>
                    <a:lstStyle/>
                    <a:p>
                      <a:endParaRPr lang="es-MX" sz="1800" dirty="0" smtClean="0"/>
                    </a:p>
                    <a:p>
                      <a:r>
                        <a:rPr lang="es-MX" sz="1800" dirty="0" smtClean="0"/>
                        <a:t>Implementar cursos propedéuticos</a:t>
                      </a:r>
                      <a:endParaRPr lang="es-MX" sz="1800" dirty="0"/>
                    </a:p>
                  </a:txBody>
                  <a:tcPr marL="91435" marR="91435" marT="45700" marB="45700"/>
                </a:tc>
                <a:tc>
                  <a:txBody>
                    <a:bodyPr/>
                    <a:lstStyle/>
                    <a:p>
                      <a:pPr marL="285750" indent="-285750">
                        <a:buFont typeface="Wingdings" pitchFamily="2" charset="2"/>
                        <a:buChar char="§"/>
                      </a:pPr>
                      <a:r>
                        <a:rPr lang="es-MX" sz="1800" dirty="0" smtClean="0"/>
                        <a:t>Al menos, un grupo por turno</a:t>
                      </a:r>
                    </a:p>
                    <a:p>
                      <a:pPr marL="285750" indent="-285750">
                        <a:buFont typeface="Wingdings" pitchFamily="2" charset="2"/>
                        <a:buChar char="§"/>
                      </a:pPr>
                      <a:r>
                        <a:rPr lang="es-MX" sz="1800" dirty="0" smtClean="0"/>
                        <a:t>Al menos, 70% de estudiantes aprobados en curso propedéutico</a:t>
                      </a:r>
                    </a:p>
                    <a:p>
                      <a:pPr marL="285750" indent="-285750">
                        <a:buFont typeface="Wingdings" pitchFamily="2" charset="2"/>
                        <a:buChar char="§"/>
                      </a:pPr>
                      <a:r>
                        <a:rPr lang="es-MX" sz="1800" dirty="0" smtClean="0"/>
                        <a:t>Disminuir</a:t>
                      </a:r>
                      <a:r>
                        <a:rPr lang="es-MX" sz="1800" baseline="0" dirty="0" smtClean="0"/>
                        <a:t> el porcentaje de irregulares en las materias de mayor dificultad</a:t>
                      </a:r>
                      <a:endParaRPr lang="es-MX" sz="1800" dirty="0"/>
                    </a:p>
                  </a:txBody>
                  <a:tcPr marL="91435" marR="91435" marT="45700" marB="45700"/>
                </a:tc>
              </a:tr>
            </a:tbl>
          </a:graphicData>
        </a:graphic>
      </p:graphicFrame>
      <p:sp>
        <p:nvSpPr>
          <p:cNvPr id="71699" name="2 CuadroTexto"/>
          <p:cNvSpPr txBox="1">
            <a:spLocks noChangeArrowheads="1"/>
          </p:cNvSpPr>
          <p:nvPr/>
        </p:nvSpPr>
        <p:spPr bwMode="auto">
          <a:xfrm>
            <a:off x="3779838" y="1844675"/>
            <a:ext cx="18002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a:t>EJEMPLO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3200" b="1" dirty="0" smtClean="0">
                <a:solidFill>
                  <a:schemeClr val="accent1">
                    <a:lumMod val="40000"/>
                    <a:lumOff val="60000"/>
                  </a:schemeClr>
                </a:solidFill>
                <a:effectLst>
                  <a:outerShdw blurRad="38100" dist="38100" dir="2700000" algn="tl">
                    <a:srgbClr val="000000">
                      <a:alpha val="43137"/>
                    </a:srgbClr>
                  </a:outerShdw>
                </a:effectLst>
              </a:rPr>
              <a:t>¿Cómo nos vamos a (re)organizar para desarrollar el plan?</a:t>
            </a:r>
            <a:r>
              <a:rPr lang="es-MX" sz="3200" dirty="0" smtClean="0">
                <a:solidFill>
                  <a:schemeClr val="accent1">
                    <a:lumMod val="40000"/>
                    <a:lumOff val="60000"/>
                  </a:schemeClr>
                </a:solidFill>
              </a:rPr>
              <a:t/>
            </a:r>
            <a:br>
              <a:rPr lang="es-MX" sz="3200" dirty="0" smtClean="0">
                <a:solidFill>
                  <a:schemeClr val="accent1">
                    <a:lumMod val="40000"/>
                    <a:lumOff val="60000"/>
                  </a:schemeClr>
                </a:solidFill>
              </a:rPr>
            </a:br>
            <a:endParaRPr lang="es-MX" sz="3200" dirty="0">
              <a:solidFill>
                <a:schemeClr val="accent1">
                  <a:lumMod val="40000"/>
                  <a:lumOff val="60000"/>
                </a:schemeClr>
              </a:solidFill>
            </a:endParaRPr>
          </a:p>
        </p:txBody>
      </p:sp>
      <p:sp>
        <p:nvSpPr>
          <p:cNvPr id="3" name="2 Marcador de contenido"/>
          <p:cNvSpPr>
            <a:spLocks noGrp="1"/>
          </p:cNvSpPr>
          <p:nvPr>
            <p:ph sz="half" idx="1"/>
          </p:nvPr>
        </p:nvSpPr>
        <p:spPr>
          <a:xfrm>
            <a:off x="468313" y="1844675"/>
            <a:ext cx="4835525" cy="4525963"/>
          </a:xfrm>
        </p:spPr>
        <p:txBody>
          <a:bodyPr rtlCol="0">
            <a:normAutofit fontScale="92500"/>
          </a:bodyPr>
          <a:lstStyle/>
          <a:p>
            <a:pPr marL="420624" indent="-384048" eaLnBrk="1" fontAlgn="auto" hangingPunct="1">
              <a:spcAft>
                <a:spcPts val="0"/>
              </a:spcAft>
              <a:buFont typeface="Wingdings 2"/>
              <a:buNone/>
              <a:defRPr/>
            </a:pPr>
            <a:r>
              <a:rPr lang="es-MX" sz="2300" dirty="0" smtClean="0"/>
              <a:t>¿Qué tareas va a desarrollar cada uno?</a:t>
            </a:r>
          </a:p>
          <a:p>
            <a:pPr marL="420624" indent="-384048" eaLnBrk="1" fontAlgn="auto" hangingPunct="1">
              <a:spcAft>
                <a:spcPts val="0"/>
              </a:spcAft>
              <a:buFont typeface="Wingdings 2"/>
              <a:buNone/>
              <a:defRPr/>
            </a:pPr>
            <a:endParaRPr lang="es-MX" sz="2300" dirty="0" smtClean="0"/>
          </a:p>
          <a:p>
            <a:pPr marL="420624" indent="-384048" eaLnBrk="1" fontAlgn="auto" hangingPunct="1">
              <a:spcAft>
                <a:spcPts val="0"/>
              </a:spcAft>
              <a:buFont typeface="Wingdings 2"/>
              <a:buNone/>
              <a:defRPr/>
            </a:pPr>
            <a:r>
              <a:rPr lang="es-MX" sz="2300" dirty="0" smtClean="0"/>
              <a:t>¿Qué niveles decisionales vamos a adoptar?</a:t>
            </a:r>
          </a:p>
          <a:p>
            <a:pPr marL="420624" indent="-384048" eaLnBrk="1" fontAlgn="auto" hangingPunct="1">
              <a:spcAft>
                <a:spcPts val="0"/>
              </a:spcAft>
              <a:buFont typeface="Wingdings 2"/>
              <a:buNone/>
              <a:defRPr/>
            </a:pPr>
            <a:r>
              <a:rPr lang="es-MX" sz="2300" dirty="0" smtClean="0"/>
              <a:t>	</a:t>
            </a:r>
          </a:p>
          <a:p>
            <a:pPr marL="420624" indent="-384048" eaLnBrk="1" fontAlgn="auto" hangingPunct="1">
              <a:spcAft>
                <a:spcPts val="0"/>
              </a:spcAft>
              <a:buFont typeface="Wingdings 2"/>
              <a:buNone/>
              <a:defRPr/>
            </a:pPr>
            <a:r>
              <a:rPr lang="es-MX" sz="2300" dirty="0" smtClean="0"/>
              <a:t>¿Quiénes participarán en cada nivel decisional?</a:t>
            </a:r>
          </a:p>
          <a:p>
            <a:pPr marL="420624" indent="-384048" eaLnBrk="1" fontAlgn="auto" hangingPunct="1">
              <a:spcAft>
                <a:spcPts val="0"/>
              </a:spcAft>
              <a:buFont typeface="Wingdings 2"/>
              <a:buNone/>
              <a:defRPr/>
            </a:pPr>
            <a:endParaRPr lang="es-MX" sz="2300" dirty="0" smtClean="0"/>
          </a:p>
          <a:p>
            <a:pPr marL="420624" indent="-384048" eaLnBrk="1" fontAlgn="auto" hangingPunct="1">
              <a:spcAft>
                <a:spcPts val="0"/>
              </a:spcAft>
              <a:buFont typeface="Wingdings 2"/>
              <a:buNone/>
              <a:defRPr/>
            </a:pPr>
            <a:r>
              <a:rPr lang="es-MX" sz="2300" dirty="0" smtClean="0"/>
              <a:t>¿Cómo se van a tomar las decisiones?</a:t>
            </a:r>
          </a:p>
          <a:p>
            <a:pPr marL="420624" indent="-384048" eaLnBrk="1" fontAlgn="auto" hangingPunct="1">
              <a:spcAft>
                <a:spcPts val="0"/>
              </a:spcAft>
              <a:buFont typeface="Wingdings 2"/>
              <a:buNone/>
              <a:defRPr/>
            </a:pPr>
            <a:endParaRPr lang="es-MX" sz="2300" dirty="0" smtClean="0"/>
          </a:p>
          <a:p>
            <a:pPr marL="420624" indent="-384048" eaLnBrk="1" fontAlgn="auto" hangingPunct="1">
              <a:spcAft>
                <a:spcPts val="0"/>
              </a:spcAft>
              <a:buFont typeface="Wingdings 2"/>
              <a:buNone/>
              <a:defRPr/>
            </a:pPr>
            <a:r>
              <a:rPr lang="es-MX" sz="2300" dirty="0" smtClean="0"/>
              <a:t>¿Cómo va a circular la información?</a:t>
            </a:r>
          </a:p>
          <a:p>
            <a:pPr marL="420624" indent="-384048" eaLnBrk="1" fontAlgn="auto" hangingPunct="1">
              <a:spcAft>
                <a:spcPts val="0"/>
              </a:spcAft>
              <a:buFont typeface="Wingdings 2"/>
              <a:buNone/>
              <a:defRPr/>
            </a:pPr>
            <a:endParaRPr lang="es-MX" sz="2000" dirty="0" smtClean="0"/>
          </a:p>
          <a:p>
            <a:pPr marL="420624" indent="-384048" eaLnBrk="1" fontAlgn="auto" hangingPunct="1">
              <a:spcAft>
                <a:spcPts val="0"/>
              </a:spcAft>
              <a:buFont typeface="Wingdings 2"/>
              <a:buNone/>
              <a:defRPr/>
            </a:pPr>
            <a:endParaRPr lang="es-MX" sz="2000" dirty="0"/>
          </a:p>
        </p:txBody>
      </p:sp>
      <p:sp>
        <p:nvSpPr>
          <p:cNvPr id="7" name="6 Marcador de contenido"/>
          <p:cNvSpPr>
            <a:spLocks noGrp="1"/>
          </p:cNvSpPr>
          <p:nvPr>
            <p:ph sz="half" idx="2"/>
          </p:nvPr>
        </p:nvSpPr>
        <p:spPr>
          <a:xfrm>
            <a:off x="5364163" y="1600200"/>
            <a:ext cx="2808287" cy="4525963"/>
          </a:xfrm>
        </p:spPr>
        <p:txBody>
          <a:bodyPr rtlCol="0">
            <a:normAutofit fontScale="92500"/>
          </a:bodyPr>
          <a:lstStyle/>
          <a:p>
            <a:pPr marL="420624" indent="-384048" eaLnBrk="1" fontAlgn="auto" hangingPunct="1">
              <a:spcAft>
                <a:spcPts val="0"/>
              </a:spcAft>
              <a:buFont typeface="Wingdings 2"/>
              <a:buNone/>
              <a:defRPr/>
            </a:pPr>
            <a:endParaRPr lang="es-MX" dirty="0"/>
          </a:p>
        </p:txBody>
      </p:sp>
      <p:pic>
        <p:nvPicPr>
          <p:cNvPr id="13317" name="Picture 8" descr="C:\Users\Federico Zayas\AppData\Local\Microsoft\Windows\Temporary Internet Files\Content.IE5\IK9YIAYK\MC900295581[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867400" y="2492375"/>
            <a:ext cx="2233613" cy="3097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noAutofit/>
          </a:bodyPr>
          <a:lstStyle/>
          <a:p>
            <a:pPr eaLnBrk="1" fontAlgn="auto" hangingPunct="1">
              <a:spcAft>
                <a:spcPts val="0"/>
              </a:spcAft>
              <a:defRPr/>
            </a:pPr>
            <a:r>
              <a:rPr lang="es-MX" sz="1800" b="1" dirty="0" smtClean="0">
                <a:effectLst/>
                <a:latin typeface="+mn-lt"/>
              </a:rPr>
              <a:t/>
            </a:r>
            <a:br>
              <a:rPr lang="es-MX" sz="1800" b="1" dirty="0" smtClean="0">
                <a:effectLst/>
                <a:latin typeface="+mn-lt"/>
              </a:rPr>
            </a:br>
            <a:r>
              <a:rPr lang="es-MX" sz="1800" b="1" dirty="0" smtClean="0">
                <a:effectLst/>
                <a:latin typeface="+mn-lt"/>
              </a:rPr>
              <a:t>Actividad grupal</a:t>
            </a:r>
            <a:r>
              <a:rPr lang="es-MX" sz="1600" dirty="0" smtClean="0">
                <a:effectLst/>
                <a:latin typeface="+mn-lt"/>
              </a:rPr>
              <a:t/>
            </a:r>
            <a:br>
              <a:rPr lang="es-MX" sz="1600" dirty="0" smtClean="0">
                <a:effectLst/>
                <a:latin typeface="+mn-lt"/>
              </a:rPr>
            </a:br>
            <a:r>
              <a:rPr lang="es-MX" sz="1600" dirty="0" smtClean="0">
                <a:effectLst/>
                <a:latin typeface="+mn-lt"/>
              </a:rPr>
              <a:t>Seleccionar uno de los problemas identificados como prioritarios. Definir dos acciones, y sus respectivas metas, que cumplan con los criterios de pertinencia, congruencia y factibilidad </a:t>
            </a:r>
            <a:br>
              <a:rPr lang="es-MX" sz="1600" dirty="0" smtClean="0">
                <a:effectLst/>
                <a:latin typeface="+mn-lt"/>
              </a:rPr>
            </a:br>
            <a:endParaRPr lang="es-MX" sz="1600" dirty="0">
              <a:effectLst/>
              <a:latin typeface="+mn-lt"/>
            </a:endParaRPr>
          </a:p>
        </p:txBody>
      </p:sp>
      <p:graphicFrame>
        <p:nvGraphicFramePr>
          <p:cNvPr id="7" name="6 Marcador de contenido"/>
          <p:cNvGraphicFramePr>
            <a:graphicFrameLocks noGrp="1"/>
          </p:cNvGraphicFramePr>
          <p:nvPr>
            <p:ph idx="1"/>
            <p:extLst>
              <p:ext uri="{D42A27DB-BD31-4B8C-83A1-F6EECF244321}">
                <p14:modId xmlns="" xmlns:p14="http://schemas.microsoft.com/office/powerpoint/2010/main" val="2492960970"/>
              </p:ext>
            </p:extLst>
          </p:nvPr>
        </p:nvGraphicFramePr>
        <p:xfrm>
          <a:off x="539552" y="1844824"/>
          <a:ext cx="8135937" cy="3941562"/>
        </p:xfrm>
        <a:graphic>
          <a:graphicData uri="http://schemas.openxmlformats.org/drawingml/2006/table">
            <a:tbl>
              <a:tblPr firstRow="1" bandRow="1">
                <a:tableStyleId>{93296810-A885-4BE3-A3E7-6D5BEEA58F35}</a:tableStyleId>
              </a:tblPr>
              <a:tblGrid>
                <a:gridCol w="4031846"/>
                <a:gridCol w="4104091"/>
              </a:tblGrid>
              <a:tr h="370679">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600" dirty="0"/>
                    </a:p>
                  </a:txBody>
                  <a:tcPr marL="91435" marR="91435" marT="45700" marB="45700"/>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800" dirty="0"/>
                    </a:p>
                  </a:txBody>
                  <a:tcPr marL="91449" marR="91449" marT="45704" marB="45704"/>
                </a:tc>
              </a:tr>
              <a:tr h="37067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800" dirty="0" smtClean="0"/>
                        <a:t>Acciones</a:t>
                      </a:r>
                      <a:endParaRPr lang="es-MX" sz="1800" dirty="0"/>
                    </a:p>
                  </a:txBody>
                  <a:tcPr marL="91435" marR="91435" marT="45700" marB="4570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800" dirty="0" smtClean="0"/>
                        <a:t>Metas</a:t>
                      </a:r>
                      <a:endParaRPr lang="es-MX" sz="1800" dirty="0"/>
                    </a:p>
                  </a:txBody>
                  <a:tcPr marL="91435" marR="91435" marT="45700" marB="45700"/>
                </a:tc>
              </a:tr>
              <a:tr h="14628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8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s-MX" sz="1800" dirty="0"/>
                    </a:p>
                  </a:txBody>
                  <a:tcPr marL="91435" marR="91435" marT="45700" marB="45700"/>
                </a:tc>
                <a:tc>
                  <a:txBody>
                    <a:bodyPr/>
                    <a:lstStyle/>
                    <a:p>
                      <a:pPr marL="285750" indent="-285750">
                        <a:buFont typeface="Wingdings" pitchFamily="2" charset="2"/>
                        <a:buChar char="§"/>
                      </a:pPr>
                      <a:endParaRPr lang="es-MX" sz="1800" dirty="0"/>
                    </a:p>
                  </a:txBody>
                  <a:tcPr marL="91435" marR="91435" marT="45700" marB="45700"/>
                </a:tc>
              </a:tr>
              <a:tr h="1462884">
                <a:tc>
                  <a:txBody>
                    <a:bodyPr/>
                    <a:lstStyle/>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a:p>
                  </a:txBody>
                  <a:tcPr marL="91435" marR="91435" marT="45700" marB="45700"/>
                </a:tc>
                <a:tc>
                  <a:txBody>
                    <a:bodyPr/>
                    <a:lstStyle/>
                    <a:p>
                      <a:pPr marL="285750" indent="-285750">
                        <a:buFont typeface="Wingdings" pitchFamily="2" charset="2"/>
                        <a:buChar char="§"/>
                      </a:pPr>
                      <a:endParaRPr lang="es-MX" sz="1800" dirty="0"/>
                    </a:p>
                  </a:txBody>
                  <a:tcPr marL="91435" marR="91435" marT="45700" marB="45700"/>
                </a:tc>
              </a:tr>
            </a:tbl>
          </a:graphicData>
        </a:graphic>
      </p:graphicFrame>
    </p:spTree>
    <p:extLst>
      <p:ext uri="{BB962C8B-B14F-4D97-AF65-F5344CB8AC3E}">
        <p14:creationId xmlns="" xmlns:p14="http://schemas.microsoft.com/office/powerpoint/2010/main" val="23893727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3200" b="1" dirty="0" smtClean="0">
                <a:solidFill>
                  <a:schemeClr val="accent5">
                    <a:lumMod val="20000"/>
                    <a:lumOff val="80000"/>
                  </a:schemeClr>
                </a:solidFill>
                <a:effectLst>
                  <a:outerShdw blurRad="38100" dist="38100" dir="2700000" algn="tl">
                    <a:srgbClr val="000000">
                      <a:alpha val="43137"/>
                    </a:srgbClr>
                  </a:outerShdw>
                </a:effectLst>
              </a:rPr>
              <a:t>Propósitos del acompañamiento tutorial: referentes para determinar las acciones y metas</a:t>
            </a:r>
            <a:endParaRPr lang="es-MX" sz="3200" b="1" dirty="0">
              <a:solidFill>
                <a:schemeClr val="accent5">
                  <a:lumMod val="20000"/>
                  <a:lumOff val="80000"/>
                </a:schemeClr>
              </a:solidFill>
              <a:effectLst>
                <a:outerShdw blurRad="38100" dist="38100" dir="2700000" algn="tl">
                  <a:srgbClr val="000000">
                    <a:alpha val="43137"/>
                  </a:srgbClr>
                </a:outerShdw>
              </a:effectLst>
            </a:endParaRPr>
          </a:p>
        </p:txBody>
      </p:sp>
      <p:sp>
        <p:nvSpPr>
          <p:cNvPr id="3" name="2 Marcador de contenido"/>
          <p:cNvSpPr>
            <a:spLocks noGrp="1"/>
          </p:cNvSpPr>
          <p:nvPr>
            <p:ph idx="1"/>
          </p:nvPr>
        </p:nvSpPr>
        <p:spPr/>
        <p:txBody>
          <a:bodyPr rtlCol="0">
            <a:normAutofit fontScale="92500" lnSpcReduction="20000"/>
          </a:bodyPr>
          <a:lstStyle/>
          <a:p>
            <a:pPr marL="420624" indent="-384048" eaLnBrk="1" fontAlgn="auto" hangingPunct="1">
              <a:spcAft>
                <a:spcPts val="0"/>
              </a:spcAft>
              <a:buFont typeface="Wingdings 2"/>
              <a:buChar char=""/>
              <a:defRPr/>
            </a:pPr>
            <a:r>
              <a:rPr lang="es-ES" dirty="0" smtClean="0"/>
              <a:t>Apoyar la integración y permanencia en la institución de los estudiantes del programa educativo</a:t>
            </a:r>
          </a:p>
          <a:p>
            <a:pPr marL="420624" indent="-384048" eaLnBrk="1" fontAlgn="auto" hangingPunct="1">
              <a:spcAft>
                <a:spcPts val="0"/>
              </a:spcAft>
              <a:buFont typeface="Wingdings 2"/>
              <a:buChar char=""/>
              <a:defRPr/>
            </a:pPr>
            <a:endParaRPr lang="es-ES" dirty="0" smtClean="0"/>
          </a:p>
          <a:p>
            <a:pPr marL="420624" indent="-384048" eaLnBrk="1" fontAlgn="auto" hangingPunct="1">
              <a:spcAft>
                <a:spcPts val="0"/>
              </a:spcAft>
              <a:buFont typeface="Wingdings 2"/>
              <a:buChar char=""/>
              <a:defRPr/>
            </a:pPr>
            <a:r>
              <a:rPr lang="es-ES" dirty="0" smtClean="0"/>
              <a:t>Reafirmar su decisión vocacional durante la primera etapa de su formación</a:t>
            </a:r>
          </a:p>
          <a:p>
            <a:pPr marL="420624" indent="-384048" eaLnBrk="1" fontAlgn="auto" hangingPunct="1">
              <a:spcAft>
                <a:spcPts val="0"/>
              </a:spcAft>
              <a:buFont typeface="Wingdings 2"/>
              <a:buChar char=""/>
              <a:defRPr/>
            </a:pPr>
            <a:endParaRPr lang="es-ES" dirty="0" smtClean="0"/>
          </a:p>
          <a:p>
            <a:pPr marL="420624" indent="-384048" eaLnBrk="1" fontAlgn="auto" hangingPunct="1">
              <a:spcAft>
                <a:spcPts val="0"/>
              </a:spcAft>
              <a:buFont typeface="Wingdings 2"/>
              <a:buChar char=""/>
              <a:defRPr/>
            </a:pPr>
            <a:r>
              <a:rPr lang="es-ES" dirty="0" smtClean="0"/>
              <a:t>Orientar el trabajo escolar y promover el desarrollo de mejores estrategias de aprendizaje</a:t>
            </a:r>
          </a:p>
          <a:p>
            <a:pPr marL="420624" indent="-384048" eaLnBrk="1" fontAlgn="auto" hangingPunct="1">
              <a:spcAft>
                <a:spcPts val="0"/>
              </a:spcAft>
              <a:buFont typeface="Wingdings 2"/>
              <a:buChar char=""/>
              <a:defRPr/>
            </a:pPr>
            <a:endParaRPr lang="es-ES" dirty="0" smtClean="0"/>
          </a:p>
          <a:p>
            <a:pPr marL="420624" indent="-384048" eaLnBrk="1" fontAlgn="auto" hangingPunct="1">
              <a:spcAft>
                <a:spcPts val="0"/>
              </a:spcAft>
              <a:buFont typeface="Wingdings 2"/>
              <a:buChar char=""/>
              <a:defRPr/>
            </a:pPr>
            <a:r>
              <a:rPr lang="es-ES" dirty="0" smtClean="0"/>
              <a:t>Promover el desarrollo académico-profesional durante las etapas de formación</a:t>
            </a:r>
          </a:p>
          <a:p>
            <a:pPr marL="420624" indent="-384048" eaLnBrk="1" fontAlgn="auto" hangingPunct="1">
              <a:spcAft>
                <a:spcPts val="0"/>
              </a:spcAft>
              <a:buFont typeface="Wingdings 2"/>
              <a:buChar char=""/>
              <a:defRPr/>
            </a:pPr>
            <a:endParaRPr lang="es-ES" dirty="0" smtClean="0"/>
          </a:p>
          <a:p>
            <a:pPr marL="420624" indent="-384048" eaLnBrk="1" fontAlgn="auto" hangingPunct="1">
              <a:spcAft>
                <a:spcPts val="0"/>
              </a:spcAft>
              <a:buFont typeface="Wingdings 2"/>
              <a:buChar char=""/>
              <a:defRPr/>
            </a:pPr>
            <a:r>
              <a:rPr lang="es-ES" dirty="0" smtClean="0"/>
              <a:t>Apoyar el desarrollo personal y social de los estudiantes</a:t>
            </a:r>
            <a:endParaRPr lang="es-MX" dirty="0"/>
          </a:p>
        </p:txBody>
      </p:sp>
      <p:sp>
        <p:nvSpPr>
          <p:cNvPr id="4" name="3 Rectángulo"/>
          <p:cNvSpPr/>
          <p:nvPr/>
        </p:nvSpPr>
        <p:spPr>
          <a:xfrm>
            <a:off x="5076825" y="6165850"/>
            <a:ext cx="3311525" cy="50323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s-MX" sz="1050" dirty="0">
                <a:solidFill>
                  <a:schemeClr val="tx1"/>
                </a:solidFill>
              </a:rPr>
              <a:t>Romo, A. (Coord.) La percepción del estudiante  sobre  la acción tutorial. Modelos para su evaluación.</a:t>
            </a:r>
          </a:p>
          <a:p>
            <a:pPr fontAlgn="auto">
              <a:spcBef>
                <a:spcPts val="0"/>
              </a:spcBef>
              <a:spcAft>
                <a:spcPts val="0"/>
              </a:spcAft>
              <a:defRPr/>
            </a:pPr>
            <a:r>
              <a:rPr lang="es-MX" sz="1050" dirty="0">
                <a:solidFill>
                  <a:schemeClr val="tx1"/>
                </a:solidFill>
              </a:rPr>
              <a:t> ANUIES, 2010</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182880"/>
            <a:ext cx="8229600" cy="1111664"/>
          </a:xfrm>
        </p:spPr>
        <p:txBody>
          <a:bodyPr/>
          <a:lstStyle/>
          <a:p>
            <a:pPr eaLnBrk="1" fontAlgn="auto" hangingPunct="1">
              <a:spcAft>
                <a:spcPts val="0"/>
              </a:spcAft>
              <a:defRPr/>
            </a:pPr>
            <a:r>
              <a:rPr lang="es-ES" sz="2400" dirty="0" smtClean="0">
                <a:solidFill>
                  <a:schemeClr val="accent5">
                    <a:lumMod val="20000"/>
                    <a:lumOff val="80000"/>
                  </a:schemeClr>
                </a:solidFill>
                <a:effectLst/>
                <a:latin typeface="+mn-lt"/>
              </a:rPr>
              <a:t>Apoyar la integración y permanencia en la institución</a:t>
            </a:r>
            <a:endParaRPr lang="es-MX" sz="2400" dirty="0"/>
          </a:p>
        </p:txBody>
      </p:sp>
      <p:sp>
        <p:nvSpPr>
          <p:cNvPr id="5" name="4 Marcador de contenido"/>
          <p:cNvSpPr>
            <a:spLocks noGrp="1"/>
          </p:cNvSpPr>
          <p:nvPr>
            <p:ph sz="half" idx="1"/>
          </p:nvPr>
        </p:nvSpPr>
        <p:spPr/>
        <p:txBody>
          <a:bodyPr rtlCol="0">
            <a:normAutofit fontScale="85000" lnSpcReduction="10000"/>
          </a:bodyPr>
          <a:lstStyle/>
          <a:p>
            <a:pPr marL="640080" lvl="1" indent="-274320" eaLnBrk="1" fontAlgn="auto" hangingPunct="1">
              <a:spcAft>
                <a:spcPts val="0"/>
              </a:spcAft>
              <a:buFont typeface="Wingdings 2"/>
              <a:buNone/>
              <a:defRPr/>
            </a:pPr>
            <a:r>
              <a:rPr lang="es-ES" sz="2200" dirty="0" smtClean="0"/>
              <a:t>Brindarles información acerca de:</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Normas institucionales (sus derechos y obligaciones)</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Plan de Estudios</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Trámites administrativos</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Acceso a los servicios de apoyo</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Programas complementarios a la formación profesional</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Oferta de actividades extracurriculares</a:t>
            </a:r>
          </a:p>
          <a:p>
            <a:pPr marL="420624" indent="-384048" eaLnBrk="1" fontAlgn="auto" hangingPunct="1">
              <a:spcAft>
                <a:spcPts val="0"/>
              </a:spcAft>
              <a:buFont typeface="Wingdings 2"/>
              <a:buNone/>
              <a:defRPr/>
            </a:pPr>
            <a:endParaRPr lang="es-MX" dirty="0"/>
          </a:p>
        </p:txBody>
      </p:sp>
      <p:sp>
        <p:nvSpPr>
          <p:cNvPr id="6" name="5 Marcador de contenido"/>
          <p:cNvSpPr>
            <a:spLocks noGrp="1"/>
          </p:cNvSpPr>
          <p:nvPr>
            <p:ph sz="half" idx="2"/>
          </p:nvPr>
        </p:nvSpPr>
        <p:spPr/>
        <p:txBody>
          <a:bodyPr rtlCol="0">
            <a:normAutofit fontScale="85000" lnSpcReduction="10000"/>
          </a:bodyPr>
          <a:lstStyle/>
          <a:p>
            <a:pPr marL="640080" lvl="1" indent="-274320" eaLnBrk="1" fontAlgn="auto" hangingPunct="1">
              <a:spcAft>
                <a:spcPts val="0"/>
              </a:spcAft>
              <a:buFont typeface="Wingdings 2"/>
              <a:buNone/>
              <a:defRPr/>
            </a:pPr>
            <a:r>
              <a:rPr lang="es-ES" sz="2200" dirty="0" smtClean="0"/>
              <a:t>Promover su motivación para:</a:t>
            </a:r>
          </a:p>
          <a:p>
            <a:pPr marL="640080" lvl="1" indent="-274320" eaLnBrk="1" fontAlgn="auto" hangingPunct="1">
              <a:spcAft>
                <a:spcPts val="0"/>
              </a:spcAft>
              <a:buFont typeface="Wingdings" pitchFamily="2" charset="2"/>
              <a:buChar char="Ø"/>
              <a:defRPr/>
            </a:pPr>
            <a:endParaRPr lang="es-ES"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Comprometerse con su proceso educativo</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Aprovechar los servicios y programas de apoyo</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Participar en actividades extracurriculares (deportivas, culturales, recreativas)</a:t>
            </a:r>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 sz="1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 sz="1900" dirty="0" smtClean="0"/>
              <a:t>Incorporarse a las actividades de su grupo clase</a:t>
            </a:r>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ES" sz="3200" dirty="0" smtClean="0">
                <a:solidFill>
                  <a:schemeClr val="accent5">
                    <a:lumMod val="20000"/>
                    <a:lumOff val="80000"/>
                  </a:schemeClr>
                </a:solidFill>
                <a:effectLst/>
                <a:latin typeface="+mn-lt"/>
              </a:rPr>
              <a:t>Reafirmar su decisión vocacional</a:t>
            </a:r>
            <a:endParaRPr lang="es-MX" sz="3200" dirty="0">
              <a:solidFill>
                <a:schemeClr val="accent5">
                  <a:lumMod val="20000"/>
                  <a:lumOff val="80000"/>
                </a:schemeClr>
              </a:solidFill>
              <a:effectLst/>
              <a:latin typeface="+mn-lt"/>
            </a:endParaRPr>
          </a:p>
        </p:txBody>
      </p:sp>
      <p:sp>
        <p:nvSpPr>
          <p:cNvPr id="5" name="4 Marcador de contenido"/>
          <p:cNvSpPr>
            <a:spLocks noGrp="1"/>
          </p:cNvSpPr>
          <p:nvPr>
            <p:ph idx="1"/>
          </p:nvPr>
        </p:nvSpPr>
        <p:spPr/>
        <p:txBody>
          <a:bodyPr rtlCol="0">
            <a:normAutofit/>
          </a:bodyPr>
          <a:lstStyle/>
          <a:p>
            <a:pPr marL="722376" lvl="1" indent="-274320" eaLnBrk="1" fontAlgn="auto" hangingPunct="1">
              <a:spcAft>
                <a:spcPts val="0"/>
              </a:spcAft>
              <a:buClr>
                <a:schemeClr val="accent1">
                  <a:lumMod val="50000"/>
                </a:schemeClr>
              </a:buClr>
              <a:buFont typeface="Wingdings" pitchFamily="2" charset="2"/>
              <a:buChar char="Ø"/>
              <a:defRPr/>
            </a:pPr>
            <a:r>
              <a:rPr lang="es-ES" dirty="0" smtClean="0"/>
              <a:t>Brindarle información sobre los diferentes ámbitos de la profesión y del campo disciplinar de la carrera.</a:t>
            </a:r>
          </a:p>
          <a:p>
            <a:pPr marL="722376" lvl="1" indent="-274320" eaLnBrk="1" fontAlgn="auto" hangingPunct="1">
              <a:spcAft>
                <a:spcPts val="0"/>
              </a:spcAft>
              <a:buClr>
                <a:schemeClr val="accent1">
                  <a:lumMod val="50000"/>
                </a:schemeClr>
              </a:buClr>
              <a:buFont typeface="Wingdings" pitchFamily="2" charset="2"/>
              <a:buChar char="Ø"/>
              <a:defRPr/>
            </a:pPr>
            <a:endParaRPr lang="es-ES" dirty="0" smtClean="0"/>
          </a:p>
          <a:p>
            <a:pPr marL="722376" lvl="1" indent="-274320" eaLnBrk="1" fontAlgn="auto" hangingPunct="1">
              <a:spcAft>
                <a:spcPts val="0"/>
              </a:spcAft>
              <a:buClr>
                <a:schemeClr val="accent1">
                  <a:lumMod val="50000"/>
                </a:schemeClr>
              </a:buClr>
              <a:buFont typeface="Wingdings" pitchFamily="2" charset="2"/>
              <a:buChar char="Ø"/>
              <a:defRPr/>
            </a:pPr>
            <a:r>
              <a:rPr lang="es-ES" dirty="0" smtClean="0"/>
              <a:t>Motivarlo a valorar las consecuencias de su decisión vocacional.</a:t>
            </a:r>
          </a:p>
          <a:p>
            <a:pPr marL="722376" lvl="1" indent="-274320" eaLnBrk="1" fontAlgn="auto" hangingPunct="1">
              <a:spcAft>
                <a:spcPts val="0"/>
              </a:spcAft>
              <a:buClr>
                <a:schemeClr val="accent1">
                  <a:lumMod val="50000"/>
                </a:schemeClr>
              </a:buClr>
              <a:buFont typeface="Wingdings" pitchFamily="2" charset="2"/>
              <a:buChar char="Ø"/>
              <a:defRPr/>
            </a:pPr>
            <a:endParaRPr lang="es-ES" dirty="0" smtClean="0"/>
          </a:p>
          <a:p>
            <a:pPr marL="722376" lvl="1" indent="-274320" eaLnBrk="1" fontAlgn="auto" hangingPunct="1">
              <a:spcAft>
                <a:spcPts val="0"/>
              </a:spcAft>
              <a:buClr>
                <a:schemeClr val="accent1">
                  <a:lumMod val="50000"/>
                </a:schemeClr>
              </a:buClr>
              <a:buFont typeface="Wingdings" pitchFamily="2" charset="2"/>
              <a:buChar char="Ø"/>
              <a:defRPr/>
            </a:pPr>
            <a:r>
              <a:rPr lang="es-ES" dirty="0" smtClean="0"/>
              <a:t>Apoyarlo para aclarar sus metas y patrones de desarrollo profesional.</a:t>
            </a:r>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182880"/>
            <a:ext cx="8229600" cy="1111664"/>
          </a:xfrm>
        </p:spPr>
        <p:txBody>
          <a:bodyPr>
            <a:normAutofit fontScale="90000"/>
          </a:bodyPr>
          <a:lstStyle/>
          <a:p>
            <a:pPr eaLnBrk="1" fontAlgn="auto" hangingPunct="1">
              <a:spcAft>
                <a:spcPts val="0"/>
              </a:spcAft>
              <a:defRPr/>
            </a:pPr>
            <a:r>
              <a:rPr lang="es-ES" sz="2700" dirty="0" smtClean="0">
                <a:solidFill>
                  <a:schemeClr val="accent5">
                    <a:lumMod val="20000"/>
                    <a:lumOff val="80000"/>
                  </a:schemeClr>
                </a:solidFill>
                <a:effectLst/>
                <a:latin typeface="+mn-lt"/>
              </a:rPr>
              <a:t>Orientar el trabajo escolar y promover el desarrollo de mejores estrategias de aprendizaje</a:t>
            </a:r>
            <a:r>
              <a:rPr lang="es-ES" sz="2400" dirty="0" smtClean="0"/>
              <a:t/>
            </a:r>
            <a:br>
              <a:rPr lang="es-ES" sz="2400" dirty="0" smtClean="0"/>
            </a:br>
            <a:endParaRPr lang="es-MX" sz="2400" dirty="0"/>
          </a:p>
        </p:txBody>
      </p:sp>
      <p:sp>
        <p:nvSpPr>
          <p:cNvPr id="5" name="4 Marcador de contenido"/>
          <p:cNvSpPr>
            <a:spLocks noGrp="1"/>
          </p:cNvSpPr>
          <p:nvPr>
            <p:ph sz="half" idx="1"/>
          </p:nvPr>
        </p:nvSpPr>
        <p:spPr/>
        <p:txBody>
          <a:bodyPr rtlCol="0">
            <a:normAutofit fontScale="92500" lnSpcReduction="20000"/>
          </a:bodyPr>
          <a:lstStyle/>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200" dirty="0" smtClean="0"/>
              <a:t>Brindar información sobre diferentes fuentes útiles en su área de conocimiento y sobre el uso de </a:t>
            </a:r>
            <a:r>
              <a:rPr lang="es-ES_tradnl" sz="2200" dirty="0" err="1" smtClean="0"/>
              <a:t>TIC’s</a:t>
            </a:r>
            <a:r>
              <a:rPr lang="es-ES_tradnl" sz="2200" dirty="0" smtClean="0"/>
              <a:t> para el proceso de enseñanza-aprendizaje dentro de su campo disciplinar.</a:t>
            </a:r>
          </a:p>
          <a:p>
            <a:pPr marL="365760" lvl="1" indent="0" eaLnBrk="1" fontAlgn="auto" hangingPunct="1">
              <a:spcAft>
                <a:spcPts val="0"/>
              </a:spcAft>
              <a:buClr>
                <a:schemeClr val="accent1">
                  <a:lumMod val="50000"/>
                </a:schemeClr>
              </a:buClr>
              <a:buSzPct val="110000"/>
              <a:buFont typeface="Courier New" pitchFamily="49" charset="0"/>
              <a:buNone/>
              <a:defRPr/>
            </a:pPr>
            <a:endParaRPr lang="es-ES"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200" dirty="0" smtClean="0"/>
              <a:t>Aclarar la naturaleza del trabajo grupal, hábitos de estudio y habilidades y competencias para </a:t>
            </a:r>
            <a:r>
              <a:rPr lang="es-ES_tradnl" dirty="0" smtClean="0"/>
              <a:t>aprender a aprender.</a:t>
            </a:r>
            <a:endParaRPr lang="es-ES" sz="4100" dirty="0" smtClean="0"/>
          </a:p>
          <a:p>
            <a:pPr marL="420624" indent="-384048" eaLnBrk="1" fontAlgn="auto" hangingPunct="1">
              <a:spcAft>
                <a:spcPts val="0"/>
              </a:spcAft>
              <a:buFont typeface="Wingdings 2"/>
              <a:buNone/>
              <a:defRPr/>
            </a:pPr>
            <a:endParaRPr lang="es-MX" dirty="0"/>
          </a:p>
        </p:txBody>
      </p:sp>
      <p:sp>
        <p:nvSpPr>
          <p:cNvPr id="6" name="5 Marcador de contenido"/>
          <p:cNvSpPr>
            <a:spLocks noGrp="1"/>
          </p:cNvSpPr>
          <p:nvPr>
            <p:ph sz="half" idx="2"/>
          </p:nvPr>
        </p:nvSpPr>
        <p:spPr/>
        <p:txBody>
          <a:bodyPr rtlCol="0">
            <a:normAutofit fontScale="92500" lnSpcReduction="20000"/>
          </a:bodyPr>
          <a:lstStyle/>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200" dirty="0" smtClean="0"/>
              <a:t>Motivarlo para trabajar en equipos o grupos de trabajo académico</a:t>
            </a:r>
            <a:endParaRPr lang="es-ES" sz="2200" dirty="0" smtClean="0"/>
          </a:p>
          <a:p>
            <a:pPr marL="365760" lvl="1" indent="0" eaLnBrk="1" fontAlgn="auto" hangingPunct="1">
              <a:spcAft>
                <a:spcPts val="0"/>
              </a:spcAft>
              <a:buClr>
                <a:schemeClr val="accent1">
                  <a:lumMod val="50000"/>
                </a:schemeClr>
              </a:buClr>
              <a:buSzPct val="110000"/>
              <a:buFont typeface="Courier New" pitchFamily="49" charset="0"/>
              <a:buNone/>
              <a:defRPr/>
            </a:pPr>
            <a:r>
              <a:rPr lang="es-ES_tradnl" sz="2200" dirty="0" smtClean="0"/>
              <a:t> </a:t>
            </a:r>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200" dirty="0" smtClean="0"/>
              <a:t>Ayudarle a reconocer las fortalezas y debilidades como alumno</a:t>
            </a:r>
            <a:endParaRPr lang="es-ES"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200" dirty="0" smtClean="0"/>
              <a:t>Motivarlo a mejorar sus calificaciones</a:t>
            </a:r>
            <a:endParaRPr lang="es-ES"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2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200" dirty="0" smtClean="0"/>
              <a:t>Promover mejores hábitos de estudio y de trabajo académico</a:t>
            </a:r>
            <a:endParaRPr lang="es-ES" sz="2200" dirty="0" smtClean="0"/>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ES" sz="2800" b="1" dirty="0" smtClean="0">
                <a:solidFill>
                  <a:schemeClr val="accent5">
                    <a:lumMod val="20000"/>
                    <a:lumOff val="80000"/>
                  </a:schemeClr>
                </a:solidFill>
                <a:effectLst/>
                <a:latin typeface="+mn-lt"/>
              </a:rPr>
              <a:t>Promover el desarrollo académico-profesional durante las etapas de formación</a:t>
            </a:r>
            <a:endParaRPr lang="es-MX" sz="2800" b="1" dirty="0">
              <a:solidFill>
                <a:schemeClr val="accent5">
                  <a:lumMod val="20000"/>
                  <a:lumOff val="80000"/>
                </a:schemeClr>
              </a:solidFill>
              <a:effectLst/>
              <a:latin typeface="+mn-lt"/>
            </a:endParaRPr>
          </a:p>
        </p:txBody>
      </p:sp>
      <p:sp>
        <p:nvSpPr>
          <p:cNvPr id="3" name="2 Marcador de contenido"/>
          <p:cNvSpPr>
            <a:spLocks noGrp="1"/>
          </p:cNvSpPr>
          <p:nvPr>
            <p:ph idx="1"/>
          </p:nvPr>
        </p:nvSpPr>
        <p:spPr/>
        <p:txBody>
          <a:bodyPr rtlCol="0">
            <a:normAutofit/>
          </a:bodyPr>
          <a:lstStyle/>
          <a:p>
            <a:pPr marL="36576" lvl="1" indent="0" eaLnBrk="1" fontAlgn="auto" hangingPunct="1">
              <a:spcAft>
                <a:spcPts val="0"/>
              </a:spcAft>
              <a:buClr>
                <a:schemeClr val="accent1">
                  <a:lumMod val="50000"/>
                </a:schemeClr>
              </a:buClr>
              <a:buSzPct val="110000"/>
              <a:buFont typeface="Courier New" pitchFamily="49" charset="0"/>
              <a:buNone/>
              <a:defRPr/>
            </a:pPr>
            <a:endParaRPr lang="es-ES" dirty="0" smtClean="0"/>
          </a:p>
          <a:p>
            <a:pPr marL="379476" lvl="1" indent="-342900" eaLnBrk="1" fontAlgn="auto" hangingPunct="1">
              <a:spcAft>
                <a:spcPts val="0"/>
              </a:spcAft>
              <a:buClr>
                <a:schemeClr val="accent1">
                  <a:lumMod val="50000"/>
                </a:schemeClr>
              </a:buClr>
              <a:buSzPct val="110000"/>
              <a:buFont typeface="Wingdings" pitchFamily="2" charset="2"/>
              <a:buChar char="q"/>
              <a:defRPr/>
            </a:pPr>
            <a:r>
              <a:rPr lang="es-ES" dirty="0" smtClean="0"/>
              <a:t>Orientarlos sobre </a:t>
            </a:r>
            <a:r>
              <a:rPr lang="es-ES_tradnl" dirty="0" smtClean="0"/>
              <a:t>las condiciones para cumplir con el servicios social, prácticas, residencias profesionales o cualquier otra actividad académica, requisito para el egreso.</a:t>
            </a:r>
            <a:endParaRPr lang="es-ES" dirty="0" smtClean="0"/>
          </a:p>
          <a:p>
            <a:pPr marL="390906" eaLnBrk="1" fontAlgn="auto" hangingPunct="1">
              <a:spcAft>
                <a:spcPts val="0"/>
              </a:spcAft>
              <a:buClr>
                <a:schemeClr val="accent1">
                  <a:lumMod val="50000"/>
                </a:schemeClr>
              </a:buClr>
              <a:buSzPct val="110000"/>
              <a:buFont typeface="Wingdings" pitchFamily="2" charset="2"/>
              <a:buChar char="q"/>
              <a:defRPr/>
            </a:pPr>
            <a:endParaRPr lang="es-ES_tradnl" sz="2000" dirty="0" smtClean="0"/>
          </a:p>
          <a:p>
            <a:pPr marL="390906" eaLnBrk="1" fontAlgn="auto" hangingPunct="1">
              <a:spcAft>
                <a:spcPts val="0"/>
              </a:spcAft>
              <a:buClr>
                <a:schemeClr val="accent1">
                  <a:lumMod val="50000"/>
                </a:schemeClr>
              </a:buClr>
              <a:buSzPct val="110000"/>
              <a:buFont typeface="Wingdings" pitchFamily="2" charset="2"/>
              <a:buChar char="q"/>
              <a:defRPr/>
            </a:pPr>
            <a:r>
              <a:rPr lang="es-ES_tradnl" sz="2000" dirty="0" smtClean="0"/>
              <a:t>Brindarle </a:t>
            </a:r>
            <a:r>
              <a:rPr lang="es-ES_tradnl" sz="2000" dirty="0"/>
              <a:t>información sobre las actividades académicas </a:t>
            </a:r>
            <a:r>
              <a:rPr lang="es-ES_tradnl" sz="2000" dirty="0" smtClean="0"/>
              <a:t> extra-curriculares </a:t>
            </a:r>
            <a:r>
              <a:rPr lang="es-ES_tradnl" sz="2000" dirty="0"/>
              <a:t>a lo largo de su trayectoria académica.</a:t>
            </a:r>
            <a:endParaRPr lang="es-ES" sz="2000" dirty="0"/>
          </a:p>
          <a:p>
            <a:pPr marL="390906" eaLnBrk="1" fontAlgn="auto" hangingPunct="1">
              <a:spcAft>
                <a:spcPts val="0"/>
              </a:spcAft>
              <a:buClr>
                <a:schemeClr val="accent1">
                  <a:lumMod val="50000"/>
                </a:schemeClr>
              </a:buClr>
              <a:buSzPct val="110000"/>
              <a:buFont typeface="Wingdings" pitchFamily="2" charset="2"/>
              <a:buChar char="q"/>
              <a:defRPr/>
            </a:pPr>
            <a:endParaRPr lang="es-ES_tradnl" sz="2000" dirty="0"/>
          </a:p>
          <a:p>
            <a:pPr marL="390906" eaLnBrk="1" fontAlgn="auto" hangingPunct="1">
              <a:spcAft>
                <a:spcPts val="0"/>
              </a:spcAft>
              <a:buClr>
                <a:schemeClr val="accent1">
                  <a:lumMod val="50000"/>
                </a:schemeClr>
              </a:buClr>
              <a:buSzPct val="110000"/>
              <a:buFont typeface="Wingdings" pitchFamily="2" charset="2"/>
              <a:buChar char="q"/>
              <a:defRPr/>
            </a:pPr>
            <a:r>
              <a:rPr lang="es-ES_tradnl" sz="2000" dirty="0" smtClean="0"/>
              <a:t>Reforzar </a:t>
            </a:r>
            <a:r>
              <a:rPr lang="es-ES_tradnl" sz="2000" dirty="0"/>
              <a:t>el cumplimiento de compromisos académicos y una actitud ética en su formación profesional.</a:t>
            </a:r>
            <a:endParaRPr lang="es-ES" sz="2000" dirty="0"/>
          </a:p>
          <a:p>
            <a:pPr marL="36576" indent="0" eaLnBrk="1" fontAlgn="auto" hangingPunct="1">
              <a:spcAft>
                <a:spcPts val="0"/>
              </a:spcAft>
              <a:buFont typeface="Wingdings" pitchFamily="2" charset="2"/>
              <a:buNone/>
              <a:defRPr/>
            </a:pPr>
            <a:endParaRPr lang="es-MX"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ES" sz="2800" dirty="0" smtClean="0">
                <a:solidFill>
                  <a:schemeClr val="accent5">
                    <a:lumMod val="20000"/>
                    <a:lumOff val="80000"/>
                  </a:schemeClr>
                </a:solidFill>
                <a:effectLst/>
                <a:latin typeface="+mn-lt"/>
              </a:rPr>
              <a:t>Apoyar el desarrollo personal y social</a:t>
            </a:r>
            <a:endParaRPr lang="es-MX" sz="2800" dirty="0">
              <a:solidFill>
                <a:schemeClr val="accent5">
                  <a:lumMod val="20000"/>
                  <a:lumOff val="80000"/>
                </a:schemeClr>
              </a:solidFill>
              <a:effectLst/>
              <a:latin typeface="+mn-lt"/>
            </a:endParaRPr>
          </a:p>
        </p:txBody>
      </p:sp>
      <p:sp>
        <p:nvSpPr>
          <p:cNvPr id="3" name="2 Marcador de contenido"/>
          <p:cNvSpPr>
            <a:spLocks noGrp="1"/>
          </p:cNvSpPr>
          <p:nvPr>
            <p:ph sz="half" idx="1"/>
          </p:nvPr>
        </p:nvSpPr>
        <p:spPr/>
        <p:txBody>
          <a:bodyPr rtlCol="0">
            <a:normAutofit fontScale="62500" lnSpcReduction="20000"/>
          </a:bodyPr>
          <a:lstStyle/>
          <a:p>
            <a:pPr marL="338328" indent="-384048" eaLnBrk="1" fontAlgn="auto" hangingPunct="1">
              <a:spcAft>
                <a:spcPts val="0"/>
              </a:spcAft>
              <a:buClr>
                <a:schemeClr val="accent1">
                  <a:lumMod val="50000"/>
                </a:schemeClr>
              </a:buClr>
              <a:buSzPct val="110000"/>
              <a:buFont typeface="Wingdings" pitchFamily="2" charset="2"/>
              <a:buChar char="Ø"/>
              <a:defRPr/>
            </a:pPr>
            <a:endParaRPr lang="es-ES_tradnl" dirty="0" smtClean="0"/>
          </a:p>
          <a:p>
            <a:pPr marL="338328" indent="-384048" eaLnBrk="1" fontAlgn="auto" hangingPunct="1">
              <a:spcAft>
                <a:spcPts val="0"/>
              </a:spcAft>
              <a:buClr>
                <a:schemeClr val="accent1">
                  <a:lumMod val="50000"/>
                </a:schemeClr>
              </a:buClr>
              <a:buSzPct val="110000"/>
              <a:buFont typeface="Wingdings" pitchFamily="2" charset="2"/>
              <a:buChar char="Ø"/>
              <a:defRPr/>
            </a:pPr>
            <a:r>
              <a:rPr lang="es-ES_tradnl" dirty="0" smtClean="0"/>
              <a:t>Motivarlo a desarrollar habilidades y técnicas de comunicación y de relaciones interpersonales.</a:t>
            </a:r>
            <a:endParaRPr lang="es-ES" dirty="0" smtClean="0"/>
          </a:p>
          <a:p>
            <a:pPr marL="338328" indent="-384048" eaLnBrk="1" fontAlgn="auto" hangingPunct="1">
              <a:spcAft>
                <a:spcPts val="0"/>
              </a:spcAft>
              <a:buClr>
                <a:schemeClr val="accent1">
                  <a:lumMod val="50000"/>
                </a:schemeClr>
              </a:buClr>
              <a:buSzPct val="110000"/>
              <a:buFont typeface="Wingdings" pitchFamily="2" charset="2"/>
              <a:buChar char="Ø"/>
              <a:defRPr/>
            </a:pPr>
            <a:endParaRPr lang="es-ES_tradnl" dirty="0" smtClean="0"/>
          </a:p>
          <a:p>
            <a:pPr marL="338328" indent="-384048" eaLnBrk="1" fontAlgn="auto" hangingPunct="1">
              <a:spcAft>
                <a:spcPts val="0"/>
              </a:spcAft>
              <a:buClr>
                <a:schemeClr val="accent1">
                  <a:lumMod val="50000"/>
                </a:schemeClr>
              </a:buClr>
              <a:buSzPct val="110000"/>
              <a:buFont typeface="Wingdings" pitchFamily="2" charset="2"/>
              <a:buChar char="Ø"/>
              <a:defRPr/>
            </a:pPr>
            <a:r>
              <a:rPr lang="es-ES_tradnl" dirty="0" smtClean="0"/>
              <a:t>Apoyarlo en el desarrollo de su capacidad de comunicación, relaciones interpersonales y resolución de conflictos.</a:t>
            </a:r>
            <a:endParaRPr lang="es-ES" dirty="0" smtClean="0"/>
          </a:p>
          <a:p>
            <a:pPr marL="338328" indent="-384048" eaLnBrk="1" fontAlgn="auto" hangingPunct="1">
              <a:spcAft>
                <a:spcPts val="0"/>
              </a:spcAft>
              <a:buClr>
                <a:schemeClr val="accent1">
                  <a:lumMod val="50000"/>
                </a:schemeClr>
              </a:buClr>
              <a:buSzPct val="110000"/>
              <a:buFont typeface="Wingdings" pitchFamily="2" charset="2"/>
              <a:buChar char="Ø"/>
              <a:defRPr/>
            </a:pPr>
            <a:endParaRPr lang="es-ES_tradnl" dirty="0" smtClean="0"/>
          </a:p>
          <a:p>
            <a:pPr marL="338328" indent="-384048" eaLnBrk="1" fontAlgn="auto" hangingPunct="1">
              <a:spcAft>
                <a:spcPts val="0"/>
              </a:spcAft>
              <a:buClr>
                <a:schemeClr val="accent1">
                  <a:lumMod val="50000"/>
                </a:schemeClr>
              </a:buClr>
              <a:buSzPct val="110000"/>
              <a:buFont typeface="Wingdings" pitchFamily="2" charset="2"/>
              <a:buChar char="Ø"/>
              <a:defRPr/>
            </a:pPr>
            <a:r>
              <a:rPr lang="es-ES_tradnl" dirty="0" smtClean="0"/>
              <a:t>Motivar la toma de decisiones de manera independiente e informada.</a:t>
            </a:r>
            <a:endParaRPr lang="es-ES" dirty="0" smtClean="0"/>
          </a:p>
          <a:p>
            <a:pPr marL="338328" indent="-384048" eaLnBrk="1" fontAlgn="auto" hangingPunct="1">
              <a:spcAft>
                <a:spcPts val="0"/>
              </a:spcAft>
              <a:buClr>
                <a:schemeClr val="accent1">
                  <a:lumMod val="50000"/>
                </a:schemeClr>
              </a:buClr>
              <a:buSzPct val="110000"/>
              <a:buFont typeface="Wingdings" pitchFamily="2" charset="2"/>
              <a:buChar char="Ø"/>
              <a:defRPr/>
            </a:pPr>
            <a:endParaRPr lang="es-ES_tradnl" dirty="0" smtClean="0"/>
          </a:p>
          <a:p>
            <a:pPr marL="338328" indent="-384048" eaLnBrk="1" fontAlgn="auto" hangingPunct="1">
              <a:spcAft>
                <a:spcPts val="0"/>
              </a:spcAft>
              <a:buClr>
                <a:schemeClr val="accent1">
                  <a:lumMod val="50000"/>
                </a:schemeClr>
              </a:buClr>
              <a:buSzPct val="110000"/>
              <a:buFont typeface="Wingdings" pitchFamily="2" charset="2"/>
              <a:buChar char="Ø"/>
              <a:defRPr/>
            </a:pPr>
            <a:r>
              <a:rPr lang="es-ES_tradnl" dirty="0" smtClean="0"/>
              <a:t>Brindarle elementos para que aprenda a organizar y planificar el tiempo.</a:t>
            </a:r>
            <a:endParaRPr lang="es-ES" dirty="0" smtClean="0"/>
          </a:p>
          <a:p>
            <a:pPr marL="420624" indent="-384048" eaLnBrk="1" fontAlgn="auto" hangingPunct="1">
              <a:spcAft>
                <a:spcPts val="0"/>
              </a:spcAft>
              <a:buFont typeface="Wingdings 2"/>
              <a:buNone/>
              <a:defRPr/>
            </a:pPr>
            <a:endParaRPr lang="es-MX" dirty="0"/>
          </a:p>
        </p:txBody>
      </p:sp>
      <p:sp>
        <p:nvSpPr>
          <p:cNvPr id="4" name="3 Marcador de contenido"/>
          <p:cNvSpPr>
            <a:spLocks noGrp="1"/>
          </p:cNvSpPr>
          <p:nvPr>
            <p:ph sz="half" idx="2"/>
          </p:nvPr>
        </p:nvSpPr>
        <p:spPr/>
        <p:txBody>
          <a:bodyPr rtlCol="0">
            <a:normAutofit fontScale="62500" lnSpcReduction="20000"/>
          </a:bodyPr>
          <a:lstStyle/>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6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900" dirty="0" smtClean="0"/>
              <a:t>Estimularlo a definir metas para su proyecto de vida personal y familiar.</a:t>
            </a:r>
            <a:endParaRPr lang="es-ES" sz="2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900" dirty="0" smtClean="0"/>
              <a:t>Reforzar una actitud de respeto a las ideas y valores de los demás.</a:t>
            </a:r>
            <a:endParaRPr lang="es-ES" sz="2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900" dirty="0" smtClean="0"/>
              <a:t>Motivar su disposición y responsabilidad para enfrentar retos y dificultades de su vida personal y social.</a:t>
            </a:r>
            <a:endParaRPr lang="es-ES" sz="2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endParaRPr lang="es-ES_tradnl" sz="2900" dirty="0" smtClean="0"/>
          </a:p>
          <a:p>
            <a:pPr marL="640080" lvl="1" indent="-274320" eaLnBrk="1" fontAlgn="auto" hangingPunct="1">
              <a:spcAft>
                <a:spcPts val="0"/>
              </a:spcAft>
              <a:buClr>
                <a:schemeClr val="accent1">
                  <a:lumMod val="50000"/>
                </a:schemeClr>
              </a:buClr>
              <a:buSzPct val="110000"/>
              <a:buFont typeface="Wingdings" pitchFamily="2" charset="2"/>
              <a:buChar char="Ø"/>
              <a:defRPr/>
            </a:pPr>
            <a:r>
              <a:rPr lang="es-ES_tradnl" sz="2900" dirty="0" smtClean="0"/>
              <a:t>Promover el desarrollo de valores relacionados con el bienestar físico y mental.</a:t>
            </a:r>
            <a:endParaRPr lang="es-ES" sz="2900" dirty="0" smtClean="0"/>
          </a:p>
          <a:p>
            <a:pPr marL="420624" indent="-384048" eaLnBrk="1" fontAlgn="auto" hangingPunct="1">
              <a:spcAft>
                <a:spcPts val="0"/>
              </a:spcAft>
              <a:buFont typeface="Wingdings 2"/>
              <a:buNone/>
              <a:defRPr/>
            </a:pPr>
            <a:endParaRPr lang="es-MX"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p:txBody>
          <a:bodyPr/>
          <a:lstStyle/>
          <a:p>
            <a:pPr>
              <a:defRPr/>
            </a:pPr>
            <a:r>
              <a:rPr lang="es-MX" sz="3200" dirty="0" smtClean="0"/>
              <a:t>Acción tutorial en función de etapa de la trayectoria</a:t>
            </a:r>
            <a:endParaRPr lang="es-MX" sz="3200" dirty="0"/>
          </a:p>
        </p:txBody>
      </p:sp>
      <p:graphicFrame>
        <p:nvGraphicFramePr>
          <p:cNvPr id="4" name="3 Marcador de contenido"/>
          <p:cNvGraphicFramePr>
            <a:graphicFrameLocks noGrp="1"/>
          </p:cNvGraphicFramePr>
          <p:nvPr>
            <p:ph idx="1"/>
          </p:nvPr>
        </p:nvGraphicFramePr>
        <p:xfrm>
          <a:off x="457200" y="1600200"/>
          <a:ext cx="8229600" cy="4394200"/>
        </p:xfrm>
        <a:graphic>
          <a:graphicData uri="http://schemas.openxmlformats.org/drawingml/2006/table">
            <a:tbl>
              <a:tblPr firstRow="1" bandRow="1">
                <a:tableStyleId>{F5AB1C69-6EDB-4FF4-983F-18BD219EF322}</a:tableStyleId>
              </a:tblPr>
              <a:tblGrid>
                <a:gridCol w="2837793"/>
                <a:gridCol w="2979683"/>
                <a:gridCol w="2412124"/>
              </a:tblGrid>
              <a:tr h="365755">
                <a:tc>
                  <a:txBody>
                    <a:bodyPr/>
                    <a:lstStyle/>
                    <a:p>
                      <a:pPr algn="ctr"/>
                      <a:r>
                        <a:rPr lang="es-MX" sz="1800" dirty="0" smtClean="0"/>
                        <a:t>Al inicio</a:t>
                      </a:r>
                      <a:endParaRPr lang="es-MX" sz="1800" dirty="0"/>
                    </a:p>
                  </a:txBody>
                  <a:tcPr marL="81887" marR="81887" marT="45716" marB="45716"/>
                </a:tc>
                <a:tc>
                  <a:txBody>
                    <a:bodyPr/>
                    <a:lstStyle/>
                    <a:p>
                      <a:pPr algn="ctr"/>
                      <a:r>
                        <a:rPr lang="es-MX" sz="1800" dirty="0" smtClean="0"/>
                        <a:t>Durante</a:t>
                      </a:r>
                      <a:endParaRPr lang="es-MX" sz="1800" dirty="0"/>
                    </a:p>
                  </a:txBody>
                  <a:tcPr marL="81887" marR="81887" marT="45716" marB="45716"/>
                </a:tc>
                <a:tc>
                  <a:txBody>
                    <a:bodyPr/>
                    <a:lstStyle/>
                    <a:p>
                      <a:pPr algn="ctr"/>
                      <a:r>
                        <a:rPr lang="es-MX" sz="1800" dirty="0" smtClean="0"/>
                        <a:t>Al final</a:t>
                      </a:r>
                      <a:endParaRPr lang="es-MX" sz="1800" dirty="0"/>
                    </a:p>
                  </a:txBody>
                  <a:tcPr marL="81887" marR="81887" marT="45716" marB="45716"/>
                </a:tc>
              </a:tr>
              <a:tr h="4028445">
                <a:tc>
                  <a:txBody>
                    <a:bodyPr/>
                    <a:lstStyle/>
                    <a:p>
                      <a:pPr>
                        <a:buFont typeface="Wingdings" pitchFamily="2" charset="2"/>
                        <a:buChar char="§"/>
                      </a:pPr>
                      <a:r>
                        <a:rPr lang="es-MX" sz="1600" dirty="0" smtClean="0"/>
                        <a:t> Apoyar</a:t>
                      </a:r>
                      <a:r>
                        <a:rPr lang="es-MX" sz="1600" baseline="0" dirty="0" smtClean="0"/>
                        <a:t> la a</a:t>
                      </a:r>
                      <a:r>
                        <a:rPr lang="es-MX" sz="1600" dirty="0" smtClean="0"/>
                        <a:t>daptación</a:t>
                      </a:r>
                      <a:r>
                        <a:rPr lang="es-MX" sz="1600" baseline="0" dirty="0" smtClean="0"/>
                        <a:t> de</a:t>
                      </a:r>
                      <a:r>
                        <a:rPr lang="es-MX" sz="1600" dirty="0" smtClean="0"/>
                        <a:t>l alumno al nuevo entorno.</a:t>
                      </a:r>
                    </a:p>
                    <a:p>
                      <a:pPr>
                        <a:buFont typeface="Wingdings" pitchFamily="2" charset="2"/>
                        <a:buChar char="§"/>
                      </a:pPr>
                      <a:r>
                        <a:rPr lang="es-MX" sz="1600" dirty="0" smtClean="0"/>
                        <a:t> Apoyar</a:t>
                      </a:r>
                      <a:r>
                        <a:rPr lang="es-MX" sz="1600" baseline="0" dirty="0" smtClean="0"/>
                        <a:t> la transición al nuevo nivel de estudios.</a:t>
                      </a:r>
                    </a:p>
                    <a:p>
                      <a:pPr>
                        <a:buFont typeface="Wingdings" pitchFamily="2" charset="2"/>
                        <a:buChar char="§"/>
                      </a:pPr>
                      <a:r>
                        <a:rPr lang="es-MX" sz="1600" baseline="0" dirty="0" smtClean="0"/>
                        <a:t> Fomentar la participación en la vida universitaria y órganos de gestión.</a:t>
                      </a:r>
                    </a:p>
                    <a:p>
                      <a:pPr>
                        <a:buFont typeface="Wingdings" pitchFamily="2" charset="2"/>
                        <a:buChar char="§"/>
                      </a:pPr>
                      <a:r>
                        <a:rPr lang="es-MX" sz="1600" baseline="0" dirty="0" smtClean="0"/>
                        <a:t> Colaborar en la planificación de la secuencia curricular.</a:t>
                      </a:r>
                    </a:p>
                    <a:p>
                      <a:pPr>
                        <a:buFont typeface="Wingdings" pitchFamily="2" charset="2"/>
                        <a:buChar char="§"/>
                      </a:pPr>
                      <a:r>
                        <a:rPr lang="es-MX" sz="1600" baseline="0" dirty="0" smtClean="0"/>
                        <a:t> Informar sobre la propia universidad, la escuela y el programa educativo.</a:t>
                      </a:r>
                    </a:p>
                    <a:p>
                      <a:pPr>
                        <a:buFont typeface="Wingdings" pitchFamily="2" charset="2"/>
                        <a:buChar char="§"/>
                      </a:pPr>
                      <a:r>
                        <a:rPr lang="es-MX" sz="1600" baseline="0" dirty="0" smtClean="0"/>
                        <a:t> Orientar en aspectos curriculares.</a:t>
                      </a:r>
                      <a:endParaRPr lang="es-MX" sz="1600" dirty="0"/>
                    </a:p>
                  </a:txBody>
                  <a:tcPr marL="81887" marR="81887" marT="45716" marB="45716"/>
                </a:tc>
                <a:tc>
                  <a:txBody>
                    <a:bodyPr/>
                    <a:lstStyle/>
                    <a:p>
                      <a:pPr>
                        <a:buFont typeface="Wingdings" pitchFamily="2" charset="2"/>
                        <a:buChar char="§"/>
                      </a:pPr>
                      <a:r>
                        <a:rPr lang="es-MX" sz="1600" dirty="0" smtClean="0"/>
                        <a:t> Seguimiento y/o mejora  del desempeño</a:t>
                      </a:r>
                      <a:r>
                        <a:rPr lang="es-MX" sz="1600" baseline="0" dirty="0" smtClean="0"/>
                        <a:t> </a:t>
                      </a:r>
                      <a:r>
                        <a:rPr lang="es-MX" sz="1600" dirty="0" smtClean="0"/>
                        <a:t>académico</a:t>
                      </a:r>
                    </a:p>
                    <a:p>
                      <a:pPr>
                        <a:buFont typeface="Wingdings" pitchFamily="2" charset="2"/>
                        <a:buChar char="§"/>
                      </a:pPr>
                      <a:r>
                        <a:rPr lang="es-MX" sz="1600" dirty="0" smtClean="0"/>
                        <a:t> Integrar activamente en la vida académica.</a:t>
                      </a:r>
                    </a:p>
                    <a:p>
                      <a:pPr>
                        <a:buFont typeface="Wingdings" pitchFamily="2" charset="2"/>
                        <a:buChar char="§"/>
                      </a:pPr>
                      <a:r>
                        <a:rPr lang="es-MX" sz="1600" dirty="0" smtClean="0"/>
                        <a:t> Optimizar el itinerario curricular.</a:t>
                      </a:r>
                    </a:p>
                    <a:p>
                      <a:pPr>
                        <a:buFont typeface="Wingdings" pitchFamily="2" charset="2"/>
                        <a:buChar char="§"/>
                      </a:pPr>
                      <a:r>
                        <a:rPr lang="es-MX" sz="1600" dirty="0" smtClean="0"/>
                        <a:t> Facilitar</a:t>
                      </a:r>
                      <a:r>
                        <a:rPr lang="es-MX" sz="1600" baseline="0" dirty="0" smtClean="0"/>
                        <a:t> información sobre prácticas, servicio social o demás requisitos académicos del plan.</a:t>
                      </a:r>
                    </a:p>
                    <a:p>
                      <a:pPr>
                        <a:buFont typeface="Wingdings" pitchFamily="2" charset="2"/>
                        <a:buChar char="§"/>
                      </a:pPr>
                      <a:r>
                        <a:rPr lang="es-MX" sz="1600" baseline="0" dirty="0" smtClean="0"/>
                        <a:t> Informar sobre posibles especialidades  y perspectivas profesionales.</a:t>
                      </a:r>
                    </a:p>
                    <a:p>
                      <a:pPr>
                        <a:buFont typeface="Wingdings" pitchFamily="2" charset="2"/>
                        <a:buChar char="§"/>
                      </a:pPr>
                      <a:r>
                        <a:rPr lang="es-MX" sz="1600" baseline="0" dirty="0" smtClean="0"/>
                        <a:t> Orientar sobre opciones de formación complementarias.</a:t>
                      </a:r>
                      <a:endParaRPr lang="es-MX" sz="1600" dirty="0"/>
                    </a:p>
                  </a:txBody>
                  <a:tcPr marL="81887" marR="81887" marT="45716" marB="45716"/>
                </a:tc>
                <a:tc>
                  <a:txBody>
                    <a:bodyPr/>
                    <a:lstStyle/>
                    <a:p>
                      <a:pPr>
                        <a:buFont typeface="Wingdings" pitchFamily="2" charset="2"/>
                        <a:buChar char="§"/>
                      </a:pPr>
                      <a:r>
                        <a:rPr lang="es-MX" sz="1600" dirty="0" smtClean="0"/>
                        <a:t> Orientar</a:t>
                      </a:r>
                      <a:r>
                        <a:rPr lang="es-MX" sz="1600" baseline="0" dirty="0" smtClean="0"/>
                        <a:t> en la obtención del título.</a:t>
                      </a:r>
                      <a:endParaRPr lang="es-MX" sz="1600" dirty="0" smtClean="0"/>
                    </a:p>
                    <a:p>
                      <a:pPr>
                        <a:buFont typeface="Wingdings" pitchFamily="2" charset="2"/>
                        <a:buChar char="§"/>
                      </a:pPr>
                      <a:r>
                        <a:rPr lang="es-MX" sz="1600" dirty="0" smtClean="0"/>
                        <a:t> Informar sobre formación continua.</a:t>
                      </a:r>
                    </a:p>
                    <a:p>
                      <a:pPr>
                        <a:buFont typeface="Wingdings" pitchFamily="2" charset="2"/>
                        <a:buChar char="§"/>
                      </a:pPr>
                      <a:r>
                        <a:rPr lang="es-MX" sz="1600" baseline="0" dirty="0" smtClean="0"/>
                        <a:t> Orientar para acceso a posgrados.</a:t>
                      </a:r>
                    </a:p>
                    <a:p>
                      <a:pPr>
                        <a:buFont typeface="Wingdings" pitchFamily="2" charset="2"/>
                        <a:buChar char="§"/>
                      </a:pPr>
                      <a:r>
                        <a:rPr lang="es-MX" sz="1600" baseline="0" dirty="0" smtClean="0"/>
                        <a:t> Orientar en aspectos profesionales.</a:t>
                      </a:r>
                    </a:p>
                    <a:p>
                      <a:pPr>
                        <a:buFont typeface="Wingdings" pitchFamily="2" charset="2"/>
                        <a:buChar char="§"/>
                      </a:pPr>
                      <a:r>
                        <a:rPr lang="es-MX" sz="1600" baseline="0" dirty="0" smtClean="0"/>
                        <a:t> Asesorar en la transición al mundo laboral.</a:t>
                      </a:r>
                      <a:endParaRPr lang="es-MX" sz="1600" dirty="0"/>
                    </a:p>
                  </a:txBody>
                  <a:tcPr marL="81887" marR="81887" marT="45716" marB="45716"/>
                </a:tc>
              </a:tr>
            </a:tbl>
          </a:graphicData>
        </a:graphic>
      </p:graphicFrame>
      <p:sp>
        <p:nvSpPr>
          <p:cNvPr id="78865" name="5 Marcador de texto"/>
          <p:cNvSpPr>
            <a:spLocks noGrp="1"/>
          </p:cNvSpPr>
          <p:nvPr>
            <p:ph type="body" sz="half" idx="4294967295"/>
          </p:nvPr>
        </p:nvSpPr>
        <p:spPr>
          <a:xfrm>
            <a:off x="5168900" y="6165850"/>
            <a:ext cx="3975100" cy="914400"/>
          </a:xfrm>
        </p:spPr>
        <p:txBody>
          <a:bodyPr/>
          <a:lstStyle/>
          <a:p>
            <a:pPr marL="0" indent="0" eaLnBrk="1" hangingPunct="1">
              <a:buFont typeface="Wingdings" pitchFamily="2" charset="2"/>
              <a:buNone/>
              <a:defRPr/>
            </a:pPr>
            <a:r>
              <a:rPr lang="es-MX" sz="1000" dirty="0" smtClean="0"/>
              <a:t>Rodríguez Espinar, Sebastián (Coord.)</a:t>
            </a:r>
          </a:p>
          <a:p>
            <a:pPr marL="0" indent="0" eaLnBrk="1" hangingPunct="1">
              <a:buFont typeface="Wingdings" pitchFamily="2" charset="2"/>
              <a:buNone/>
              <a:defRPr/>
            </a:pPr>
            <a:r>
              <a:rPr lang="es-MX" sz="1000" dirty="0" smtClean="0"/>
              <a:t>MANUAL DE TUTORÍA UNIVERSITARIA. Recursos para la acción</a:t>
            </a:r>
          </a:p>
          <a:p>
            <a:pPr marL="0" indent="0" eaLnBrk="1" hangingPunct="1">
              <a:buFont typeface="Wingdings" pitchFamily="2" charset="2"/>
              <a:buNone/>
              <a:defRPr/>
            </a:pPr>
            <a:r>
              <a:rPr lang="es-MX" sz="1000" dirty="0" smtClean="0"/>
              <a:t>Octaedro/ICE-UB, 2008</a:t>
            </a:r>
          </a:p>
          <a:p>
            <a:pPr eaLnBrk="1" hangingPunct="1">
              <a:defRPr/>
            </a:pPr>
            <a:endParaRPr lang="es-MX"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57200" y="182880"/>
            <a:ext cx="8229600" cy="1111664"/>
          </a:xfrm>
        </p:spPr>
        <p:txBody>
          <a:bodyPr/>
          <a:lstStyle/>
          <a:p>
            <a:pPr eaLnBrk="1" fontAlgn="auto" hangingPunct="1">
              <a:spcAft>
                <a:spcPts val="0"/>
              </a:spcAft>
              <a:defRPr/>
            </a:pPr>
            <a:r>
              <a:rPr lang="es-MX" sz="4000" dirty="0">
                <a:solidFill>
                  <a:schemeClr val="accent5">
                    <a:lumMod val="20000"/>
                    <a:lumOff val="80000"/>
                  </a:schemeClr>
                </a:solidFill>
                <a:effectLst/>
              </a:rPr>
              <a:t>R</a:t>
            </a:r>
            <a:r>
              <a:rPr lang="es-MX" sz="4000" dirty="0" smtClean="0">
                <a:solidFill>
                  <a:schemeClr val="accent5">
                    <a:lumMod val="20000"/>
                    <a:lumOff val="80000"/>
                  </a:schemeClr>
                </a:solidFill>
                <a:effectLst/>
              </a:rPr>
              <a:t>ecursos para la operación del PAT</a:t>
            </a:r>
            <a:endParaRPr lang="es-MX" sz="4000" dirty="0">
              <a:solidFill>
                <a:schemeClr val="accent5">
                  <a:lumMod val="20000"/>
                  <a:lumOff val="80000"/>
                </a:schemeClr>
              </a:solidFill>
              <a:effectLst/>
            </a:endParaRPr>
          </a:p>
        </p:txBody>
      </p:sp>
      <p:sp>
        <p:nvSpPr>
          <p:cNvPr id="79875" name="5 Marcador de contenido"/>
          <p:cNvSpPr>
            <a:spLocks noGrp="1"/>
          </p:cNvSpPr>
          <p:nvPr>
            <p:ph sz="half" idx="2"/>
          </p:nvPr>
        </p:nvSpPr>
        <p:spPr>
          <a:xfrm>
            <a:off x="323850" y="1773238"/>
            <a:ext cx="4040188" cy="3168650"/>
          </a:xfrm>
        </p:spPr>
        <p:txBody>
          <a:bodyPr/>
          <a:lstStyle/>
          <a:p>
            <a:pPr marL="419100" indent="-382588" eaLnBrk="1" hangingPunct="1">
              <a:buFont typeface="Wingdings" pitchFamily="2" charset="2"/>
              <a:buChar char="Ø"/>
            </a:pPr>
            <a:r>
              <a:rPr lang="es-MX" sz="2200" smtClean="0"/>
              <a:t>Humanos (perfil y número de docentes-tutores)</a:t>
            </a:r>
          </a:p>
          <a:p>
            <a:pPr marL="419100" indent="-382588" eaLnBrk="1" hangingPunct="1">
              <a:buFont typeface="Wingdings" pitchFamily="2" charset="2"/>
              <a:buChar char="Ø"/>
            </a:pPr>
            <a:r>
              <a:rPr lang="es-MX" sz="2200" smtClean="0"/>
              <a:t>Económicos (financiación, programa de estímulos, …)</a:t>
            </a:r>
          </a:p>
          <a:p>
            <a:pPr marL="419100" indent="-382588" eaLnBrk="1" hangingPunct="1">
              <a:buFont typeface="Wingdings" pitchFamily="2" charset="2"/>
              <a:buChar char="Ø"/>
            </a:pPr>
            <a:r>
              <a:rPr lang="es-MX" sz="2200" smtClean="0"/>
              <a:t>Infraestructura (espacios, materiales, página web …)</a:t>
            </a:r>
          </a:p>
          <a:p>
            <a:pPr marL="419100" indent="-382588" eaLnBrk="1" hangingPunct="1">
              <a:buFont typeface="Wingdings" pitchFamily="2" charset="2"/>
              <a:buChar char="Ø"/>
            </a:pPr>
            <a:r>
              <a:rPr lang="es-MX" sz="2200" smtClean="0"/>
              <a:t>Organizativos (horario para tutoría, responsables …)</a:t>
            </a:r>
          </a:p>
          <a:p>
            <a:pPr marL="419100" indent="-382588" eaLnBrk="1" hangingPunct="1">
              <a:buFont typeface="Wingdings" pitchFamily="2" charset="2"/>
              <a:buChar char="Ø"/>
            </a:pPr>
            <a:endParaRPr lang="es-MX" sz="2200" smtClean="0"/>
          </a:p>
          <a:p>
            <a:pPr marL="419100" indent="-382588" eaLnBrk="1" hangingPunct="1">
              <a:buFont typeface="Wingdings" pitchFamily="2" charset="2"/>
              <a:buChar char="Ø"/>
            </a:pPr>
            <a:endParaRPr lang="es-MX" sz="2200" smtClean="0"/>
          </a:p>
          <a:p>
            <a:pPr marL="419100" indent="-382588" eaLnBrk="1" hangingPunct="1">
              <a:buFont typeface="Wingdings 2" pitchFamily="18" charset="2"/>
              <a:buNone/>
            </a:pPr>
            <a:endParaRPr lang="es-MX" smtClean="0"/>
          </a:p>
        </p:txBody>
      </p:sp>
      <p:sp>
        <p:nvSpPr>
          <p:cNvPr id="7" name="6 Marcador de texto"/>
          <p:cNvSpPr>
            <a:spLocks noGrp="1"/>
          </p:cNvSpPr>
          <p:nvPr>
            <p:ph type="body" sz="quarter" idx="3"/>
          </p:nvPr>
        </p:nvSpPr>
        <p:spPr>
          <a:xfrm>
            <a:off x="1187450" y="5300663"/>
            <a:ext cx="6697663" cy="1239837"/>
          </a:xfrm>
        </p:spPr>
        <p:txBody>
          <a:bodyPr rtlCol="0">
            <a:normAutofit fontScale="70000" lnSpcReduction="20000"/>
          </a:bodyPr>
          <a:lstStyle/>
          <a:p>
            <a:pPr eaLnBrk="1" fontAlgn="auto" hangingPunct="1">
              <a:spcAft>
                <a:spcPts val="0"/>
              </a:spcAft>
              <a:defRPr/>
            </a:pPr>
            <a:endParaRPr lang="es-ES" sz="2900" dirty="0" smtClean="0">
              <a:solidFill>
                <a:schemeClr val="accent1">
                  <a:lumMod val="50000"/>
                </a:schemeClr>
              </a:solidFill>
            </a:endParaRPr>
          </a:p>
          <a:p>
            <a:pPr eaLnBrk="1" fontAlgn="auto" hangingPunct="1">
              <a:spcAft>
                <a:spcPts val="0"/>
              </a:spcAft>
              <a:defRPr/>
            </a:pPr>
            <a:r>
              <a:rPr lang="es-ES" sz="2900" dirty="0" smtClean="0">
                <a:solidFill>
                  <a:schemeClr val="accent1">
                    <a:lumMod val="50000"/>
                  </a:schemeClr>
                </a:solidFill>
              </a:rPr>
              <a:t>Es indispensable</a:t>
            </a:r>
            <a:endParaRPr lang="es-ES" sz="2900" dirty="0">
              <a:solidFill>
                <a:schemeClr val="accent1">
                  <a:lumMod val="50000"/>
                </a:schemeClr>
              </a:solidFill>
            </a:endParaRPr>
          </a:p>
          <a:p>
            <a:pPr eaLnBrk="1" fontAlgn="auto" hangingPunct="1">
              <a:spcAft>
                <a:spcPts val="0"/>
              </a:spcAft>
              <a:defRPr/>
            </a:pPr>
            <a:r>
              <a:rPr lang="es-ES" sz="2900" dirty="0" smtClean="0">
                <a:solidFill>
                  <a:schemeClr val="accent1">
                    <a:lumMod val="50000"/>
                  </a:schemeClr>
                </a:solidFill>
              </a:rPr>
              <a:t> </a:t>
            </a:r>
            <a:r>
              <a:rPr lang="es-ES" sz="2600" dirty="0" smtClean="0">
                <a:solidFill>
                  <a:schemeClr val="accent1">
                    <a:lumMod val="50000"/>
                  </a:schemeClr>
                </a:solidFill>
              </a:rPr>
              <a:t>Su disponibilidad o</a:t>
            </a:r>
          </a:p>
          <a:p>
            <a:pPr eaLnBrk="1" fontAlgn="auto" hangingPunct="1">
              <a:spcAft>
                <a:spcPts val="0"/>
              </a:spcAft>
              <a:defRPr/>
            </a:pPr>
            <a:r>
              <a:rPr lang="es-ES" sz="2600" dirty="0" smtClean="0">
                <a:solidFill>
                  <a:schemeClr val="accent1">
                    <a:lumMod val="50000"/>
                  </a:schemeClr>
                </a:solidFill>
              </a:rPr>
              <a:t> la posibilidad real de contar con ellos</a:t>
            </a:r>
          </a:p>
          <a:p>
            <a:pPr eaLnBrk="1" fontAlgn="auto" hangingPunct="1">
              <a:spcAft>
                <a:spcPts val="0"/>
              </a:spcAft>
              <a:buFont typeface="Wingdings 2"/>
              <a:buNone/>
              <a:defRPr/>
            </a:pPr>
            <a:endParaRPr lang="es-MX" dirty="0">
              <a:solidFill>
                <a:schemeClr val="accent1">
                  <a:lumMod val="50000"/>
                </a:schemeClr>
              </a:solidFill>
            </a:endParaRPr>
          </a:p>
        </p:txBody>
      </p:sp>
      <p:sp>
        <p:nvSpPr>
          <p:cNvPr id="8" name="7 Marcador de contenido"/>
          <p:cNvSpPr>
            <a:spLocks noGrp="1"/>
          </p:cNvSpPr>
          <p:nvPr>
            <p:ph sz="quarter" idx="4"/>
          </p:nvPr>
        </p:nvSpPr>
        <p:spPr>
          <a:xfrm>
            <a:off x="4572000" y="1844675"/>
            <a:ext cx="4041775" cy="2952750"/>
          </a:xfrm>
        </p:spPr>
        <p:txBody>
          <a:bodyPr rtlCol="0">
            <a:normAutofit/>
          </a:bodyPr>
          <a:lstStyle/>
          <a:p>
            <a:pPr marL="420624" indent="-384048" eaLnBrk="1" fontAlgn="auto" hangingPunct="1">
              <a:spcAft>
                <a:spcPts val="0"/>
              </a:spcAft>
              <a:buFont typeface="Wingdings" pitchFamily="2" charset="2"/>
              <a:buChar char="Ø"/>
              <a:defRPr/>
            </a:pPr>
            <a:r>
              <a:rPr lang="es-MX" dirty="0" smtClean="0"/>
              <a:t>Normatividad</a:t>
            </a:r>
          </a:p>
          <a:p>
            <a:pPr marL="420624" indent="-384048" eaLnBrk="1" fontAlgn="auto" hangingPunct="1">
              <a:spcAft>
                <a:spcPts val="0"/>
              </a:spcAft>
              <a:buFont typeface="Wingdings" pitchFamily="2" charset="2"/>
              <a:buChar char="Ø"/>
              <a:defRPr/>
            </a:pPr>
            <a:r>
              <a:rPr lang="es-MX" dirty="0" smtClean="0"/>
              <a:t>Planes de trabajo</a:t>
            </a:r>
          </a:p>
          <a:p>
            <a:pPr marL="420624" indent="-384048" eaLnBrk="1" fontAlgn="auto" hangingPunct="1">
              <a:spcAft>
                <a:spcPts val="0"/>
              </a:spcAft>
              <a:buFont typeface="Wingdings" pitchFamily="2" charset="2"/>
              <a:buChar char="Ø"/>
              <a:defRPr/>
            </a:pPr>
            <a:r>
              <a:rPr lang="es-MX" dirty="0" smtClean="0"/>
              <a:t>Manuales o Guías</a:t>
            </a:r>
          </a:p>
          <a:p>
            <a:pPr marL="420624" indent="-384048" eaLnBrk="1" fontAlgn="auto" hangingPunct="1">
              <a:spcAft>
                <a:spcPts val="0"/>
              </a:spcAft>
              <a:buFont typeface="Wingdings" pitchFamily="2" charset="2"/>
              <a:buChar char="Ø"/>
              <a:defRPr/>
            </a:pPr>
            <a:r>
              <a:rPr lang="es-MX" dirty="0" smtClean="0"/>
              <a:t>Formatos</a:t>
            </a:r>
          </a:p>
          <a:p>
            <a:pPr marL="420624" indent="-384048" eaLnBrk="1" fontAlgn="auto" hangingPunct="1">
              <a:spcAft>
                <a:spcPts val="0"/>
              </a:spcAft>
              <a:buFont typeface="Wingdings" pitchFamily="2" charset="2"/>
              <a:buChar char="Ø"/>
              <a:defRPr/>
            </a:pPr>
            <a:r>
              <a:rPr lang="es-MX" dirty="0" smtClean="0"/>
              <a:t>Calendario de actividades del programa educativo</a:t>
            </a:r>
          </a:p>
          <a:p>
            <a:pPr marL="36576" indent="0" eaLnBrk="1" fontAlgn="auto" hangingPunct="1">
              <a:spcAft>
                <a:spcPts val="0"/>
              </a:spcAft>
              <a:buFont typeface="Wingdings" pitchFamily="2" charset="2"/>
              <a:buNone/>
              <a:defRPr/>
            </a:pPr>
            <a:endParaRPr lang="es-MX"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fontScale="90000"/>
          </a:bodyPr>
          <a:lstStyle/>
          <a:p>
            <a:pPr>
              <a:defRPr/>
            </a:pPr>
            <a:r>
              <a:rPr lang="es-MX" sz="3200" dirty="0" smtClean="0"/>
              <a:t>Actividad grupal</a:t>
            </a:r>
            <a:br>
              <a:rPr lang="es-MX" sz="3200" dirty="0" smtClean="0"/>
            </a:br>
            <a:r>
              <a:rPr lang="es-MX" sz="2700" dirty="0" smtClean="0"/>
              <a:t>Retomar el cuadro sobre acciones y metas e identificar los recursos necesarios para su ejecución</a:t>
            </a:r>
            <a:endParaRPr lang="es-MX" sz="2700" dirty="0"/>
          </a:p>
        </p:txBody>
      </p:sp>
      <p:graphicFrame>
        <p:nvGraphicFramePr>
          <p:cNvPr id="11" name="10 Marcador de contenido"/>
          <p:cNvGraphicFramePr>
            <a:graphicFrameLocks noGrp="1"/>
          </p:cNvGraphicFramePr>
          <p:nvPr>
            <p:ph idx="1"/>
          </p:nvPr>
        </p:nvGraphicFramePr>
        <p:xfrm>
          <a:off x="539750" y="2133600"/>
          <a:ext cx="8229600" cy="4338050"/>
        </p:xfrm>
        <a:graphic>
          <a:graphicData uri="http://schemas.openxmlformats.org/drawingml/2006/table">
            <a:tbl>
              <a:tblPr firstRow="1" bandRow="1">
                <a:tableStyleId>{F5AB1C69-6EDB-4FF4-983F-18BD219EF322}</a:tableStyleId>
              </a:tblPr>
              <a:tblGrid>
                <a:gridCol w="2743200"/>
                <a:gridCol w="2743200"/>
                <a:gridCol w="2743200"/>
              </a:tblGrid>
              <a:tr h="370731">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Deficientes conocimientos básicos en la disciplina en estudiantes de primer ingreso</a:t>
                      </a:r>
                      <a:endParaRPr lang="es-MX" sz="1400" dirty="0"/>
                    </a:p>
                  </a:txBody>
                  <a:tcPr marT="45707" marB="45707"/>
                </a:tc>
                <a:tc hMerge="1">
                  <a:txBody>
                    <a:bodyPr/>
                    <a:lstStyle/>
                    <a:p>
                      <a:endParaRPr lang="es-MX" dirty="0"/>
                    </a:p>
                  </a:txBody>
                  <a:tcPr/>
                </a:tc>
                <a:tc hMerge="1">
                  <a:txBody>
                    <a:bodyPr/>
                    <a:lstStyle/>
                    <a:p>
                      <a:endParaRPr lang="es-MX" dirty="0"/>
                    </a:p>
                  </a:txBody>
                  <a:tcPr/>
                </a:tc>
              </a:tr>
              <a:tr h="37073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Acciones</a:t>
                      </a:r>
                      <a:endParaRPr lang="es-MX" sz="1400" dirty="0"/>
                    </a:p>
                  </a:txBody>
                  <a:tcPr marL="91449" marR="91449" marT="45691" marB="4569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Metas</a:t>
                      </a:r>
                      <a:endParaRPr lang="es-MX" sz="1400" dirty="0"/>
                    </a:p>
                  </a:txBody>
                  <a:tcPr marL="91449" marR="91449" marT="45691" marB="45691"/>
                </a:tc>
                <a:tc>
                  <a:txBody>
                    <a:bodyPr/>
                    <a:lstStyle/>
                    <a:p>
                      <a:pPr algn="ctr"/>
                      <a:r>
                        <a:rPr lang="es-MX" sz="1400" dirty="0" smtClean="0"/>
                        <a:t>Recursos</a:t>
                      </a:r>
                      <a:endParaRPr lang="es-MX" sz="1400" dirty="0"/>
                    </a:p>
                  </a:txBody>
                  <a:tcPr marT="45707" marB="45707"/>
                </a:tc>
              </a:tr>
              <a:tr h="1797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Realizar</a:t>
                      </a:r>
                      <a:r>
                        <a:rPr lang="es-MX" sz="1400" baseline="0" dirty="0" smtClean="0"/>
                        <a:t> un diagnóstico del nivel de deficiencia, a partir de los resultados en el examen de ingreso en las áreas que evalúan conocimientos disciplinares</a:t>
                      </a:r>
                      <a:endParaRPr lang="es-MX" sz="1400" dirty="0"/>
                    </a:p>
                  </a:txBody>
                  <a:tcPr marL="91449" marR="91449" marT="45691" marB="45691"/>
                </a:tc>
                <a:tc>
                  <a:txBody>
                    <a:bodyPr/>
                    <a:lstStyle/>
                    <a:p>
                      <a:pPr marL="285750" indent="-285750">
                        <a:buFont typeface="Wingdings" pitchFamily="2" charset="2"/>
                        <a:buChar char="§"/>
                      </a:pPr>
                      <a:r>
                        <a:rPr lang="es-MX" sz="1400" dirty="0" smtClean="0"/>
                        <a:t>Identificar</a:t>
                      </a:r>
                      <a:r>
                        <a:rPr lang="es-MX" sz="1400" baseline="0" dirty="0" smtClean="0"/>
                        <a:t> p</a:t>
                      </a:r>
                      <a:r>
                        <a:rPr lang="es-MX" sz="1400" dirty="0" smtClean="0"/>
                        <a:t>orcentaje</a:t>
                      </a:r>
                      <a:r>
                        <a:rPr lang="es-MX" sz="1400" baseline="0" dirty="0" smtClean="0"/>
                        <a:t> de estudiantes con resultados por debajo del promedio de su cohorte</a:t>
                      </a:r>
                      <a:endParaRPr lang="es-MX" sz="1400" dirty="0"/>
                    </a:p>
                  </a:txBody>
                  <a:tcPr marL="91449" marR="91449" marT="45691" marB="45691"/>
                </a:tc>
                <a:tc>
                  <a:txBody>
                    <a:bodyPr/>
                    <a:lstStyle/>
                    <a:p>
                      <a:r>
                        <a:rPr lang="es-MX" sz="1400" dirty="0" smtClean="0"/>
                        <a:t>Base de datos de resultados de examen de ingreso</a:t>
                      </a:r>
                    </a:p>
                    <a:p>
                      <a:endParaRPr lang="es-MX" sz="1400" dirty="0" smtClean="0"/>
                    </a:p>
                    <a:p>
                      <a:r>
                        <a:rPr lang="es-MX" sz="1400" dirty="0" smtClean="0"/>
                        <a:t>Analista de datos</a:t>
                      </a:r>
                    </a:p>
                    <a:p>
                      <a:endParaRPr lang="es-MX" sz="1400" dirty="0" smtClean="0"/>
                    </a:p>
                    <a:p>
                      <a:r>
                        <a:rPr lang="es-MX" sz="1400" dirty="0" smtClean="0"/>
                        <a:t>Equipo de cómputo</a:t>
                      </a:r>
                    </a:p>
                    <a:p>
                      <a:endParaRPr lang="es-MX" sz="1400" dirty="0" smtClean="0"/>
                    </a:p>
                    <a:p>
                      <a:r>
                        <a:rPr lang="es-MX" sz="1400" dirty="0" smtClean="0"/>
                        <a:t>Software</a:t>
                      </a:r>
                      <a:r>
                        <a:rPr lang="es-MX" sz="1400" baseline="0" dirty="0" smtClean="0"/>
                        <a:t> estadístico</a:t>
                      </a:r>
                      <a:endParaRPr lang="es-MX" sz="1400" dirty="0"/>
                    </a:p>
                  </a:txBody>
                  <a:tcPr marT="45707" marB="45707"/>
                </a:tc>
              </a:tr>
              <a:tr h="1797794">
                <a:tc>
                  <a:txBody>
                    <a:bodyPr/>
                    <a:lstStyle/>
                    <a:p>
                      <a:endParaRPr lang="es-MX" sz="1400" dirty="0" smtClean="0"/>
                    </a:p>
                    <a:p>
                      <a:r>
                        <a:rPr lang="es-MX" sz="1400" dirty="0" smtClean="0"/>
                        <a:t>Implementar cursos propedéuticos</a:t>
                      </a:r>
                      <a:endParaRPr lang="es-MX" sz="1400" dirty="0"/>
                    </a:p>
                  </a:txBody>
                  <a:tcPr marL="91449" marR="91449" marT="45691" marB="45691"/>
                </a:tc>
                <a:tc>
                  <a:txBody>
                    <a:bodyPr/>
                    <a:lstStyle/>
                    <a:p>
                      <a:pPr marL="285750" indent="-285750">
                        <a:buFont typeface="Wingdings" pitchFamily="2" charset="2"/>
                        <a:buChar char="§"/>
                      </a:pPr>
                      <a:r>
                        <a:rPr lang="es-MX" sz="1400" dirty="0" smtClean="0"/>
                        <a:t>Al menos, un grupo por turno</a:t>
                      </a:r>
                    </a:p>
                    <a:p>
                      <a:pPr marL="285750" indent="-285750">
                        <a:buFont typeface="Wingdings" pitchFamily="2" charset="2"/>
                        <a:buChar char="§"/>
                      </a:pPr>
                      <a:r>
                        <a:rPr lang="es-MX" sz="1400" dirty="0" smtClean="0"/>
                        <a:t>Al menos, 70% de estudiantes aprobados en curso propedéutico</a:t>
                      </a:r>
                    </a:p>
                    <a:p>
                      <a:pPr marL="285750" indent="-285750">
                        <a:buFont typeface="Wingdings" pitchFamily="2" charset="2"/>
                        <a:buChar char="§"/>
                      </a:pPr>
                      <a:r>
                        <a:rPr lang="es-MX" sz="1400" dirty="0" smtClean="0"/>
                        <a:t>Disminuir</a:t>
                      </a:r>
                      <a:r>
                        <a:rPr lang="es-MX" sz="1400" baseline="0" dirty="0" smtClean="0"/>
                        <a:t> el porcentaje de irregulares en las materias de mayor dificultad</a:t>
                      </a:r>
                      <a:endParaRPr lang="es-MX" sz="1400" dirty="0"/>
                    </a:p>
                  </a:txBody>
                  <a:tcPr marL="91449" marR="91449" marT="45691" marB="45691"/>
                </a:tc>
                <a:tc>
                  <a:txBody>
                    <a:bodyPr/>
                    <a:lstStyle/>
                    <a:p>
                      <a:r>
                        <a:rPr lang="es-MX" sz="1400" dirty="0" smtClean="0"/>
                        <a:t>Aulas</a:t>
                      </a:r>
                    </a:p>
                    <a:p>
                      <a:endParaRPr lang="es-MX" sz="1400" dirty="0" smtClean="0"/>
                    </a:p>
                    <a:p>
                      <a:r>
                        <a:rPr lang="es-MX" sz="1400" dirty="0" smtClean="0"/>
                        <a:t>Docentes</a:t>
                      </a:r>
                    </a:p>
                    <a:p>
                      <a:endParaRPr lang="es-MX" sz="1400" dirty="0" smtClean="0"/>
                    </a:p>
                    <a:p>
                      <a:r>
                        <a:rPr lang="es-MX" sz="1400" dirty="0" smtClean="0"/>
                        <a:t>Mecanismos de registro</a:t>
                      </a:r>
                    </a:p>
                    <a:p>
                      <a:endParaRPr lang="es-MX" sz="1400" dirty="0" smtClean="0"/>
                    </a:p>
                    <a:p>
                      <a:r>
                        <a:rPr lang="es-MX" sz="1400" dirty="0" smtClean="0"/>
                        <a:t>Base de datos sobre desempeño en el ciclo</a:t>
                      </a:r>
                      <a:r>
                        <a:rPr lang="es-MX" sz="1400" baseline="0" dirty="0" smtClean="0"/>
                        <a:t> previo</a:t>
                      </a:r>
                      <a:endParaRPr lang="es-MX" sz="1400" dirty="0"/>
                    </a:p>
                  </a:txBody>
                  <a:tcPr marT="45707" marB="45707"/>
                </a:tc>
              </a:tr>
            </a:tbl>
          </a:graphicData>
        </a:graphic>
      </p:graphicFrame>
      <p:sp>
        <p:nvSpPr>
          <p:cNvPr id="80919" name="11 CuadroTexto"/>
          <p:cNvSpPr txBox="1">
            <a:spLocks noChangeArrowheads="1"/>
          </p:cNvSpPr>
          <p:nvPr/>
        </p:nvSpPr>
        <p:spPr bwMode="auto">
          <a:xfrm>
            <a:off x="3995738" y="1587500"/>
            <a:ext cx="1512887"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a:t>EJEMPLO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869856"/>
          </a:xfrm>
        </p:spPr>
        <p:txBody>
          <a:bodyPr>
            <a:normAutofit fontScale="90000"/>
          </a:bodyPr>
          <a:lstStyle/>
          <a:p>
            <a:pPr eaLnBrk="1" fontAlgn="auto" hangingPunct="1">
              <a:spcAft>
                <a:spcPts val="0"/>
              </a:spcAft>
              <a:defRPr/>
            </a:pPr>
            <a:r>
              <a:rPr lang="es-MX" sz="3600" b="1" dirty="0" smtClean="0">
                <a:solidFill>
                  <a:schemeClr val="accent1">
                    <a:lumMod val="40000"/>
                    <a:lumOff val="60000"/>
                  </a:schemeClr>
                </a:solidFill>
                <a:effectLst>
                  <a:outerShdw blurRad="38100" dist="38100" dir="2700000" algn="tl">
                    <a:srgbClr val="000000">
                      <a:alpha val="43137"/>
                    </a:srgbClr>
                  </a:outerShdw>
                </a:effectLst>
              </a:rPr>
              <a:t/>
            </a:r>
            <a:br>
              <a:rPr lang="es-MX" sz="3600" b="1" dirty="0" smtClean="0">
                <a:solidFill>
                  <a:schemeClr val="accent1">
                    <a:lumMod val="40000"/>
                    <a:lumOff val="60000"/>
                  </a:schemeClr>
                </a:solidFill>
                <a:effectLst>
                  <a:outerShdw blurRad="38100" dist="38100" dir="2700000" algn="tl">
                    <a:srgbClr val="000000">
                      <a:alpha val="43137"/>
                    </a:srgbClr>
                  </a:outerShdw>
                </a:effectLst>
              </a:rPr>
            </a:br>
            <a:r>
              <a:rPr lang="es-MX" sz="3600" b="1" dirty="0" smtClean="0">
                <a:solidFill>
                  <a:schemeClr val="accent1">
                    <a:lumMod val="40000"/>
                    <a:lumOff val="60000"/>
                  </a:schemeClr>
                </a:solidFill>
                <a:effectLst>
                  <a:outerShdw blurRad="38100" dist="38100" dir="2700000" algn="tl">
                    <a:srgbClr val="000000">
                      <a:alpha val="43137"/>
                    </a:srgbClr>
                  </a:outerShdw>
                </a:effectLst>
              </a:rPr>
              <a:t>¿Qué apoyos necesitamos para elaborar el plan?</a:t>
            </a:r>
            <a:r>
              <a:rPr lang="es-MX" sz="3600" dirty="0" smtClean="0"/>
              <a:t/>
            </a:r>
            <a:br>
              <a:rPr lang="es-MX" sz="3600" dirty="0" smtClean="0"/>
            </a:br>
            <a:endParaRPr lang="es-MX" sz="3600" dirty="0"/>
          </a:p>
        </p:txBody>
      </p:sp>
      <p:sp>
        <p:nvSpPr>
          <p:cNvPr id="3" name="2 Marcador de contenido"/>
          <p:cNvSpPr>
            <a:spLocks noGrp="1"/>
          </p:cNvSpPr>
          <p:nvPr>
            <p:ph sz="half" idx="1"/>
          </p:nvPr>
        </p:nvSpPr>
        <p:spPr>
          <a:xfrm>
            <a:off x="457200" y="1600200"/>
            <a:ext cx="4762500" cy="4525963"/>
          </a:xfrm>
        </p:spPr>
        <p:txBody>
          <a:bodyPr rtlCol="0">
            <a:normAutofit fontScale="92500" lnSpcReduction="20000"/>
          </a:bodyPr>
          <a:lstStyle/>
          <a:p>
            <a:pPr marL="420624" indent="-384048" eaLnBrk="1" fontAlgn="auto" hangingPunct="1">
              <a:spcAft>
                <a:spcPts val="0"/>
              </a:spcAft>
              <a:buFont typeface="Wingdings 2"/>
              <a:buNone/>
              <a:defRPr/>
            </a:pPr>
            <a:r>
              <a:rPr lang="es-MX" dirty="0" smtClean="0"/>
              <a:t>¿Necesitamos información?</a:t>
            </a:r>
          </a:p>
          <a:p>
            <a:pPr marL="420624" indent="-384048" eaLnBrk="1" fontAlgn="auto" hangingPunct="1">
              <a:spcAft>
                <a:spcPts val="0"/>
              </a:spcAft>
              <a:buFont typeface="Wingdings 2"/>
              <a:buNone/>
              <a:defRPr/>
            </a:pPr>
            <a:r>
              <a:rPr lang="es-MX" sz="2400" dirty="0" smtClean="0"/>
              <a:t>	</a:t>
            </a:r>
            <a:r>
              <a:rPr lang="es-MX" sz="2200" dirty="0" smtClean="0"/>
              <a:t>¿Cuál?</a:t>
            </a:r>
          </a:p>
          <a:p>
            <a:pPr marL="420624" indent="-384048" eaLnBrk="1" fontAlgn="auto" hangingPunct="1">
              <a:spcAft>
                <a:spcPts val="0"/>
              </a:spcAft>
              <a:buFont typeface="Wingdings 2"/>
              <a:buNone/>
              <a:defRPr/>
            </a:pPr>
            <a:r>
              <a:rPr lang="es-MX" sz="2200" dirty="0" smtClean="0"/>
              <a:t>	¿Cómo la podemos conseguir?</a:t>
            </a:r>
          </a:p>
          <a:p>
            <a:pPr marL="420624" indent="-384048" eaLnBrk="1" fontAlgn="auto" hangingPunct="1">
              <a:spcAft>
                <a:spcPts val="0"/>
              </a:spcAft>
              <a:buFont typeface="Wingdings 2"/>
              <a:buNone/>
              <a:defRPr/>
            </a:pPr>
            <a:endParaRPr lang="es-MX" sz="2200" dirty="0" smtClean="0"/>
          </a:p>
          <a:p>
            <a:pPr marL="420624" indent="-384048" eaLnBrk="1" fontAlgn="auto" hangingPunct="1">
              <a:spcAft>
                <a:spcPts val="0"/>
              </a:spcAft>
              <a:buFont typeface="Wingdings 2"/>
              <a:buNone/>
              <a:defRPr/>
            </a:pPr>
            <a:r>
              <a:rPr lang="es-MX" dirty="0" smtClean="0"/>
              <a:t>¿Necesitamos formación?</a:t>
            </a:r>
          </a:p>
          <a:p>
            <a:pPr marL="420624" indent="-384048" eaLnBrk="1" fontAlgn="auto" hangingPunct="1">
              <a:spcAft>
                <a:spcPts val="0"/>
              </a:spcAft>
              <a:buFont typeface="Wingdings 2"/>
              <a:buNone/>
              <a:defRPr/>
            </a:pPr>
            <a:r>
              <a:rPr lang="es-MX" sz="2400" dirty="0" smtClean="0"/>
              <a:t>	¿De qué tipo?</a:t>
            </a:r>
          </a:p>
          <a:p>
            <a:pPr marL="420624" indent="-384048" eaLnBrk="1" fontAlgn="auto" hangingPunct="1">
              <a:spcAft>
                <a:spcPts val="0"/>
              </a:spcAft>
              <a:buFont typeface="Wingdings 2"/>
              <a:buNone/>
              <a:defRPr/>
            </a:pPr>
            <a:r>
              <a:rPr lang="es-MX" sz="2000" dirty="0" smtClean="0"/>
              <a:t>	</a:t>
            </a:r>
            <a:r>
              <a:rPr lang="es-MX" sz="2400" dirty="0" smtClean="0"/>
              <a:t> ¿Quién no las puede aportar o facilitar?</a:t>
            </a:r>
          </a:p>
          <a:p>
            <a:pPr marL="420624" indent="-384048" eaLnBrk="1" fontAlgn="auto" hangingPunct="1">
              <a:spcAft>
                <a:spcPts val="0"/>
              </a:spcAft>
              <a:buFont typeface="Wingdings 2"/>
              <a:buNone/>
              <a:defRPr/>
            </a:pPr>
            <a:endParaRPr lang="es-MX" dirty="0" smtClean="0"/>
          </a:p>
          <a:p>
            <a:pPr marL="420624" indent="-384048" eaLnBrk="1" fontAlgn="auto" hangingPunct="1">
              <a:spcAft>
                <a:spcPts val="0"/>
              </a:spcAft>
              <a:buFont typeface="Wingdings 2"/>
              <a:buNone/>
              <a:defRPr/>
            </a:pPr>
            <a:r>
              <a:rPr lang="es-MX" dirty="0" smtClean="0"/>
              <a:t>¿Necesitamos asesoramiento?</a:t>
            </a:r>
          </a:p>
          <a:p>
            <a:pPr marL="420624" indent="-384048" eaLnBrk="1" fontAlgn="auto" hangingPunct="1">
              <a:spcAft>
                <a:spcPts val="0"/>
              </a:spcAft>
              <a:buFont typeface="Wingdings 2"/>
              <a:buNone/>
              <a:defRPr/>
            </a:pPr>
            <a:r>
              <a:rPr lang="es-MX" sz="2200" dirty="0" smtClean="0"/>
              <a:t>	¿De qué tipo?</a:t>
            </a:r>
          </a:p>
          <a:p>
            <a:pPr marL="420624" indent="-384048" eaLnBrk="1" fontAlgn="auto" hangingPunct="1">
              <a:spcAft>
                <a:spcPts val="0"/>
              </a:spcAft>
              <a:buFont typeface="Wingdings 2"/>
              <a:buNone/>
              <a:defRPr/>
            </a:pPr>
            <a:r>
              <a:rPr lang="es-MX" sz="2400" dirty="0" smtClean="0"/>
              <a:t>	</a:t>
            </a:r>
            <a:r>
              <a:rPr lang="es-MX" sz="2200" dirty="0" smtClean="0"/>
              <a:t>¿Quién no los puede aportar o facilitar?</a:t>
            </a:r>
            <a:endParaRPr lang="es-MX" sz="2200" dirty="0"/>
          </a:p>
        </p:txBody>
      </p:sp>
      <p:sp>
        <p:nvSpPr>
          <p:cNvPr id="4" name="3 Marcador de contenido"/>
          <p:cNvSpPr>
            <a:spLocks noGrp="1"/>
          </p:cNvSpPr>
          <p:nvPr>
            <p:ph sz="half" idx="2"/>
          </p:nvPr>
        </p:nvSpPr>
        <p:spPr>
          <a:xfrm>
            <a:off x="5364163" y="1600200"/>
            <a:ext cx="2560637" cy="4525963"/>
          </a:xfrm>
        </p:spPr>
        <p:txBody>
          <a:bodyPr rtlCol="0">
            <a:normAutofit fontScale="92500" lnSpcReduction="20000"/>
          </a:bodyPr>
          <a:lstStyle/>
          <a:p>
            <a:pPr marL="420624" indent="-384048" eaLnBrk="1" fontAlgn="auto" hangingPunct="1">
              <a:spcAft>
                <a:spcPts val="0"/>
              </a:spcAft>
              <a:buFont typeface="Wingdings 2"/>
              <a:buChar char=""/>
              <a:defRPr/>
            </a:pPr>
            <a:endParaRPr lang="es-MX" dirty="0"/>
          </a:p>
        </p:txBody>
      </p:sp>
      <p:pic>
        <p:nvPicPr>
          <p:cNvPr id="6149" name="Picture 5" descr="C:\Users\Federico Zayas\AppData\Local\Microsoft\Windows\Temporary Internet Files\Content.IE5\0OB267XS\MC900438357[1].jpg"/>
          <p:cNvPicPr>
            <a:picLocks noChangeAspect="1" noChangeArrowheads="1"/>
          </p:cNvPicPr>
          <p:nvPr/>
        </p:nvPicPr>
        <p:blipFill>
          <a:blip r:embed="rId2" cstate="print"/>
          <a:srcRect/>
          <a:stretch>
            <a:fillRect/>
          </a:stretch>
        </p:blipFill>
        <p:spPr bwMode="auto">
          <a:xfrm>
            <a:off x="5580112" y="1700808"/>
            <a:ext cx="2635400" cy="419593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fontScale="90000"/>
          </a:bodyPr>
          <a:lstStyle/>
          <a:p>
            <a:pPr>
              <a:defRPr/>
            </a:pPr>
            <a:r>
              <a:rPr lang="es-MX" sz="3200" dirty="0" smtClean="0"/>
              <a:t>Actividad grupal</a:t>
            </a:r>
            <a:br>
              <a:rPr lang="es-MX" sz="3200" dirty="0" smtClean="0"/>
            </a:br>
            <a:r>
              <a:rPr lang="es-MX" sz="2700" dirty="0" smtClean="0"/>
              <a:t>Retomar el cuadro sobre acciones y metas e identificar los recursos necesarios para su ejecución</a:t>
            </a:r>
            <a:endParaRPr lang="es-MX" sz="2700" dirty="0"/>
          </a:p>
        </p:txBody>
      </p:sp>
      <p:graphicFrame>
        <p:nvGraphicFramePr>
          <p:cNvPr id="11" name="10 Marcador de contenido"/>
          <p:cNvGraphicFramePr>
            <a:graphicFrameLocks noGrp="1"/>
          </p:cNvGraphicFramePr>
          <p:nvPr>
            <p:ph idx="1"/>
            <p:extLst>
              <p:ext uri="{D42A27DB-BD31-4B8C-83A1-F6EECF244321}">
                <p14:modId xmlns="" xmlns:p14="http://schemas.microsoft.com/office/powerpoint/2010/main" val="3032058453"/>
              </p:ext>
            </p:extLst>
          </p:nvPr>
        </p:nvGraphicFramePr>
        <p:xfrm>
          <a:off x="611560" y="1772816"/>
          <a:ext cx="8229600" cy="4337050"/>
        </p:xfrm>
        <a:graphic>
          <a:graphicData uri="http://schemas.openxmlformats.org/drawingml/2006/table">
            <a:tbl>
              <a:tblPr firstRow="1" bandRow="1">
                <a:tableStyleId>{F5AB1C69-6EDB-4FF4-983F-18BD219EF322}</a:tableStyleId>
              </a:tblPr>
              <a:tblGrid>
                <a:gridCol w="2743200"/>
                <a:gridCol w="2743200"/>
                <a:gridCol w="2743200"/>
              </a:tblGrid>
              <a:tr h="370731">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400" dirty="0"/>
                    </a:p>
                  </a:txBody>
                  <a:tcPr marT="45707" marB="45707"/>
                </a:tc>
                <a:tc hMerge="1">
                  <a:txBody>
                    <a:bodyPr/>
                    <a:lstStyle/>
                    <a:p>
                      <a:endParaRPr lang="es-MX" dirty="0"/>
                    </a:p>
                  </a:txBody>
                  <a:tcPr/>
                </a:tc>
                <a:tc hMerge="1">
                  <a:txBody>
                    <a:bodyPr/>
                    <a:lstStyle/>
                    <a:p>
                      <a:endParaRPr lang="es-MX" dirty="0"/>
                    </a:p>
                  </a:txBody>
                  <a:tcPr/>
                </a:tc>
              </a:tr>
              <a:tr h="37073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Acciones</a:t>
                      </a:r>
                      <a:endParaRPr lang="es-MX" sz="1400" dirty="0"/>
                    </a:p>
                  </a:txBody>
                  <a:tcPr marL="91449" marR="91449" marT="45691" marB="4569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Metas</a:t>
                      </a:r>
                      <a:endParaRPr lang="es-MX" sz="1400" dirty="0"/>
                    </a:p>
                  </a:txBody>
                  <a:tcPr marL="91449" marR="91449" marT="45691" marB="45691"/>
                </a:tc>
                <a:tc>
                  <a:txBody>
                    <a:bodyPr/>
                    <a:lstStyle/>
                    <a:p>
                      <a:pPr algn="ctr"/>
                      <a:r>
                        <a:rPr lang="es-MX" sz="1400" dirty="0" smtClean="0"/>
                        <a:t>Recursos</a:t>
                      </a:r>
                      <a:endParaRPr lang="es-MX" sz="1400" dirty="0"/>
                    </a:p>
                  </a:txBody>
                  <a:tcPr marT="45707" marB="45707"/>
                </a:tc>
              </a:tr>
              <a:tr h="17977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L="91449" marR="91449" marT="45691" marB="45691"/>
                </a:tc>
                <a:tc>
                  <a:txBody>
                    <a:bodyPr/>
                    <a:lstStyle/>
                    <a:p>
                      <a:pPr marL="285750" indent="-285750">
                        <a:buFont typeface="Wingdings" pitchFamily="2" charset="2"/>
                        <a:buChar char="§"/>
                      </a:pPr>
                      <a:endParaRPr lang="es-MX" sz="1400" dirty="0"/>
                    </a:p>
                  </a:txBody>
                  <a:tcPr marL="91449" marR="91449" marT="45691" marB="45691"/>
                </a:tc>
                <a:tc>
                  <a:txBody>
                    <a:bodyPr/>
                    <a:lstStyle/>
                    <a:p>
                      <a:endParaRPr lang="es-MX" sz="1400" dirty="0"/>
                    </a:p>
                  </a:txBody>
                  <a:tcPr marT="45707" marB="45707"/>
                </a:tc>
              </a:tr>
              <a:tr h="1797794">
                <a:tc>
                  <a:txBody>
                    <a:bodyPr/>
                    <a:lstStyle/>
                    <a:p>
                      <a:endParaRPr lang="es-MX" sz="1400" dirty="0"/>
                    </a:p>
                  </a:txBody>
                  <a:tcPr marL="91449" marR="91449" marT="45691" marB="45691"/>
                </a:tc>
                <a:tc>
                  <a:txBody>
                    <a:bodyPr/>
                    <a:lstStyle/>
                    <a:p>
                      <a:pPr marL="285750" indent="-285750">
                        <a:buFont typeface="Wingdings" pitchFamily="2" charset="2"/>
                        <a:buChar char="§"/>
                      </a:pPr>
                      <a:endParaRPr lang="es-MX" sz="1400" dirty="0"/>
                    </a:p>
                  </a:txBody>
                  <a:tcPr marL="91449" marR="91449" marT="45691" marB="45691"/>
                </a:tc>
                <a:tc>
                  <a:txBody>
                    <a:bodyPr/>
                    <a:lstStyle/>
                    <a:p>
                      <a:endParaRPr lang="es-MX" sz="1400" dirty="0"/>
                    </a:p>
                  </a:txBody>
                  <a:tcPr marT="45707" marB="45707"/>
                </a:tc>
              </a:tr>
            </a:tbl>
          </a:graphicData>
        </a:graphic>
      </p:graphicFrame>
    </p:spTree>
    <p:extLst>
      <p:ext uri="{BB962C8B-B14F-4D97-AF65-F5344CB8AC3E}">
        <p14:creationId xmlns="" xmlns:p14="http://schemas.microsoft.com/office/powerpoint/2010/main" val="8839319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82880"/>
            <a:ext cx="8229600" cy="1111664"/>
          </a:xfrm>
        </p:spPr>
        <p:txBody>
          <a:bodyPr>
            <a:normAutofit fontScale="90000"/>
          </a:bodyPr>
          <a:lstStyle/>
          <a:p>
            <a:pPr eaLnBrk="1" fontAlgn="auto" hangingPunct="1">
              <a:spcAft>
                <a:spcPts val="0"/>
              </a:spcAft>
              <a:defRPr/>
            </a:pPr>
            <a:r>
              <a:rPr lang="es-MX" sz="4400" dirty="0" smtClean="0">
                <a:solidFill>
                  <a:schemeClr val="accent5">
                    <a:lumMod val="20000"/>
                    <a:lumOff val="80000"/>
                  </a:schemeClr>
                </a:solidFill>
                <a:effectLst/>
              </a:rPr>
              <a:t>Definir los mecanismos de evaluación</a:t>
            </a:r>
            <a:r>
              <a:rPr lang="es-ES" sz="3200" dirty="0" smtClean="0">
                <a:solidFill>
                  <a:schemeClr val="bg2">
                    <a:lumMod val="50000"/>
                  </a:schemeClr>
                </a:solidFill>
              </a:rPr>
              <a:t/>
            </a:r>
            <a:br>
              <a:rPr lang="es-ES" sz="3200" dirty="0" smtClean="0">
                <a:solidFill>
                  <a:schemeClr val="bg2">
                    <a:lumMod val="50000"/>
                  </a:schemeClr>
                </a:solidFill>
              </a:rPr>
            </a:br>
            <a:endParaRPr lang="es-ES" sz="3200" dirty="0">
              <a:solidFill>
                <a:schemeClr val="bg2">
                  <a:lumMod val="50000"/>
                </a:schemeClr>
              </a:solidFill>
            </a:endParaRPr>
          </a:p>
        </p:txBody>
      </p:sp>
      <p:sp>
        <p:nvSpPr>
          <p:cNvPr id="81923" name="1 Marcador de contenido"/>
          <p:cNvSpPr>
            <a:spLocks noGrp="1"/>
          </p:cNvSpPr>
          <p:nvPr>
            <p:ph idx="1"/>
          </p:nvPr>
        </p:nvSpPr>
        <p:spPr/>
        <p:txBody>
          <a:bodyPr/>
          <a:lstStyle/>
          <a:p>
            <a:pPr eaLnBrk="1" hangingPunct="1">
              <a:buFont typeface="Wingdings 2" pitchFamily="18" charset="2"/>
              <a:buNone/>
            </a:pPr>
            <a:r>
              <a:rPr lang="es-ES" smtClean="0"/>
              <a:t>La evaluación en su concreción debe contemplar:</a:t>
            </a:r>
          </a:p>
          <a:p>
            <a:pPr eaLnBrk="1" hangingPunct="1"/>
            <a:endParaRPr lang="es-ES" smtClean="0"/>
          </a:p>
          <a:p>
            <a:pPr eaLnBrk="1" hangingPunct="1"/>
            <a:r>
              <a:rPr lang="es-ES" smtClean="0"/>
              <a:t>¿qué evaluar? – dimensiones</a:t>
            </a:r>
          </a:p>
          <a:p>
            <a:pPr eaLnBrk="1" hangingPunct="1"/>
            <a:endParaRPr lang="es-ES" smtClean="0"/>
          </a:p>
          <a:p>
            <a:pPr eaLnBrk="1" hangingPunct="1"/>
            <a:r>
              <a:rPr lang="es-ES" smtClean="0"/>
              <a:t>¿cómo evaluar? – evidencias</a:t>
            </a:r>
          </a:p>
          <a:p>
            <a:pPr eaLnBrk="1" hangingPunct="1"/>
            <a:endParaRPr lang="es-ES" smtClean="0"/>
          </a:p>
          <a:p>
            <a:pPr eaLnBrk="1" hangingPunct="1"/>
            <a:r>
              <a:rPr lang="es-ES" smtClean="0"/>
              <a:t>¿quiénes evalúan? - agentes implicados</a:t>
            </a:r>
          </a:p>
          <a:p>
            <a:pPr eaLnBrk="1" hangingPunct="1"/>
            <a:endParaRPr lang="es-ES" smtClean="0"/>
          </a:p>
          <a:p>
            <a:pPr eaLnBrk="1" hangingPunct="1"/>
            <a:r>
              <a:rPr lang="es-ES" smtClean="0"/>
              <a:t>¿cuándo evaluar? – momentos o tiempos</a:t>
            </a:r>
          </a:p>
          <a:p>
            <a:pPr eaLnBrk="1" hangingPunct="1">
              <a:buFont typeface="Wingdings 2" pitchFamily="18" charset="2"/>
              <a:buNone/>
            </a:pPr>
            <a:endParaRPr lang="es-ES"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82880"/>
            <a:ext cx="8229600" cy="1111664"/>
          </a:xfrm>
        </p:spPr>
        <p:txBody>
          <a:bodyPr/>
          <a:lstStyle/>
          <a:p>
            <a:pPr eaLnBrk="1" fontAlgn="auto" hangingPunct="1">
              <a:spcAft>
                <a:spcPts val="0"/>
              </a:spcAft>
              <a:defRPr/>
            </a:pPr>
            <a:r>
              <a:rPr lang="es-ES" sz="2800" dirty="0" smtClean="0">
                <a:solidFill>
                  <a:schemeClr val="accent5">
                    <a:lumMod val="20000"/>
                    <a:lumOff val="80000"/>
                  </a:schemeClr>
                </a:solidFill>
                <a:effectLst/>
                <a:latin typeface="+mn-lt"/>
              </a:rPr>
              <a:t>DIMENSIONES EN LA EVALUACIÓN DE UN PAT</a:t>
            </a:r>
            <a:endParaRPr lang="es-ES" sz="2800" dirty="0">
              <a:solidFill>
                <a:schemeClr val="accent5">
                  <a:lumMod val="20000"/>
                  <a:lumOff val="80000"/>
                </a:schemeClr>
              </a:solidFill>
              <a:effectLst/>
              <a:latin typeface="+mn-lt"/>
            </a:endParaRPr>
          </a:p>
        </p:txBody>
      </p:sp>
      <p:sp>
        <p:nvSpPr>
          <p:cNvPr id="82947" name="1 Marcador de contenido"/>
          <p:cNvSpPr>
            <a:spLocks noGrp="1"/>
          </p:cNvSpPr>
          <p:nvPr>
            <p:ph idx="1"/>
          </p:nvPr>
        </p:nvSpPr>
        <p:spPr>
          <a:xfrm>
            <a:off x="276225" y="1828800"/>
            <a:ext cx="8229600" cy="5726113"/>
          </a:xfrm>
        </p:spPr>
        <p:txBody>
          <a:bodyPr/>
          <a:lstStyle/>
          <a:p>
            <a:pPr marL="419100" indent="-382588" eaLnBrk="1" hangingPunct="1">
              <a:buFont typeface="Wingdings 2" pitchFamily="18" charset="2"/>
              <a:buNone/>
            </a:pPr>
            <a:endParaRPr lang="es-ES" smtClean="0"/>
          </a:p>
          <a:p>
            <a:pPr marL="419100" indent="-382588" eaLnBrk="1" hangingPunct="1">
              <a:buFont typeface="Wingdings 2" pitchFamily="18" charset="2"/>
              <a:buNone/>
            </a:pPr>
            <a:endParaRPr lang="es-ES" smtClean="0"/>
          </a:p>
          <a:p>
            <a:pPr marL="419100" indent="-382588" eaLnBrk="1" hangingPunct="1">
              <a:buFont typeface="Wingdings 2" pitchFamily="18" charset="2"/>
              <a:buNone/>
            </a:pPr>
            <a:endParaRPr lang="es-ES" smtClean="0"/>
          </a:p>
          <a:p>
            <a:pPr marL="419100" indent="-382588" eaLnBrk="1" hangingPunct="1">
              <a:buFont typeface="Wingdings 2" pitchFamily="18" charset="2"/>
              <a:buNone/>
            </a:pPr>
            <a:endParaRPr lang="es-ES" smtClean="0"/>
          </a:p>
          <a:p>
            <a:pPr marL="419100" indent="-382588" eaLnBrk="1" hangingPunct="1">
              <a:buFont typeface="Wingdings 2" pitchFamily="18" charset="2"/>
              <a:buNone/>
            </a:pPr>
            <a:endParaRPr lang="es-ES" smtClean="0"/>
          </a:p>
          <a:p>
            <a:pPr marL="419100" indent="-382588" eaLnBrk="1" hangingPunct="1">
              <a:buFont typeface="Wingdings 2" pitchFamily="18" charset="2"/>
              <a:buNone/>
            </a:pPr>
            <a:endParaRPr lang="es-ES" smtClean="0"/>
          </a:p>
          <a:p>
            <a:pPr marL="419100" indent="-382588" eaLnBrk="1" hangingPunct="1">
              <a:buFont typeface="Wingdings 2" pitchFamily="18" charset="2"/>
              <a:buNone/>
            </a:pPr>
            <a:endParaRPr lang="es-ES" smtClean="0"/>
          </a:p>
          <a:p>
            <a:pPr marL="419100" indent="-382588" eaLnBrk="1" hangingPunct="1">
              <a:buFont typeface="Wingdings 2" pitchFamily="18" charset="2"/>
              <a:buNone/>
            </a:pPr>
            <a:r>
              <a:rPr lang="es-ES" sz="1800" smtClean="0"/>
              <a:t>		</a:t>
            </a:r>
            <a:r>
              <a:rPr lang="es-ES" sz="1400" b="1" smtClean="0"/>
              <a:t>Propuestas de</a:t>
            </a:r>
            <a:r>
              <a:rPr lang="es-ES" sz="1400" smtClean="0"/>
              <a:t>				</a:t>
            </a:r>
            <a:r>
              <a:rPr lang="es-ES" sz="1400" b="1" smtClean="0"/>
              <a:t>Concreción de</a:t>
            </a:r>
          </a:p>
          <a:p>
            <a:pPr marL="419100" indent="-382588" eaLnBrk="1" hangingPunct="1">
              <a:buFont typeface="Wingdings 2" pitchFamily="18" charset="2"/>
              <a:buNone/>
            </a:pPr>
            <a:r>
              <a:rPr lang="es-ES" sz="1400" b="1" smtClean="0"/>
              <a:t>		mejoras					la evaluación</a:t>
            </a:r>
          </a:p>
          <a:p>
            <a:pPr marL="419100" indent="-382588" eaLnBrk="1" hangingPunct="1">
              <a:buFont typeface="Wingdings 2" pitchFamily="18" charset="2"/>
              <a:buNone/>
            </a:pPr>
            <a:endParaRPr lang="es-ES" sz="1800" smtClean="0"/>
          </a:p>
          <a:p>
            <a:pPr marL="419100" indent="-382588" eaLnBrk="1" hangingPunct="1">
              <a:buFont typeface="Wingdings 2" pitchFamily="18" charset="2"/>
              <a:buNone/>
            </a:pPr>
            <a:r>
              <a:rPr lang="es-ES" sz="1800" smtClean="0"/>
              <a:t>				</a:t>
            </a:r>
            <a:r>
              <a:rPr lang="es-ES" sz="1800" b="1" smtClean="0"/>
              <a:t>      </a:t>
            </a:r>
            <a:r>
              <a:rPr lang="es-ES" sz="1400" b="1" smtClean="0"/>
              <a:t>Evidencias aportadas</a:t>
            </a:r>
          </a:p>
          <a:p>
            <a:pPr marL="419100" indent="-382588" eaLnBrk="1" hangingPunct="1">
              <a:buFont typeface="Wingdings 2" pitchFamily="18" charset="2"/>
              <a:buNone/>
            </a:pPr>
            <a:r>
              <a:rPr lang="es-ES" sz="1400" b="1" smtClean="0"/>
              <a:t>				                 (Informes)</a:t>
            </a:r>
          </a:p>
        </p:txBody>
      </p:sp>
      <p:sp>
        <p:nvSpPr>
          <p:cNvPr id="82948" name="4 CuadroTexto"/>
          <p:cNvSpPr txBox="1">
            <a:spLocks noChangeArrowheads="1"/>
          </p:cNvSpPr>
          <p:nvPr/>
        </p:nvSpPr>
        <p:spPr bwMode="auto">
          <a:xfrm>
            <a:off x="2843213" y="1844675"/>
            <a:ext cx="3097212"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ES"/>
              <a:t>)</a:t>
            </a:r>
          </a:p>
        </p:txBody>
      </p:sp>
      <p:sp>
        <p:nvSpPr>
          <p:cNvPr id="8" name="7 Rectángulo redondeado"/>
          <p:cNvSpPr/>
          <p:nvPr/>
        </p:nvSpPr>
        <p:spPr>
          <a:xfrm>
            <a:off x="1428750" y="3114675"/>
            <a:ext cx="5759450" cy="129540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es-ES" dirty="0"/>
          </a:p>
          <a:p>
            <a:pPr algn="ctr" fontAlgn="auto">
              <a:spcBef>
                <a:spcPts val="0"/>
              </a:spcBef>
              <a:spcAft>
                <a:spcPts val="0"/>
              </a:spcAft>
              <a:defRPr/>
            </a:pPr>
            <a:r>
              <a:rPr lang="es-ES" sz="2400" dirty="0">
                <a:effectLst>
                  <a:outerShdw blurRad="50800" dist="38100" dir="2700000" algn="tl" rotWithShape="0">
                    <a:prstClr val="black">
                      <a:alpha val="40000"/>
                    </a:prstClr>
                  </a:outerShdw>
                </a:effectLst>
              </a:rPr>
              <a:t>Planificación</a:t>
            </a:r>
            <a:r>
              <a:rPr lang="es-ES" dirty="0"/>
              <a:t>	  </a:t>
            </a:r>
            <a:r>
              <a:rPr lang="es-ES" sz="2400" dirty="0"/>
              <a:t> </a:t>
            </a:r>
            <a:r>
              <a:rPr lang="es-ES" sz="2400" dirty="0">
                <a:effectLst>
                  <a:outerShdw blurRad="50800" dist="38100" dir="2700000" algn="tl" rotWithShape="0">
                    <a:prstClr val="black">
                      <a:alpha val="40000"/>
                    </a:prstClr>
                  </a:outerShdw>
                </a:effectLst>
              </a:rPr>
              <a:t>Ejecución</a:t>
            </a:r>
            <a:r>
              <a:rPr lang="es-ES" dirty="0"/>
              <a:t>	</a:t>
            </a:r>
            <a:r>
              <a:rPr lang="es-ES" sz="2400" dirty="0">
                <a:effectLst>
                  <a:outerShdw blurRad="50800" dist="38100" dir="2700000" algn="tl" rotWithShape="0">
                    <a:prstClr val="black">
                      <a:alpha val="40000"/>
                    </a:prstClr>
                  </a:outerShdw>
                </a:effectLst>
              </a:rPr>
              <a:t>Evaluación</a:t>
            </a:r>
            <a:r>
              <a:rPr lang="es-ES" dirty="0"/>
              <a:t>	</a:t>
            </a:r>
          </a:p>
        </p:txBody>
      </p:sp>
      <p:sp>
        <p:nvSpPr>
          <p:cNvPr id="9" name="8 Rectángulo"/>
          <p:cNvSpPr/>
          <p:nvPr/>
        </p:nvSpPr>
        <p:spPr>
          <a:xfrm>
            <a:off x="3369794" y="5140953"/>
            <a:ext cx="1728192" cy="432048"/>
          </a:xfrm>
          <a:prstGeom prst="rect">
            <a:avLst/>
          </a:prstGeom>
          <a:solidFill>
            <a:schemeClr val="accent2">
              <a:lumMod val="75000"/>
            </a:schemeClr>
          </a:solidFill>
          <a:effectLst>
            <a:innerShdw blurRad="63500" dist="50800" dir="135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s-ES" b="1" dirty="0"/>
              <a:t>Resultados</a:t>
            </a:r>
          </a:p>
        </p:txBody>
      </p:sp>
      <p:sp>
        <p:nvSpPr>
          <p:cNvPr id="11" name="10 Flecha abajo"/>
          <p:cNvSpPr/>
          <p:nvPr/>
        </p:nvSpPr>
        <p:spPr>
          <a:xfrm>
            <a:off x="4056063" y="2584450"/>
            <a:ext cx="504825"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6" name="15 Flecha derecha"/>
          <p:cNvSpPr/>
          <p:nvPr/>
        </p:nvSpPr>
        <p:spPr>
          <a:xfrm>
            <a:off x="3454400" y="3725863"/>
            <a:ext cx="287338" cy="73025"/>
          </a:xfrm>
          <a:prstGeom prst="rightArrow">
            <a:avLst/>
          </a:prstGeom>
          <a:solidFill>
            <a:schemeClr val="accent5">
              <a:lumMod val="7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7" name="16 Flecha derecha"/>
          <p:cNvSpPr/>
          <p:nvPr/>
        </p:nvSpPr>
        <p:spPr>
          <a:xfrm>
            <a:off x="5083175" y="3725863"/>
            <a:ext cx="287338" cy="73025"/>
          </a:xfrm>
          <a:prstGeom prst="rightArrow">
            <a:avLst/>
          </a:prstGeom>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8" name="17 Flecha abajo"/>
          <p:cNvSpPr/>
          <p:nvPr/>
        </p:nvSpPr>
        <p:spPr>
          <a:xfrm rot="5400000">
            <a:off x="2590800" y="5062538"/>
            <a:ext cx="504825" cy="504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19" name="18 Flecha abajo"/>
          <p:cNvSpPr/>
          <p:nvPr/>
        </p:nvSpPr>
        <p:spPr>
          <a:xfrm rot="5400000">
            <a:off x="5183982" y="4976019"/>
            <a:ext cx="503237" cy="5048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20" name="19 Flecha abajo"/>
          <p:cNvSpPr/>
          <p:nvPr/>
        </p:nvSpPr>
        <p:spPr>
          <a:xfrm>
            <a:off x="5992813" y="4183063"/>
            <a:ext cx="504825" cy="720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21" name="20 Flecha abajo"/>
          <p:cNvSpPr/>
          <p:nvPr/>
        </p:nvSpPr>
        <p:spPr>
          <a:xfrm rot="10800000">
            <a:off x="1979613" y="4203700"/>
            <a:ext cx="504825" cy="720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7" name="6 Rectángulo"/>
          <p:cNvSpPr/>
          <p:nvPr/>
        </p:nvSpPr>
        <p:spPr>
          <a:xfrm>
            <a:off x="2649538" y="1681163"/>
            <a:ext cx="3168650" cy="863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s-ES" dirty="0">
                <a:effectLst>
                  <a:outerShdw blurRad="50800" dist="38100" dir="2700000" algn="tl" rotWithShape="0">
                    <a:prstClr val="black">
                      <a:alpha val="40000"/>
                    </a:prstClr>
                  </a:outerShdw>
                </a:effectLst>
              </a:rPr>
              <a:t>Origen del PAT</a:t>
            </a:r>
          </a:p>
          <a:p>
            <a:pPr algn="ctr" fontAlgn="auto">
              <a:spcBef>
                <a:spcPts val="0"/>
              </a:spcBef>
              <a:spcAft>
                <a:spcPts val="0"/>
              </a:spcAft>
              <a:defRPr/>
            </a:pPr>
            <a:r>
              <a:rPr lang="es-ES" dirty="0">
                <a:effectLst>
                  <a:outerShdw blurRad="50800" dist="38100" dir="2700000" algn="tl" rotWithShape="0">
                    <a:prstClr val="black">
                      <a:alpha val="40000"/>
                    </a:prstClr>
                  </a:outerShdw>
                </a:effectLst>
              </a:rPr>
              <a:t>(necesidad detectada)</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274638"/>
            <a:ext cx="8229600" cy="633412"/>
          </a:xfrm>
        </p:spPr>
        <p:txBody>
          <a:bodyPr/>
          <a:lstStyle/>
          <a:p>
            <a:pPr eaLnBrk="1" fontAlgn="auto" hangingPunct="1">
              <a:spcAft>
                <a:spcPts val="0"/>
              </a:spcAft>
              <a:defRPr/>
            </a:pPr>
            <a:r>
              <a:rPr lang="es-ES" sz="2800" dirty="0" smtClean="0">
                <a:solidFill>
                  <a:schemeClr val="accent5">
                    <a:lumMod val="20000"/>
                    <a:lumOff val="80000"/>
                  </a:schemeClr>
                </a:solidFill>
                <a:effectLst/>
              </a:rPr>
              <a:t>INDICADORES GENERALES</a:t>
            </a:r>
            <a:endParaRPr lang="es-ES" sz="2800" dirty="0">
              <a:solidFill>
                <a:schemeClr val="accent5">
                  <a:lumMod val="20000"/>
                  <a:lumOff val="80000"/>
                </a:schemeClr>
              </a:solidFill>
              <a:effectLst/>
            </a:endParaRPr>
          </a:p>
        </p:txBody>
      </p:sp>
      <p:graphicFrame>
        <p:nvGraphicFramePr>
          <p:cNvPr id="4" name="3 Marcador de contenido"/>
          <p:cNvGraphicFramePr>
            <a:graphicFrameLocks noGrp="1"/>
          </p:cNvGraphicFramePr>
          <p:nvPr>
            <p:ph idx="1"/>
          </p:nvPr>
        </p:nvGraphicFramePr>
        <p:xfrm>
          <a:off x="539750" y="1844675"/>
          <a:ext cx="8229600" cy="4419600"/>
        </p:xfrm>
        <a:graphic>
          <a:graphicData uri="http://schemas.openxmlformats.org/drawingml/2006/table">
            <a:tbl>
              <a:tblPr firstRow="1" bandRow="1">
                <a:tableStyleId>{8A107856-5554-42FB-B03E-39F5DBC370BA}</a:tableStyleId>
              </a:tblPr>
              <a:tblGrid>
                <a:gridCol w="1378496"/>
                <a:gridCol w="6851104"/>
              </a:tblGrid>
              <a:tr h="370840">
                <a:tc>
                  <a:txBody>
                    <a:bodyPr/>
                    <a:lstStyle/>
                    <a:p>
                      <a:pPr algn="ctr"/>
                      <a:endParaRPr lang="es-ES" sz="1400" b="1" dirty="0" smtClean="0"/>
                    </a:p>
                    <a:p>
                      <a:pPr algn="ctr"/>
                      <a:r>
                        <a:rPr lang="es-ES" sz="1400" b="1" dirty="0" smtClean="0"/>
                        <a:t>ORIGEN</a:t>
                      </a:r>
                      <a:endParaRPr lang="es-ES" sz="1400" b="1" dirty="0"/>
                    </a:p>
                  </a:txBody>
                  <a:tcPr/>
                </a:tc>
                <a:tc>
                  <a:txBody>
                    <a:bodyPr/>
                    <a:lstStyle/>
                    <a:p>
                      <a:r>
                        <a:rPr lang="es-ES" sz="1400" b="0" dirty="0" smtClean="0">
                          <a:effectLst/>
                        </a:rPr>
                        <a:t>- Situación</a:t>
                      </a:r>
                      <a:r>
                        <a:rPr lang="es-ES" sz="1400" b="0" baseline="0" dirty="0" smtClean="0">
                          <a:effectLst/>
                        </a:rPr>
                        <a:t> inicial/Análisis de necesidades</a:t>
                      </a:r>
                    </a:p>
                    <a:p>
                      <a:pPr>
                        <a:buFont typeface="Arial" pitchFamily="34" charset="0"/>
                        <a:buNone/>
                      </a:pPr>
                      <a:r>
                        <a:rPr lang="es-ES" sz="1400" b="0" baseline="0" dirty="0" smtClean="0"/>
                        <a:t>- Desajuste/necesidad                                              - Evidencias y fuentes de información</a:t>
                      </a:r>
                    </a:p>
                    <a:p>
                      <a:pPr>
                        <a:buFont typeface="Wingdings" pitchFamily="2" charset="2"/>
                        <a:buNone/>
                      </a:pPr>
                      <a:r>
                        <a:rPr lang="es-ES" sz="1400" b="0" baseline="0" dirty="0" smtClean="0">
                          <a:effectLst/>
                        </a:rPr>
                        <a:t>- Motivación inicial                                                     </a:t>
                      </a:r>
                      <a:r>
                        <a:rPr lang="es-ES" sz="1400" b="0" baseline="0" dirty="0" smtClean="0"/>
                        <a:t>- Soluciones al desajuste detectado                         - Implicación institucional </a:t>
                      </a:r>
                      <a:endParaRPr lang="es-ES" sz="1400" b="0" dirty="0"/>
                    </a:p>
                  </a:txBody>
                  <a:tcPr/>
                </a:tc>
              </a:tr>
              <a:tr h="370840">
                <a:tc>
                  <a:txBody>
                    <a:bodyPr/>
                    <a:lstStyle/>
                    <a:p>
                      <a:pPr algn="ctr"/>
                      <a:endParaRPr lang="es-ES" sz="1400" b="1" dirty="0" smtClean="0"/>
                    </a:p>
                    <a:p>
                      <a:pPr algn="ctr"/>
                      <a:endParaRPr lang="es-ES" sz="1400" b="1" dirty="0" smtClean="0"/>
                    </a:p>
                    <a:p>
                      <a:pPr algn="ctr"/>
                      <a:r>
                        <a:rPr lang="es-ES" sz="1400" b="1" dirty="0" smtClean="0"/>
                        <a:t>DISEÑO</a:t>
                      </a:r>
                    </a:p>
                    <a:p>
                      <a:pPr algn="ctr"/>
                      <a:endParaRPr lang="es-ES" sz="1400" b="1" dirty="0"/>
                    </a:p>
                  </a:txBody>
                  <a:tcPr/>
                </a:tc>
                <a:tc>
                  <a:txBody>
                    <a:bodyPr/>
                    <a:lstStyle/>
                    <a:p>
                      <a:r>
                        <a:rPr lang="es-ES" sz="1400" b="0" dirty="0" smtClean="0">
                          <a:effectLst/>
                        </a:rPr>
                        <a:t>- Relación entre los puntos débiles de la situación inicial y los objetivos</a:t>
                      </a:r>
                    </a:p>
                    <a:p>
                      <a:pPr>
                        <a:buFont typeface="Arial" pitchFamily="34" charset="0"/>
                        <a:buNone/>
                      </a:pPr>
                      <a:r>
                        <a:rPr lang="es-ES" sz="1400" b="0" dirty="0" smtClean="0"/>
                        <a:t>-</a:t>
                      </a:r>
                      <a:r>
                        <a:rPr lang="es-ES" sz="1400" b="0" baseline="0" dirty="0" smtClean="0"/>
                        <a:t> </a:t>
                      </a:r>
                      <a:r>
                        <a:rPr lang="es-ES" sz="1400" b="0" dirty="0" smtClean="0"/>
                        <a:t>Objetivos y metas</a:t>
                      </a:r>
                    </a:p>
                    <a:p>
                      <a:r>
                        <a:rPr lang="es-ES" sz="1400" b="0" dirty="0" smtClean="0">
                          <a:effectLst/>
                        </a:rPr>
                        <a:t>- Adecuación</a:t>
                      </a:r>
                      <a:r>
                        <a:rPr lang="es-ES" sz="1400" b="0" baseline="0" dirty="0" smtClean="0">
                          <a:effectLst/>
                        </a:rPr>
                        <a:t> de las acciones</a:t>
                      </a:r>
                    </a:p>
                    <a:p>
                      <a:pPr>
                        <a:buFont typeface="Arial" pitchFamily="34" charset="0"/>
                        <a:buNone/>
                      </a:pPr>
                      <a:r>
                        <a:rPr lang="es-ES" sz="1400" b="0" baseline="0" dirty="0" smtClean="0"/>
                        <a:t>- Responsables asignados</a:t>
                      </a:r>
                    </a:p>
                    <a:p>
                      <a:pPr>
                        <a:buFont typeface="Arial" pitchFamily="34" charset="0"/>
                        <a:buNone/>
                      </a:pPr>
                      <a:r>
                        <a:rPr lang="es-ES" sz="1400" b="0" baseline="0" dirty="0" smtClean="0"/>
                        <a:t>- Recursos necesarios y calendarización</a:t>
                      </a:r>
                      <a:endParaRPr lang="es-ES" sz="1400" b="0" dirty="0"/>
                    </a:p>
                  </a:txBody>
                  <a:tcPr/>
                </a:tc>
              </a:tr>
              <a:tr h="370840">
                <a:tc>
                  <a:txBody>
                    <a:bodyPr/>
                    <a:lstStyle/>
                    <a:p>
                      <a:pPr algn="ctr"/>
                      <a:endParaRPr lang="es-ES" sz="1400" b="1" dirty="0" smtClean="0"/>
                    </a:p>
                    <a:p>
                      <a:pPr algn="ctr"/>
                      <a:r>
                        <a:rPr lang="es-ES" sz="1400" b="1" dirty="0" smtClean="0"/>
                        <a:t>EJECUCIÓN</a:t>
                      </a:r>
                      <a:endParaRPr lang="es-ES" sz="1400" b="1" dirty="0"/>
                    </a:p>
                  </a:txBody>
                  <a:tcPr/>
                </a:tc>
                <a:tc>
                  <a:txBody>
                    <a:bodyPr/>
                    <a:lstStyle/>
                    <a:p>
                      <a:r>
                        <a:rPr lang="es-ES" sz="1400" b="0" dirty="0" smtClean="0">
                          <a:effectLst/>
                        </a:rPr>
                        <a:t>- Contexto donde se implementa</a:t>
                      </a:r>
                      <a:endParaRPr lang="es-ES" sz="1400" b="0" baseline="0" dirty="0" smtClean="0">
                        <a:effectLst/>
                      </a:endParaRPr>
                    </a:p>
                    <a:p>
                      <a:r>
                        <a:rPr lang="es-ES" sz="1400" b="0" baseline="0" dirty="0" smtClean="0">
                          <a:effectLst/>
                        </a:rPr>
                        <a:t>- Agentes implicados en la ejecución</a:t>
                      </a:r>
                    </a:p>
                    <a:p>
                      <a:pPr>
                        <a:buFont typeface="Arial" pitchFamily="34" charset="0"/>
                        <a:buNone/>
                      </a:pPr>
                      <a:r>
                        <a:rPr lang="es-ES" sz="1400" b="0" baseline="0" dirty="0" smtClean="0"/>
                        <a:t>- Funciones y responsabilidades de la cada agente</a:t>
                      </a:r>
                    </a:p>
                    <a:p>
                      <a:r>
                        <a:rPr lang="es-ES" sz="1400" b="0" baseline="0" dirty="0" smtClean="0">
                          <a:effectLst/>
                        </a:rPr>
                        <a:t>- Acciones: -  A</a:t>
                      </a:r>
                      <a:r>
                        <a:rPr lang="es-ES" sz="1400" b="0" baseline="0" dirty="0" smtClean="0"/>
                        <a:t>decuación    - Nivel de cumplimiento    - Acciones no previstas</a:t>
                      </a:r>
                      <a:endParaRPr lang="es-ES" sz="1400" b="0" dirty="0"/>
                    </a:p>
                  </a:txBody>
                  <a:tcPr/>
                </a:tc>
              </a:tr>
              <a:tr h="370840">
                <a:tc>
                  <a:txBody>
                    <a:bodyPr/>
                    <a:lstStyle/>
                    <a:p>
                      <a:pPr algn="ctr"/>
                      <a:endParaRPr lang="es-ES" sz="1400" b="1" dirty="0" smtClean="0"/>
                    </a:p>
                    <a:p>
                      <a:pPr algn="ctr"/>
                      <a:endParaRPr lang="es-ES" sz="1400" b="1" dirty="0" smtClean="0"/>
                    </a:p>
                    <a:p>
                      <a:pPr algn="ctr"/>
                      <a:r>
                        <a:rPr lang="es-ES" sz="1400" b="1" dirty="0" smtClean="0"/>
                        <a:t>RESULTADOS</a:t>
                      </a:r>
                      <a:endParaRPr lang="es-ES" sz="1400" b="1" dirty="0"/>
                    </a:p>
                  </a:txBody>
                  <a:tcPr/>
                </a:tc>
                <a:tc>
                  <a:txBody>
                    <a:bodyPr/>
                    <a:lstStyle/>
                    <a:p>
                      <a:r>
                        <a:rPr lang="es-ES" sz="1400" b="0" dirty="0" smtClean="0">
                          <a:effectLst/>
                        </a:rPr>
                        <a:t>- Rendimiento</a:t>
                      </a:r>
                      <a:r>
                        <a:rPr lang="es-ES" sz="1400" b="0" baseline="0" dirty="0" smtClean="0">
                          <a:effectLst/>
                        </a:rPr>
                        <a:t>/</a:t>
                      </a:r>
                      <a:r>
                        <a:rPr lang="es-ES" sz="1400" b="0" baseline="0" dirty="0" smtClean="0"/>
                        <a:t> Nivel de logro de las metas </a:t>
                      </a:r>
                    </a:p>
                    <a:p>
                      <a:r>
                        <a:rPr lang="es-ES" sz="1400" b="0" baseline="0" dirty="0" smtClean="0"/>
                        <a:t>- Valoración/pertinencia</a:t>
                      </a:r>
                      <a:endParaRPr lang="es-ES" sz="1400" b="0" baseline="0" dirty="0" smtClean="0">
                        <a:effectLst/>
                      </a:endParaRPr>
                    </a:p>
                    <a:p>
                      <a:pPr>
                        <a:buFont typeface="Arial" pitchFamily="34" charset="0"/>
                        <a:buNone/>
                      </a:pPr>
                      <a:r>
                        <a:rPr lang="es-ES" sz="1400" b="0" baseline="0" dirty="0" smtClean="0"/>
                        <a:t>- Actuación/implicación</a:t>
                      </a:r>
                    </a:p>
                    <a:p>
                      <a:r>
                        <a:rPr lang="es-ES" sz="1400" b="0" baseline="0" dirty="0" smtClean="0">
                          <a:effectLst/>
                        </a:rPr>
                        <a:t>- Impacto: atención a problemas prioritarios</a:t>
                      </a:r>
                    </a:p>
                    <a:p>
                      <a:pPr>
                        <a:buFont typeface="Arial" pitchFamily="34" charset="0"/>
                        <a:buNone/>
                      </a:pPr>
                      <a:r>
                        <a:rPr lang="es-ES" sz="1400" b="0" baseline="0" dirty="0" smtClean="0"/>
                        <a:t>- Percepción de utilidad:  - Satisfacción de los agentes implicados</a:t>
                      </a:r>
                    </a:p>
                    <a:p>
                      <a:pPr>
                        <a:buFont typeface="Arial" pitchFamily="34" charset="0"/>
                        <a:buNone/>
                      </a:pPr>
                      <a:r>
                        <a:rPr lang="es-ES" sz="1400" b="0" baseline="0" dirty="0" smtClean="0"/>
                        <a:t>- Continuidad y mejora</a:t>
                      </a:r>
                      <a:endParaRPr lang="es-ES" sz="1400" b="0" dirty="0"/>
                    </a:p>
                  </a:txBody>
                  <a:tcPr/>
                </a:tc>
              </a:tr>
            </a:tbl>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683568" y="548680"/>
            <a:ext cx="7467600" cy="1143000"/>
          </a:xfrm>
        </p:spPr>
        <p:txBody>
          <a:bodyPr/>
          <a:lstStyle/>
          <a:p>
            <a:pPr eaLnBrk="1" fontAlgn="auto" hangingPunct="1">
              <a:spcAft>
                <a:spcPts val="0"/>
              </a:spcAft>
              <a:defRPr/>
            </a:pPr>
            <a:r>
              <a:rPr lang="es-MX" sz="4000" dirty="0" smtClean="0">
                <a:solidFill>
                  <a:schemeClr val="accent5">
                    <a:lumMod val="20000"/>
                    <a:lumOff val="80000"/>
                  </a:schemeClr>
                </a:solidFill>
                <a:effectLst/>
              </a:rPr>
              <a:t>Calendarizar las acciones a desarrollar</a:t>
            </a:r>
            <a:r>
              <a:rPr lang="es-MX" sz="2800" dirty="0" smtClean="0">
                <a:solidFill>
                  <a:schemeClr val="bg2">
                    <a:lumMod val="50000"/>
                  </a:schemeClr>
                </a:solidFill>
              </a:rPr>
              <a:t/>
            </a:r>
            <a:br>
              <a:rPr lang="es-MX" sz="2800" dirty="0" smtClean="0">
                <a:solidFill>
                  <a:schemeClr val="bg2">
                    <a:lumMod val="50000"/>
                  </a:schemeClr>
                </a:solidFill>
              </a:rPr>
            </a:br>
            <a:endParaRPr lang="es-ES" sz="2800" dirty="0">
              <a:solidFill>
                <a:schemeClr val="bg2">
                  <a:lumMod val="50000"/>
                </a:schemeClr>
              </a:solidFill>
            </a:endParaRPr>
          </a:p>
        </p:txBody>
      </p:sp>
      <p:sp>
        <p:nvSpPr>
          <p:cNvPr id="84995" name="1 Marcador de contenido"/>
          <p:cNvSpPr>
            <a:spLocks noGrp="1"/>
          </p:cNvSpPr>
          <p:nvPr>
            <p:ph idx="1"/>
          </p:nvPr>
        </p:nvSpPr>
        <p:spPr>
          <a:xfrm>
            <a:off x="539750" y="1628775"/>
            <a:ext cx="7467600" cy="4957763"/>
          </a:xfrm>
        </p:spPr>
        <p:txBody>
          <a:bodyPr/>
          <a:lstStyle/>
          <a:p>
            <a:pPr marL="419100" indent="-382588" eaLnBrk="1" hangingPunct="1">
              <a:buFont typeface="Wingdings 2" pitchFamily="18" charset="2"/>
              <a:buNone/>
            </a:pPr>
            <a:r>
              <a:rPr lang="es-ES" smtClean="0"/>
              <a:t>En la programación de las actividades es importante tomar en cuenta:</a:t>
            </a:r>
          </a:p>
          <a:p>
            <a:pPr marL="419100" indent="-382588" eaLnBrk="1" hangingPunct="1">
              <a:buFont typeface="Wingdings 2" pitchFamily="18" charset="2"/>
              <a:buChar char=""/>
            </a:pPr>
            <a:r>
              <a:rPr lang="es-ES" smtClean="0"/>
              <a:t>El tiempo disponible para la actividad tutorial dentro de la programación regular de maestros y alumnos</a:t>
            </a:r>
          </a:p>
          <a:p>
            <a:pPr marL="419100" indent="-382588" eaLnBrk="1" hangingPunct="1">
              <a:buFont typeface="Wingdings 2" pitchFamily="18" charset="2"/>
              <a:buChar char=""/>
            </a:pPr>
            <a:r>
              <a:rPr lang="es-ES" smtClean="0"/>
              <a:t>La programación de eventos académicos dentro del programa de estudios</a:t>
            </a:r>
          </a:p>
          <a:p>
            <a:pPr marL="419100" indent="-382588" eaLnBrk="1" hangingPunct="1">
              <a:buFont typeface="Wingdings 2" pitchFamily="18" charset="2"/>
              <a:buChar char=""/>
            </a:pPr>
            <a:r>
              <a:rPr lang="es-ES" smtClean="0"/>
              <a:t>La oferta de actividades de otros programas institucionales que complementen las acciones y metas del PIT</a:t>
            </a:r>
          </a:p>
          <a:p>
            <a:pPr marL="419100" indent="-382588" eaLnBrk="1" hangingPunct="1">
              <a:buFont typeface="Wingdings 2" pitchFamily="18" charset="2"/>
              <a:buChar char=""/>
            </a:pPr>
            <a:r>
              <a:rPr lang="es-ES" smtClean="0"/>
              <a:t>Las demandas o lineamientos para la presentación de informes de resultados</a:t>
            </a:r>
          </a:p>
          <a:p>
            <a:pPr marL="419100" indent="-382588" eaLnBrk="1" hangingPunct="1">
              <a:buFont typeface="Wingdings 2" pitchFamily="18" charset="2"/>
              <a:buChar char=""/>
            </a:pPr>
            <a:r>
              <a:rPr lang="es-ES" smtClean="0"/>
              <a:t>….</a:t>
            </a:r>
          </a:p>
          <a:p>
            <a:pPr marL="419100" indent="-382588" eaLnBrk="1" hangingPunct="1">
              <a:buFont typeface="Wingdings 2" pitchFamily="18" charset="2"/>
              <a:buChar char=""/>
            </a:pPr>
            <a:endParaRPr lang="es-ES" smtClean="0"/>
          </a:p>
          <a:p>
            <a:pPr marL="419100" indent="-382588" eaLnBrk="1" hangingPunct="1">
              <a:buFont typeface="Wingdings 2" pitchFamily="18" charset="2"/>
              <a:buNone/>
            </a:pPr>
            <a:endParaRPr lang="es-ES"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fontScale="90000"/>
          </a:bodyPr>
          <a:lstStyle/>
          <a:p>
            <a:pPr>
              <a:defRPr/>
            </a:pPr>
            <a:r>
              <a:rPr lang="es-MX" sz="3200" dirty="0" smtClean="0"/>
              <a:t>Actividad grupal</a:t>
            </a:r>
            <a:br>
              <a:rPr lang="es-MX" sz="3200" dirty="0" smtClean="0"/>
            </a:br>
            <a:r>
              <a:rPr lang="es-MX" sz="2700" dirty="0" smtClean="0">
                <a:effectLst>
                  <a:outerShdw blurRad="38100" dist="38100" dir="2700000" algn="tl">
                    <a:srgbClr val="000000">
                      <a:alpha val="43137"/>
                    </a:srgbClr>
                  </a:outerShdw>
                </a:effectLst>
              </a:rPr>
              <a:t>Retomar el cuadro sobre acciones, metas y recursos e identificar las evidencias para evaluar su avance o cumplimiento</a:t>
            </a:r>
            <a:endParaRPr lang="es-MX" sz="2700" dirty="0">
              <a:effectLst>
                <a:outerShdw blurRad="38100" dist="38100" dir="2700000" algn="tl">
                  <a:srgbClr val="000000">
                    <a:alpha val="43137"/>
                  </a:srgbClr>
                </a:outerShdw>
              </a:effectLst>
            </a:endParaRPr>
          </a:p>
        </p:txBody>
      </p:sp>
      <p:graphicFrame>
        <p:nvGraphicFramePr>
          <p:cNvPr id="11" name="10 Marcador de contenido"/>
          <p:cNvGraphicFramePr>
            <a:graphicFrameLocks noGrp="1"/>
          </p:cNvGraphicFramePr>
          <p:nvPr>
            <p:ph idx="1"/>
          </p:nvPr>
        </p:nvGraphicFramePr>
        <p:xfrm>
          <a:off x="468313" y="1957388"/>
          <a:ext cx="8229600" cy="4765675"/>
        </p:xfrm>
        <a:graphic>
          <a:graphicData uri="http://schemas.openxmlformats.org/drawingml/2006/table">
            <a:tbl>
              <a:tblPr firstRow="1" bandRow="1">
                <a:tableStyleId>{F5AB1C69-6EDB-4FF4-983F-18BD219EF322}</a:tableStyleId>
              </a:tblPr>
              <a:tblGrid>
                <a:gridCol w="2057400"/>
                <a:gridCol w="2057400"/>
                <a:gridCol w="2057400"/>
                <a:gridCol w="2057400"/>
              </a:tblGrid>
              <a:tr h="370894">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Deficientes conocimientos básicos en la disciplina en estudiantes de primer ingreso</a:t>
                      </a:r>
                      <a:endParaRPr lang="es-MX" sz="1400" dirty="0"/>
                    </a:p>
                  </a:txBody>
                  <a:tcPr marT="45727" marB="45727"/>
                </a:tc>
                <a:tc hMerge="1">
                  <a:txBody>
                    <a:bodyPr/>
                    <a:lstStyle/>
                    <a:p>
                      <a:endParaRPr lang="es-MX" dirty="0"/>
                    </a:p>
                  </a:txBody>
                  <a:tcPr/>
                </a:tc>
                <a:tc hMerge="1">
                  <a:txBody>
                    <a:bodyPr/>
                    <a:lstStyle/>
                    <a:p>
                      <a:endParaRPr lang="es-MX"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400" dirty="0"/>
                    </a:p>
                  </a:txBody>
                  <a:tcPr/>
                </a:tc>
              </a:tr>
              <a:tr h="37089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Acciones</a:t>
                      </a:r>
                      <a:endParaRPr lang="es-MX" sz="1400" dirty="0"/>
                    </a:p>
                  </a:txBody>
                  <a:tcPr marL="91449" marR="91449" marT="45711" marB="4571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Metas</a:t>
                      </a:r>
                      <a:endParaRPr lang="es-MX" sz="1400" dirty="0"/>
                    </a:p>
                  </a:txBody>
                  <a:tcPr marL="91449" marR="91449" marT="45711" marB="45711"/>
                </a:tc>
                <a:tc>
                  <a:txBody>
                    <a:bodyPr/>
                    <a:lstStyle/>
                    <a:p>
                      <a:pPr algn="ctr"/>
                      <a:r>
                        <a:rPr lang="es-MX" sz="1400" dirty="0" smtClean="0"/>
                        <a:t>Recursos</a:t>
                      </a:r>
                      <a:endParaRPr lang="es-MX" sz="1400" dirty="0"/>
                    </a:p>
                  </a:txBody>
                  <a:tcPr marT="45727" marB="45727"/>
                </a:tc>
                <a:tc>
                  <a:txBody>
                    <a:bodyPr/>
                    <a:lstStyle/>
                    <a:p>
                      <a:pPr algn="ctr"/>
                      <a:r>
                        <a:rPr lang="es-MX" sz="1400" dirty="0" smtClean="0"/>
                        <a:t>Evaluación</a:t>
                      </a:r>
                      <a:endParaRPr lang="es-MX" sz="1400" dirty="0"/>
                    </a:p>
                  </a:txBody>
                  <a:tcPr marT="45727" marB="45727"/>
                </a:tc>
              </a:tr>
              <a:tr h="158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400" dirty="0" smtClean="0"/>
                        <a:t>Realizar</a:t>
                      </a:r>
                      <a:r>
                        <a:rPr lang="es-MX" sz="1400" baseline="0" dirty="0" smtClean="0"/>
                        <a:t> un diagnóstico del nivel de deficiencia, a partir de los resultados en el examen de ingreso en las áreas que evalúan conocimientos disciplinares</a:t>
                      </a:r>
                      <a:endParaRPr lang="es-MX" sz="1400" dirty="0"/>
                    </a:p>
                  </a:txBody>
                  <a:tcPr marL="91449" marR="91449" marT="45711" marB="45711"/>
                </a:tc>
                <a:tc>
                  <a:txBody>
                    <a:bodyPr/>
                    <a:lstStyle/>
                    <a:p>
                      <a:pPr marL="285750" indent="-285750">
                        <a:buFont typeface="Wingdings" pitchFamily="2" charset="2"/>
                        <a:buChar char="§"/>
                      </a:pPr>
                      <a:r>
                        <a:rPr lang="es-MX" sz="1400" dirty="0" smtClean="0"/>
                        <a:t>Identificar porcentaje</a:t>
                      </a:r>
                      <a:r>
                        <a:rPr lang="es-MX" sz="1400" baseline="0" dirty="0" smtClean="0"/>
                        <a:t> de estudiantes con resultados por debajo del promedio de su cohorte</a:t>
                      </a:r>
                    </a:p>
                  </a:txBody>
                  <a:tcPr marL="91449" marR="91449" marT="45711" marB="45711"/>
                </a:tc>
                <a:tc>
                  <a:txBody>
                    <a:bodyPr/>
                    <a:lstStyle/>
                    <a:p>
                      <a:pPr marL="285750" indent="-285750">
                        <a:buFont typeface="Wingdings" pitchFamily="2" charset="2"/>
                        <a:buChar char="§"/>
                      </a:pPr>
                      <a:r>
                        <a:rPr lang="es-MX" sz="1400" dirty="0" smtClean="0"/>
                        <a:t>Base de datos de resultados de examen de ingreso</a:t>
                      </a:r>
                    </a:p>
                    <a:p>
                      <a:pPr marL="285750" indent="-285750">
                        <a:buFont typeface="Wingdings" pitchFamily="2" charset="2"/>
                        <a:buChar char="§"/>
                      </a:pPr>
                      <a:r>
                        <a:rPr lang="es-MX" sz="1400" dirty="0" smtClean="0"/>
                        <a:t>Analista de datos</a:t>
                      </a:r>
                    </a:p>
                    <a:p>
                      <a:pPr marL="285750" indent="-285750">
                        <a:buFont typeface="Wingdings" pitchFamily="2" charset="2"/>
                        <a:buChar char="§"/>
                      </a:pPr>
                      <a:r>
                        <a:rPr lang="es-MX" sz="1400" dirty="0" smtClean="0"/>
                        <a:t>Equipo de cómputo</a:t>
                      </a:r>
                    </a:p>
                    <a:p>
                      <a:pPr marL="285750" indent="-285750">
                        <a:buFont typeface="Wingdings" pitchFamily="2" charset="2"/>
                        <a:buChar char="§"/>
                      </a:pPr>
                      <a:r>
                        <a:rPr lang="es-MX" sz="1400" dirty="0" smtClean="0"/>
                        <a:t>Software</a:t>
                      </a:r>
                      <a:r>
                        <a:rPr lang="es-MX" sz="1400" baseline="0" dirty="0" smtClean="0"/>
                        <a:t> estadístico</a:t>
                      </a:r>
                      <a:endParaRPr lang="es-MX" sz="1400" dirty="0"/>
                    </a:p>
                  </a:txBody>
                  <a:tcPr marT="45727" marB="45727"/>
                </a:tc>
                <a:tc>
                  <a:txBody>
                    <a:bodyPr/>
                    <a:lstStyle/>
                    <a:p>
                      <a:pPr marL="285750" indent="-285750">
                        <a:buFont typeface="Arial" pitchFamily="34" charset="0"/>
                        <a:buChar char="•"/>
                      </a:pPr>
                      <a:r>
                        <a:rPr lang="es-MX" sz="1400" dirty="0" smtClean="0"/>
                        <a:t>Informe de estudio diagnóstico</a:t>
                      </a:r>
                      <a:endParaRPr lang="es-MX" sz="1400" dirty="0"/>
                    </a:p>
                  </a:txBody>
                  <a:tcPr marT="45727" marB="45727"/>
                </a:tc>
              </a:tr>
              <a:tr h="2438726">
                <a:tc>
                  <a:txBody>
                    <a:bodyPr/>
                    <a:lstStyle/>
                    <a:p>
                      <a:endParaRPr lang="es-MX" sz="1400" dirty="0" smtClean="0"/>
                    </a:p>
                    <a:p>
                      <a:r>
                        <a:rPr lang="es-MX" sz="1400" dirty="0" smtClean="0"/>
                        <a:t>Implementar cursos propedéuticos</a:t>
                      </a:r>
                      <a:endParaRPr lang="es-MX" sz="1400" dirty="0"/>
                    </a:p>
                  </a:txBody>
                  <a:tcPr marL="91449" marR="91449" marT="45711" marB="45711"/>
                </a:tc>
                <a:tc>
                  <a:txBody>
                    <a:bodyPr/>
                    <a:lstStyle/>
                    <a:p>
                      <a:pPr marL="285750" indent="-285750">
                        <a:buFont typeface="Wingdings" pitchFamily="2" charset="2"/>
                        <a:buChar char="§"/>
                      </a:pPr>
                      <a:r>
                        <a:rPr lang="es-MX" sz="1400" dirty="0" smtClean="0"/>
                        <a:t>Al menos, un grupo por turno</a:t>
                      </a:r>
                    </a:p>
                    <a:p>
                      <a:pPr marL="285750" indent="-285750">
                        <a:buFont typeface="Wingdings" pitchFamily="2" charset="2"/>
                        <a:buChar char="§"/>
                      </a:pPr>
                      <a:r>
                        <a:rPr lang="es-MX" sz="1400" dirty="0" smtClean="0"/>
                        <a:t>Al menos, 70% de estudiantes aprobados en curso propedéutico</a:t>
                      </a:r>
                    </a:p>
                    <a:p>
                      <a:pPr marL="285750" indent="-285750">
                        <a:buFont typeface="Wingdings" pitchFamily="2" charset="2"/>
                        <a:buChar char="§"/>
                      </a:pPr>
                      <a:r>
                        <a:rPr lang="es-MX" sz="1400" dirty="0" smtClean="0"/>
                        <a:t>Disminuir</a:t>
                      </a:r>
                      <a:r>
                        <a:rPr lang="es-MX" sz="1400" baseline="0" dirty="0" smtClean="0"/>
                        <a:t> el porcentaje de irregulares en las materias de mayor dificultad</a:t>
                      </a:r>
                      <a:endParaRPr lang="es-MX" sz="1400" dirty="0"/>
                    </a:p>
                  </a:txBody>
                  <a:tcPr marL="91449" marR="91449" marT="45711" marB="45711"/>
                </a:tc>
                <a:tc>
                  <a:txBody>
                    <a:bodyPr/>
                    <a:lstStyle/>
                    <a:p>
                      <a:pPr marL="285750" indent="-285750">
                        <a:buFont typeface="Arial" pitchFamily="34" charset="0"/>
                        <a:buChar char="•"/>
                      </a:pPr>
                      <a:r>
                        <a:rPr lang="es-MX" sz="1400" dirty="0" smtClean="0"/>
                        <a:t>Aulas</a:t>
                      </a:r>
                    </a:p>
                    <a:p>
                      <a:pPr marL="285750" indent="-285750">
                        <a:buFont typeface="Arial" pitchFamily="34" charset="0"/>
                        <a:buChar char="•"/>
                      </a:pPr>
                      <a:r>
                        <a:rPr lang="es-MX" sz="1400" dirty="0" smtClean="0"/>
                        <a:t>Docentes</a:t>
                      </a:r>
                    </a:p>
                    <a:p>
                      <a:pPr marL="285750" indent="-285750">
                        <a:buFont typeface="Arial" pitchFamily="34" charset="0"/>
                        <a:buChar char="•"/>
                      </a:pPr>
                      <a:r>
                        <a:rPr lang="es-MX" sz="1400" dirty="0" smtClean="0"/>
                        <a:t>Mecanismos de registro</a:t>
                      </a:r>
                    </a:p>
                    <a:p>
                      <a:pPr marL="285750" indent="-285750">
                        <a:buFont typeface="Arial" pitchFamily="34" charset="0"/>
                        <a:buChar char="•"/>
                      </a:pPr>
                      <a:r>
                        <a:rPr lang="es-MX" sz="1400" dirty="0" smtClean="0"/>
                        <a:t>Base de datos sobre desempeño en el ciclo</a:t>
                      </a:r>
                      <a:r>
                        <a:rPr lang="es-MX" sz="1400" baseline="0" dirty="0" smtClean="0"/>
                        <a:t> previo</a:t>
                      </a:r>
                      <a:endParaRPr lang="es-MX" sz="1400" dirty="0"/>
                    </a:p>
                  </a:txBody>
                  <a:tcPr marT="45727" marB="45727"/>
                </a:tc>
                <a:tc>
                  <a:txBody>
                    <a:bodyPr/>
                    <a:lstStyle/>
                    <a:p>
                      <a:pPr marL="285750" indent="-285750">
                        <a:buFont typeface="Arial" pitchFamily="34" charset="0"/>
                        <a:buChar char="•"/>
                      </a:pPr>
                      <a:r>
                        <a:rPr lang="es-MX" sz="1400" dirty="0" smtClean="0"/>
                        <a:t>Número de grupos y estudiantes inscritos</a:t>
                      </a:r>
                    </a:p>
                    <a:p>
                      <a:pPr marL="285750" indent="-285750">
                        <a:buFont typeface="Arial" pitchFamily="34" charset="0"/>
                        <a:buChar char="•"/>
                      </a:pPr>
                      <a:r>
                        <a:rPr lang="es-MX" sz="1400" dirty="0" smtClean="0"/>
                        <a:t>Número de estudiantes aprobados</a:t>
                      </a:r>
                    </a:p>
                    <a:p>
                      <a:pPr marL="285750" indent="-285750">
                        <a:buFont typeface="Arial" pitchFamily="34" charset="0"/>
                        <a:buChar char="•"/>
                      </a:pPr>
                      <a:r>
                        <a:rPr lang="es-MX" sz="1400" dirty="0" smtClean="0"/>
                        <a:t>Comparativo</a:t>
                      </a:r>
                      <a:r>
                        <a:rPr lang="es-MX" sz="1400" baseline="0" dirty="0" smtClean="0"/>
                        <a:t> de estudiantes irregulares del ciclo previo con ciclo actual</a:t>
                      </a:r>
                      <a:endParaRPr lang="es-MX" sz="1400" dirty="0"/>
                    </a:p>
                  </a:txBody>
                  <a:tcPr marT="45727" marB="45727"/>
                </a:tc>
              </a:tr>
            </a:tbl>
          </a:graphicData>
        </a:graphic>
      </p:graphicFrame>
      <p:sp>
        <p:nvSpPr>
          <p:cNvPr id="86043" name="11 CuadroTexto"/>
          <p:cNvSpPr txBox="1">
            <a:spLocks noChangeArrowheads="1"/>
          </p:cNvSpPr>
          <p:nvPr/>
        </p:nvSpPr>
        <p:spPr bwMode="auto">
          <a:xfrm>
            <a:off x="3995738" y="1587500"/>
            <a:ext cx="1512887"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MX"/>
              <a:t>EJEMPLO</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normAutofit fontScale="90000"/>
          </a:bodyPr>
          <a:lstStyle/>
          <a:p>
            <a:pPr>
              <a:defRPr/>
            </a:pPr>
            <a:r>
              <a:rPr lang="es-MX" sz="3200" dirty="0" smtClean="0"/>
              <a:t>Actividad grupal</a:t>
            </a:r>
            <a:br>
              <a:rPr lang="es-MX" sz="3200" dirty="0" smtClean="0"/>
            </a:br>
            <a:r>
              <a:rPr lang="es-MX" sz="2700" dirty="0" smtClean="0">
                <a:effectLst>
                  <a:outerShdw blurRad="38100" dist="38100" dir="2700000" algn="tl">
                    <a:srgbClr val="000000">
                      <a:alpha val="43137"/>
                    </a:srgbClr>
                  </a:outerShdw>
                </a:effectLst>
              </a:rPr>
              <a:t>Retomar el cuadro sobre acciones, metas y recursos e identificar las evidencias para evaluar su avance o cumplimiento</a:t>
            </a:r>
            <a:endParaRPr lang="es-MX" sz="2700" dirty="0">
              <a:effectLst>
                <a:outerShdw blurRad="38100" dist="38100" dir="2700000" algn="tl">
                  <a:srgbClr val="000000">
                    <a:alpha val="43137"/>
                  </a:srgbClr>
                </a:outerShdw>
              </a:effectLst>
            </a:endParaRPr>
          </a:p>
        </p:txBody>
      </p:sp>
      <p:graphicFrame>
        <p:nvGraphicFramePr>
          <p:cNvPr id="11" name="10 Marcador de contenido"/>
          <p:cNvGraphicFramePr>
            <a:graphicFrameLocks noGrp="1"/>
          </p:cNvGraphicFramePr>
          <p:nvPr>
            <p:ph idx="1"/>
            <p:extLst>
              <p:ext uri="{D42A27DB-BD31-4B8C-83A1-F6EECF244321}">
                <p14:modId xmlns="" xmlns:p14="http://schemas.microsoft.com/office/powerpoint/2010/main" val="4138348822"/>
              </p:ext>
            </p:extLst>
          </p:nvPr>
        </p:nvGraphicFramePr>
        <p:xfrm>
          <a:off x="467544" y="1772816"/>
          <a:ext cx="8229600" cy="4567956"/>
        </p:xfrm>
        <a:graphic>
          <a:graphicData uri="http://schemas.openxmlformats.org/drawingml/2006/table">
            <a:tbl>
              <a:tblPr firstRow="1" bandRow="1">
                <a:tableStyleId>{F5AB1C69-6EDB-4FF4-983F-18BD219EF322}</a:tableStyleId>
              </a:tblPr>
              <a:tblGrid>
                <a:gridCol w="2057400"/>
                <a:gridCol w="2057400"/>
                <a:gridCol w="2057400"/>
                <a:gridCol w="2057400"/>
              </a:tblGrid>
              <a:tr h="355506">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400" dirty="0"/>
                    </a:p>
                  </a:txBody>
                  <a:tcPr marT="45727" marB="45727"/>
                </a:tc>
                <a:tc hMerge="1">
                  <a:txBody>
                    <a:bodyPr/>
                    <a:lstStyle/>
                    <a:p>
                      <a:endParaRPr lang="es-MX" dirty="0"/>
                    </a:p>
                  </a:txBody>
                  <a:tcPr/>
                </a:tc>
                <a:tc hMerge="1">
                  <a:txBody>
                    <a:bodyPr/>
                    <a:lstStyle/>
                    <a:p>
                      <a:endParaRPr lang="es-MX"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MX" sz="1400" dirty="0"/>
                    </a:p>
                  </a:txBody>
                  <a:tcPr/>
                </a:tc>
              </a:tr>
              <a:tr h="3555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Acciones</a:t>
                      </a:r>
                      <a:endParaRPr lang="es-MX" sz="1400" dirty="0"/>
                    </a:p>
                  </a:txBody>
                  <a:tcPr marL="91449" marR="91449" marT="45711" marB="4571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400" dirty="0" smtClean="0"/>
                        <a:t>Metas</a:t>
                      </a:r>
                      <a:endParaRPr lang="es-MX" sz="1400" dirty="0"/>
                    </a:p>
                  </a:txBody>
                  <a:tcPr marL="91449" marR="91449" marT="45711" marB="45711"/>
                </a:tc>
                <a:tc>
                  <a:txBody>
                    <a:bodyPr/>
                    <a:lstStyle/>
                    <a:p>
                      <a:pPr algn="ctr"/>
                      <a:r>
                        <a:rPr lang="es-MX" sz="1400" dirty="0" smtClean="0"/>
                        <a:t>Recursos</a:t>
                      </a:r>
                      <a:endParaRPr lang="es-MX" sz="1400" dirty="0"/>
                    </a:p>
                  </a:txBody>
                  <a:tcPr marT="45727" marB="45727"/>
                </a:tc>
                <a:tc>
                  <a:txBody>
                    <a:bodyPr/>
                    <a:lstStyle/>
                    <a:p>
                      <a:pPr algn="ctr"/>
                      <a:r>
                        <a:rPr lang="es-MX" sz="1400" dirty="0" smtClean="0"/>
                        <a:t>Evaluación</a:t>
                      </a:r>
                      <a:endParaRPr lang="es-MX" sz="1400" dirty="0"/>
                    </a:p>
                  </a:txBody>
                  <a:tcPr marT="45727" marB="45727"/>
                </a:tc>
              </a:tr>
              <a:tr h="15193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MX" sz="1400" dirty="0"/>
                    </a:p>
                  </a:txBody>
                  <a:tcPr marL="91449" marR="91449" marT="45711" marB="45711"/>
                </a:tc>
                <a:tc>
                  <a:txBody>
                    <a:bodyPr/>
                    <a:lstStyle/>
                    <a:p>
                      <a:pPr marL="285750" indent="-285750">
                        <a:buFont typeface="Wingdings" pitchFamily="2" charset="2"/>
                        <a:buChar char="§"/>
                      </a:pPr>
                      <a:endParaRPr lang="es-MX" sz="1400" baseline="0" dirty="0" smtClean="0"/>
                    </a:p>
                  </a:txBody>
                  <a:tcPr marL="91449" marR="91449" marT="45711" marB="45711"/>
                </a:tc>
                <a:tc>
                  <a:txBody>
                    <a:bodyPr/>
                    <a:lstStyle/>
                    <a:p>
                      <a:pPr marL="285750" indent="-285750">
                        <a:buFont typeface="Wingdings" pitchFamily="2" charset="2"/>
                        <a:buChar char="§"/>
                      </a:pPr>
                      <a:endParaRPr lang="es-MX" sz="1400" dirty="0"/>
                    </a:p>
                  </a:txBody>
                  <a:tcPr marT="45727" marB="45727"/>
                </a:tc>
                <a:tc>
                  <a:txBody>
                    <a:bodyPr/>
                    <a:lstStyle/>
                    <a:p>
                      <a:pPr marL="285750" indent="-285750">
                        <a:buFont typeface="Arial" pitchFamily="34" charset="0"/>
                        <a:buChar char="•"/>
                      </a:pPr>
                      <a:endParaRPr lang="es-MX" sz="1400" dirty="0"/>
                    </a:p>
                  </a:txBody>
                  <a:tcPr marT="45727" marB="45727"/>
                </a:tc>
              </a:tr>
              <a:tr h="2337548">
                <a:tc>
                  <a:txBody>
                    <a:bodyPr/>
                    <a:lstStyle/>
                    <a:p>
                      <a:endParaRPr lang="es-MX" sz="1400" dirty="0"/>
                    </a:p>
                  </a:txBody>
                  <a:tcPr marL="91449" marR="91449" marT="45711" marB="45711"/>
                </a:tc>
                <a:tc>
                  <a:txBody>
                    <a:bodyPr/>
                    <a:lstStyle/>
                    <a:p>
                      <a:pPr marL="285750" indent="-285750">
                        <a:buFont typeface="Wingdings" pitchFamily="2" charset="2"/>
                        <a:buChar char="§"/>
                      </a:pPr>
                      <a:endParaRPr lang="es-MX" sz="1400" dirty="0"/>
                    </a:p>
                  </a:txBody>
                  <a:tcPr marL="91449" marR="91449" marT="45711" marB="45711"/>
                </a:tc>
                <a:tc>
                  <a:txBody>
                    <a:bodyPr/>
                    <a:lstStyle/>
                    <a:p>
                      <a:pPr marL="285750" indent="-285750">
                        <a:buFont typeface="Arial" pitchFamily="34" charset="0"/>
                        <a:buChar char="•"/>
                      </a:pPr>
                      <a:endParaRPr lang="es-MX" sz="1400" dirty="0"/>
                    </a:p>
                  </a:txBody>
                  <a:tcPr marT="45727" marB="45727"/>
                </a:tc>
                <a:tc>
                  <a:txBody>
                    <a:bodyPr/>
                    <a:lstStyle/>
                    <a:p>
                      <a:pPr marL="285750" indent="-285750">
                        <a:buFont typeface="Arial" pitchFamily="34" charset="0"/>
                        <a:buChar char="•"/>
                      </a:pPr>
                      <a:endParaRPr lang="es-MX" sz="1400" dirty="0"/>
                    </a:p>
                  </a:txBody>
                  <a:tcPr marT="45727" marB="45727"/>
                </a:tc>
              </a:tr>
            </a:tbl>
          </a:graphicData>
        </a:graphic>
      </p:graphicFrame>
    </p:spTree>
    <p:extLst>
      <p:ext uri="{BB962C8B-B14F-4D97-AF65-F5344CB8AC3E}">
        <p14:creationId xmlns="" xmlns:p14="http://schemas.microsoft.com/office/powerpoint/2010/main" val="88139028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59"/>
          <p:cNvSpPr txBox="1">
            <a:spLocks noChangeArrowheads="1"/>
          </p:cNvSpPr>
          <p:nvPr/>
        </p:nvSpPr>
        <p:spPr bwMode="auto">
          <a:xfrm>
            <a:off x="3203575" y="5673725"/>
            <a:ext cx="2305050" cy="314325"/>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1100">
                <a:cs typeface="Calibri" pitchFamily="34" charset="0"/>
              </a:rPr>
              <a:t>Evaluación/Retroalimentación</a:t>
            </a:r>
            <a:endParaRPr lang="es-MX"/>
          </a:p>
        </p:txBody>
      </p:sp>
      <p:sp>
        <p:nvSpPr>
          <p:cNvPr id="88067" name="Oval 60"/>
          <p:cNvSpPr>
            <a:spLocks noChangeArrowheads="1"/>
          </p:cNvSpPr>
          <p:nvPr/>
        </p:nvSpPr>
        <p:spPr bwMode="auto">
          <a:xfrm>
            <a:off x="2981325" y="755650"/>
            <a:ext cx="2657475" cy="985838"/>
          </a:xfrm>
          <a:prstGeom prst="ellipse">
            <a:avLst/>
          </a:prstGeom>
          <a:gradFill rotWithShape="0">
            <a:gsLst>
              <a:gs pos="0">
                <a:srgbClr val="92CDDC"/>
              </a:gs>
              <a:gs pos="50000">
                <a:srgbClr val="DAEEF3"/>
              </a:gs>
              <a:gs pos="100000">
                <a:srgbClr val="92CDDC"/>
              </a:gs>
            </a:gsLst>
            <a:lin ang="18900000" scaled="1"/>
          </a:gradFill>
          <a:ln w="12700">
            <a:solidFill>
              <a:srgbClr val="92CDDC"/>
            </a:solidFill>
            <a:round/>
            <a:headEnd/>
            <a:tailEnd/>
          </a:ln>
          <a:effectLst>
            <a:outerShdw dist="107763" dir="8100000" algn="ctr" rotWithShape="0">
              <a:srgbClr val="205867">
                <a:alpha val="50000"/>
              </a:srgbClr>
            </a:outerShdw>
          </a:effectLst>
        </p:spPr>
        <p:txBody>
          <a:bodyPr/>
          <a:lstStyle/>
          <a:p>
            <a:pPr algn="ctr" eaLnBrk="0" hangingPunct="0"/>
            <a:r>
              <a:rPr lang="es-MX" sz="1200">
                <a:cs typeface="Calibri" pitchFamily="34" charset="0"/>
              </a:rPr>
              <a:t>Análisis de necesidades/Diagnóstico</a:t>
            </a:r>
            <a:endParaRPr lang="es-MX" sz="700"/>
          </a:p>
          <a:p>
            <a:pPr algn="ctr" eaLnBrk="0" hangingPunct="0"/>
            <a:r>
              <a:rPr lang="es-MX" sz="1200">
                <a:cs typeface="Calibri" pitchFamily="34" charset="0"/>
              </a:rPr>
              <a:t>Situación estudiantes</a:t>
            </a:r>
            <a:endParaRPr lang="es-MX" sz="700"/>
          </a:p>
          <a:p>
            <a:pPr eaLnBrk="0" hangingPunct="0"/>
            <a:endParaRPr lang="es-MX"/>
          </a:p>
        </p:txBody>
      </p:sp>
      <p:sp>
        <p:nvSpPr>
          <p:cNvPr id="88068" name="Text Box 58"/>
          <p:cNvSpPr txBox="1">
            <a:spLocks noChangeArrowheads="1"/>
          </p:cNvSpPr>
          <p:nvPr/>
        </p:nvSpPr>
        <p:spPr bwMode="auto">
          <a:xfrm>
            <a:off x="3476625" y="2151063"/>
            <a:ext cx="1612900" cy="293687"/>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1200">
                <a:cs typeface="Calibri" pitchFamily="34" charset="0"/>
              </a:rPr>
              <a:t>Formulación del PAT</a:t>
            </a:r>
            <a:endParaRPr lang="es-MX"/>
          </a:p>
        </p:txBody>
      </p:sp>
      <p:sp>
        <p:nvSpPr>
          <p:cNvPr id="88069" name="Text Box 57"/>
          <p:cNvSpPr txBox="1">
            <a:spLocks noChangeArrowheads="1"/>
          </p:cNvSpPr>
          <p:nvPr/>
        </p:nvSpPr>
        <p:spPr bwMode="auto">
          <a:xfrm>
            <a:off x="1220788" y="2695575"/>
            <a:ext cx="1122362" cy="474663"/>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ES" sz="900">
                <a:cs typeface="Calibri" pitchFamily="34" charset="0"/>
              </a:rPr>
              <a:t>¿Se concretaron las acciones?     </a:t>
            </a:r>
            <a:endParaRPr lang="es-ES"/>
          </a:p>
        </p:txBody>
      </p:sp>
      <p:sp>
        <p:nvSpPr>
          <p:cNvPr id="88070" name="Text Box 56"/>
          <p:cNvSpPr txBox="1">
            <a:spLocks noChangeArrowheads="1"/>
          </p:cNvSpPr>
          <p:nvPr/>
        </p:nvSpPr>
        <p:spPr bwMode="auto">
          <a:xfrm>
            <a:off x="6064250" y="1316038"/>
            <a:ext cx="1377950" cy="503237"/>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ES" sz="900">
                <a:cs typeface="Calibri" pitchFamily="34" charset="0"/>
              </a:rPr>
              <a:t>¿Existen evidencias y/o fuentes de información?</a:t>
            </a:r>
            <a:endParaRPr lang="es-ES"/>
          </a:p>
        </p:txBody>
      </p:sp>
      <p:sp>
        <p:nvSpPr>
          <p:cNvPr id="88071" name="Text Box 55"/>
          <p:cNvSpPr txBox="1">
            <a:spLocks noChangeArrowheads="1"/>
          </p:cNvSpPr>
          <p:nvPr/>
        </p:nvSpPr>
        <p:spPr bwMode="auto">
          <a:xfrm>
            <a:off x="2565400" y="4813300"/>
            <a:ext cx="3413125" cy="595313"/>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ES" sz="1200">
                <a:cs typeface="Calibri" pitchFamily="34" charset="0"/>
              </a:rPr>
              <a:t>Integración evidencias</a:t>
            </a:r>
            <a:endParaRPr lang="es-MX" sz="700"/>
          </a:p>
          <a:p>
            <a:pPr algn="ctr"/>
            <a:r>
              <a:rPr lang="es-ES" sz="1200">
                <a:cs typeface="Calibri" pitchFamily="34" charset="0"/>
              </a:rPr>
              <a:t> </a:t>
            </a:r>
            <a:r>
              <a:rPr lang="es-ES" sz="900">
                <a:cs typeface="Calibri" pitchFamily="34" charset="0"/>
              </a:rPr>
              <a:t>Nivel de logro de objetivos y metas</a:t>
            </a:r>
            <a:endParaRPr lang="es-MX" sz="700"/>
          </a:p>
          <a:p>
            <a:pPr algn="ctr"/>
            <a:r>
              <a:rPr lang="es-ES" sz="900">
                <a:cs typeface="Calibri" pitchFamily="34" charset="0"/>
              </a:rPr>
              <a:t>Nivel de cumplimiento de responsables de cada actividad</a:t>
            </a:r>
            <a:endParaRPr lang="es-ES"/>
          </a:p>
        </p:txBody>
      </p:sp>
      <p:sp>
        <p:nvSpPr>
          <p:cNvPr id="88072" name="Text Box 54"/>
          <p:cNvSpPr txBox="1">
            <a:spLocks noChangeArrowheads="1"/>
          </p:cNvSpPr>
          <p:nvPr/>
        </p:nvSpPr>
        <p:spPr bwMode="auto">
          <a:xfrm>
            <a:off x="801688" y="5519738"/>
            <a:ext cx="1641475" cy="468312"/>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ES" sz="900">
                <a:cs typeface="Calibri" pitchFamily="34" charset="0"/>
              </a:rPr>
              <a:t>¿Los tutores y tutorados  están satisfechos y/o se implicaron?</a:t>
            </a:r>
            <a:endParaRPr lang="es-MX" sz="700"/>
          </a:p>
          <a:p>
            <a:endParaRPr lang="es-MX"/>
          </a:p>
        </p:txBody>
      </p:sp>
      <p:sp>
        <p:nvSpPr>
          <p:cNvPr id="88073" name="Text Box 53"/>
          <p:cNvSpPr txBox="1">
            <a:spLocks noChangeArrowheads="1"/>
          </p:cNvSpPr>
          <p:nvPr/>
        </p:nvSpPr>
        <p:spPr bwMode="auto">
          <a:xfrm>
            <a:off x="6248400" y="5540375"/>
            <a:ext cx="1641475" cy="542925"/>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ES" sz="900">
                <a:cs typeface="Calibri" pitchFamily="34" charset="0"/>
              </a:rPr>
              <a:t>¿Tuvo impacto/utilidad en la atención/solución de la problemática?</a:t>
            </a:r>
            <a:endParaRPr lang="es-MX" sz="700"/>
          </a:p>
          <a:p>
            <a:endParaRPr lang="es-MX"/>
          </a:p>
        </p:txBody>
      </p:sp>
      <p:sp>
        <p:nvSpPr>
          <p:cNvPr id="88074" name="Text Box 52"/>
          <p:cNvSpPr txBox="1">
            <a:spLocks noChangeArrowheads="1"/>
          </p:cNvSpPr>
          <p:nvPr/>
        </p:nvSpPr>
        <p:spPr bwMode="auto">
          <a:xfrm>
            <a:off x="3103563" y="6259513"/>
            <a:ext cx="2482850" cy="474662"/>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ES" sz="1100">
                <a:cs typeface="Calibri" pitchFamily="34" charset="0"/>
              </a:rPr>
              <a:t>Continuidad/ Reformulación del PAT en función de avances</a:t>
            </a:r>
            <a:endParaRPr lang="es-ES"/>
          </a:p>
        </p:txBody>
      </p:sp>
      <p:sp>
        <p:nvSpPr>
          <p:cNvPr id="88075" name="Text Box 51"/>
          <p:cNvSpPr txBox="1">
            <a:spLocks noChangeArrowheads="1"/>
          </p:cNvSpPr>
          <p:nvPr/>
        </p:nvSpPr>
        <p:spPr bwMode="auto">
          <a:xfrm>
            <a:off x="6296025" y="2151063"/>
            <a:ext cx="322263" cy="206375"/>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Si</a:t>
            </a:r>
            <a:endParaRPr lang="es-MX"/>
          </a:p>
        </p:txBody>
      </p:sp>
      <p:sp>
        <p:nvSpPr>
          <p:cNvPr id="88076" name="Text Box 50"/>
          <p:cNvSpPr txBox="1">
            <a:spLocks noChangeArrowheads="1"/>
          </p:cNvSpPr>
          <p:nvPr/>
        </p:nvSpPr>
        <p:spPr bwMode="auto">
          <a:xfrm>
            <a:off x="7626350" y="1476375"/>
            <a:ext cx="322263" cy="260350"/>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No</a:t>
            </a:r>
            <a:endParaRPr lang="es-MX"/>
          </a:p>
        </p:txBody>
      </p:sp>
      <p:sp>
        <p:nvSpPr>
          <p:cNvPr id="88077" name="Text Box 49"/>
          <p:cNvSpPr txBox="1">
            <a:spLocks noChangeArrowheads="1"/>
          </p:cNvSpPr>
          <p:nvPr/>
        </p:nvSpPr>
        <p:spPr bwMode="auto">
          <a:xfrm>
            <a:off x="7281863" y="2206625"/>
            <a:ext cx="1023937" cy="236538"/>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900">
                <a:cs typeface="Calibri" pitchFamily="34" charset="0"/>
              </a:rPr>
              <a:t>Buscar/Recopilar</a:t>
            </a:r>
            <a:endParaRPr lang="es-MX"/>
          </a:p>
        </p:txBody>
      </p:sp>
      <p:sp>
        <p:nvSpPr>
          <p:cNvPr id="88078" name="Text Box 48"/>
          <p:cNvSpPr txBox="1">
            <a:spLocks noChangeArrowheads="1"/>
          </p:cNvSpPr>
          <p:nvPr/>
        </p:nvSpPr>
        <p:spPr bwMode="auto">
          <a:xfrm>
            <a:off x="3103563" y="3452813"/>
            <a:ext cx="2535237" cy="488950"/>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1100">
                <a:cs typeface="Calibri" pitchFamily="34" charset="0"/>
              </a:rPr>
              <a:t>Seguimiento</a:t>
            </a:r>
            <a:endParaRPr lang="es-MX" sz="1100"/>
          </a:p>
          <a:p>
            <a:pPr algn="ctr"/>
            <a:r>
              <a:rPr lang="es-MX" sz="1100">
                <a:cs typeface="Calibri" pitchFamily="34" charset="0"/>
              </a:rPr>
              <a:t>Obtener evidencias/Gestionar apoyos</a:t>
            </a:r>
            <a:endParaRPr lang="es-MX" sz="1100"/>
          </a:p>
          <a:p>
            <a:endParaRPr lang="es-MX"/>
          </a:p>
        </p:txBody>
      </p:sp>
      <p:sp>
        <p:nvSpPr>
          <p:cNvPr id="88079" name="Text Box 47"/>
          <p:cNvSpPr txBox="1">
            <a:spLocks noChangeArrowheads="1"/>
          </p:cNvSpPr>
          <p:nvPr/>
        </p:nvSpPr>
        <p:spPr bwMode="auto">
          <a:xfrm>
            <a:off x="1922463" y="3446463"/>
            <a:ext cx="322262" cy="190500"/>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Si</a:t>
            </a:r>
            <a:endParaRPr lang="es-MX"/>
          </a:p>
        </p:txBody>
      </p:sp>
      <p:sp>
        <p:nvSpPr>
          <p:cNvPr id="88080" name="Text Box 46"/>
          <p:cNvSpPr txBox="1">
            <a:spLocks noChangeArrowheads="1"/>
          </p:cNvSpPr>
          <p:nvPr/>
        </p:nvSpPr>
        <p:spPr bwMode="auto">
          <a:xfrm>
            <a:off x="1311275" y="3446463"/>
            <a:ext cx="322263" cy="196850"/>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No</a:t>
            </a:r>
            <a:endParaRPr lang="es-MX"/>
          </a:p>
        </p:txBody>
      </p:sp>
      <p:sp>
        <p:nvSpPr>
          <p:cNvPr id="88081" name="Text Box 45"/>
          <p:cNvSpPr txBox="1">
            <a:spLocks noChangeArrowheads="1"/>
          </p:cNvSpPr>
          <p:nvPr/>
        </p:nvSpPr>
        <p:spPr bwMode="auto">
          <a:xfrm>
            <a:off x="842963" y="3967163"/>
            <a:ext cx="1079500" cy="388937"/>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900">
                <a:cs typeface="Calibri" pitchFamily="34" charset="0"/>
              </a:rPr>
              <a:t>Reprogramar/</a:t>
            </a:r>
            <a:endParaRPr lang="es-MX" sz="700"/>
          </a:p>
          <a:p>
            <a:pPr algn="ctr"/>
            <a:r>
              <a:rPr lang="es-MX" sz="900">
                <a:cs typeface="Calibri" pitchFamily="34" charset="0"/>
              </a:rPr>
              <a:t>Cancelar/Sustituir</a:t>
            </a:r>
            <a:endParaRPr lang="es-MX"/>
          </a:p>
        </p:txBody>
      </p:sp>
      <p:sp>
        <p:nvSpPr>
          <p:cNvPr id="88082" name="Text Box 44"/>
          <p:cNvSpPr txBox="1">
            <a:spLocks noChangeArrowheads="1"/>
          </p:cNvSpPr>
          <p:nvPr/>
        </p:nvSpPr>
        <p:spPr bwMode="auto">
          <a:xfrm>
            <a:off x="3103563" y="2714625"/>
            <a:ext cx="2535237" cy="454025"/>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1200">
                <a:cs typeface="Calibri" pitchFamily="34" charset="0"/>
              </a:rPr>
              <a:t>Integración de acuerdos y compromisos (formato)</a:t>
            </a:r>
            <a:endParaRPr lang="es-MX"/>
          </a:p>
        </p:txBody>
      </p:sp>
      <p:sp>
        <p:nvSpPr>
          <p:cNvPr id="88083" name="Text Box 43"/>
          <p:cNvSpPr txBox="1">
            <a:spLocks noChangeArrowheads="1"/>
          </p:cNvSpPr>
          <p:nvPr/>
        </p:nvSpPr>
        <p:spPr bwMode="auto">
          <a:xfrm>
            <a:off x="6332538" y="3568700"/>
            <a:ext cx="949325" cy="373063"/>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900">
                <a:cs typeface="Calibri" pitchFamily="34" charset="0"/>
              </a:rPr>
              <a:t>¿Se requieren ajustes?</a:t>
            </a:r>
            <a:endParaRPr lang="es-MX"/>
          </a:p>
        </p:txBody>
      </p:sp>
      <p:sp>
        <p:nvSpPr>
          <p:cNvPr id="88084" name="Text Box 42"/>
          <p:cNvSpPr txBox="1">
            <a:spLocks noChangeArrowheads="1"/>
          </p:cNvSpPr>
          <p:nvPr/>
        </p:nvSpPr>
        <p:spPr bwMode="auto">
          <a:xfrm>
            <a:off x="7766050" y="3568700"/>
            <a:ext cx="322263" cy="266700"/>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Si</a:t>
            </a:r>
            <a:endParaRPr lang="es-MX"/>
          </a:p>
        </p:txBody>
      </p:sp>
      <p:sp>
        <p:nvSpPr>
          <p:cNvPr id="88085" name="Text Box 41"/>
          <p:cNvSpPr txBox="1">
            <a:spLocks noChangeArrowheads="1"/>
          </p:cNvSpPr>
          <p:nvPr/>
        </p:nvSpPr>
        <p:spPr bwMode="auto">
          <a:xfrm>
            <a:off x="7440613" y="4138613"/>
            <a:ext cx="1136650" cy="414337"/>
          </a:xfrm>
          <a:prstGeom prst="rect">
            <a:avLst/>
          </a:prstGeom>
          <a:gradFill rotWithShape="0">
            <a:gsLst>
              <a:gs pos="0">
                <a:srgbClr val="FFFFFF"/>
              </a:gs>
              <a:gs pos="100000">
                <a:srgbClr val="D6E3BC"/>
              </a:gs>
            </a:gsLst>
            <a:lin ang="5400000" scaled="1"/>
          </a:gradFill>
          <a:ln w="12700">
            <a:solidFill>
              <a:srgbClr val="C2D69B"/>
            </a:solidFill>
            <a:miter lim="800000"/>
            <a:headEnd/>
            <a:tailEnd/>
          </a:ln>
          <a:effectLst>
            <a:outerShdw dist="28398" dir="3806097" algn="ctr" rotWithShape="0">
              <a:srgbClr val="4E6128">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900">
                <a:cs typeface="Calibri" pitchFamily="34" charset="0"/>
              </a:rPr>
              <a:t>Redefinir evidencias y responsables</a:t>
            </a:r>
            <a:endParaRPr lang="es-MX"/>
          </a:p>
        </p:txBody>
      </p:sp>
      <p:sp>
        <p:nvSpPr>
          <p:cNvPr id="88086" name="Text Box 40"/>
          <p:cNvSpPr txBox="1">
            <a:spLocks noChangeArrowheads="1"/>
          </p:cNvSpPr>
          <p:nvPr/>
        </p:nvSpPr>
        <p:spPr bwMode="auto">
          <a:xfrm>
            <a:off x="3476625" y="4238625"/>
            <a:ext cx="1768475" cy="314325"/>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1200">
                <a:cs typeface="Calibri" pitchFamily="34" charset="0"/>
              </a:rPr>
              <a:t>Conclusión/Cierre</a:t>
            </a:r>
            <a:endParaRPr lang="es-MX"/>
          </a:p>
        </p:txBody>
      </p:sp>
      <p:sp>
        <p:nvSpPr>
          <p:cNvPr id="88087" name="Text Box 39"/>
          <p:cNvSpPr txBox="1">
            <a:spLocks noChangeArrowheads="1"/>
          </p:cNvSpPr>
          <p:nvPr/>
        </p:nvSpPr>
        <p:spPr bwMode="auto">
          <a:xfrm>
            <a:off x="6296025" y="4238625"/>
            <a:ext cx="322263" cy="196850"/>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No</a:t>
            </a:r>
            <a:endParaRPr lang="es-MX"/>
          </a:p>
        </p:txBody>
      </p:sp>
      <p:sp>
        <p:nvSpPr>
          <p:cNvPr id="88088" name="Text Box 38"/>
          <p:cNvSpPr txBox="1">
            <a:spLocks noChangeArrowheads="1"/>
          </p:cNvSpPr>
          <p:nvPr/>
        </p:nvSpPr>
        <p:spPr bwMode="auto">
          <a:xfrm>
            <a:off x="6426200" y="6334125"/>
            <a:ext cx="322263" cy="258763"/>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Si</a:t>
            </a:r>
            <a:endParaRPr lang="es-MX"/>
          </a:p>
        </p:txBody>
      </p:sp>
      <p:sp>
        <p:nvSpPr>
          <p:cNvPr id="88089" name="Text Box 37"/>
          <p:cNvSpPr txBox="1">
            <a:spLocks noChangeArrowheads="1"/>
          </p:cNvSpPr>
          <p:nvPr/>
        </p:nvSpPr>
        <p:spPr bwMode="auto">
          <a:xfrm>
            <a:off x="68263" y="5646738"/>
            <a:ext cx="322262" cy="274637"/>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No</a:t>
            </a:r>
            <a:endParaRPr lang="es-MX"/>
          </a:p>
        </p:txBody>
      </p:sp>
      <p:sp>
        <p:nvSpPr>
          <p:cNvPr id="88090" name="AutoShape 36"/>
          <p:cNvSpPr>
            <a:spLocks noChangeArrowheads="1"/>
          </p:cNvSpPr>
          <p:nvPr/>
        </p:nvSpPr>
        <p:spPr bwMode="auto">
          <a:xfrm>
            <a:off x="4160838" y="1798638"/>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sp>
        <p:nvSpPr>
          <p:cNvPr id="88091" name="AutoShape 35"/>
          <p:cNvSpPr>
            <a:spLocks noChangeArrowheads="1"/>
          </p:cNvSpPr>
          <p:nvPr/>
        </p:nvSpPr>
        <p:spPr bwMode="auto">
          <a:xfrm>
            <a:off x="4160838" y="2444750"/>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sp>
        <p:nvSpPr>
          <p:cNvPr id="88092" name="AutoShape 34"/>
          <p:cNvSpPr>
            <a:spLocks noChangeArrowheads="1"/>
          </p:cNvSpPr>
          <p:nvPr/>
        </p:nvSpPr>
        <p:spPr bwMode="auto">
          <a:xfrm>
            <a:off x="4160838" y="3168650"/>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sp>
        <p:nvSpPr>
          <p:cNvPr id="88093" name="AutoShape 33"/>
          <p:cNvSpPr>
            <a:spLocks noChangeArrowheads="1"/>
          </p:cNvSpPr>
          <p:nvPr/>
        </p:nvSpPr>
        <p:spPr bwMode="auto">
          <a:xfrm>
            <a:off x="4160838" y="3987800"/>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sp>
        <p:nvSpPr>
          <p:cNvPr id="88094" name="AutoShape 32"/>
          <p:cNvSpPr>
            <a:spLocks noChangeArrowheads="1"/>
          </p:cNvSpPr>
          <p:nvPr/>
        </p:nvSpPr>
        <p:spPr bwMode="auto">
          <a:xfrm>
            <a:off x="4160838" y="4552950"/>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sp>
        <p:nvSpPr>
          <p:cNvPr id="88095" name="AutoShape 31"/>
          <p:cNvSpPr>
            <a:spLocks noChangeArrowheads="1"/>
          </p:cNvSpPr>
          <p:nvPr/>
        </p:nvSpPr>
        <p:spPr bwMode="auto">
          <a:xfrm>
            <a:off x="4160838" y="5408613"/>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sp>
        <p:nvSpPr>
          <p:cNvPr id="88096" name="AutoShape 30"/>
          <p:cNvSpPr>
            <a:spLocks noChangeArrowheads="1"/>
          </p:cNvSpPr>
          <p:nvPr/>
        </p:nvSpPr>
        <p:spPr bwMode="auto">
          <a:xfrm>
            <a:off x="4160838" y="6008688"/>
            <a:ext cx="296862" cy="250825"/>
          </a:xfrm>
          <a:prstGeom prst="downArrow">
            <a:avLst>
              <a:gd name="adj1" fmla="val 50000"/>
              <a:gd name="adj2" fmla="val 25000"/>
            </a:avLst>
          </a:prstGeom>
          <a:gradFill rotWithShape="0">
            <a:gsLst>
              <a:gs pos="0">
                <a:srgbClr val="FABF8F"/>
              </a:gs>
              <a:gs pos="50000">
                <a:srgbClr val="F79646"/>
              </a:gs>
              <a:gs pos="100000">
                <a:srgbClr val="FABF8F"/>
              </a:gs>
            </a:gsLst>
            <a:lin ang="5400000" scaled="1"/>
          </a:gradFill>
          <a:ln w="12700">
            <a:solidFill>
              <a:srgbClr val="F79646"/>
            </a:solidFill>
            <a:miter lim="800000"/>
            <a:headEnd/>
            <a:tailEnd/>
          </a:ln>
          <a:effectLst>
            <a:outerShdw dist="28398" dir="3806097" algn="ctr" rotWithShape="0">
              <a:srgbClr val="974706"/>
            </a:outerShdw>
          </a:effectLst>
        </p:spPr>
        <p:txBody>
          <a:bodyPr vert="eaVert"/>
          <a:lstStyle/>
          <a:p>
            <a:endParaRPr lang="es-MX"/>
          </a:p>
        </p:txBody>
      </p:sp>
      <p:cxnSp>
        <p:nvCxnSpPr>
          <p:cNvPr id="88097" name="AutoShape 29"/>
          <p:cNvCxnSpPr>
            <a:cxnSpLocks noChangeShapeType="1"/>
          </p:cNvCxnSpPr>
          <p:nvPr/>
        </p:nvCxnSpPr>
        <p:spPr bwMode="auto">
          <a:xfrm>
            <a:off x="7440613" y="1631950"/>
            <a:ext cx="185737"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098" name="AutoShape 28"/>
          <p:cNvCxnSpPr>
            <a:cxnSpLocks noChangeShapeType="1"/>
          </p:cNvCxnSpPr>
          <p:nvPr/>
        </p:nvCxnSpPr>
        <p:spPr bwMode="auto">
          <a:xfrm>
            <a:off x="7829550" y="1844675"/>
            <a:ext cx="0" cy="30480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099" name="AutoShape 27"/>
          <p:cNvCxnSpPr>
            <a:cxnSpLocks noChangeShapeType="1"/>
          </p:cNvCxnSpPr>
          <p:nvPr/>
        </p:nvCxnSpPr>
        <p:spPr bwMode="auto">
          <a:xfrm>
            <a:off x="6426200" y="1844675"/>
            <a:ext cx="0" cy="30480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0" name="AutoShape 26"/>
          <p:cNvCxnSpPr>
            <a:cxnSpLocks noChangeShapeType="1"/>
          </p:cNvCxnSpPr>
          <p:nvPr/>
        </p:nvCxnSpPr>
        <p:spPr bwMode="auto">
          <a:xfrm flipH="1">
            <a:off x="5149850" y="2271713"/>
            <a:ext cx="114617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1" name="AutoShape 25"/>
          <p:cNvCxnSpPr>
            <a:cxnSpLocks noChangeShapeType="1"/>
          </p:cNvCxnSpPr>
          <p:nvPr/>
        </p:nvCxnSpPr>
        <p:spPr bwMode="auto">
          <a:xfrm flipH="1">
            <a:off x="1533525" y="3168650"/>
            <a:ext cx="228600" cy="250825"/>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2" name="AutoShape 24"/>
          <p:cNvCxnSpPr>
            <a:cxnSpLocks noChangeShapeType="1"/>
          </p:cNvCxnSpPr>
          <p:nvPr/>
        </p:nvCxnSpPr>
        <p:spPr bwMode="auto">
          <a:xfrm>
            <a:off x="1763713" y="3168650"/>
            <a:ext cx="292100" cy="250825"/>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3" name="AutoShape 23"/>
          <p:cNvCxnSpPr>
            <a:cxnSpLocks noChangeShapeType="1"/>
          </p:cNvCxnSpPr>
          <p:nvPr/>
        </p:nvCxnSpPr>
        <p:spPr bwMode="auto">
          <a:xfrm>
            <a:off x="2244725" y="3568700"/>
            <a:ext cx="86042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4" name="AutoShape 22"/>
          <p:cNvCxnSpPr>
            <a:cxnSpLocks noChangeShapeType="1"/>
          </p:cNvCxnSpPr>
          <p:nvPr/>
        </p:nvCxnSpPr>
        <p:spPr bwMode="auto">
          <a:xfrm>
            <a:off x="1470025" y="3643313"/>
            <a:ext cx="0" cy="29845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5" name="AutoShape 21"/>
          <p:cNvCxnSpPr>
            <a:cxnSpLocks noChangeShapeType="1"/>
          </p:cNvCxnSpPr>
          <p:nvPr/>
        </p:nvCxnSpPr>
        <p:spPr bwMode="auto">
          <a:xfrm>
            <a:off x="7281863" y="3771900"/>
            <a:ext cx="420687"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6" name="AutoShape 20"/>
          <p:cNvCxnSpPr>
            <a:cxnSpLocks noChangeShapeType="1"/>
          </p:cNvCxnSpPr>
          <p:nvPr/>
        </p:nvCxnSpPr>
        <p:spPr bwMode="auto">
          <a:xfrm>
            <a:off x="7889875" y="3835400"/>
            <a:ext cx="0" cy="30480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7" name="AutoShape 19"/>
          <p:cNvCxnSpPr>
            <a:cxnSpLocks noChangeShapeType="1"/>
          </p:cNvCxnSpPr>
          <p:nvPr/>
        </p:nvCxnSpPr>
        <p:spPr bwMode="auto">
          <a:xfrm>
            <a:off x="6426200" y="3941763"/>
            <a:ext cx="0" cy="19685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08" name="AutoShape 18"/>
          <p:cNvCxnSpPr>
            <a:cxnSpLocks noChangeShapeType="1"/>
          </p:cNvCxnSpPr>
          <p:nvPr/>
        </p:nvCxnSpPr>
        <p:spPr bwMode="auto">
          <a:xfrm flipH="1">
            <a:off x="5245100" y="4356100"/>
            <a:ext cx="105092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sp>
        <p:nvSpPr>
          <p:cNvPr id="88109" name="Text Box 17"/>
          <p:cNvSpPr txBox="1">
            <a:spLocks noChangeArrowheads="1"/>
          </p:cNvSpPr>
          <p:nvPr/>
        </p:nvSpPr>
        <p:spPr bwMode="auto">
          <a:xfrm>
            <a:off x="1843088" y="6334125"/>
            <a:ext cx="322262" cy="258763"/>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Si</a:t>
            </a:r>
            <a:endParaRPr lang="es-MX"/>
          </a:p>
        </p:txBody>
      </p:sp>
      <p:sp>
        <p:nvSpPr>
          <p:cNvPr id="88110" name="Text Box 16"/>
          <p:cNvSpPr txBox="1">
            <a:spLocks noChangeArrowheads="1"/>
          </p:cNvSpPr>
          <p:nvPr/>
        </p:nvSpPr>
        <p:spPr bwMode="auto">
          <a:xfrm>
            <a:off x="8520113" y="5543550"/>
            <a:ext cx="322262" cy="249238"/>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r>
              <a:rPr lang="es-MX" sz="800">
                <a:cs typeface="Calibri" pitchFamily="34" charset="0"/>
              </a:rPr>
              <a:t>No</a:t>
            </a:r>
            <a:endParaRPr lang="es-MX"/>
          </a:p>
        </p:txBody>
      </p:sp>
      <p:cxnSp>
        <p:nvCxnSpPr>
          <p:cNvPr id="88111" name="AutoShape 15"/>
          <p:cNvCxnSpPr>
            <a:cxnSpLocks noChangeShapeType="1"/>
          </p:cNvCxnSpPr>
          <p:nvPr/>
        </p:nvCxnSpPr>
        <p:spPr bwMode="auto">
          <a:xfrm>
            <a:off x="8023225" y="5735638"/>
            <a:ext cx="30162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12" name="AutoShape 14"/>
          <p:cNvCxnSpPr>
            <a:cxnSpLocks noChangeShapeType="1"/>
          </p:cNvCxnSpPr>
          <p:nvPr/>
        </p:nvCxnSpPr>
        <p:spPr bwMode="auto">
          <a:xfrm flipH="1">
            <a:off x="458788" y="5735638"/>
            <a:ext cx="342900"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13" name="AutoShape 13"/>
          <p:cNvCxnSpPr>
            <a:cxnSpLocks noChangeShapeType="1"/>
          </p:cNvCxnSpPr>
          <p:nvPr/>
        </p:nvCxnSpPr>
        <p:spPr bwMode="auto">
          <a:xfrm>
            <a:off x="2001838" y="6083300"/>
            <a:ext cx="0" cy="174625"/>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14" name="AutoShape 12"/>
          <p:cNvCxnSpPr>
            <a:cxnSpLocks noChangeShapeType="1"/>
          </p:cNvCxnSpPr>
          <p:nvPr/>
        </p:nvCxnSpPr>
        <p:spPr bwMode="auto">
          <a:xfrm>
            <a:off x="6553200" y="6083300"/>
            <a:ext cx="0" cy="174625"/>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sp>
        <p:nvSpPr>
          <p:cNvPr id="88115" name="AutoShape 11"/>
          <p:cNvSpPr>
            <a:spLocks noChangeArrowheads="1"/>
          </p:cNvSpPr>
          <p:nvPr/>
        </p:nvSpPr>
        <p:spPr bwMode="auto">
          <a:xfrm flipV="1">
            <a:off x="5586413" y="1543050"/>
            <a:ext cx="339725" cy="193675"/>
          </a:xfrm>
          <a:custGeom>
            <a:avLst/>
            <a:gdLst>
              <a:gd name="T0" fmla="*/ 254794 w 21600"/>
              <a:gd name="T1" fmla="*/ 0 h 21600"/>
              <a:gd name="T2" fmla="*/ 0 w 21600"/>
              <a:gd name="T3" fmla="*/ 96838 h 21600"/>
              <a:gd name="T4" fmla="*/ 254794 w 21600"/>
              <a:gd name="T5" fmla="*/ 193675 h 21600"/>
              <a:gd name="T6" fmla="*/ 339725 w 21600"/>
              <a:gd name="T7" fmla="*/ 96838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dist="28398" dir="3806097" algn="ctr" rotWithShape="0">
              <a:srgbClr val="4E6128"/>
            </a:outerShdw>
          </a:effectLst>
        </p:spPr>
        <p:txBody>
          <a:bodyPr/>
          <a:lstStyle/>
          <a:p>
            <a:endParaRPr lang="es-MX"/>
          </a:p>
        </p:txBody>
      </p:sp>
      <p:sp>
        <p:nvSpPr>
          <p:cNvPr id="88116" name="AutoShape 10"/>
          <p:cNvSpPr>
            <a:spLocks noChangeArrowheads="1"/>
          </p:cNvSpPr>
          <p:nvPr/>
        </p:nvSpPr>
        <p:spPr bwMode="auto">
          <a:xfrm rot="10800000" flipV="1">
            <a:off x="2641600" y="2889250"/>
            <a:ext cx="339725" cy="193675"/>
          </a:xfrm>
          <a:custGeom>
            <a:avLst/>
            <a:gdLst>
              <a:gd name="T0" fmla="*/ 254794 w 21600"/>
              <a:gd name="T1" fmla="*/ 0 h 21600"/>
              <a:gd name="T2" fmla="*/ 0 w 21600"/>
              <a:gd name="T3" fmla="*/ 96838 h 21600"/>
              <a:gd name="T4" fmla="*/ 254794 w 21600"/>
              <a:gd name="T5" fmla="*/ 193675 h 21600"/>
              <a:gd name="T6" fmla="*/ 339725 w 21600"/>
              <a:gd name="T7" fmla="*/ 96838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dist="28398" dir="3806097" algn="ctr" rotWithShape="0">
              <a:srgbClr val="4E6128"/>
            </a:outerShdw>
          </a:effectLst>
        </p:spPr>
        <p:txBody>
          <a:bodyPr/>
          <a:lstStyle/>
          <a:p>
            <a:endParaRPr lang="es-MX"/>
          </a:p>
        </p:txBody>
      </p:sp>
      <p:sp>
        <p:nvSpPr>
          <p:cNvPr id="88117" name="AutoShape 9"/>
          <p:cNvSpPr>
            <a:spLocks noChangeArrowheads="1"/>
          </p:cNvSpPr>
          <p:nvPr/>
        </p:nvSpPr>
        <p:spPr bwMode="auto">
          <a:xfrm flipV="1">
            <a:off x="5837238" y="3636963"/>
            <a:ext cx="339725" cy="193675"/>
          </a:xfrm>
          <a:custGeom>
            <a:avLst/>
            <a:gdLst>
              <a:gd name="T0" fmla="*/ 254794 w 21600"/>
              <a:gd name="T1" fmla="*/ 0 h 21600"/>
              <a:gd name="T2" fmla="*/ 0 w 21600"/>
              <a:gd name="T3" fmla="*/ 96838 h 21600"/>
              <a:gd name="T4" fmla="*/ 254794 w 21600"/>
              <a:gd name="T5" fmla="*/ 193675 h 21600"/>
              <a:gd name="T6" fmla="*/ 339725 w 21600"/>
              <a:gd name="T7" fmla="*/ 96838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dist="28398" dir="3806097" algn="ctr" rotWithShape="0">
              <a:srgbClr val="4E6128"/>
            </a:outerShdw>
          </a:effectLst>
        </p:spPr>
        <p:txBody>
          <a:bodyPr/>
          <a:lstStyle/>
          <a:p>
            <a:endParaRPr lang="es-MX"/>
          </a:p>
        </p:txBody>
      </p:sp>
      <p:sp>
        <p:nvSpPr>
          <p:cNvPr id="88118" name="AutoShape 8"/>
          <p:cNvSpPr>
            <a:spLocks noChangeArrowheads="1"/>
          </p:cNvSpPr>
          <p:nvPr/>
        </p:nvSpPr>
        <p:spPr bwMode="auto">
          <a:xfrm flipV="1">
            <a:off x="5638800" y="5735638"/>
            <a:ext cx="339725" cy="193675"/>
          </a:xfrm>
          <a:custGeom>
            <a:avLst/>
            <a:gdLst>
              <a:gd name="T0" fmla="*/ 254794 w 21600"/>
              <a:gd name="T1" fmla="*/ 0 h 21600"/>
              <a:gd name="T2" fmla="*/ 0 w 21600"/>
              <a:gd name="T3" fmla="*/ 96838 h 21600"/>
              <a:gd name="T4" fmla="*/ 254794 w 21600"/>
              <a:gd name="T5" fmla="*/ 193675 h 21600"/>
              <a:gd name="T6" fmla="*/ 339725 w 21600"/>
              <a:gd name="T7" fmla="*/ 96838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dist="28398" dir="3806097" algn="ctr" rotWithShape="0">
              <a:srgbClr val="4E6128"/>
            </a:outerShdw>
          </a:effectLst>
        </p:spPr>
        <p:txBody>
          <a:bodyPr/>
          <a:lstStyle/>
          <a:p>
            <a:endParaRPr lang="es-MX"/>
          </a:p>
        </p:txBody>
      </p:sp>
      <p:sp>
        <p:nvSpPr>
          <p:cNvPr id="88119" name="AutoShape 7"/>
          <p:cNvSpPr>
            <a:spLocks noChangeArrowheads="1"/>
          </p:cNvSpPr>
          <p:nvPr/>
        </p:nvSpPr>
        <p:spPr bwMode="auto">
          <a:xfrm rot="10800000" flipV="1">
            <a:off x="2565400" y="5735638"/>
            <a:ext cx="339725" cy="193675"/>
          </a:xfrm>
          <a:custGeom>
            <a:avLst/>
            <a:gdLst>
              <a:gd name="T0" fmla="*/ 254794 w 21600"/>
              <a:gd name="T1" fmla="*/ 0 h 21600"/>
              <a:gd name="T2" fmla="*/ 0 w 21600"/>
              <a:gd name="T3" fmla="*/ 96838 h 21600"/>
              <a:gd name="T4" fmla="*/ 254794 w 21600"/>
              <a:gd name="T5" fmla="*/ 193675 h 21600"/>
              <a:gd name="T6" fmla="*/ 339725 w 21600"/>
              <a:gd name="T7" fmla="*/ 96838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dist="28398" dir="3806097" algn="ctr" rotWithShape="0">
              <a:srgbClr val="4E6128"/>
            </a:outerShdw>
          </a:effectLst>
        </p:spPr>
        <p:txBody>
          <a:bodyPr/>
          <a:lstStyle/>
          <a:p>
            <a:endParaRPr lang="es-MX"/>
          </a:p>
        </p:txBody>
      </p:sp>
      <p:cxnSp>
        <p:nvCxnSpPr>
          <p:cNvPr id="88120" name="AutoShape 6"/>
          <p:cNvCxnSpPr>
            <a:cxnSpLocks noChangeShapeType="1"/>
          </p:cNvCxnSpPr>
          <p:nvPr/>
        </p:nvCxnSpPr>
        <p:spPr bwMode="auto">
          <a:xfrm>
            <a:off x="2244725" y="6464300"/>
            <a:ext cx="79692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21" name="AutoShape 5"/>
          <p:cNvCxnSpPr>
            <a:cxnSpLocks noChangeShapeType="1"/>
          </p:cNvCxnSpPr>
          <p:nvPr/>
        </p:nvCxnSpPr>
        <p:spPr bwMode="auto">
          <a:xfrm flipH="1">
            <a:off x="5640388" y="6464300"/>
            <a:ext cx="70167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22" name="AutoShape 4"/>
          <p:cNvCxnSpPr>
            <a:cxnSpLocks noChangeShapeType="1"/>
          </p:cNvCxnSpPr>
          <p:nvPr/>
        </p:nvCxnSpPr>
        <p:spPr bwMode="auto">
          <a:xfrm flipH="1" flipV="1">
            <a:off x="179388" y="1219200"/>
            <a:ext cx="34925" cy="4117975"/>
          </a:xfrm>
          <a:prstGeom prst="straightConnector1">
            <a:avLst/>
          </a:prstGeom>
          <a:noFill/>
          <a:ln w="9525">
            <a:solidFill>
              <a:srgbClr val="000000"/>
            </a:solidFill>
            <a:prstDash val="dash"/>
            <a:round/>
            <a:headEnd/>
            <a:tailEnd/>
          </a:ln>
          <a:extLst>
            <a:ext uri="{909E8E84-426E-40DD-AFC4-6F175D3DCCD1}">
              <a14:hiddenFill xmlns="" xmlns:a14="http://schemas.microsoft.com/office/drawing/2010/main">
                <a:noFill/>
              </a14:hiddenFill>
            </a:ext>
          </a:extLst>
        </p:spPr>
      </p:cxnSp>
      <p:cxnSp>
        <p:nvCxnSpPr>
          <p:cNvPr id="88123" name="AutoShape 3"/>
          <p:cNvCxnSpPr>
            <a:cxnSpLocks noChangeShapeType="1"/>
          </p:cNvCxnSpPr>
          <p:nvPr/>
        </p:nvCxnSpPr>
        <p:spPr bwMode="auto">
          <a:xfrm flipH="1" flipV="1">
            <a:off x="8761413" y="1149350"/>
            <a:ext cx="34925" cy="4257675"/>
          </a:xfrm>
          <a:prstGeom prst="straightConnector1">
            <a:avLst/>
          </a:prstGeom>
          <a:noFill/>
          <a:ln w="9525">
            <a:solidFill>
              <a:srgbClr val="000000"/>
            </a:solidFill>
            <a:prstDash val="dash"/>
            <a:round/>
            <a:headEnd/>
            <a:tailEnd/>
          </a:ln>
          <a:extLst>
            <a:ext uri="{909E8E84-426E-40DD-AFC4-6F175D3DCCD1}">
              <a14:hiddenFill xmlns="" xmlns:a14="http://schemas.microsoft.com/office/drawing/2010/main">
                <a:noFill/>
              </a14:hiddenFill>
            </a:ext>
          </a:extLst>
        </p:spPr>
      </p:cxnSp>
      <p:cxnSp>
        <p:nvCxnSpPr>
          <p:cNvPr id="88124" name="AutoShape 2"/>
          <p:cNvCxnSpPr>
            <a:cxnSpLocks noChangeShapeType="1"/>
          </p:cNvCxnSpPr>
          <p:nvPr/>
        </p:nvCxnSpPr>
        <p:spPr bwMode="auto">
          <a:xfrm>
            <a:off x="179388" y="1209675"/>
            <a:ext cx="270827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cxnSp>
        <p:nvCxnSpPr>
          <p:cNvPr id="88125" name="AutoShape 1"/>
          <p:cNvCxnSpPr>
            <a:cxnSpLocks noChangeShapeType="1"/>
          </p:cNvCxnSpPr>
          <p:nvPr/>
        </p:nvCxnSpPr>
        <p:spPr bwMode="auto">
          <a:xfrm flipH="1">
            <a:off x="5926138" y="1149350"/>
            <a:ext cx="2835275" cy="0"/>
          </a:xfrm>
          <a:prstGeom prst="straightConnector1">
            <a:avLst/>
          </a:prstGeom>
          <a:noFill/>
          <a:ln w="9525">
            <a:solidFill>
              <a:srgbClr val="000000"/>
            </a:solidFill>
            <a:prstDash val="dash"/>
            <a:round/>
            <a:headEnd/>
            <a:tailEnd type="triangle" w="med" len="med"/>
          </a:ln>
          <a:extLst>
            <a:ext uri="{909E8E84-426E-40DD-AFC4-6F175D3DCCD1}">
              <a14:hiddenFill xmlns="" xmlns:a14="http://schemas.microsoft.com/office/drawing/2010/main">
                <a:noFill/>
              </a14:hiddenFill>
            </a:ext>
          </a:extLst>
        </p:spPr>
      </p:cxnSp>
      <p:sp>
        <p:nvSpPr>
          <p:cNvPr id="88126" name="Rectangle 61"/>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s-MX"/>
          </a:p>
        </p:txBody>
      </p:sp>
      <p:sp>
        <p:nvSpPr>
          <p:cNvPr id="88127" name="Rectangle 63"/>
          <p:cNvSpPr>
            <a:spLocks noChangeArrowheads="1"/>
          </p:cNvSpPr>
          <p:nvPr/>
        </p:nvSpPr>
        <p:spPr bwMode="auto">
          <a:xfrm>
            <a:off x="955675" y="393700"/>
            <a:ext cx="7232650" cy="584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s-MX" sz="1400" b="1">
                <a:cs typeface="Calibri" pitchFamily="34" charset="0"/>
              </a:rPr>
              <a:t>DIAGRAMA DE FLUJO DE PLANES DE ACCIÓN TUTORIAL </a:t>
            </a:r>
            <a:endParaRPr lang="es-MX" sz="700"/>
          </a:p>
          <a:p>
            <a:pPr eaLnBrk="0" hangingPunct="0"/>
            <a:endParaRPr lang="es-MX"/>
          </a:p>
        </p:txBody>
      </p:sp>
      <p:sp>
        <p:nvSpPr>
          <p:cNvPr id="88128" name="Rectangle 89"/>
          <p:cNvSpPr>
            <a:spLocks noChangeArrowheads="1"/>
          </p:cNvSpPr>
          <p:nvPr/>
        </p:nvSpPr>
        <p:spPr bwMode="auto">
          <a:xfrm>
            <a:off x="0" y="914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es-MX" sz="1100">
              <a:cs typeface="Calibri" pitchFamily="34" charset="0"/>
            </a:endParaRPr>
          </a:p>
          <a:p>
            <a:pPr eaLnBrk="0" hangingPunct="0"/>
            <a:r>
              <a:rPr lang="es-MX" sz="1100">
                <a:cs typeface="Calibri" pitchFamily="34" charset="0"/>
              </a:rPr>
              <a:t/>
            </a:r>
            <a:br>
              <a:rPr lang="es-MX" sz="1100">
                <a:cs typeface="Calibri" pitchFamily="34" charset="0"/>
              </a:rPr>
            </a:br>
            <a:endParaRPr lang="es-MX"/>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defRPr/>
            </a:pPr>
            <a:r>
              <a:rPr lang="es-MX" sz="2800" dirty="0" smtClean="0"/>
              <a:t>Ejercicio individual: definir el contenido de un PAT en relación con alguna problemática o situación particular del programa educativo que coordina o en el que participa como tutor o tutora</a:t>
            </a:r>
            <a:endParaRPr lang="es-MX" sz="2800" dirty="0"/>
          </a:p>
        </p:txBody>
      </p:sp>
      <p:graphicFrame>
        <p:nvGraphicFramePr>
          <p:cNvPr id="4" name="3 Marcador de contenido"/>
          <p:cNvGraphicFramePr>
            <a:graphicFrameLocks noGrp="1"/>
          </p:cNvGraphicFramePr>
          <p:nvPr>
            <p:ph idx="1"/>
          </p:nvPr>
        </p:nvGraphicFramePr>
        <p:xfrm>
          <a:off x="457200" y="1600200"/>
          <a:ext cx="8229600" cy="4399220"/>
        </p:xfrm>
        <a:graphic>
          <a:graphicData uri="http://schemas.openxmlformats.org/drawingml/2006/table">
            <a:tbl>
              <a:tblPr firstRow="1" bandRow="1">
                <a:tableStyleId>{21E4AEA4-8DFA-4A89-87EB-49C32662AFE0}</a:tableStyleId>
              </a:tblPr>
              <a:tblGrid>
                <a:gridCol w="1645920"/>
                <a:gridCol w="1645920"/>
                <a:gridCol w="1645920"/>
                <a:gridCol w="1645920"/>
                <a:gridCol w="1645920"/>
              </a:tblGrid>
              <a:tr h="370813">
                <a:tc gridSpan="5">
                  <a:txBody>
                    <a:bodyPr/>
                    <a:lstStyle/>
                    <a:p>
                      <a:pPr algn="ctr"/>
                      <a:r>
                        <a:rPr lang="es-MX" sz="1800" dirty="0" smtClean="0"/>
                        <a:t>(INDICAR PROBLEMA O SITUACIÓN)</a:t>
                      </a:r>
                      <a:endParaRPr lang="es-MX" sz="1800" dirty="0"/>
                    </a:p>
                  </a:txBody>
                  <a:tcPr marT="45717" marB="45717"/>
                </a:tc>
                <a:tc hMerge="1">
                  <a:txBody>
                    <a:bodyPr/>
                    <a:lstStyle/>
                    <a:p>
                      <a:endParaRPr lang="es-MX" dirty="0"/>
                    </a:p>
                  </a:txBody>
                  <a:tcPr/>
                </a:tc>
                <a:tc hMerge="1">
                  <a:txBody>
                    <a:bodyPr/>
                    <a:lstStyle/>
                    <a:p>
                      <a:endParaRPr lang="es-MX" dirty="0"/>
                    </a:p>
                  </a:txBody>
                  <a:tcPr/>
                </a:tc>
                <a:tc hMerge="1">
                  <a:txBody>
                    <a:bodyPr/>
                    <a:lstStyle/>
                    <a:p>
                      <a:endParaRPr lang="es-MX" dirty="0"/>
                    </a:p>
                  </a:txBody>
                  <a:tcPr/>
                </a:tc>
                <a:tc hMerge="1">
                  <a:txBody>
                    <a:bodyPr/>
                    <a:lstStyle/>
                    <a:p>
                      <a:endParaRPr lang="es-MX" dirty="0"/>
                    </a:p>
                  </a:txBody>
                  <a:tcPr/>
                </a:tc>
              </a:tr>
              <a:tr h="3708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200" dirty="0" smtClean="0"/>
                        <a:t>Acción(es)</a:t>
                      </a:r>
                      <a:endParaRPr lang="es-MX" sz="1200" dirty="0"/>
                    </a:p>
                  </a:txBody>
                  <a:tcPr marL="91449" marR="91449" marT="45701" marB="45701"/>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200" dirty="0" smtClean="0"/>
                        <a:t>Meta(s)</a:t>
                      </a:r>
                      <a:endParaRPr lang="es-MX" sz="1200" dirty="0"/>
                    </a:p>
                  </a:txBody>
                  <a:tcPr marL="91449" marR="91449" marT="45701" marB="45701"/>
                </a:tc>
                <a:tc>
                  <a:txBody>
                    <a:bodyPr/>
                    <a:lstStyle/>
                    <a:p>
                      <a:pPr algn="ctr"/>
                      <a:r>
                        <a:rPr lang="es-MX" sz="1200" dirty="0" smtClean="0"/>
                        <a:t>Recursos</a:t>
                      </a:r>
                      <a:endParaRPr lang="es-MX" sz="1200" dirty="0"/>
                    </a:p>
                  </a:txBody>
                  <a:tcPr marT="45717" marB="45717"/>
                </a:tc>
                <a:tc>
                  <a:txBody>
                    <a:bodyPr/>
                    <a:lstStyle/>
                    <a:p>
                      <a:pPr algn="ctr"/>
                      <a:r>
                        <a:rPr lang="es-MX" sz="1200" smtClean="0"/>
                        <a:t>Evaluación</a:t>
                      </a:r>
                      <a:endParaRPr lang="es-MX" sz="1200" dirty="0"/>
                    </a:p>
                  </a:txBody>
                  <a:tcPr marT="45717" marB="45717"/>
                </a:tc>
                <a:tc>
                  <a:txBody>
                    <a:bodyPr/>
                    <a:lstStyle/>
                    <a:p>
                      <a:pPr algn="ctr"/>
                      <a:r>
                        <a:rPr lang="es-MX" sz="1200" dirty="0" smtClean="0"/>
                        <a:t>Responsable(s)</a:t>
                      </a:r>
                      <a:endParaRPr lang="es-MX" sz="1200" dirty="0"/>
                    </a:p>
                  </a:txBody>
                  <a:tcPr marT="45717" marB="45717"/>
                </a:tc>
              </a:tr>
              <a:tr h="3657336">
                <a:tc>
                  <a:txBody>
                    <a:bodyPr/>
                    <a:lstStyle/>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smtClean="0"/>
                    </a:p>
                    <a:p>
                      <a:endParaRPr lang="es-MX" sz="1800" dirty="0"/>
                    </a:p>
                  </a:txBody>
                  <a:tcPr marT="45717" marB="45717"/>
                </a:tc>
                <a:tc>
                  <a:txBody>
                    <a:bodyPr/>
                    <a:lstStyle/>
                    <a:p>
                      <a:endParaRPr lang="es-MX" sz="1800" dirty="0"/>
                    </a:p>
                  </a:txBody>
                  <a:tcPr marT="45717" marB="45717"/>
                </a:tc>
                <a:tc>
                  <a:txBody>
                    <a:bodyPr/>
                    <a:lstStyle/>
                    <a:p>
                      <a:endParaRPr lang="es-MX" sz="1800" dirty="0"/>
                    </a:p>
                  </a:txBody>
                  <a:tcPr marT="45717" marB="45717"/>
                </a:tc>
                <a:tc>
                  <a:txBody>
                    <a:bodyPr/>
                    <a:lstStyle/>
                    <a:p>
                      <a:endParaRPr lang="es-MX" sz="1800" dirty="0"/>
                    </a:p>
                  </a:txBody>
                  <a:tcPr marT="45717" marB="45717"/>
                </a:tc>
                <a:tc>
                  <a:txBody>
                    <a:bodyPr/>
                    <a:lstStyle/>
                    <a:p>
                      <a:endParaRPr lang="es-MX" sz="1800" dirty="0"/>
                    </a:p>
                  </a:txBody>
                  <a:tcPr marT="45717" marB="45717"/>
                </a:tc>
              </a:tr>
            </a:tbl>
          </a:graphicData>
        </a:graphic>
      </p:graphicFrame>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lstStyle/>
          <a:p>
            <a:pPr eaLnBrk="1" fontAlgn="auto" hangingPunct="1">
              <a:spcAft>
                <a:spcPts val="0"/>
              </a:spcAft>
              <a:defRPr/>
            </a:pPr>
            <a:r>
              <a:rPr lang="es-MX" sz="3200" dirty="0" smtClean="0">
                <a:latin typeface="+mn-lt"/>
              </a:rPr>
              <a:t>Referencias y textos de apoyo</a:t>
            </a:r>
            <a:endParaRPr lang="es-MX" sz="3200" dirty="0">
              <a:latin typeface="+mn-lt"/>
            </a:endParaRPr>
          </a:p>
        </p:txBody>
      </p:sp>
      <p:sp>
        <p:nvSpPr>
          <p:cNvPr id="3" name="2 Marcador de contenido"/>
          <p:cNvSpPr>
            <a:spLocks noGrp="1"/>
          </p:cNvSpPr>
          <p:nvPr>
            <p:ph idx="1"/>
          </p:nvPr>
        </p:nvSpPr>
        <p:spPr/>
        <p:txBody>
          <a:bodyPr rtlCol="0">
            <a:normAutofit fontScale="85000" lnSpcReduction="20000"/>
          </a:bodyPr>
          <a:lstStyle/>
          <a:p>
            <a:pPr marL="420624" indent="-384048" eaLnBrk="1" fontAlgn="auto" hangingPunct="1">
              <a:spcAft>
                <a:spcPts val="0"/>
              </a:spcAft>
              <a:buFont typeface="Wingdings 2"/>
              <a:buNone/>
              <a:defRPr/>
            </a:pPr>
            <a:r>
              <a:rPr lang="es-MX" sz="2000" dirty="0" smtClean="0"/>
              <a:t>ANUIES, 2000. Programas institucionales de tutoría. Una propuesta de la ANUIES para su organización y funcionamiento en las instituciones de educación superior. México.</a:t>
            </a:r>
          </a:p>
          <a:p>
            <a:pPr marL="420624" indent="-384048" eaLnBrk="1" fontAlgn="auto" hangingPunct="1">
              <a:spcAft>
                <a:spcPts val="0"/>
              </a:spcAft>
              <a:buFont typeface="Wingdings 2"/>
              <a:buNone/>
              <a:defRPr/>
            </a:pPr>
            <a:r>
              <a:rPr lang="es-MX" sz="2000" dirty="0" smtClean="0"/>
              <a:t>Versión en línea disponible en :</a:t>
            </a:r>
          </a:p>
          <a:p>
            <a:pPr marL="420624" indent="-384048" eaLnBrk="1" fontAlgn="auto" hangingPunct="1">
              <a:spcAft>
                <a:spcPts val="0"/>
              </a:spcAft>
              <a:buFont typeface="Wingdings 2"/>
              <a:buNone/>
              <a:defRPr/>
            </a:pPr>
            <a:r>
              <a:rPr lang="es-MX" sz="2000" dirty="0" smtClean="0"/>
              <a:t>http://www.anuies.mx/servicios/p_anuies/publicaciones/libros/lib42/0.htm</a:t>
            </a:r>
          </a:p>
          <a:p>
            <a:pPr marL="420624" indent="-384048" eaLnBrk="1" fontAlgn="auto" hangingPunct="1">
              <a:spcAft>
                <a:spcPts val="0"/>
              </a:spcAft>
              <a:buFont typeface="Wingdings 2"/>
              <a:buNone/>
              <a:defRPr/>
            </a:pPr>
            <a:endParaRPr lang="es-MX" sz="2000" dirty="0" smtClean="0"/>
          </a:p>
          <a:p>
            <a:pPr marL="420624" indent="-384048" eaLnBrk="1" fontAlgn="auto" hangingPunct="1">
              <a:spcAft>
                <a:spcPts val="0"/>
              </a:spcAft>
              <a:buFont typeface="Wingdings 2"/>
              <a:buNone/>
              <a:defRPr/>
            </a:pPr>
            <a:r>
              <a:rPr lang="es-MX" sz="2000" dirty="0" smtClean="0"/>
              <a:t>Romo López, Alejandra (Coord.), 2010 Proyecto de investigación: </a:t>
            </a:r>
            <a:r>
              <a:rPr lang="es-MX" sz="2000" i="1" dirty="0" smtClean="0"/>
              <a:t>La percepción del estudiante sobre el impacto de la acción tutorial. Modelos para su evaluación. </a:t>
            </a:r>
            <a:r>
              <a:rPr lang="es-MX" sz="2000" dirty="0" smtClean="0"/>
              <a:t>ANUIES, México, D.F.</a:t>
            </a:r>
          </a:p>
          <a:p>
            <a:pPr marL="420624" indent="-384048" eaLnBrk="1" fontAlgn="auto" hangingPunct="1">
              <a:spcAft>
                <a:spcPts val="0"/>
              </a:spcAft>
              <a:buFont typeface="Wingdings 2"/>
              <a:buNone/>
              <a:defRPr/>
            </a:pPr>
            <a:endParaRPr lang="es-MX" sz="2000" dirty="0" smtClean="0"/>
          </a:p>
          <a:p>
            <a:pPr marL="420624" indent="-384048" eaLnBrk="1" fontAlgn="auto" hangingPunct="1">
              <a:spcAft>
                <a:spcPts val="0"/>
              </a:spcAft>
              <a:buFont typeface="Wingdings 2"/>
              <a:buNone/>
              <a:defRPr/>
            </a:pPr>
            <a:r>
              <a:rPr lang="es-MX" sz="2000" dirty="0" smtClean="0"/>
              <a:t>Guarro Pallás, Amador (2004). El proceso de autorrevisión de un centro. Versión documento.</a:t>
            </a:r>
          </a:p>
          <a:p>
            <a:pPr marL="420624" indent="-384048" eaLnBrk="1" fontAlgn="auto" hangingPunct="1">
              <a:spcAft>
                <a:spcPts val="0"/>
              </a:spcAft>
              <a:buFont typeface="Wingdings 2"/>
              <a:buNone/>
              <a:defRPr/>
            </a:pPr>
            <a:endParaRPr lang="es-MX" sz="2000" dirty="0" smtClean="0"/>
          </a:p>
          <a:p>
            <a:pPr marL="420624" indent="-384048" eaLnBrk="1" fontAlgn="auto" hangingPunct="1">
              <a:spcAft>
                <a:spcPts val="0"/>
              </a:spcAft>
              <a:buFont typeface="Wingdings 2"/>
              <a:buNone/>
              <a:defRPr/>
            </a:pPr>
            <a:r>
              <a:rPr lang="es-MX" sz="2000" dirty="0" smtClean="0"/>
              <a:t>Guía para el diseño del plan de acción tutorial (2011). Universidad de Sonora. Versión presentación.</a:t>
            </a:r>
          </a:p>
          <a:p>
            <a:pPr marL="420624" indent="-384048" eaLnBrk="1" fontAlgn="auto" hangingPunct="1">
              <a:spcAft>
                <a:spcPts val="0"/>
              </a:spcAft>
              <a:buFont typeface="Wingdings 2"/>
              <a:buNone/>
              <a:defRPr/>
            </a:pPr>
            <a:endParaRPr lang="es-MX" sz="2000" dirty="0" smtClean="0"/>
          </a:p>
          <a:p>
            <a:pPr marL="420624" indent="-384048" eaLnBrk="1" fontAlgn="auto" hangingPunct="1">
              <a:spcAft>
                <a:spcPts val="0"/>
              </a:spcAft>
              <a:buFont typeface="Wingdings 2"/>
              <a:buNone/>
              <a:defRPr/>
            </a:pPr>
            <a:r>
              <a:rPr lang="es-MX" sz="2000" dirty="0" smtClean="0"/>
              <a:t>Rodríguez Espinar, Sebastián (Coord.), 2008. Manual de tutoría universitaria. Recursos para la acción. Octaedro/ICE-UB, Barcelona, España.</a:t>
            </a:r>
            <a:endParaRPr lang="es-MX"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085880"/>
          </a:xfrm>
        </p:spPr>
        <p:txBody>
          <a:bodyPr>
            <a:noAutofit/>
          </a:bodyPr>
          <a:lstStyle/>
          <a:p>
            <a:pPr eaLnBrk="1" fontAlgn="auto" hangingPunct="1">
              <a:spcAft>
                <a:spcPts val="0"/>
              </a:spcAft>
              <a:defRPr/>
            </a:pPr>
            <a:r>
              <a:rPr lang="es-MX" sz="3600" b="1" dirty="0" smtClean="0">
                <a:solidFill>
                  <a:schemeClr val="accent1">
                    <a:lumMod val="40000"/>
                    <a:lumOff val="60000"/>
                  </a:schemeClr>
                </a:solidFill>
                <a:effectLst>
                  <a:outerShdw blurRad="38100" dist="38100" dir="2700000" algn="tl">
                    <a:srgbClr val="000000">
                      <a:alpha val="43137"/>
                    </a:srgbClr>
                  </a:outerShdw>
                </a:effectLst>
              </a:rPr>
              <a:t/>
            </a:r>
            <a:br>
              <a:rPr lang="es-MX" sz="3600" b="1" dirty="0" smtClean="0">
                <a:solidFill>
                  <a:schemeClr val="accent1">
                    <a:lumMod val="40000"/>
                    <a:lumOff val="60000"/>
                  </a:schemeClr>
                </a:solidFill>
                <a:effectLst>
                  <a:outerShdw blurRad="38100" dist="38100" dir="2700000" algn="tl">
                    <a:srgbClr val="000000">
                      <a:alpha val="43137"/>
                    </a:srgbClr>
                  </a:outerShdw>
                </a:effectLst>
              </a:rPr>
            </a:br>
            <a:r>
              <a:rPr lang="es-MX" sz="3600" b="1" dirty="0" smtClean="0">
                <a:solidFill>
                  <a:schemeClr val="accent1">
                    <a:lumMod val="40000"/>
                    <a:lumOff val="60000"/>
                  </a:schemeClr>
                </a:solidFill>
                <a:effectLst>
                  <a:outerShdw blurRad="38100" dist="38100" dir="2700000" algn="tl">
                    <a:srgbClr val="000000">
                      <a:alpha val="43137"/>
                    </a:srgbClr>
                  </a:outerShdw>
                </a:effectLst>
              </a:rPr>
              <a:t>¿Cómo sería el plan en la práctica?</a:t>
            </a:r>
            <a:br>
              <a:rPr lang="es-MX" sz="3600" b="1" dirty="0" smtClean="0">
                <a:solidFill>
                  <a:schemeClr val="accent1">
                    <a:lumMod val="40000"/>
                    <a:lumOff val="60000"/>
                  </a:schemeClr>
                </a:solidFill>
                <a:effectLst>
                  <a:outerShdw blurRad="38100" dist="38100" dir="2700000" algn="tl">
                    <a:srgbClr val="000000">
                      <a:alpha val="43137"/>
                    </a:srgbClr>
                  </a:outerShdw>
                </a:effectLst>
              </a:rPr>
            </a:br>
            <a:endParaRPr lang="es-MX" sz="3600" b="1" dirty="0">
              <a:solidFill>
                <a:schemeClr val="accent1">
                  <a:lumMod val="40000"/>
                  <a:lumOff val="60000"/>
                </a:schemeClr>
              </a:solidFill>
              <a:effectLst>
                <a:outerShdw blurRad="38100" dist="38100" dir="2700000" algn="tl">
                  <a:srgbClr val="000000">
                    <a:alpha val="43137"/>
                  </a:srgbClr>
                </a:outerShdw>
              </a:effectLst>
            </a:endParaRPr>
          </a:p>
        </p:txBody>
      </p:sp>
      <p:sp>
        <p:nvSpPr>
          <p:cNvPr id="15363" name="2 Marcador de contenido"/>
          <p:cNvSpPr>
            <a:spLocks noGrp="1"/>
          </p:cNvSpPr>
          <p:nvPr>
            <p:ph sz="half" idx="1"/>
          </p:nvPr>
        </p:nvSpPr>
        <p:spPr>
          <a:xfrm>
            <a:off x="457200" y="1600200"/>
            <a:ext cx="4835525" cy="4525963"/>
          </a:xfrm>
        </p:spPr>
        <p:txBody>
          <a:bodyPr/>
          <a:lstStyle/>
          <a:p>
            <a:pPr eaLnBrk="1" hangingPunct="1">
              <a:buFont typeface="Wingdings 2" pitchFamily="18" charset="2"/>
              <a:buNone/>
            </a:pPr>
            <a:endParaRPr lang="es-MX" sz="2000" smtClean="0"/>
          </a:p>
          <a:p>
            <a:pPr eaLnBrk="1" hangingPunct="1">
              <a:buFont typeface="Wingdings 2" pitchFamily="18" charset="2"/>
              <a:buNone/>
            </a:pPr>
            <a:r>
              <a:rPr lang="es-MX" sz="2400" smtClean="0"/>
              <a:t>¿Qué ideas, criterios o principios deberíamos tener o cambiar?</a:t>
            </a:r>
          </a:p>
          <a:p>
            <a:pPr eaLnBrk="1" hangingPunct="1">
              <a:buFont typeface="Wingdings 2" pitchFamily="18" charset="2"/>
              <a:buNone/>
            </a:pPr>
            <a:endParaRPr lang="es-MX" sz="2400" smtClean="0"/>
          </a:p>
          <a:p>
            <a:pPr eaLnBrk="1" hangingPunct="1">
              <a:buFont typeface="Wingdings 2" pitchFamily="18" charset="2"/>
              <a:buNone/>
            </a:pPr>
            <a:r>
              <a:rPr lang="es-MX" sz="2400" smtClean="0"/>
              <a:t>¿Cómo debería ser la práctica según los criterios o principios que adoptemos?</a:t>
            </a:r>
          </a:p>
          <a:p>
            <a:pPr eaLnBrk="1" hangingPunct="1">
              <a:buFont typeface="Wingdings 2" pitchFamily="18" charset="2"/>
              <a:buNone/>
            </a:pPr>
            <a:endParaRPr lang="es-MX" sz="2400" smtClean="0"/>
          </a:p>
          <a:p>
            <a:pPr eaLnBrk="1" hangingPunct="1">
              <a:buFont typeface="Wingdings 2" pitchFamily="18" charset="2"/>
              <a:buNone/>
            </a:pPr>
            <a:r>
              <a:rPr lang="es-MX" sz="2400" smtClean="0"/>
              <a:t>¿Qué indicadores deberíamos seleccionar para guiar nuestra práctica?</a:t>
            </a:r>
          </a:p>
          <a:p>
            <a:pPr eaLnBrk="1" hangingPunct="1">
              <a:buFont typeface="Wingdings 2" pitchFamily="18" charset="2"/>
              <a:buNone/>
            </a:pPr>
            <a:endParaRPr lang="es-MX" smtClean="0"/>
          </a:p>
        </p:txBody>
      </p:sp>
      <p:sp>
        <p:nvSpPr>
          <p:cNvPr id="15364" name="3 Marcador de contenido"/>
          <p:cNvSpPr>
            <a:spLocks noGrp="1"/>
          </p:cNvSpPr>
          <p:nvPr>
            <p:ph sz="half" idx="2"/>
          </p:nvPr>
        </p:nvSpPr>
        <p:spPr>
          <a:xfrm>
            <a:off x="5508625" y="1600200"/>
            <a:ext cx="2416175" cy="4525963"/>
          </a:xfrm>
        </p:spPr>
        <p:txBody>
          <a:bodyPr/>
          <a:lstStyle/>
          <a:p>
            <a:pPr eaLnBrk="1" hangingPunct="1">
              <a:buFont typeface="Wingdings 2" pitchFamily="18" charset="2"/>
              <a:buNone/>
            </a:pPr>
            <a:endParaRPr lang="es-MX" smtClean="0"/>
          </a:p>
        </p:txBody>
      </p:sp>
      <p:pic>
        <p:nvPicPr>
          <p:cNvPr id="15365" name="Picture 2" descr="C:\Users\Federico Zayas\AppData\Local\Microsoft\Windows\Temporary Internet Files\Content.IE5\0OB267XS\MC900295571[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51500" y="1916113"/>
            <a:ext cx="2278063" cy="302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467600" cy="633412"/>
          </a:xfrm>
        </p:spPr>
        <p:txBody>
          <a:bodyPr/>
          <a:lstStyle/>
          <a:p>
            <a:pPr eaLnBrk="1" fontAlgn="auto" hangingPunct="1">
              <a:spcAft>
                <a:spcPts val="0"/>
              </a:spcAft>
              <a:defRPr/>
            </a:pPr>
            <a:r>
              <a:rPr lang="es-MX" sz="3200" dirty="0" smtClean="0">
                <a:latin typeface="+mn-lt"/>
              </a:rPr>
              <a:t>Bibliografía complementaria</a:t>
            </a:r>
            <a:endParaRPr lang="es-MX" sz="3200" dirty="0">
              <a:latin typeface="+mn-lt"/>
            </a:endParaRPr>
          </a:p>
        </p:txBody>
      </p:sp>
      <p:sp>
        <p:nvSpPr>
          <p:cNvPr id="3" name="2 Marcador de contenido"/>
          <p:cNvSpPr>
            <a:spLocks noGrp="1"/>
          </p:cNvSpPr>
          <p:nvPr>
            <p:ph idx="1"/>
          </p:nvPr>
        </p:nvSpPr>
        <p:spPr>
          <a:xfrm>
            <a:off x="539750" y="1628775"/>
            <a:ext cx="7467600" cy="4968875"/>
          </a:xfrm>
        </p:spPr>
        <p:txBody>
          <a:bodyPr rtlCol="0">
            <a:normAutofit fontScale="32500" lnSpcReduction="20000"/>
          </a:bodyPr>
          <a:lstStyle/>
          <a:p>
            <a:pPr marL="420624" indent="-384048" eaLnBrk="1" fontAlgn="auto" hangingPunct="1">
              <a:spcAft>
                <a:spcPts val="0"/>
              </a:spcAft>
              <a:buFont typeface="Wingdings 2"/>
              <a:buNone/>
              <a:defRPr/>
            </a:pPr>
            <a:r>
              <a:rPr lang="es-MX" sz="4900" dirty="0" smtClean="0"/>
              <a:t>Bain, Ken (2006). </a:t>
            </a:r>
            <a:r>
              <a:rPr lang="es-MX" sz="4900" i="1" dirty="0" smtClean="0"/>
              <a:t>Lo que hacen los mejores profesores de universidad</a:t>
            </a:r>
            <a:r>
              <a:rPr lang="es-MX" sz="4900" dirty="0" smtClean="0"/>
              <a:t>. Publicaciones de la Universidad de Valencia. España</a:t>
            </a:r>
          </a:p>
          <a:p>
            <a:pPr marL="420624" indent="-384048" eaLnBrk="1" fontAlgn="auto" hangingPunct="1">
              <a:spcAft>
                <a:spcPts val="0"/>
              </a:spcAft>
              <a:buFont typeface="Wingdings 2"/>
              <a:buNone/>
              <a:defRPr/>
            </a:pPr>
            <a:r>
              <a:rPr lang="es-MX" sz="4900" dirty="0" smtClean="0"/>
              <a:t>	Capítulo 4. ¿Qué esperan de sus estudiantes?</a:t>
            </a:r>
          </a:p>
          <a:p>
            <a:pPr marL="420624" indent="-384048" eaLnBrk="1" fontAlgn="auto" hangingPunct="1">
              <a:spcAft>
                <a:spcPts val="0"/>
              </a:spcAft>
              <a:buFont typeface="Wingdings 2"/>
              <a:buNone/>
              <a:defRPr/>
            </a:pPr>
            <a:r>
              <a:rPr lang="es-MX" sz="4900" dirty="0" smtClean="0"/>
              <a:t>	Capítulo 6. ¿Cómo tratan a sus estudiantes?</a:t>
            </a:r>
          </a:p>
          <a:p>
            <a:pPr marL="420624" indent="-384048" eaLnBrk="1" fontAlgn="auto" hangingPunct="1">
              <a:spcAft>
                <a:spcPts val="0"/>
              </a:spcAft>
              <a:buFont typeface="Wingdings 2"/>
              <a:buNone/>
              <a:defRPr/>
            </a:pPr>
            <a:endParaRPr lang="es-MX" sz="4900" dirty="0" smtClean="0"/>
          </a:p>
          <a:p>
            <a:pPr marL="420624" indent="-384048" eaLnBrk="1" fontAlgn="auto" hangingPunct="1">
              <a:spcAft>
                <a:spcPts val="0"/>
              </a:spcAft>
              <a:buFont typeface="Wingdings 2"/>
              <a:buNone/>
              <a:defRPr/>
            </a:pPr>
            <a:r>
              <a:rPr lang="es-MX" sz="4900" dirty="0" smtClean="0"/>
              <a:t>Escudero Muñoz, Juan Manuel. </a:t>
            </a:r>
            <a:r>
              <a:rPr lang="es-MX" sz="4900" i="1" dirty="0" smtClean="0"/>
              <a:t>La elaboración de la planificación</a:t>
            </a:r>
            <a:r>
              <a:rPr lang="es-MX" sz="4900" dirty="0" smtClean="0"/>
              <a:t>. En </a:t>
            </a:r>
          </a:p>
          <a:p>
            <a:pPr marL="420624" indent="-384048" eaLnBrk="1" fontAlgn="auto" hangingPunct="1">
              <a:spcAft>
                <a:spcPts val="0"/>
              </a:spcAft>
              <a:buFont typeface="Wingdings 2"/>
              <a:buNone/>
              <a:defRPr/>
            </a:pPr>
            <a:r>
              <a:rPr lang="es-MX" sz="4900" dirty="0" smtClean="0"/>
              <a:t>	Plan de formación. El asesoramiento en educación. Documento de trabajo 9.- Desarrollo colaborativo de la escuela. Formación de asesores. </a:t>
            </a:r>
          </a:p>
          <a:p>
            <a:pPr marL="420624" indent="-384048" eaLnBrk="1" fontAlgn="auto" hangingPunct="1">
              <a:spcAft>
                <a:spcPts val="0"/>
              </a:spcAft>
              <a:buFont typeface="Wingdings 2"/>
              <a:buNone/>
              <a:defRPr/>
            </a:pPr>
            <a:endParaRPr lang="es-MX" sz="4900" dirty="0" smtClean="0"/>
          </a:p>
          <a:p>
            <a:pPr marL="420624" indent="-384048" eaLnBrk="1" fontAlgn="auto" hangingPunct="1">
              <a:spcAft>
                <a:spcPts val="0"/>
              </a:spcAft>
              <a:buFont typeface="Wingdings 2"/>
              <a:buNone/>
              <a:defRPr/>
            </a:pPr>
            <a:r>
              <a:rPr lang="es-MX" sz="4900" dirty="0" smtClean="0"/>
              <a:t>Fullana Noell, Judit (1996). </a:t>
            </a:r>
            <a:r>
              <a:rPr lang="es-MX" sz="4900" i="1" dirty="0" smtClean="0"/>
              <a:t>La prevención del fracaso escolar: un modelo para analizar las variables que influyen en el fracaso escolar</a:t>
            </a:r>
            <a:r>
              <a:rPr lang="es-MX" sz="4900" dirty="0" smtClean="0"/>
              <a:t>. </a:t>
            </a:r>
            <a:r>
              <a:rPr lang="es-MX" sz="4900" i="1" dirty="0" smtClean="0"/>
              <a:t>Revista Bordón</a:t>
            </a:r>
            <a:r>
              <a:rPr lang="es-MX" sz="4900" dirty="0" smtClean="0"/>
              <a:t>, Número 48(2). Sociedad Española de Pedagogía. Madrid. España</a:t>
            </a:r>
          </a:p>
          <a:p>
            <a:pPr marL="420624" indent="-384048" eaLnBrk="1" fontAlgn="auto" hangingPunct="1">
              <a:spcAft>
                <a:spcPts val="0"/>
              </a:spcAft>
              <a:buFont typeface="Wingdings 2"/>
              <a:buNone/>
              <a:defRPr/>
            </a:pPr>
            <a:endParaRPr lang="es-MX" sz="4900" dirty="0" smtClean="0"/>
          </a:p>
          <a:p>
            <a:pPr marL="420624" indent="-384048" eaLnBrk="1" fontAlgn="auto" hangingPunct="1">
              <a:spcAft>
                <a:spcPts val="0"/>
              </a:spcAft>
              <a:buFont typeface="Wingdings 2"/>
              <a:buNone/>
              <a:defRPr/>
            </a:pPr>
            <a:r>
              <a:rPr lang="es-MX" sz="4900" dirty="0" smtClean="0"/>
              <a:t>Gairín, J., Feixas, M., Guillamón, C. y Quinquer, D. (2004). </a:t>
            </a:r>
            <a:r>
              <a:rPr lang="es-MX" sz="4900" i="1" dirty="0" smtClean="0"/>
              <a:t>La tutoría académica en el escenario europeo de la Educación Superior</a:t>
            </a:r>
            <a:r>
              <a:rPr lang="es-MX" sz="4900" dirty="0" smtClean="0"/>
              <a:t>. Universidad Autónoma de Barcelona. España</a:t>
            </a:r>
          </a:p>
          <a:p>
            <a:pPr marL="420624" indent="-384048" eaLnBrk="1" fontAlgn="auto" hangingPunct="1">
              <a:spcAft>
                <a:spcPts val="0"/>
              </a:spcAft>
              <a:buFont typeface="Wingdings 2"/>
              <a:buNone/>
              <a:defRPr/>
            </a:pPr>
            <a:endParaRPr lang="es-MX" sz="4900" dirty="0" smtClean="0"/>
          </a:p>
          <a:p>
            <a:pPr marL="420624" indent="-384048" eaLnBrk="1" fontAlgn="auto" hangingPunct="1">
              <a:spcAft>
                <a:spcPts val="0"/>
              </a:spcAft>
              <a:buFont typeface="Wingdings 2"/>
              <a:buNone/>
              <a:defRPr/>
            </a:pPr>
            <a:r>
              <a:rPr lang="es-MX" sz="4900" dirty="0" smtClean="0"/>
              <a:t>Guarro Pallás, Amador (2005</a:t>
            </a:r>
            <a:r>
              <a:rPr lang="es-MX" sz="4900" i="1" dirty="0" smtClean="0"/>
              <a:t>). El cambio educativo</a:t>
            </a:r>
            <a:r>
              <a:rPr lang="es-MX" sz="4900" dirty="0" smtClean="0"/>
              <a:t>. En Los procesos de cambio educativo en una sociedad compleja: diseño, desarrollo e innovación del currículum. Ediciones Pirámide. España.  Versión documento</a:t>
            </a:r>
          </a:p>
          <a:p>
            <a:pPr marL="420624" indent="-384048" eaLnBrk="1" fontAlgn="auto" hangingPunct="1">
              <a:spcAft>
                <a:spcPts val="0"/>
              </a:spcAft>
              <a:buFont typeface="Wingdings 2"/>
              <a:buNone/>
              <a:defRPr/>
            </a:pPr>
            <a:r>
              <a:rPr lang="es-MX" sz="4900" dirty="0" smtClean="0"/>
              <a:t>___ </a:t>
            </a:r>
            <a:r>
              <a:rPr lang="es-MX" sz="4900" i="1" dirty="0" smtClean="0"/>
              <a:t>La estrategia del proceso de asesoramiento desde la colaboración: una (re)visión desde la práctica</a:t>
            </a:r>
            <a:r>
              <a:rPr lang="es-MX" sz="4900" dirty="0" smtClean="0"/>
              <a:t>.   Versión documento</a:t>
            </a:r>
          </a:p>
          <a:p>
            <a:pPr marL="420624" indent="-384048" eaLnBrk="1" fontAlgn="auto" hangingPunct="1">
              <a:spcAft>
                <a:spcPts val="0"/>
              </a:spcAft>
              <a:buFont typeface="Wingdings 2"/>
              <a:buNone/>
              <a:defRPr/>
            </a:pPr>
            <a:endParaRPr lang="es-MX" sz="2500" dirty="0" smtClean="0"/>
          </a:p>
          <a:p>
            <a:pPr marL="420624" indent="-384048" eaLnBrk="1" fontAlgn="auto" hangingPunct="1">
              <a:spcAft>
                <a:spcPts val="0"/>
              </a:spcAft>
              <a:buFont typeface="Wingdings 2"/>
              <a:buNone/>
              <a:defRPr/>
            </a:pPr>
            <a:endParaRPr lang="es-MX" sz="2800" dirty="0" smtClean="0"/>
          </a:p>
          <a:p>
            <a:pPr marL="420624" indent="-384048" eaLnBrk="1" fontAlgn="auto" hangingPunct="1">
              <a:spcAft>
                <a:spcPts val="0"/>
              </a:spcAft>
              <a:buFont typeface="Wingdings 2"/>
              <a:buNone/>
              <a:defRPr/>
            </a:pPr>
            <a:endParaRPr lang="es-MX"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82880"/>
            <a:ext cx="8229600" cy="1111664"/>
          </a:xfrm>
        </p:spPr>
        <p:txBody>
          <a:bodyPr>
            <a:normAutofit fontScale="90000"/>
          </a:bodyPr>
          <a:lstStyle/>
          <a:p>
            <a:pPr eaLnBrk="1" fontAlgn="auto" hangingPunct="1">
              <a:spcAft>
                <a:spcPts val="0"/>
              </a:spcAft>
              <a:defRPr/>
            </a:pPr>
            <a:r>
              <a:rPr lang="es-MX" sz="3600" b="1" dirty="0" smtClean="0">
                <a:solidFill>
                  <a:schemeClr val="accent1">
                    <a:lumMod val="40000"/>
                    <a:lumOff val="60000"/>
                  </a:schemeClr>
                </a:solidFill>
                <a:effectLst>
                  <a:outerShdw blurRad="38100" dist="38100" dir="2700000" algn="tl">
                    <a:srgbClr val="000000">
                      <a:alpha val="43137"/>
                    </a:srgbClr>
                  </a:outerShdw>
                </a:effectLst>
              </a:rPr>
              <a:t/>
            </a:r>
            <a:br>
              <a:rPr lang="es-MX" sz="3600" b="1" dirty="0" smtClean="0">
                <a:solidFill>
                  <a:schemeClr val="accent1">
                    <a:lumMod val="40000"/>
                    <a:lumOff val="60000"/>
                  </a:schemeClr>
                </a:solidFill>
                <a:effectLst>
                  <a:outerShdw blurRad="38100" dist="38100" dir="2700000" algn="tl">
                    <a:srgbClr val="000000">
                      <a:alpha val="43137"/>
                    </a:srgbClr>
                  </a:outerShdw>
                </a:effectLst>
              </a:rPr>
            </a:br>
            <a:r>
              <a:rPr lang="es-MX" sz="4000" b="1" dirty="0" smtClean="0">
                <a:solidFill>
                  <a:schemeClr val="accent1">
                    <a:lumMod val="40000"/>
                    <a:lumOff val="60000"/>
                  </a:schemeClr>
                </a:solidFill>
                <a:effectLst>
                  <a:outerShdw blurRad="38100" dist="38100" dir="2700000" algn="tl">
                    <a:srgbClr val="000000">
                      <a:alpha val="43137"/>
                    </a:srgbClr>
                  </a:outerShdw>
                </a:effectLst>
              </a:rPr>
              <a:t>¿Cómo  vamos a hacer el seguimiento del plan?</a:t>
            </a:r>
            <a:r>
              <a:rPr lang="es-MX" sz="3200" dirty="0" smtClean="0">
                <a:solidFill>
                  <a:schemeClr val="accent1">
                    <a:lumMod val="40000"/>
                    <a:lumOff val="60000"/>
                  </a:schemeClr>
                </a:solidFill>
              </a:rPr>
              <a:t/>
            </a:r>
            <a:br>
              <a:rPr lang="es-MX" sz="3200" dirty="0" smtClean="0">
                <a:solidFill>
                  <a:schemeClr val="accent1">
                    <a:lumMod val="40000"/>
                    <a:lumOff val="60000"/>
                  </a:schemeClr>
                </a:solidFill>
              </a:rPr>
            </a:br>
            <a:endParaRPr lang="es-MX" sz="3200" dirty="0">
              <a:solidFill>
                <a:schemeClr val="accent1">
                  <a:lumMod val="40000"/>
                  <a:lumOff val="60000"/>
                </a:schemeClr>
              </a:solidFill>
            </a:endParaRPr>
          </a:p>
        </p:txBody>
      </p:sp>
      <p:sp>
        <p:nvSpPr>
          <p:cNvPr id="3" name="2 Marcador de contenido"/>
          <p:cNvSpPr>
            <a:spLocks noGrp="1"/>
          </p:cNvSpPr>
          <p:nvPr>
            <p:ph sz="half" idx="1"/>
          </p:nvPr>
        </p:nvSpPr>
        <p:spPr>
          <a:xfrm>
            <a:off x="457200" y="1600200"/>
            <a:ext cx="5483225" cy="4997450"/>
          </a:xfrm>
        </p:spPr>
        <p:txBody>
          <a:bodyPr rtlCol="0">
            <a:normAutofit fontScale="92500" lnSpcReduction="20000"/>
          </a:bodyPr>
          <a:lstStyle/>
          <a:p>
            <a:pPr marL="420624" indent="-384048" eaLnBrk="1" fontAlgn="auto" hangingPunct="1">
              <a:spcAft>
                <a:spcPts val="0"/>
              </a:spcAft>
              <a:buFont typeface="Wingdings 2"/>
              <a:buNone/>
              <a:defRPr/>
            </a:pPr>
            <a:r>
              <a:rPr lang="es-MX" sz="2000" dirty="0" smtClean="0"/>
              <a:t>¿</a:t>
            </a:r>
            <a:r>
              <a:rPr lang="es-MX" sz="2400" dirty="0" smtClean="0"/>
              <a:t>Quién o quiénes van a hacer el seguimiento de cada tarea?</a:t>
            </a:r>
          </a:p>
          <a:p>
            <a:pPr marL="420624" indent="-384048" eaLnBrk="1" fontAlgn="auto" hangingPunct="1">
              <a:spcAft>
                <a:spcPts val="0"/>
              </a:spcAft>
              <a:buFont typeface="Wingdings 2"/>
              <a:buNone/>
              <a:defRPr/>
            </a:pPr>
            <a:endParaRPr lang="es-MX" sz="2400" dirty="0" smtClean="0"/>
          </a:p>
          <a:p>
            <a:pPr marL="420624" indent="-384048" eaLnBrk="1" fontAlgn="auto" hangingPunct="1">
              <a:spcAft>
                <a:spcPts val="0"/>
              </a:spcAft>
              <a:buFont typeface="Wingdings 2"/>
              <a:buNone/>
              <a:defRPr/>
            </a:pPr>
            <a:r>
              <a:rPr lang="es-MX" sz="2400" dirty="0" smtClean="0"/>
              <a:t>¿Cómo saber si cada tarea se está desarrollando adecuadamente o no?</a:t>
            </a:r>
          </a:p>
          <a:p>
            <a:pPr marL="420624" indent="-384048" eaLnBrk="1" fontAlgn="auto" hangingPunct="1">
              <a:spcAft>
                <a:spcPts val="0"/>
              </a:spcAft>
              <a:buFont typeface="Wingdings 2"/>
              <a:buNone/>
              <a:defRPr/>
            </a:pPr>
            <a:endParaRPr lang="es-MX" sz="2400" dirty="0" smtClean="0"/>
          </a:p>
          <a:p>
            <a:pPr marL="420624" indent="-384048" eaLnBrk="1" fontAlgn="auto" hangingPunct="1">
              <a:spcAft>
                <a:spcPts val="0"/>
              </a:spcAft>
              <a:buFont typeface="Wingdings 2"/>
              <a:buNone/>
              <a:defRPr/>
            </a:pPr>
            <a:r>
              <a:rPr lang="es-MX" sz="2400" dirty="0" smtClean="0"/>
              <a:t>¿Qué técnicas o instrumentos vamos a utilizar para recoger la información necesaria?</a:t>
            </a:r>
          </a:p>
          <a:p>
            <a:pPr marL="420624" indent="-384048" eaLnBrk="1" fontAlgn="auto" hangingPunct="1">
              <a:spcAft>
                <a:spcPts val="0"/>
              </a:spcAft>
              <a:buFont typeface="Wingdings 2"/>
              <a:buNone/>
              <a:defRPr/>
            </a:pPr>
            <a:endParaRPr lang="es-MX" sz="2400" dirty="0" smtClean="0"/>
          </a:p>
          <a:p>
            <a:pPr marL="420624" indent="-384048" eaLnBrk="1" fontAlgn="auto" hangingPunct="1">
              <a:spcAft>
                <a:spcPts val="0"/>
              </a:spcAft>
              <a:buFont typeface="Wingdings 2"/>
              <a:buNone/>
              <a:defRPr/>
            </a:pPr>
            <a:r>
              <a:rPr lang="es-MX" sz="2400" dirty="0" smtClean="0"/>
              <a:t>¿Quién o quiénes deben intervenir para reconducir una tarea cuando no se desarrolle adecuadamente?</a:t>
            </a:r>
          </a:p>
          <a:p>
            <a:pPr marL="420624" indent="-384048" eaLnBrk="1" fontAlgn="auto" hangingPunct="1">
              <a:spcAft>
                <a:spcPts val="0"/>
              </a:spcAft>
              <a:buFont typeface="Wingdings 2"/>
              <a:buNone/>
              <a:defRPr/>
            </a:pPr>
            <a:endParaRPr lang="es-MX" sz="2400" dirty="0" smtClean="0"/>
          </a:p>
          <a:p>
            <a:pPr marL="420624" indent="-384048" eaLnBrk="1" fontAlgn="auto" hangingPunct="1">
              <a:spcAft>
                <a:spcPts val="0"/>
              </a:spcAft>
              <a:buFont typeface="Wingdings 2"/>
              <a:buNone/>
              <a:defRPr/>
            </a:pPr>
            <a:r>
              <a:rPr lang="es-MX" sz="2400" dirty="0" smtClean="0"/>
              <a:t>¿Cómo y cuándo reconducir una tarea?</a:t>
            </a:r>
          </a:p>
          <a:p>
            <a:pPr marL="420624" indent="-384048" eaLnBrk="1" fontAlgn="auto" hangingPunct="1">
              <a:spcAft>
                <a:spcPts val="0"/>
              </a:spcAft>
              <a:buFont typeface="Wingdings 2"/>
              <a:buNone/>
              <a:defRPr/>
            </a:pPr>
            <a:endParaRPr lang="es-MX" sz="2000" dirty="0" smtClean="0"/>
          </a:p>
          <a:p>
            <a:pPr marL="420624" indent="-384048" eaLnBrk="1" fontAlgn="auto" hangingPunct="1">
              <a:spcAft>
                <a:spcPts val="0"/>
              </a:spcAft>
              <a:buFont typeface="Wingdings 2"/>
              <a:buNone/>
              <a:defRPr/>
            </a:pPr>
            <a:endParaRPr lang="es-MX" sz="2000" dirty="0"/>
          </a:p>
        </p:txBody>
      </p:sp>
      <p:sp>
        <p:nvSpPr>
          <p:cNvPr id="4" name="3 Marcador de contenido"/>
          <p:cNvSpPr>
            <a:spLocks noGrp="1"/>
          </p:cNvSpPr>
          <p:nvPr>
            <p:ph sz="half" idx="2"/>
          </p:nvPr>
        </p:nvSpPr>
        <p:spPr>
          <a:xfrm>
            <a:off x="5795963" y="1600200"/>
            <a:ext cx="2128837" cy="4525963"/>
          </a:xfrm>
        </p:spPr>
        <p:txBody>
          <a:bodyPr rtlCol="0">
            <a:normAutofit fontScale="92500" lnSpcReduction="20000"/>
          </a:bodyPr>
          <a:lstStyle/>
          <a:p>
            <a:pPr marL="420624" indent="-384048" eaLnBrk="1" fontAlgn="auto" hangingPunct="1">
              <a:spcAft>
                <a:spcPts val="0"/>
              </a:spcAft>
              <a:buFont typeface="Wingdings 2"/>
              <a:buNone/>
              <a:defRPr/>
            </a:pPr>
            <a:endParaRPr lang="es-MX" dirty="0"/>
          </a:p>
        </p:txBody>
      </p:sp>
      <p:pic>
        <p:nvPicPr>
          <p:cNvPr id="16389" name="Picture 7" descr="C:\Users\Federico Zayas\AppData\Local\Microsoft\Windows\Temporary Internet Files\Content.IE5\AZBUPTYX\MC900197786[1].wmf"/>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11863" y="2133600"/>
            <a:ext cx="2481262" cy="3311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themeOverride>
</file>

<file path=docProps/app.xml><?xml version="1.0" encoding="utf-8"?>
<Properties xmlns="http://schemas.openxmlformats.org/officeDocument/2006/extended-properties" xmlns:vt="http://schemas.openxmlformats.org/officeDocument/2006/docPropsVTypes">
  <Template>TC101790490[[fn=Decatur]]</Template>
  <TotalTime>2752</TotalTime>
  <Words>4176</Words>
  <Application>Microsoft Office PowerPoint</Application>
  <PresentationFormat>Presentación en pantalla (4:3)</PresentationFormat>
  <Paragraphs>776</Paragraphs>
  <Slides>80</Slides>
  <Notes>1</Notes>
  <HiddenSlides>0</HiddenSlides>
  <MMClips>0</MMClips>
  <ScaleCrop>false</ScaleCrop>
  <HeadingPairs>
    <vt:vector size="4" baseType="variant">
      <vt:variant>
        <vt:lpstr>Tema</vt:lpstr>
      </vt:variant>
      <vt:variant>
        <vt:i4>1</vt:i4>
      </vt:variant>
      <vt:variant>
        <vt:lpstr>Títulos de diapositiva</vt:lpstr>
      </vt:variant>
      <vt:variant>
        <vt:i4>80</vt:i4>
      </vt:variant>
    </vt:vector>
  </HeadingPairs>
  <TitlesOfParts>
    <vt:vector size="81" baseType="lpstr">
      <vt:lpstr>Decatur</vt:lpstr>
      <vt:lpstr>Curso - Taller Diseño, ejecución y evaluación colaborativa de  planes de acción tutorial</vt:lpstr>
      <vt:lpstr>OBJETIVO</vt:lpstr>
      <vt:lpstr>Contenido temático</vt:lpstr>
      <vt:lpstr>Preguntas clave en el proceso de un PAT</vt:lpstr>
      <vt:lpstr>¿Quiénes, cuándo y cómo vamos a elaborarlo?</vt:lpstr>
      <vt:lpstr>¿Cómo nos vamos a (re)organizar para desarrollar el plan? </vt:lpstr>
      <vt:lpstr> ¿Qué apoyos necesitamos para elaborar el plan? </vt:lpstr>
      <vt:lpstr> ¿Cómo sería el plan en la práctica? </vt:lpstr>
      <vt:lpstr> ¿Cómo  vamos a hacer el seguimiento del plan? </vt:lpstr>
      <vt:lpstr>¿Cómo vamos a evaluar el plan?</vt:lpstr>
      <vt:lpstr>¿Qué debemos hacer para mejorar el plan?</vt:lpstr>
      <vt:lpstr>Preguntas clave: contribuciones del grupo</vt:lpstr>
      <vt:lpstr>CARACTERÍSTICAS DE LA ACTIVIDAD TUTORIAL</vt:lpstr>
      <vt:lpstr>OBJETIVOS GENERALES</vt:lpstr>
      <vt:lpstr>OBJETIVOS GENERALES</vt:lpstr>
      <vt:lpstr>OBJETIVOS GENERALES</vt:lpstr>
      <vt:lpstr>OBJETIVOS GENERALES</vt:lpstr>
      <vt:lpstr>OBJETIVOS GENERALES</vt:lpstr>
      <vt:lpstr>Marco de referencia de un PAT</vt:lpstr>
      <vt:lpstr>FASES DEL PROCESO DE IMPLEMENTACIÓN DEL PROGRAMA DE TUTORÍAS</vt:lpstr>
      <vt:lpstr>Fase de planeación</vt:lpstr>
      <vt:lpstr>Fase operativa</vt:lpstr>
      <vt:lpstr>Fase de evaluación</vt:lpstr>
      <vt:lpstr>Elementos de la fase de planeación y ubicación del PAT en el proceso de implementación de un Programa Institucional de Tutorías</vt:lpstr>
      <vt:lpstr>Diapositiva 25</vt:lpstr>
      <vt:lpstr>PROGRAMAS INSTITUCIONALES DE TUTORÍA. Una propuesta de la ANUIES para su organización y funcionamiento en las instituciones de educación superior </vt:lpstr>
      <vt:lpstr>Acción Tutorial</vt:lpstr>
      <vt:lpstr>Diapositiva 28</vt:lpstr>
      <vt:lpstr> ¿En qué consiste el diseño de un PAT? </vt:lpstr>
      <vt:lpstr>¿Quiénes participan en el diseño?</vt:lpstr>
      <vt:lpstr>¿Porqué es importante su participación?</vt:lpstr>
      <vt:lpstr>¿Porqué es importante su participación?</vt:lpstr>
      <vt:lpstr>¿Porqué es importante su participación?</vt:lpstr>
      <vt:lpstr>¿Porqué es importante su participación?</vt:lpstr>
      <vt:lpstr>¿Porqué es importante su participación?</vt:lpstr>
      <vt:lpstr>¿Qué necesidades se deben atender prioritariamente en un PAT?</vt:lpstr>
      <vt:lpstr>Dinámica grupal</vt:lpstr>
      <vt:lpstr>Necesidades a atender en un PAT</vt:lpstr>
      <vt:lpstr>De información</vt:lpstr>
      <vt:lpstr>De formación</vt:lpstr>
      <vt:lpstr>De orientación</vt:lpstr>
      <vt:lpstr>Fases de un PAT</vt:lpstr>
      <vt:lpstr>Contenido de un PAT</vt:lpstr>
      <vt:lpstr>¿Qué pasos debemos seguir para su diseño?</vt:lpstr>
      <vt:lpstr>Analizar las necesidades de los estudiantes</vt:lpstr>
      <vt:lpstr>ACTIVIDAD GRUPAL De la siguiente lista, ubicar el momento de la trayectoria escolar donde este tipo de información puede ser útil para el análisis de necesidades.  Al finalizar identificar, al menos, tres fuentes adicionales de información por cada momento de la trayectoria </vt:lpstr>
      <vt:lpstr>FUENTES DE INFORMACIÓN SEGÚN EL MOMENTO DE LA TRAYECTORIA ESCOLAR</vt:lpstr>
      <vt:lpstr> Priorizar las necesidades o problemáticas que requieren atención </vt:lpstr>
      <vt:lpstr>¿Cómo acuerda el grupo de tutores qué situación, necesidad o problema es más importante atender?</vt:lpstr>
      <vt:lpstr>Priorización de problemas Ejercicio individual: del siguiente listado de problemas comunes en estudiantes de primer ingreso, señale el orden de importancia que les asigna en función de su experiencia</vt:lpstr>
      <vt:lpstr>Ejercicio individual: a partir de la ordenación anterior, indique la letra correspondiente a cada problema en el siguiente esquema, colocando en la casilla de la fila 1 el más importante, en las dos casillas de la fila 2 los que le sigan en importancia, en las tres casillas de la fila 3 los siguientes y así sucesivamente hasta colocar en la fila 5 el que considere menos importante </vt:lpstr>
      <vt:lpstr>Ejercicio grupal: cada miembro (M) del equipo  llena su columna con el puntaje asignado de manera individual  a cada problema, Posteriormente, se hace la suma por renglón para identificar el valor de cada problema en conjunto. Al finalizar, indicar en la columna de la izquierda el orden correspondiente a cada problema según la suma obtenida </vt:lpstr>
      <vt:lpstr> Construcción del esquema del equipo Los problemas se indican de acuerdo al orden de la tabla anterior: en la casilla de la Fila 1 se anota la letra correspondiente al problema con mayor puntuación y en la última casilla la letra del problema con la menor puntuación </vt:lpstr>
      <vt:lpstr> Ejercicio grupal: cada equipo (E) integra sus valores en la tabla y se hace la suma por renglón para identificar el valor de cada problema en conjunto. Al finalizar, indicar en la columna de la izquierda el orden correspondiente a cada uno según la suma obtenida </vt:lpstr>
      <vt:lpstr> Construcción del esquema del grupo Los problemas se indican de acuerdo al orden de la tabla anterior: en la casilla de la Fila 1 se anota la letra correspondiente al problema con mayor puntuación y en la última casilla la letra del problema con la menor puntuación   </vt:lpstr>
      <vt:lpstr>Acordar las acciones y metas</vt:lpstr>
      <vt:lpstr>Acordar las acciones y metas </vt:lpstr>
      <vt:lpstr>Acordar las acciones y metas </vt:lpstr>
      <vt:lpstr> Actividad grupal Seleccionar uno de los problemas identificados como prioritarios. Definir dos acciones, y sus respectivas metas, que cumplan con los criterios de pertinencia, congruencia y factibilidad  </vt:lpstr>
      <vt:lpstr> Actividad grupal Seleccionar uno de los problemas identificados como prioritarios. Definir dos acciones, y sus respectivas metas, que cumplan con los criterios de pertinencia, congruencia y factibilidad  </vt:lpstr>
      <vt:lpstr>Propósitos del acompañamiento tutorial: referentes para determinar las acciones y metas</vt:lpstr>
      <vt:lpstr>Apoyar la integración y permanencia en la institución</vt:lpstr>
      <vt:lpstr>Reafirmar su decisión vocacional</vt:lpstr>
      <vt:lpstr>Orientar el trabajo escolar y promover el desarrollo de mejores estrategias de aprendizaje </vt:lpstr>
      <vt:lpstr>Promover el desarrollo académico-profesional durante las etapas de formación</vt:lpstr>
      <vt:lpstr>Apoyar el desarrollo personal y social</vt:lpstr>
      <vt:lpstr>Acción tutorial en función de etapa de la trayectoria</vt:lpstr>
      <vt:lpstr>Recursos para la operación del PAT</vt:lpstr>
      <vt:lpstr>Actividad grupal Retomar el cuadro sobre acciones y metas e identificar los recursos necesarios para su ejecución</vt:lpstr>
      <vt:lpstr>Actividad grupal Retomar el cuadro sobre acciones y metas e identificar los recursos necesarios para su ejecución</vt:lpstr>
      <vt:lpstr>Definir los mecanismos de evaluación </vt:lpstr>
      <vt:lpstr>DIMENSIONES EN LA EVALUACIÓN DE UN PAT</vt:lpstr>
      <vt:lpstr>INDICADORES GENERALES</vt:lpstr>
      <vt:lpstr>Calendarizar las acciones a desarrollar </vt:lpstr>
      <vt:lpstr>Actividad grupal Retomar el cuadro sobre acciones, metas y recursos e identificar las evidencias para evaluar su avance o cumplimiento</vt:lpstr>
      <vt:lpstr>Actividad grupal Retomar el cuadro sobre acciones, metas y recursos e identificar las evidencias para evaluar su avance o cumplimiento</vt:lpstr>
      <vt:lpstr>Diapositiva 77</vt:lpstr>
      <vt:lpstr>Ejercicio individual: definir el contenido de un PAT en relación con alguna problemática o situación particular del programa educativo que coordina o en el que participa como tutor o tutora</vt:lpstr>
      <vt:lpstr>Referencias y textos de apoyo</vt:lpstr>
      <vt:lpstr>Bibliografía complementaria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Federico Zayas</dc:creator>
  <cp:lastModifiedBy>Juan Carlos</cp:lastModifiedBy>
  <cp:revision>244</cp:revision>
  <dcterms:created xsi:type="dcterms:W3CDTF">2010-10-24T00:18:16Z</dcterms:created>
  <dcterms:modified xsi:type="dcterms:W3CDTF">2014-05-08T18:39:39Z</dcterms:modified>
</cp:coreProperties>
</file>