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9" r:id="rId3"/>
    <p:sldId id="257" r:id="rId4"/>
    <p:sldId id="270" r:id="rId5"/>
    <p:sldId id="258" r:id="rId6"/>
    <p:sldId id="260" r:id="rId7"/>
    <p:sldId id="261" r:id="rId8"/>
    <p:sldId id="262" r:id="rId9"/>
    <p:sldId id="268" r:id="rId10"/>
    <p:sldId id="263" r:id="rId11"/>
    <p:sldId id="264" r:id="rId12"/>
    <p:sldId id="265" r:id="rId13"/>
    <p:sldId id="266" r:id="rId14"/>
    <p:sldId id="272" r:id="rId15"/>
    <p:sldId id="271" r:id="rId16"/>
    <p:sldId id="274" r:id="rId17"/>
    <p:sldId id="267" r:id="rId18"/>
    <p:sldId id="273" r:id="rId19"/>
    <p:sldId id="275" r:id="rId20"/>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34" y="-3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7A6A3A-1DDC-4EBC-AF74-24C5E3D84726}" type="datetimeFigureOut">
              <a:rPr lang="es-MX" smtClean="0"/>
              <a:pPr/>
              <a:t>10/09/2014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BB834-1C7C-4E34-A702-AC94D1354222}" type="slidenum">
              <a:rPr lang="es-MX" smtClean="0"/>
              <a:pPr/>
              <a:t>‹Nº›</a:t>
            </a:fld>
            <a:endParaRPr lang="es-MX"/>
          </a:p>
        </p:txBody>
      </p:sp>
    </p:spTree>
    <p:extLst>
      <p:ext uri="{BB962C8B-B14F-4D97-AF65-F5344CB8AC3E}">
        <p14:creationId xmlns:p14="http://schemas.microsoft.com/office/powerpoint/2010/main" val="38749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22D18-B7DB-4631-BCCA-CA1B2657F9DB}" type="slidenum">
              <a:rPr lang="es-ES"/>
              <a:pPr/>
              <a:t>15</a:t>
            </a:fld>
            <a:endParaRPr lang="es-ES"/>
          </a:p>
        </p:txBody>
      </p:sp>
      <p:sp>
        <p:nvSpPr>
          <p:cNvPr id="44034" name="Rectangle 2"/>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44035" name="Rectangle 3"/>
          <p:cNvSpPr>
            <a:spLocks noGrp="1" noChangeArrowheads="1"/>
          </p:cNvSpPr>
          <p:nvPr>
            <p:ph type="body" idx="1"/>
          </p:nvPr>
        </p:nvSpPr>
        <p:spPr>
          <a:xfrm>
            <a:off x="914400" y="4343400"/>
            <a:ext cx="5029200" cy="4114800"/>
          </a:xfrm>
          <a:ln/>
        </p:spPr>
        <p:txBody>
          <a:bodyPr lIns="92075" tIns="46038" rIns="92075" bIns="46038"/>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B711AF7-51F4-4606-8EAD-5ACB4E2FB4C5}" type="datetimeFigureOut">
              <a:rPr lang="es-MX" smtClean="0"/>
              <a:pPr/>
              <a:t>10/09/2014</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EAC9B272-680A-4FD7-858D-85B6918CA245}"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711AF7-51F4-4606-8EAD-5ACB4E2FB4C5}" type="datetimeFigureOut">
              <a:rPr lang="es-MX" smtClean="0"/>
              <a:pPr/>
              <a:t>10/09/2014</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C9B272-680A-4FD7-858D-85B6918CA245}"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Programa de Tutoría</a:t>
            </a:r>
            <a:endParaRPr lang="es-MX" dirty="0"/>
          </a:p>
        </p:txBody>
      </p:sp>
      <p:sp>
        <p:nvSpPr>
          <p:cNvPr id="3" name="2 Subtítulo"/>
          <p:cNvSpPr>
            <a:spLocks noGrp="1"/>
          </p:cNvSpPr>
          <p:nvPr>
            <p:ph type="subTitle" idx="1"/>
          </p:nvPr>
        </p:nvSpPr>
        <p:spPr/>
        <p:txBody>
          <a:bodyPr/>
          <a:lstStyle/>
          <a:p>
            <a:r>
              <a:rPr lang="es-MX" dirty="0" smtClean="0"/>
              <a:t>Tecnológico Nacional de México</a:t>
            </a:r>
            <a:endParaRPr lang="es-MX"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Lineamiento para la Operación del Programa de Tutoría</a:t>
            </a:r>
            <a:br>
              <a:rPr lang="es-MX" dirty="0" smtClean="0"/>
            </a:br>
            <a:r>
              <a:rPr lang="es-MX" dirty="0" smtClean="0"/>
              <a:t>Versión 1.0</a:t>
            </a:r>
            <a:endParaRPr lang="es-MX" dirty="0"/>
          </a:p>
        </p:txBody>
      </p:sp>
      <p:sp>
        <p:nvSpPr>
          <p:cNvPr id="3" name="2 Marcador de contenido"/>
          <p:cNvSpPr>
            <a:spLocks noGrp="1"/>
          </p:cNvSpPr>
          <p:nvPr>
            <p:ph idx="1"/>
          </p:nvPr>
        </p:nvSpPr>
        <p:spPr>
          <a:xfrm>
            <a:off x="395536" y="1988840"/>
            <a:ext cx="8229600" cy="4680520"/>
          </a:xfrm>
        </p:spPr>
        <p:txBody>
          <a:bodyPr>
            <a:normAutofit fontScale="47500" lnSpcReduction="20000"/>
          </a:bodyPr>
          <a:lstStyle/>
          <a:p>
            <a:pPr algn="just">
              <a:buNone/>
            </a:pPr>
            <a:r>
              <a:rPr lang="es-MX" b="1" dirty="0" smtClean="0"/>
              <a:t>Subdirector Académico</a:t>
            </a:r>
          </a:p>
          <a:p>
            <a:pPr algn="just"/>
            <a:r>
              <a:rPr lang="es-MX" dirty="0" smtClean="0"/>
              <a:t>Convoca al Comité Académico para tratar temas referentes al programa de Tutoría. </a:t>
            </a:r>
          </a:p>
          <a:p>
            <a:pPr algn="just"/>
            <a:r>
              <a:rPr lang="es-MX" dirty="0" smtClean="0"/>
              <a:t>Gestiona ante las instancias institucionales e interinstitucionales mediante mecanismos de vinculación, los apoyos necesarios para el trabajo tutorial. </a:t>
            </a:r>
          </a:p>
          <a:p>
            <a:pPr algn="just"/>
            <a:r>
              <a:rPr lang="es-MX" dirty="0" smtClean="0"/>
              <a:t>Valida el cumplimiento de los tutores en el programa extendiendo una constancia al final del semestre. </a:t>
            </a:r>
          </a:p>
          <a:p>
            <a:pPr algn="just"/>
            <a:r>
              <a:rPr lang="es-MX" dirty="0" smtClean="0"/>
              <a:t>Recibe del Jefe de Departamento de Desarrollo Académico un informe ejecutivo anual sobre los resultados de la operación del PIT y lo envía al Director. </a:t>
            </a:r>
          </a:p>
          <a:p>
            <a:pPr algn="just">
              <a:buNone/>
            </a:pPr>
            <a:r>
              <a:rPr lang="es-MX" b="1" dirty="0" smtClean="0"/>
              <a:t>Comité Académico</a:t>
            </a:r>
          </a:p>
          <a:p>
            <a:pPr algn="just"/>
            <a:r>
              <a:rPr lang="es-MX" dirty="0" smtClean="0"/>
              <a:t>Atiende, analiza, evalúa, emite propuestas y dictámenes del PIT al Director del plantel, coadyuvando a la mejora continua de las competencias de los estudiantes. </a:t>
            </a:r>
          </a:p>
          <a:p>
            <a:pPr algn="just"/>
            <a:r>
              <a:rPr lang="es-MX" dirty="0" smtClean="0"/>
              <a:t>Tendrá como invitado al Coordinador Institucional del Programa de Tutoría cuando se traten temas del programa. (Ver el Lineamiento de Comité Académico vigente). </a:t>
            </a:r>
          </a:p>
          <a:p>
            <a:pPr algn="just"/>
            <a:r>
              <a:rPr lang="es-MX" dirty="0" smtClean="0"/>
              <a:t>Si el Instituto Tecnológico decide como parte de las actividades complementarias la opción de la tutoría, esta se debe incluir con el o los créditos que haya decidido el Comité Académico, dentro de la carga académica del estudiante. </a:t>
            </a:r>
          </a:p>
          <a:p>
            <a:pPr algn="just"/>
            <a:r>
              <a:rPr lang="es-MX" dirty="0" smtClean="0"/>
              <a:t>La tutoría se imparte desde primer semestre a los estudiantes con la finalidad de brindarles el apoyo en los ejes de desarrollo académico, desarrollo personal y desarrollo profesional, para su integración y permanencia en la institución. </a:t>
            </a:r>
          </a:p>
          <a:p>
            <a:pPr algn="just"/>
            <a:r>
              <a:rPr lang="es-MX" dirty="0" smtClean="0"/>
              <a:t>Cada institución define en función de sus recursos y requerimientos, el número de estudiantes asignados a cada tutor. </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Lineamiento para la </a:t>
            </a:r>
            <a:r>
              <a:rPr lang="es-MX" dirty="0"/>
              <a:t>O</a:t>
            </a:r>
            <a:r>
              <a:rPr lang="es-MX" dirty="0" smtClean="0"/>
              <a:t>peración del Programa de Tutoría</a:t>
            </a:r>
            <a:br>
              <a:rPr lang="es-MX" dirty="0" smtClean="0"/>
            </a:br>
            <a:r>
              <a:rPr lang="es-MX" dirty="0" smtClean="0"/>
              <a:t>Versión 1.0</a:t>
            </a:r>
            <a:endParaRPr lang="es-MX" dirty="0"/>
          </a:p>
        </p:txBody>
      </p:sp>
      <p:sp>
        <p:nvSpPr>
          <p:cNvPr id="3" name="2 Marcador de contenido"/>
          <p:cNvSpPr>
            <a:spLocks noGrp="1"/>
          </p:cNvSpPr>
          <p:nvPr>
            <p:ph idx="1"/>
          </p:nvPr>
        </p:nvSpPr>
        <p:spPr>
          <a:xfrm>
            <a:off x="457200" y="1600200"/>
            <a:ext cx="8229600" cy="4997152"/>
          </a:xfrm>
        </p:spPr>
        <p:txBody>
          <a:bodyPr>
            <a:normAutofit fontScale="32500" lnSpcReduction="20000"/>
          </a:bodyPr>
          <a:lstStyle/>
          <a:p>
            <a:pPr algn="just">
              <a:buNone/>
            </a:pPr>
            <a:r>
              <a:rPr lang="es-MX" sz="4300" b="1" dirty="0" smtClean="0"/>
              <a:t>Jefe del Departamento de Desarrollo Académico</a:t>
            </a:r>
          </a:p>
          <a:p>
            <a:pPr algn="just"/>
            <a:r>
              <a:rPr lang="es-MX" sz="4300" dirty="0" smtClean="0"/>
              <a:t>Difunde y promueve con el apoyo del Comité Académico el desarrollo del PIT. </a:t>
            </a:r>
          </a:p>
          <a:p>
            <a:pPr algn="just"/>
            <a:r>
              <a:rPr lang="es-MX" sz="4300" dirty="0" smtClean="0"/>
              <a:t>Genera opciones para la formación y actualización de tutores de común acuerdo con el Coordinador del PIT. </a:t>
            </a:r>
          </a:p>
          <a:p>
            <a:pPr algn="just"/>
            <a:r>
              <a:rPr lang="es-MX" sz="4300" dirty="0" smtClean="0"/>
              <a:t>Entrega al Subdirector Académico un informe semestral por programa de estudio con los resultados obtenidos y las metas establecidas en el PIT. </a:t>
            </a:r>
          </a:p>
          <a:p>
            <a:pPr algn="just"/>
            <a:r>
              <a:rPr lang="es-MX" sz="4300" dirty="0" smtClean="0"/>
              <a:t>Se apoya en el Coordinador Institucional de Tutoría que es la figura operativa del programa. </a:t>
            </a:r>
          </a:p>
          <a:p>
            <a:pPr algn="just"/>
            <a:r>
              <a:rPr lang="es-MX" sz="4300" dirty="0" smtClean="0"/>
              <a:t>Recibe del Comité Académico retroalimentación e incorpora información para el establecimiento de nuevas metas, estrategias y actividades para el mejoramiento del PIT. </a:t>
            </a:r>
          </a:p>
          <a:p>
            <a:pPr algn="just"/>
            <a:r>
              <a:rPr lang="es-MX" sz="4300" dirty="0" smtClean="0"/>
              <a:t>Solicita al Subdirector Académico extienda las constancias de cumplimiento a tutores del área. </a:t>
            </a:r>
          </a:p>
          <a:p>
            <a:pPr algn="just">
              <a:buNone/>
            </a:pPr>
            <a:r>
              <a:rPr lang="es-MX" sz="4300" b="1" dirty="0" smtClean="0"/>
              <a:t>Coordinador Institucional de Tutoría</a:t>
            </a:r>
          </a:p>
          <a:p>
            <a:pPr algn="just"/>
            <a:r>
              <a:rPr lang="es-MX" sz="4300" dirty="0" smtClean="0"/>
              <a:t>Elabora el diagnóstico institucional para la aplicación del Programa y lo envía al Jefe del Departamento de Desarrollo Académico. </a:t>
            </a:r>
          </a:p>
          <a:p>
            <a:pPr algn="just"/>
            <a:r>
              <a:rPr lang="es-MX" sz="4300" dirty="0" smtClean="0"/>
              <a:t>Recibe de los Coordinadores de Tutoría de los Departamentos Académicos informes semestrales y los realimenta. </a:t>
            </a:r>
          </a:p>
          <a:p>
            <a:pPr algn="just"/>
            <a:r>
              <a:rPr lang="es-MX" sz="4300" dirty="0" smtClean="0"/>
              <a:t>Sistematiza los procedimientos de promoción, operación y desarrollo del PIT. </a:t>
            </a:r>
          </a:p>
          <a:p>
            <a:pPr algn="just"/>
            <a:r>
              <a:rPr lang="es-MX" sz="4300" dirty="0" smtClean="0"/>
              <a:t>Integra un concentrado semestral por programa de estudio de la acción tutorial a realizarse en el Instituto Tecnológico. </a:t>
            </a:r>
          </a:p>
          <a:p>
            <a:pPr algn="just"/>
            <a:r>
              <a:rPr lang="es-MX" sz="4300" dirty="0" smtClean="0"/>
              <a:t>Atiende la canalización dentro y fuera del instituto, en coordinación con los Departamentos Académicos correspondientes a los estudiantes con condiciones que rebasen las funciones del tutor. </a:t>
            </a:r>
          </a:p>
          <a:p>
            <a:pPr algn="just"/>
            <a:r>
              <a:rPr lang="es-MX" sz="4300" dirty="0" smtClean="0"/>
              <a:t>Da seguimiento al avance del PIT, en cada una de los programas de estudio. </a:t>
            </a:r>
          </a:p>
          <a:p>
            <a:pPr algn="just"/>
            <a:r>
              <a:rPr lang="es-MX" sz="4300" dirty="0" smtClean="0"/>
              <a:t>Evalúa semestralmente el PIT, integra un análisis comparativo por programa de estudio y las metas establecidas y lo envía al Jefe de Departamento de Desarrollo Académico. </a:t>
            </a:r>
          </a:p>
          <a:p>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Lineamiento para la Operación del Programa de Tutoría</a:t>
            </a:r>
            <a:br>
              <a:rPr lang="es-MX" dirty="0" smtClean="0"/>
            </a:br>
            <a:r>
              <a:rPr lang="es-MX" dirty="0" smtClean="0"/>
              <a:t>Versión 1.0</a:t>
            </a:r>
            <a:endParaRPr lang="es-MX" dirty="0"/>
          </a:p>
        </p:txBody>
      </p:sp>
      <p:sp>
        <p:nvSpPr>
          <p:cNvPr id="3" name="2 Marcador de contenido"/>
          <p:cNvSpPr>
            <a:spLocks noGrp="1"/>
          </p:cNvSpPr>
          <p:nvPr>
            <p:ph idx="1"/>
          </p:nvPr>
        </p:nvSpPr>
        <p:spPr>
          <a:xfrm>
            <a:off x="395536" y="1844824"/>
            <a:ext cx="8229600" cy="4525963"/>
          </a:xfrm>
        </p:spPr>
        <p:txBody>
          <a:bodyPr>
            <a:noAutofit/>
          </a:bodyPr>
          <a:lstStyle/>
          <a:p>
            <a:pPr algn="just">
              <a:buNone/>
            </a:pPr>
            <a:r>
              <a:rPr lang="es-MX" sz="1400" b="1" dirty="0" smtClean="0"/>
              <a:t>Coordinador de Tutorías del Departamento Académico</a:t>
            </a:r>
          </a:p>
          <a:p>
            <a:pPr algn="just"/>
            <a:r>
              <a:rPr lang="es-MX" sz="1400" dirty="0" smtClean="0"/>
              <a:t>Propone de común acuerdo con el Jefe de Departamento Académico la relación de tutores para el período escolar. </a:t>
            </a:r>
          </a:p>
          <a:p>
            <a:pPr algn="just"/>
            <a:r>
              <a:rPr lang="es-MX" sz="1400" dirty="0" smtClean="0"/>
              <a:t>Recibe del Jefe de Departamento la asignación de estudiantes a tutores en función de la compatibilidad de horarios. </a:t>
            </a:r>
          </a:p>
          <a:p>
            <a:pPr algn="just"/>
            <a:r>
              <a:rPr lang="es-MX" sz="1400" dirty="0" smtClean="0"/>
              <a:t>Propone, con base en los resultados o necesidades de los estudiantes del departamento, el Plan de Acción Tutorial para el período escolar. </a:t>
            </a:r>
          </a:p>
          <a:p>
            <a:pPr algn="just"/>
            <a:r>
              <a:rPr lang="es-MX" sz="1400" dirty="0" smtClean="0"/>
              <a:t>Recibe de los tutores los informes periódicos y retroalimenta su acción tutorial. </a:t>
            </a:r>
          </a:p>
          <a:p>
            <a:pPr algn="just"/>
            <a:r>
              <a:rPr lang="es-MX" sz="1400" dirty="0" smtClean="0"/>
              <a:t>Envía a la coordinación del PIT y al Jefe de Departamento Académico los informes periódicos correspondientes de la acción tutorial. </a:t>
            </a:r>
          </a:p>
          <a:p>
            <a:pPr algn="just">
              <a:buNone/>
            </a:pPr>
            <a:r>
              <a:rPr lang="es-MX" sz="1400" b="1" dirty="0" smtClean="0"/>
              <a:t>Tutor</a:t>
            </a:r>
          </a:p>
          <a:p>
            <a:pPr algn="just"/>
            <a:r>
              <a:rPr lang="es-MX" sz="1400" dirty="0" smtClean="0"/>
              <a:t>Es un docente, con interés y disposición de participar en el PIT, en corresponsabilidad con las instancias de apoyo a la acción tutorial del Instituto. </a:t>
            </a:r>
          </a:p>
          <a:p>
            <a:pPr algn="just"/>
            <a:r>
              <a:rPr lang="es-MX" sz="1400" dirty="0" smtClean="0"/>
              <a:t>Proporciona atención tutorial de manera profesional y ética a los estudiantes que le son asignados semestralmente, los canaliza a las instancias correspondientes cuando sea necesario, o cuyas necesidades estén fuera del área de su competencia y da seguimiento a la situación que presente cada tutorado. </a:t>
            </a:r>
          </a:p>
          <a:p>
            <a:pPr algn="just"/>
            <a:r>
              <a:rPr lang="es-MX" sz="1400" dirty="0" smtClean="0"/>
              <a:t>Asiste y participa en las reuniones de tutores convocadas por el Jefe del Departamento de Desarrollo Académico y el Coordinador Institucional del PIT. </a:t>
            </a:r>
          </a:p>
          <a:p>
            <a:pPr algn="just"/>
            <a:r>
              <a:rPr lang="es-MX" sz="1400" dirty="0" smtClean="0"/>
              <a:t>Participa en las diferentes opciones de formación y actualización de tutores que operen en la institución orientados a desarrollar sus competencias y habilidades para el ejercicio de la acción tutorial. </a:t>
            </a:r>
          </a:p>
          <a:p>
            <a:pPr algn="just"/>
            <a:endParaRPr lang="es-MX"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Lineamiento para la Operación del Programa de Tutoría</a:t>
            </a:r>
            <a:br>
              <a:rPr lang="es-MX" dirty="0" smtClean="0"/>
            </a:br>
            <a:r>
              <a:rPr lang="es-MX" dirty="0" smtClean="0"/>
              <a:t>Versión 1.0</a:t>
            </a:r>
            <a:endParaRPr lang="es-MX" dirty="0"/>
          </a:p>
        </p:txBody>
      </p:sp>
      <p:sp>
        <p:nvSpPr>
          <p:cNvPr id="3" name="2 Marcador de contenido"/>
          <p:cNvSpPr>
            <a:spLocks noGrp="1"/>
          </p:cNvSpPr>
          <p:nvPr>
            <p:ph idx="1"/>
          </p:nvPr>
        </p:nvSpPr>
        <p:spPr>
          <a:xfrm>
            <a:off x="467544" y="1772816"/>
            <a:ext cx="8229600" cy="4525963"/>
          </a:xfrm>
        </p:spPr>
        <p:txBody>
          <a:bodyPr>
            <a:normAutofit fontScale="77500" lnSpcReduction="20000"/>
          </a:bodyPr>
          <a:lstStyle/>
          <a:p>
            <a:pPr>
              <a:buNone/>
            </a:pPr>
            <a:r>
              <a:rPr lang="es-MX" b="1" dirty="0" smtClean="0"/>
              <a:t>Tutorado</a:t>
            </a:r>
            <a:endParaRPr lang="es-MX" dirty="0" smtClean="0"/>
          </a:p>
          <a:p>
            <a:pPr algn="just"/>
            <a:r>
              <a:rPr lang="es-MX" dirty="0" smtClean="0"/>
              <a:t>El tutorado es un estudiante que se responsabiliza de identificar sus necesidades académicas, administrativas y personales, respondiendo comprometidamente a la acción tutorial que le ofrece la institución. </a:t>
            </a:r>
          </a:p>
          <a:p>
            <a:pPr algn="just"/>
            <a:r>
              <a:rPr lang="es-MX" dirty="0" smtClean="0"/>
              <a:t>Recibe del Jefe de Departamento Académico la asignación de su tutor. </a:t>
            </a:r>
          </a:p>
          <a:p>
            <a:pPr algn="just"/>
            <a:r>
              <a:rPr lang="es-MX" dirty="0" smtClean="0"/>
              <a:t>Asiste a las reuniones a que sea convocado por su tutor. </a:t>
            </a:r>
          </a:p>
          <a:p>
            <a:pPr algn="just"/>
            <a:r>
              <a:rPr lang="es-MX" dirty="0" smtClean="0"/>
              <a:t>Recurre a su tutor para efectos de atención tutorial. </a:t>
            </a:r>
          </a:p>
          <a:p>
            <a:pPr algn="just"/>
            <a:r>
              <a:rPr lang="es-MX" dirty="0" smtClean="0"/>
              <a:t>Retroalimenta con la información que le sea requerida y con propuestas para fines de evaluación de la acción tutorial y del programa. </a:t>
            </a:r>
          </a:p>
          <a:p>
            <a:endParaRPr lang="es-MX" dirty="0" smtClean="0"/>
          </a:p>
          <a:p>
            <a:endParaRPr lang="es-MX"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Servicios de Apoyo</a:t>
            </a:r>
            <a:endParaRPr lang="es-MX" dirty="0"/>
          </a:p>
        </p:txBody>
      </p:sp>
      <p:sp>
        <p:nvSpPr>
          <p:cNvPr id="3" name="2 Marcador de contenido"/>
          <p:cNvSpPr>
            <a:spLocks noGrp="1"/>
          </p:cNvSpPr>
          <p:nvPr>
            <p:ph idx="1"/>
          </p:nvPr>
        </p:nvSpPr>
        <p:spPr/>
        <p:txBody>
          <a:bodyPr>
            <a:normAutofit fontScale="92500" lnSpcReduction="20000"/>
          </a:bodyPr>
          <a:lstStyle/>
          <a:p>
            <a:pPr algn="just"/>
            <a:r>
              <a:rPr lang="es-MX" dirty="0" smtClean="0"/>
              <a:t>Para que la acción tutorial brinde un impacto en el estudiante, se requerirá en algunas ocasiones de la canalización del estudiante a servicios de apoyo. A los que se solicitará cuenten con los siguientes elementos:</a:t>
            </a:r>
          </a:p>
          <a:p>
            <a:pPr marL="514350" indent="-514350" algn="just">
              <a:buAutoNum type="alphaLcParenR"/>
            </a:pPr>
            <a:r>
              <a:rPr lang="es-MX" dirty="0" smtClean="0"/>
              <a:t>Sean proporcionados por personal profesionalizado en las áreas derivadas.</a:t>
            </a:r>
          </a:p>
          <a:p>
            <a:pPr marL="514350" indent="-514350" algn="just">
              <a:buAutoNum type="alphaLcParenR"/>
            </a:pPr>
            <a:r>
              <a:rPr lang="es-MX" dirty="0" smtClean="0"/>
              <a:t>Que cuenten con procedimientos sencillos para su uso y sean accesibles.</a:t>
            </a:r>
          </a:p>
          <a:p>
            <a:pPr marL="514350" indent="-514350" algn="just">
              <a:buAutoNum type="alphaLcParenR"/>
            </a:pPr>
            <a:r>
              <a:rPr lang="es-MX" dirty="0" smtClean="0"/>
              <a:t>Que estén integrados con el Programa Institucional de Tutoría (PIT). </a:t>
            </a:r>
            <a:endParaRPr lang="es-MX"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noFill/>
          <a:ln/>
        </p:spPr>
        <p:txBody>
          <a:bodyPr lIns="92075" tIns="46038" rIns="92075" bIns="46038">
            <a:normAutofit/>
          </a:bodyPr>
          <a:lstStyle/>
          <a:p>
            <a:r>
              <a:rPr lang="en-US" dirty="0" err="1" smtClean="0"/>
              <a:t>Programas</a:t>
            </a:r>
            <a:r>
              <a:rPr lang="en-US" dirty="0" smtClean="0"/>
              <a:t> y </a:t>
            </a:r>
            <a:r>
              <a:rPr lang="en-US" dirty="0" err="1"/>
              <a:t>S</a:t>
            </a:r>
            <a:r>
              <a:rPr lang="en-US" dirty="0" err="1" smtClean="0"/>
              <a:t>ervicios</a:t>
            </a:r>
            <a:r>
              <a:rPr lang="en-US" dirty="0" smtClean="0"/>
              <a:t> de </a:t>
            </a:r>
            <a:r>
              <a:rPr lang="en-US" dirty="0" err="1"/>
              <a:t>A</a:t>
            </a:r>
            <a:r>
              <a:rPr lang="en-US" dirty="0" err="1" smtClean="0"/>
              <a:t>poyo</a:t>
            </a:r>
            <a:endParaRPr lang="en-US" dirty="0"/>
          </a:p>
        </p:txBody>
      </p:sp>
      <p:sp>
        <p:nvSpPr>
          <p:cNvPr id="43011" name="Rectangle 3"/>
          <p:cNvSpPr>
            <a:spLocks noChangeArrowheads="1"/>
          </p:cNvSpPr>
          <p:nvPr/>
        </p:nvSpPr>
        <p:spPr bwMode="auto">
          <a:xfrm rot="16200000">
            <a:off x="-371907" y="2922600"/>
            <a:ext cx="1663700" cy="4445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a:latin typeface="Times New Roman" pitchFamily="18" charset="0"/>
              </a:rPr>
              <a:t>Tutoría</a:t>
            </a:r>
            <a:endParaRPr lang="en-US" dirty="0">
              <a:latin typeface="Times New Roman" pitchFamily="18" charset="0"/>
            </a:endParaRPr>
          </a:p>
        </p:txBody>
      </p:sp>
      <p:sp>
        <p:nvSpPr>
          <p:cNvPr id="43022" name="Rectangle 14"/>
          <p:cNvSpPr>
            <a:spLocks noChangeArrowheads="1"/>
          </p:cNvSpPr>
          <p:nvPr/>
        </p:nvSpPr>
        <p:spPr bwMode="auto">
          <a:xfrm rot="16200000">
            <a:off x="-140791" y="2901453"/>
            <a:ext cx="2303463" cy="366712"/>
          </a:xfrm>
          <a:prstGeom prst="rect">
            <a:avLst/>
          </a:prstGeom>
          <a:noFill/>
          <a:ln w="9525">
            <a:noFill/>
            <a:miter lim="800000"/>
            <a:headEnd/>
            <a:tailEnd/>
          </a:ln>
          <a:effectLst/>
        </p:spPr>
        <p:txBody>
          <a:bodyPr wrap="none" lIns="92075" tIns="46038" rIns="92075" bIns="46038">
            <a:spAutoFit/>
          </a:bodyPr>
          <a:lstStyle/>
          <a:p>
            <a:pPr eaLnBrk="0" hangingPunct="0"/>
            <a:r>
              <a:rPr lang="en-US" dirty="0" err="1">
                <a:latin typeface="Times New Roman" pitchFamily="18" charset="0"/>
              </a:rPr>
              <a:t>Deriva</a:t>
            </a:r>
            <a:r>
              <a:rPr lang="en-US" dirty="0">
                <a:latin typeface="Times New Roman" pitchFamily="18" charset="0"/>
              </a:rPr>
              <a:t> </a:t>
            </a:r>
            <a:r>
              <a:rPr lang="en-US" dirty="0" err="1">
                <a:latin typeface="Times New Roman" pitchFamily="18" charset="0"/>
              </a:rPr>
              <a:t>según</a:t>
            </a:r>
            <a:r>
              <a:rPr lang="en-US" dirty="0">
                <a:latin typeface="Times New Roman" pitchFamily="18" charset="0"/>
              </a:rPr>
              <a:t> el </a:t>
            </a:r>
            <a:r>
              <a:rPr lang="en-US" dirty="0" err="1">
                <a:latin typeface="Times New Roman" pitchFamily="18" charset="0"/>
              </a:rPr>
              <a:t>caso</a:t>
            </a:r>
            <a:r>
              <a:rPr lang="en-US" dirty="0">
                <a:latin typeface="Times New Roman" pitchFamily="18" charset="0"/>
              </a:rPr>
              <a:t> a:</a:t>
            </a:r>
          </a:p>
        </p:txBody>
      </p:sp>
      <p:grpSp>
        <p:nvGrpSpPr>
          <p:cNvPr id="2" name="1 Grupo"/>
          <p:cNvGrpSpPr/>
          <p:nvPr/>
        </p:nvGrpSpPr>
        <p:grpSpPr>
          <a:xfrm>
            <a:off x="2157683" y="1573038"/>
            <a:ext cx="6517733" cy="4837658"/>
            <a:chOff x="611560" y="1556792"/>
            <a:chExt cx="6517733" cy="4837658"/>
          </a:xfrm>
        </p:grpSpPr>
        <p:sp>
          <p:nvSpPr>
            <p:cNvPr id="43012" name="Rectangle 4"/>
            <p:cNvSpPr>
              <a:spLocks noChangeArrowheads="1"/>
            </p:cNvSpPr>
            <p:nvPr/>
          </p:nvSpPr>
          <p:spPr bwMode="auto">
            <a:xfrm>
              <a:off x="3587750" y="2901950"/>
              <a:ext cx="15875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a:latin typeface="Times New Roman" pitchFamily="18" charset="0"/>
                </a:rPr>
                <a:t>Orientación </a:t>
              </a:r>
            </a:p>
            <a:p>
              <a:pPr algn="ctr" eaLnBrk="0" hangingPunct="0"/>
              <a:r>
                <a:rPr lang="en-US">
                  <a:latin typeface="Times New Roman" pitchFamily="18" charset="0"/>
                </a:rPr>
                <a:t>Vocacional</a:t>
              </a:r>
            </a:p>
          </p:txBody>
        </p:sp>
        <p:sp>
          <p:nvSpPr>
            <p:cNvPr id="43013" name="Rectangle 5"/>
            <p:cNvSpPr>
              <a:spLocks noChangeArrowheads="1"/>
            </p:cNvSpPr>
            <p:nvPr/>
          </p:nvSpPr>
          <p:spPr bwMode="auto">
            <a:xfrm>
              <a:off x="4349750" y="3511550"/>
              <a:ext cx="14351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Asistencia</a:t>
              </a:r>
              <a:endParaRPr lang="en-US" dirty="0">
                <a:latin typeface="Times New Roman" pitchFamily="18" charset="0"/>
              </a:endParaRPr>
            </a:p>
            <a:p>
              <a:pPr algn="ctr" eaLnBrk="0" hangingPunct="0"/>
              <a:r>
                <a:rPr lang="en-US" dirty="0" err="1">
                  <a:latin typeface="Times New Roman" pitchFamily="18" charset="0"/>
                </a:rPr>
                <a:t>Psicológica</a:t>
              </a:r>
              <a:endParaRPr lang="en-US" dirty="0">
                <a:latin typeface="Times New Roman" pitchFamily="18" charset="0"/>
              </a:endParaRPr>
            </a:p>
          </p:txBody>
        </p:sp>
        <p:sp>
          <p:nvSpPr>
            <p:cNvPr id="43014" name="Rectangle 6"/>
            <p:cNvSpPr>
              <a:spLocks noChangeArrowheads="1"/>
            </p:cNvSpPr>
            <p:nvPr/>
          </p:nvSpPr>
          <p:spPr bwMode="auto">
            <a:xfrm>
              <a:off x="3130550" y="3511550"/>
              <a:ext cx="1206500" cy="8255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Servicios</a:t>
              </a:r>
              <a:r>
                <a:rPr lang="en-US" dirty="0" smtClean="0">
                  <a:latin typeface="Times New Roman" pitchFamily="18" charset="0"/>
                </a:rPr>
                <a:t> </a:t>
              </a:r>
              <a:endParaRPr lang="en-US" dirty="0">
                <a:latin typeface="Times New Roman" pitchFamily="18" charset="0"/>
              </a:endParaRPr>
            </a:p>
            <a:p>
              <a:pPr algn="ctr" eaLnBrk="0" hangingPunct="0"/>
              <a:r>
                <a:rPr lang="en-US" dirty="0" err="1" smtClean="0">
                  <a:latin typeface="Times New Roman" pitchFamily="18" charset="0"/>
                </a:rPr>
                <a:t>Médicos</a:t>
              </a:r>
              <a:endParaRPr lang="en-US" dirty="0">
                <a:latin typeface="Times New Roman" pitchFamily="18" charset="0"/>
              </a:endParaRPr>
            </a:p>
          </p:txBody>
        </p:sp>
        <p:sp>
          <p:nvSpPr>
            <p:cNvPr id="43015" name="Rectangle 7"/>
            <p:cNvSpPr>
              <a:spLocks noChangeArrowheads="1"/>
            </p:cNvSpPr>
            <p:nvPr/>
          </p:nvSpPr>
          <p:spPr bwMode="auto">
            <a:xfrm>
              <a:off x="2368550" y="1987550"/>
              <a:ext cx="13589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a:latin typeface="Times New Roman" pitchFamily="18" charset="0"/>
                </a:rPr>
                <a:t>Servicios</a:t>
              </a:r>
              <a:endParaRPr lang="en-US" dirty="0">
                <a:latin typeface="Times New Roman" pitchFamily="18" charset="0"/>
              </a:endParaRPr>
            </a:p>
            <a:p>
              <a:pPr algn="ctr" eaLnBrk="0" hangingPunct="0"/>
              <a:r>
                <a:rPr lang="en-US" dirty="0" err="1">
                  <a:latin typeface="Times New Roman" pitchFamily="18" charset="0"/>
                </a:rPr>
                <a:t>Estudiantiles</a:t>
              </a:r>
              <a:endParaRPr lang="en-US" dirty="0">
                <a:latin typeface="Times New Roman" pitchFamily="18" charset="0"/>
              </a:endParaRPr>
            </a:p>
          </p:txBody>
        </p:sp>
        <p:sp>
          <p:nvSpPr>
            <p:cNvPr id="43016" name="Rectangle 8"/>
            <p:cNvSpPr>
              <a:spLocks noChangeArrowheads="1"/>
            </p:cNvSpPr>
            <p:nvPr/>
          </p:nvSpPr>
          <p:spPr bwMode="auto">
            <a:xfrm>
              <a:off x="920750" y="3435350"/>
              <a:ext cx="1346994" cy="6731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a:latin typeface="Times New Roman" pitchFamily="18" charset="0"/>
                </a:rPr>
                <a:t>Programas</a:t>
              </a:r>
              <a:r>
                <a:rPr lang="en-US" dirty="0">
                  <a:latin typeface="Times New Roman" pitchFamily="18" charset="0"/>
                </a:rPr>
                <a:t> de</a:t>
              </a:r>
            </a:p>
            <a:p>
              <a:pPr algn="ctr" eaLnBrk="0" hangingPunct="0"/>
              <a:r>
                <a:rPr lang="en-US" dirty="0" err="1">
                  <a:latin typeface="Times New Roman" pitchFamily="18" charset="0"/>
                </a:rPr>
                <a:t>Extensión</a:t>
              </a:r>
              <a:endParaRPr lang="en-US" dirty="0">
                <a:latin typeface="Times New Roman" pitchFamily="18" charset="0"/>
              </a:endParaRPr>
            </a:p>
          </p:txBody>
        </p:sp>
        <p:sp>
          <p:nvSpPr>
            <p:cNvPr id="43017" name="Rectangle 9"/>
            <p:cNvSpPr>
              <a:spLocks noChangeArrowheads="1"/>
            </p:cNvSpPr>
            <p:nvPr/>
          </p:nvSpPr>
          <p:spPr bwMode="auto">
            <a:xfrm>
              <a:off x="611560" y="4293096"/>
              <a:ext cx="2142604" cy="7493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Talleres</a:t>
              </a:r>
              <a:r>
                <a:rPr lang="en-US" dirty="0" smtClean="0">
                  <a:latin typeface="Times New Roman" pitchFamily="18" charset="0"/>
                </a:rPr>
                <a:t> de </a:t>
              </a:r>
              <a:r>
                <a:rPr lang="en-US" dirty="0" err="1" smtClean="0">
                  <a:latin typeface="Times New Roman" pitchFamily="18" charset="0"/>
                </a:rPr>
                <a:t>hábitos</a:t>
              </a:r>
              <a:r>
                <a:rPr lang="en-US" dirty="0" smtClean="0">
                  <a:latin typeface="Times New Roman" pitchFamily="18" charset="0"/>
                </a:rPr>
                <a:t> </a:t>
              </a:r>
              <a:r>
                <a:rPr lang="en-US" dirty="0">
                  <a:latin typeface="Times New Roman" pitchFamily="18" charset="0"/>
                </a:rPr>
                <a:t>de</a:t>
              </a:r>
            </a:p>
            <a:p>
              <a:pPr algn="ctr" eaLnBrk="0" hangingPunct="0"/>
              <a:r>
                <a:rPr lang="en-US" dirty="0" err="1">
                  <a:latin typeface="Times New Roman" pitchFamily="18" charset="0"/>
                </a:rPr>
                <a:t>estudio</a:t>
              </a:r>
              <a:endParaRPr lang="en-US" dirty="0">
                <a:latin typeface="Times New Roman" pitchFamily="18" charset="0"/>
              </a:endParaRPr>
            </a:p>
          </p:txBody>
        </p:sp>
        <p:sp>
          <p:nvSpPr>
            <p:cNvPr id="43018" name="Rectangle 10"/>
            <p:cNvSpPr>
              <a:spLocks noChangeArrowheads="1"/>
            </p:cNvSpPr>
            <p:nvPr/>
          </p:nvSpPr>
          <p:spPr bwMode="auto">
            <a:xfrm>
              <a:off x="2901950" y="4654550"/>
              <a:ext cx="2318122" cy="8255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a:latin typeface="Times New Roman" pitchFamily="18" charset="0"/>
                </a:rPr>
                <a:t>Taller de </a:t>
              </a:r>
            </a:p>
            <a:p>
              <a:pPr algn="ctr" eaLnBrk="0" hangingPunct="0"/>
              <a:r>
                <a:rPr lang="en-US" dirty="0" err="1">
                  <a:latin typeface="Times New Roman" pitchFamily="18" charset="0"/>
                </a:rPr>
                <a:t>computación</a:t>
              </a:r>
              <a:r>
                <a:rPr lang="en-US" dirty="0">
                  <a:latin typeface="Times New Roman" pitchFamily="18" charset="0"/>
                </a:rPr>
                <a:t> y </a:t>
              </a:r>
              <a:r>
                <a:rPr lang="en-US" dirty="0" err="1">
                  <a:latin typeface="Times New Roman" pitchFamily="18" charset="0"/>
                </a:rPr>
                <a:t>manejo</a:t>
              </a:r>
              <a:r>
                <a:rPr lang="en-US" dirty="0">
                  <a:latin typeface="Times New Roman" pitchFamily="18" charset="0"/>
                </a:rPr>
                <a:t> </a:t>
              </a:r>
            </a:p>
            <a:p>
              <a:pPr algn="ctr" eaLnBrk="0" hangingPunct="0"/>
              <a:r>
                <a:rPr lang="en-US" dirty="0">
                  <a:latin typeface="Times New Roman" pitchFamily="18" charset="0"/>
                </a:rPr>
                <a:t>de la </a:t>
              </a:r>
              <a:r>
                <a:rPr lang="en-US" dirty="0" err="1">
                  <a:latin typeface="Times New Roman" pitchFamily="18" charset="0"/>
                </a:rPr>
                <a:t>información</a:t>
              </a:r>
              <a:endParaRPr lang="en-US" dirty="0">
                <a:latin typeface="Times New Roman" pitchFamily="18" charset="0"/>
              </a:endParaRPr>
            </a:p>
          </p:txBody>
        </p:sp>
        <p:sp>
          <p:nvSpPr>
            <p:cNvPr id="43019" name="Rectangle 11"/>
            <p:cNvSpPr>
              <a:spLocks noChangeArrowheads="1"/>
            </p:cNvSpPr>
            <p:nvPr/>
          </p:nvSpPr>
          <p:spPr bwMode="auto">
            <a:xfrm>
              <a:off x="1758950" y="5721350"/>
              <a:ext cx="1358900" cy="6731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a:latin typeface="Times New Roman" pitchFamily="18" charset="0"/>
                </a:rPr>
                <a:t>Educación </a:t>
              </a:r>
            </a:p>
            <a:p>
              <a:pPr algn="ctr" eaLnBrk="0" hangingPunct="0"/>
              <a:r>
                <a:rPr lang="en-US">
                  <a:latin typeface="Times New Roman" pitchFamily="18" charset="0"/>
                </a:rPr>
                <a:t>Continua</a:t>
              </a:r>
            </a:p>
          </p:txBody>
        </p:sp>
        <p:sp>
          <p:nvSpPr>
            <p:cNvPr id="43020" name="Rectangle 12"/>
            <p:cNvSpPr>
              <a:spLocks noChangeArrowheads="1"/>
            </p:cNvSpPr>
            <p:nvPr/>
          </p:nvSpPr>
          <p:spPr bwMode="auto">
            <a:xfrm>
              <a:off x="3892550" y="5797550"/>
              <a:ext cx="16637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a:latin typeface="Times New Roman" pitchFamily="18" charset="0"/>
                </a:rPr>
                <a:t>Cursos remediales</a:t>
              </a:r>
            </a:p>
            <a:p>
              <a:pPr algn="ctr" eaLnBrk="0" hangingPunct="0"/>
              <a:r>
                <a:rPr lang="en-US">
                  <a:latin typeface="Times New Roman" pitchFamily="18" charset="0"/>
                </a:rPr>
                <a:t>y asesorías</a:t>
              </a:r>
            </a:p>
          </p:txBody>
        </p:sp>
        <p:sp>
          <p:nvSpPr>
            <p:cNvPr id="43021" name="Rectangle 13"/>
            <p:cNvSpPr>
              <a:spLocks noChangeArrowheads="1"/>
            </p:cNvSpPr>
            <p:nvPr/>
          </p:nvSpPr>
          <p:spPr bwMode="auto">
            <a:xfrm>
              <a:off x="5416550" y="4578350"/>
              <a:ext cx="1663700" cy="6731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Trabajo</a:t>
              </a:r>
              <a:r>
                <a:rPr lang="en-US" dirty="0" smtClean="0">
                  <a:latin typeface="Times New Roman" pitchFamily="18" charset="0"/>
                </a:rPr>
                <a:t> </a:t>
              </a:r>
              <a:r>
                <a:rPr lang="en-US" dirty="0">
                  <a:latin typeface="Times New Roman" pitchFamily="18" charset="0"/>
                </a:rPr>
                <a:t>Social</a:t>
              </a:r>
            </a:p>
          </p:txBody>
        </p:sp>
        <p:sp>
          <p:nvSpPr>
            <p:cNvPr id="15" name="Rectangle 7"/>
            <p:cNvSpPr>
              <a:spLocks noChangeArrowheads="1"/>
            </p:cNvSpPr>
            <p:nvPr/>
          </p:nvSpPr>
          <p:spPr bwMode="auto">
            <a:xfrm>
              <a:off x="827584" y="2492896"/>
              <a:ext cx="13589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Becas</a:t>
              </a:r>
              <a:endParaRPr lang="en-US" dirty="0">
                <a:latin typeface="Times New Roman" pitchFamily="18" charset="0"/>
              </a:endParaRPr>
            </a:p>
          </p:txBody>
        </p:sp>
        <p:sp>
          <p:nvSpPr>
            <p:cNvPr id="16" name="Rectangle 7"/>
            <p:cNvSpPr>
              <a:spLocks noChangeArrowheads="1"/>
            </p:cNvSpPr>
            <p:nvPr/>
          </p:nvSpPr>
          <p:spPr bwMode="auto">
            <a:xfrm>
              <a:off x="5770393" y="5597077"/>
              <a:ext cx="1358900" cy="59690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Bolsa</a:t>
              </a:r>
              <a:r>
                <a:rPr lang="en-US" dirty="0" smtClean="0">
                  <a:latin typeface="Times New Roman" pitchFamily="18" charset="0"/>
                </a:rPr>
                <a:t> de </a:t>
              </a:r>
            </a:p>
            <a:p>
              <a:pPr algn="ctr" eaLnBrk="0" hangingPunct="0"/>
              <a:r>
                <a:rPr lang="en-US" dirty="0" err="1" smtClean="0">
                  <a:latin typeface="Times New Roman" pitchFamily="18" charset="0"/>
                </a:rPr>
                <a:t>trabajo</a:t>
              </a:r>
              <a:endParaRPr lang="en-US" dirty="0">
                <a:latin typeface="Times New Roman" pitchFamily="18" charset="0"/>
              </a:endParaRPr>
            </a:p>
          </p:txBody>
        </p:sp>
        <p:sp>
          <p:nvSpPr>
            <p:cNvPr id="17" name="Rectangle 7"/>
            <p:cNvSpPr>
              <a:spLocks noChangeArrowheads="1"/>
            </p:cNvSpPr>
            <p:nvPr/>
          </p:nvSpPr>
          <p:spPr bwMode="auto">
            <a:xfrm>
              <a:off x="4427984" y="1556792"/>
              <a:ext cx="1800200" cy="720080"/>
            </a:xfrm>
            <a:prstGeom prst="rect">
              <a:avLst/>
            </a:prstGeom>
            <a:solidFill>
              <a:schemeClr val="accent1"/>
            </a:solidFill>
            <a:ln w="12700">
              <a:solidFill>
                <a:schemeClr val="tx1"/>
              </a:solidFill>
              <a:miter lim="800000"/>
              <a:headEnd/>
              <a:tailEnd/>
            </a:ln>
            <a:effectLst/>
          </p:spPr>
          <p:txBody>
            <a:bodyPr wrap="none" lIns="92075" tIns="46038" rIns="92075" bIns="46038" anchor="ctr"/>
            <a:lstStyle/>
            <a:p>
              <a:pPr algn="ctr" eaLnBrk="0" hangingPunct="0"/>
              <a:r>
                <a:rPr lang="en-US" dirty="0" err="1" smtClean="0">
                  <a:latin typeface="Times New Roman" pitchFamily="18" charset="0"/>
                </a:rPr>
                <a:t>Servicio</a:t>
              </a:r>
              <a:r>
                <a:rPr lang="en-US" dirty="0" smtClean="0">
                  <a:latin typeface="Times New Roman" pitchFamily="18" charset="0"/>
                </a:rPr>
                <a:t> social </a:t>
              </a:r>
            </a:p>
            <a:p>
              <a:pPr algn="ctr" eaLnBrk="0" hangingPunct="0"/>
              <a:r>
                <a:rPr lang="en-US" dirty="0" smtClean="0">
                  <a:latin typeface="Times New Roman" pitchFamily="18" charset="0"/>
                </a:rPr>
                <a:t>y </a:t>
              </a:r>
              <a:r>
                <a:rPr lang="en-US" dirty="0" err="1" smtClean="0">
                  <a:latin typeface="Times New Roman" pitchFamily="18" charset="0"/>
                </a:rPr>
                <a:t>residencias</a:t>
              </a:r>
              <a:endParaRPr lang="en-US" dirty="0">
                <a:latin typeface="Times New Roman" pitchFamily="18" charset="0"/>
              </a:endParaRPr>
            </a:p>
          </p:txBody>
        </p:sp>
      </p:grpSp>
      <p:sp>
        <p:nvSpPr>
          <p:cNvPr id="4" name="3 Abrir llave"/>
          <p:cNvSpPr/>
          <p:nvPr/>
        </p:nvSpPr>
        <p:spPr>
          <a:xfrm>
            <a:off x="1331640" y="1268760"/>
            <a:ext cx="432048" cy="52565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Beneficios de los Servicios de Apoyo</a:t>
            </a:r>
            <a:endParaRPr lang="es-MX"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628800"/>
            <a:ext cx="6840759" cy="4608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4441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Modalidades de Tutoría</a:t>
            </a:r>
            <a:endParaRPr lang="es-MX" dirty="0"/>
          </a:p>
        </p:txBody>
      </p:sp>
      <p:pic>
        <p:nvPicPr>
          <p:cNvPr id="4" name="3 Marcador de contenido" descr="Modalidades de Tutoría (2).jpeg"/>
          <p:cNvPicPr>
            <a:picLocks noGrp="1" noChangeAspect="1"/>
          </p:cNvPicPr>
          <p:nvPr>
            <p:ph idx="1"/>
          </p:nvPr>
        </p:nvPicPr>
        <p:blipFill>
          <a:blip r:embed="rId2" cstate="print"/>
          <a:stretch>
            <a:fillRect/>
          </a:stretch>
        </p:blipFill>
        <p:spPr>
          <a:xfrm>
            <a:off x="539552" y="1556792"/>
            <a:ext cx="8229600" cy="446449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F</a:t>
            </a:r>
            <a:r>
              <a:rPr lang="es-MX" dirty="0" smtClean="0"/>
              <a:t>ases de Acompañamiento Tutorial</a:t>
            </a:r>
            <a:endParaRPr lang="es-MX"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547664" y="1988840"/>
            <a:ext cx="6057900" cy="3067050"/>
          </a:xfrm>
          <a:prstGeom prst="rect">
            <a:avLst/>
          </a:prstGeom>
          <a:noFill/>
          <a:ln w="9525">
            <a:noFill/>
            <a:miter lim="800000"/>
            <a:headEnd/>
            <a:tailEnd/>
          </a:ln>
        </p:spPr>
      </p:pic>
      <p:sp>
        <p:nvSpPr>
          <p:cNvPr id="3" name="2 CuadroTexto"/>
          <p:cNvSpPr txBox="1"/>
          <p:nvPr/>
        </p:nvSpPr>
        <p:spPr>
          <a:xfrm>
            <a:off x="1691680" y="5116542"/>
            <a:ext cx="1152128" cy="369332"/>
          </a:xfrm>
          <a:prstGeom prst="rect">
            <a:avLst/>
          </a:prstGeom>
          <a:noFill/>
        </p:spPr>
        <p:txBody>
          <a:bodyPr wrap="square" rtlCol="0">
            <a:spAutoFit/>
          </a:bodyPr>
          <a:lstStyle/>
          <a:p>
            <a:r>
              <a:rPr lang="es-MX" dirty="0" smtClean="0"/>
              <a:t>Ingreso</a:t>
            </a:r>
            <a:endParaRPr lang="es-MX" dirty="0"/>
          </a:p>
        </p:txBody>
      </p:sp>
      <p:sp>
        <p:nvSpPr>
          <p:cNvPr id="5" name="4 CuadroTexto"/>
          <p:cNvSpPr txBox="1"/>
          <p:nvPr/>
        </p:nvSpPr>
        <p:spPr>
          <a:xfrm>
            <a:off x="3779912" y="5121153"/>
            <a:ext cx="1296144" cy="369332"/>
          </a:xfrm>
          <a:prstGeom prst="rect">
            <a:avLst/>
          </a:prstGeom>
          <a:noFill/>
        </p:spPr>
        <p:txBody>
          <a:bodyPr wrap="square" rtlCol="0">
            <a:spAutoFit/>
          </a:bodyPr>
          <a:lstStyle/>
          <a:p>
            <a:r>
              <a:rPr lang="es-MX" dirty="0" smtClean="0"/>
              <a:t>Formación</a:t>
            </a:r>
            <a:endParaRPr lang="es-MX" dirty="0"/>
          </a:p>
        </p:txBody>
      </p:sp>
      <p:sp>
        <p:nvSpPr>
          <p:cNvPr id="6" name="5 CuadroTexto"/>
          <p:cNvSpPr txBox="1"/>
          <p:nvPr/>
        </p:nvSpPr>
        <p:spPr>
          <a:xfrm>
            <a:off x="6084168" y="5108077"/>
            <a:ext cx="1296144" cy="369332"/>
          </a:xfrm>
          <a:prstGeom prst="rect">
            <a:avLst/>
          </a:prstGeom>
          <a:noFill/>
        </p:spPr>
        <p:txBody>
          <a:bodyPr wrap="square" rtlCol="0">
            <a:spAutoFit/>
          </a:bodyPr>
          <a:lstStyle/>
          <a:p>
            <a:r>
              <a:rPr lang="es-MX" dirty="0" smtClean="0"/>
              <a:t>Egreso</a:t>
            </a:r>
            <a:endParaRPr lang="es-MX" dirty="0"/>
          </a:p>
        </p:txBody>
      </p:sp>
    </p:spTree>
    <p:extLst>
      <p:ext uri="{BB962C8B-B14F-4D97-AF65-F5344CB8AC3E}">
        <p14:creationId xmlns:p14="http://schemas.microsoft.com/office/powerpoint/2010/main" val="582025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Referencias</a:t>
            </a:r>
            <a:endParaRPr lang="es-MX" dirty="0"/>
          </a:p>
        </p:txBody>
      </p:sp>
      <p:sp>
        <p:nvSpPr>
          <p:cNvPr id="3" name="2 Marcador de contenido"/>
          <p:cNvSpPr>
            <a:spLocks noGrp="1"/>
          </p:cNvSpPr>
          <p:nvPr>
            <p:ph idx="1"/>
          </p:nvPr>
        </p:nvSpPr>
        <p:spPr/>
        <p:txBody>
          <a:bodyPr/>
          <a:lstStyle/>
          <a:p>
            <a:r>
              <a:rPr lang="es-ES" dirty="0"/>
              <a:t>ANUIES (</a:t>
            </a:r>
            <a:r>
              <a:rPr lang="es-ES" dirty="0" smtClean="0"/>
              <a:t>2011). </a:t>
            </a:r>
            <a:r>
              <a:rPr lang="es-ES" dirty="0"/>
              <a:t>Programas Institucionales </a:t>
            </a:r>
            <a:r>
              <a:rPr lang="es-ES"/>
              <a:t>de </a:t>
            </a:r>
            <a:r>
              <a:rPr lang="es-ES" smtClean="0"/>
              <a:t>Tutoría (2ª Ed). </a:t>
            </a:r>
            <a:r>
              <a:rPr lang="es-ES" dirty="0"/>
              <a:t>México: ANUIES</a:t>
            </a:r>
            <a:r>
              <a:rPr lang="es-ES" dirty="0" smtClean="0"/>
              <a:t>.</a:t>
            </a:r>
          </a:p>
          <a:p>
            <a:r>
              <a:rPr lang="es-ES" dirty="0" smtClean="0"/>
              <a:t>DGEST (2006). Plan Nacional de Tutoría. México: DGEST.</a:t>
            </a:r>
            <a:endParaRPr lang="es-MX" dirty="0"/>
          </a:p>
          <a:p>
            <a:r>
              <a:rPr lang="es-ES" dirty="0"/>
              <a:t>DGEST (2013). Manual del tutor. México: DGEST</a:t>
            </a:r>
            <a:endParaRPr lang="es-MX" dirty="0"/>
          </a:p>
          <a:p>
            <a:endParaRPr lang="es-MX" dirty="0"/>
          </a:p>
        </p:txBody>
      </p:sp>
    </p:spTree>
    <p:extLst>
      <p:ext uri="{BB962C8B-B14F-4D97-AF65-F5344CB8AC3E}">
        <p14:creationId xmlns:p14="http://schemas.microsoft.com/office/powerpoint/2010/main" val="3113011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El Concepto de Tutoría</a:t>
            </a:r>
            <a:endParaRPr lang="es-MX" dirty="0"/>
          </a:p>
        </p:txBody>
      </p:sp>
      <p:sp>
        <p:nvSpPr>
          <p:cNvPr id="3" name="2 Marcador de contenido"/>
          <p:cNvSpPr>
            <a:spLocks noGrp="1"/>
          </p:cNvSpPr>
          <p:nvPr>
            <p:ph idx="1"/>
          </p:nvPr>
        </p:nvSpPr>
        <p:spPr/>
        <p:txBody>
          <a:bodyPr>
            <a:normAutofit fontScale="70000" lnSpcReduction="20000"/>
          </a:bodyPr>
          <a:lstStyle/>
          <a:p>
            <a:pPr algn="just">
              <a:buNone/>
            </a:pPr>
            <a:r>
              <a:rPr lang="es-MX" dirty="0" smtClean="0"/>
              <a:t>Comprende un conjunto de actividades que propician situaciones de aprendizaje y apoyan el correcto desarrollo del proceso académico, personal y profesional, al orientar y motivar a los estudiantes, para que a su vez avancen y concluyan eficazmente su propio proceso formativo (UNESCO, </a:t>
            </a:r>
            <a:r>
              <a:rPr lang="es-MX" dirty="0" smtClean="0"/>
              <a:t>1998 en DGEST, 2013). </a:t>
            </a:r>
            <a:endParaRPr lang="es-MX" dirty="0" smtClean="0"/>
          </a:p>
          <a:p>
            <a:pPr algn="just">
              <a:buNone/>
            </a:pPr>
            <a:r>
              <a:rPr lang="es-MX" dirty="0" smtClean="0"/>
              <a:t>La tutoría es un acompañamiento personal y académico a lo largo del proceso formativo para mejorar el rendimiento académico, facilitar que el estudiante solucione sus problemas escolares, desarrolle hábitos de estudio, trabajo, reflexión y convivencia social” (ANUIES, </a:t>
            </a:r>
            <a:r>
              <a:rPr lang="es-MX" dirty="0" smtClean="0"/>
              <a:t>2000 en DGEST, 2013).</a:t>
            </a:r>
            <a:endParaRPr lang="es-MX" dirty="0" smtClean="0"/>
          </a:p>
          <a:p>
            <a:pPr algn="just">
              <a:buNone/>
            </a:pPr>
            <a:r>
              <a:rPr lang="es-MX" dirty="0" smtClean="0"/>
              <a:t> La tutoría es una actividad pedagógica que tiene como propósito orientar y apoyar a los alumnos durante su proceso de formación. Esta actividad no sustituye las tareas del docente, a través de las cuales se presentan los alumnos contenidos diversos para que los asimilen, dominen o recreen mediante síntesis innovadoras (UNAM, </a:t>
            </a:r>
            <a:r>
              <a:rPr lang="es-MX" dirty="0" smtClean="0"/>
              <a:t>2012, en DGEST, 2013).</a:t>
            </a:r>
            <a:endParaRPr lang="es-MX"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dirty="0" smtClean="0"/>
              <a:t>Concepto de Tutoría</a:t>
            </a:r>
            <a:br>
              <a:rPr lang="es-MX" dirty="0" smtClean="0"/>
            </a:br>
            <a:r>
              <a:rPr lang="es-MX" dirty="0" smtClean="0"/>
              <a:t>Tecnológico Nacional de México</a:t>
            </a:r>
            <a:endParaRPr lang="es-MX" dirty="0"/>
          </a:p>
        </p:txBody>
      </p:sp>
      <p:sp>
        <p:nvSpPr>
          <p:cNvPr id="3" name="2 Marcador de contenido"/>
          <p:cNvSpPr>
            <a:spLocks noGrp="1"/>
          </p:cNvSpPr>
          <p:nvPr>
            <p:ph idx="1"/>
          </p:nvPr>
        </p:nvSpPr>
        <p:spPr/>
        <p:txBody>
          <a:bodyPr>
            <a:normAutofit fontScale="85000" lnSpcReduction="10000"/>
          </a:bodyPr>
          <a:lstStyle/>
          <a:p>
            <a:pPr algn="just"/>
            <a:r>
              <a:rPr lang="es-MX" dirty="0" smtClean="0"/>
              <a:t>TUTORÍA. Es </a:t>
            </a:r>
            <a:r>
              <a:rPr lang="es-MX" dirty="0"/>
              <a:t>un proceso de acompañamiento grupal o individual que un tutor le brinda al estudiante durante su estancia en el Instituto Tecnológico con el propósito de contribuir a su formación integral e incidir en las metas institucionales relacionadas con la calidad educativa; elevar los índices de eficiencia terminal, bajar los índices de reprobación y </a:t>
            </a:r>
            <a:r>
              <a:rPr lang="es-MX" dirty="0" smtClean="0"/>
              <a:t>deserción.</a:t>
            </a:r>
          </a:p>
          <a:p>
            <a:pPr algn="just"/>
            <a:r>
              <a:rPr lang="es-MX" dirty="0"/>
              <a:t>La Tutoría contempla tres ejes fundamentales: desarrollo académico, desarrollo personal y desarrollo profesional que se ofrece en cada Instituto Tecnológico. </a:t>
            </a:r>
            <a:r>
              <a:rPr lang="es-MX" dirty="0" smtClean="0"/>
              <a:t> (DGEST, 2013) </a:t>
            </a:r>
            <a:endParaRPr lang="es-MX"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Fundamentación de la Tutoría</a:t>
            </a:r>
            <a:endParaRPr lang="es-MX" dirty="0"/>
          </a:p>
        </p:txBody>
      </p:sp>
      <p:pic>
        <p:nvPicPr>
          <p:cNvPr id="4" name="3 Marcador de contenido" descr="Fundamentos de la Tutoría (2).jpeg"/>
          <p:cNvPicPr>
            <a:picLocks noGrp="1" noChangeAspect="1"/>
          </p:cNvPicPr>
          <p:nvPr>
            <p:ph idx="1"/>
          </p:nvPr>
        </p:nvPicPr>
        <p:blipFill>
          <a:blip r:embed="rId2" cstate="print"/>
          <a:stretch>
            <a:fillRect/>
          </a:stretch>
        </p:blipFill>
        <p:spPr>
          <a:xfrm>
            <a:off x="575310" y="1600200"/>
            <a:ext cx="7993380" cy="4525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 de la Tutoría</a:t>
            </a:r>
            <a:endParaRPr lang="es-MX" dirty="0"/>
          </a:p>
        </p:txBody>
      </p:sp>
      <p:sp>
        <p:nvSpPr>
          <p:cNvPr id="3" name="2 Marcador de contenido"/>
          <p:cNvSpPr>
            <a:spLocks noGrp="1"/>
          </p:cNvSpPr>
          <p:nvPr>
            <p:ph idx="1"/>
          </p:nvPr>
        </p:nvSpPr>
        <p:spPr/>
        <p:txBody>
          <a:bodyPr>
            <a:normAutofit fontScale="85000" lnSpcReduction="10000"/>
          </a:bodyPr>
          <a:lstStyle/>
          <a:p>
            <a:pPr algn="just"/>
            <a:r>
              <a:rPr lang="en-US" dirty="0" smtClean="0"/>
              <a:t>1. </a:t>
            </a:r>
            <a:r>
              <a:rPr lang="es-MX" dirty="0" smtClean="0"/>
              <a:t>Elevar</a:t>
            </a:r>
            <a:r>
              <a:rPr lang="en-US" dirty="0" smtClean="0"/>
              <a:t> la </a:t>
            </a:r>
            <a:r>
              <a:rPr lang="en-US" dirty="0" err="1" smtClean="0"/>
              <a:t>calidad</a:t>
            </a:r>
            <a:r>
              <a:rPr lang="en-US" dirty="0" smtClean="0"/>
              <a:t> de la </a:t>
            </a:r>
            <a:r>
              <a:rPr lang="en-US" dirty="0" err="1" smtClean="0"/>
              <a:t>formación</a:t>
            </a:r>
            <a:r>
              <a:rPr lang="en-US" dirty="0" smtClean="0"/>
              <a:t>, </a:t>
            </a:r>
            <a:r>
              <a:rPr lang="en-US" dirty="0" err="1" smtClean="0"/>
              <a:t>desarrollando</a:t>
            </a:r>
            <a:r>
              <a:rPr lang="en-US" dirty="0" smtClean="0"/>
              <a:t> </a:t>
            </a:r>
            <a:r>
              <a:rPr lang="en-US" dirty="0" err="1" smtClean="0"/>
              <a:t>valores</a:t>
            </a:r>
            <a:r>
              <a:rPr lang="en-US" dirty="0" smtClean="0"/>
              <a:t>, </a:t>
            </a:r>
            <a:r>
              <a:rPr lang="en-US" dirty="0" err="1" smtClean="0"/>
              <a:t>actitudes</a:t>
            </a:r>
            <a:r>
              <a:rPr lang="en-US" dirty="0" smtClean="0"/>
              <a:t>, </a:t>
            </a:r>
            <a:r>
              <a:rPr lang="en-US" dirty="0" err="1" smtClean="0"/>
              <a:t>habitos</a:t>
            </a:r>
            <a:r>
              <a:rPr lang="en-US" dirty="0" smtClean="0"/>
              <a:t> y </a:t>
            </a:r>
            <a:r>
              <a:rPr lang="en-US" dirty="0" err="1" smtClean="0"/>
              <a:t>habilidades</a:t>
            </a:r>
            <a:r>
              <a:rPr lang="en-US" dirty="0" smtClean="0"/>
              <a:t> </a:t>
            </a:r>
            <a:r>
              <a:rPr lang="en-US" dirty="0" err="1" smtClean="0"/>
              <a:t>intelectuales</a:t>
            </a:r>
            <a:r>
              <a:rPr lang="en-US" dirty="0" smtClean="0"/>
              <a:t> </a:t>
            </a:r>
            <a:r>
              <a:rPr lang="en-US" dirty="0" err="1" smtClean="0"/>
              <a:t>mediante</a:t>
            </a:r>
            <a:r>
              <a:rPr lang="en-US" dirty="0" smtClean="0"/>
              <a:t> </a:t>
            </a:r>
            <a:r>
              <a:rPr lang="en-US" dirty="0" err="1" smtClean="0"/>
              <a:t>atención</a:t>
            </a:r>
            <a:r>
              <a:rPr lang="en-US" dirty="0" smtClean="0"/>
              <a:t> </a:t>
            </a:r>
            <a:r>
              <a:rPr lang="en-US" dirty="0" err="1" smtClean="0"/>
              <a:t>personalizada</a:t>
            </a:r>
            <a:r>
              <a:rPr lang="en-US" dirty="0" smtClean="0"/>
              <a:t>.</a:t>
            </a:r>
          </a:p>
          <a:p>
            <a:pPr algn="just"/>
            <a:r>
              <a:rPr lang="en-US" dirty="0" smtClean="0"/>
              <a:t>2. </a:t>
            </a:r>
            <a:r>
              <a:rPr lang="en-US" dirty="0" err="1" smtClean="0"/>
              <a:t>Revitalizar</a:t>
            </a:r>
            <a:r>
              <a:rPr lang="en-US" dirty="0" smtClean="0"/>
              <a:t> la </a:t>
            </a:r>
            <a:r>
              <a:rPr lang="en-US" dirty="0" err="1" smtClean="0"/>
              <a:t>relación</a:t>
            </a:r>
            <a:r>
              <a:rPr lang="en-US" dirty="0" smtClean="0"/>
              <a:t> </a:t>
            </a:r>
            <a:r>
              <a:rPr lang="en-US" dirty="0" err="1" smtClean="0"/>
              <a:t>profesor</a:t>
            </a:r>
            <a:r>
              <a:rPr lang="en-US" dirty="0" smtClean="0"/>
              <a:t> - </a:t>
            </a:r>
            <a:r>
              <a:rPr lang="en-US" dirty="0" err="1" smtClean="0"/>
              <a:t>estudiante</a:t>
            </a:r>
            <a:r>
              <a:rPr lang="en-US" dirty="0" smtClean="0"/>
              <a:t>, </a:t>
            </a:r>
            <a:r>
              <a:rPr lang="en-US" dirty="0" err="1" smtClean="0"/>
              <a:t>donde</a:t>
            </a:r>
            <a:r>
              <a:rPr lang="en-US" dirty="0" smtClean="0"/>
              <a:t> </a:t>
            </a:r>
            <a:r>
              <a:rPr lang="en-US" dirty="0" err="1" smtClean="0"/>
              <a:t>mediante</a:t>
            </a:r>
            <a:r>
              <a:rPr lang="en-US" dirty="0" smtClean="0"/>
              <a:t> el </a:t>
            </a:r>
            <a:r>
              <a:rPr lang="en-US" dirty="0" err="1" smtClean="0"/>
              <a:t>conocimiento</a:t>
            </a:r>
            <a:r>
              <a:rPr lang="en-US" dirty="0" smtClean="0"/>
              <a:t> del </a:t>
            </a:r>
            <a:r>
              <a:rPr lang="en-US" dirty="0" err="1" smtClean="0"/>
              <a:t>último</a:t>
            </a:r>
            <a:r>
              <a:rPr lang="en-US" dirty="0" smtClean="0"/>
              <a:t> se </a:t>
            </a:r>
            <a:r>
              <a:rPr lang="en-US" dirty="0" err="1" smtClean="0"/>
              <a:t>generen</a:t>
            </a:r>
            <a:r>
              <a:rPr lang="en-US" dirty="0" smtClean="0"/>
              <a:t> </a:t>
            </a:r>
            <a:r>
              <a:rPr lang="en-US" dirty="0" err="1" smtClean="0"/>
              <a:t>actividades</a:t>
            </a:r>
            <a:r>
              <a:rPr lang="en-US" dirty="0" smtClean="0"/>
              <a:t> </a:t>
            </a:r>
            <a:r>
              <a:rPr lang="en-US" dirty="0" err="1" smtClean="0"/>
              <a:t>que</a:t>
            </a:r>
            <a:r>
              <a:rPr lang="en-US" dirty="0" smtClean="0"/>
              <a:t> </a:t>
            </a:r>
            <a:r>
              <a:rPr lang="en-US" dirty="0" err="1" smtClean="0"/>
              <a:t>incidan</a:t>
            </a:r>
            <a:r>
              <a:rPr lang="en-US" dirty="0" smtClean="0"/>
              <a:t> en </a:t>
            </a:r>
            <a:r>
              <a:rPr lang="en-US" dirty="0" err="1" smtClean="0"/>
              <a:t>su</a:t>
            </a:r>
            <a:r>
              <a:rPr lang="en-US" dirty="0" smtClean="0"/>
              <a:t> </a:t>
            </a:r>
            <a:r>
              <a:rPr lang="en-US" dirty="0" err="1" smtClean="0"/>
              <a:t>formación</a:t>
            </a:r>
            <a:r>
              <a:rPr lang="en-US" dirty="0" smtClean="0"/>
              <a:t> integral.</a:t>
            </a:r>
          </a:p>
          <a:p>
            <a:pPr algn="just"/>
            <a:r>
              <a:rPr lang="en-US" dirty="0" smtClean="0"/>
              <a:t>3. </a:t>
            </a:r>
            <a:r>
              <a:rPr lang="en-US" dirty="0" err="1" smtClean="0"/>
              <a:t>Abatir</a:t>
            </a:r>
            <a:r>
              <a:rPr lang="en-US" dirty="0" smtClean="0"/>
              <a:t> la </a:t>
            </a:r>
            <a:r>
              <a:rPr lang="en-US" dirty="0" err="1" smtClean="0"/>
              <a:t>deserción</a:t>
            </a:r>
            <a:r>
              <a:rPr lang="en-US" dirty="0" smtClean="0"/>
              <a:t>.</a:t>
            </a:r>
          </a:p>
          <a:p>
            <a:pPr algn="just"/>
            <a:r>
              <a:rPr lang="en-US" dirty="0" smtClean="0"/>
              <a:t>4. </a:t>
            </a:r>
            <a:r>
              <a:rPr lang="en-US" dirty="0" err="1" smtClean="0"/>
              <a:t>Crear</a:t>
            </a:r>
            <a:r>
              <a:rPr lang="en-US" dirty="0" smtClean="0"/>
              <a:t> un </a:t>
            </a:r>
            <a:r>
              <a:rPr lang="en-US" dirty="0" err="1" smtClean="0"/>
              <a:t>clima</a:t>
            </a:r>
            <a:r>
              <a:rPr lang="en-US" dirty="0" smtClean="0"/>
              <a:t> de </a:t>
            </a:r>
            <a:r>
              <a:rPr lang="en-US" dirty="0" err="1" smtClean="0"/>
              <a:t>confianza</a:t>
            </a:r>
            <a:r>
              <a:rPr lang="en-US" dirty="0" smtClean="0"/>
              <a:t> en los </a:t>
            </a:r>
            <a:r>
              <a:rPr lang="en-US" dirty="0" err="1" smtClean="0"/>
              <a:t>participantes</a:t>
            </a:r>
            <a:r>
              <a:rPr lang="en-US" dirty="0" smtClean="0"/>
              <a:t> </a:t>
            </a:r>
            <a:r>
              <a:rPr lang="en-US" dirty="0" err="1" smtClean="0"/>
              <a:t>que</a:t>
            </a:r>
            <a:r>
              <a:rPr lang="en-US" dirty="0" smtClean="0"/>
              <a:t> </a:t>
            </a:r>
            <a:r>
              <a:rPr lang="en-US" dirty="0" err="1" smtClean="0"/>
              <a:t>permita</a:t>
            </a:r>
            <a:r>
              <a:rPr lang="en-US" dirty="0" smtClean="0"/>
              <a:t> </a:t>
            </a:r>
            <a:r>
              <a:rPr lang="en-US" dirty="0" err="1" smtClean="0"/>
              <a:t>lograr</a:t>
            </a:r>
            <a:r>
              <a:rPr lang="en-US" dirty="0" smtClean="0"/>
              <a:t> los </a:t>
            </a:r>
            <a:r>
              <a:rPr lang="en-US" dirty="0" err="1" smtClean="0"/>
              <a:t>objetivos</a:t>
            </a:r>
            <a:r>
              <a:rPr lang="en-US" dirty="0" smtClean="0"/>
              <a:t> </a:t>
            </a:r>
            <a:r>
              <a:rPr lang="en-US" dirty="0" err="1" smtClean="0"/>
              <a:t>educativos</a:t>
            </a:r>
            <a:r>
              <a:rPr lang="en-US" dirty="0" smtClean="0"/>
              <a:t>.</a:t>
            </a:r>
          </a:p>
          <a:p>
            <a:pPr algn="just"/>
            <a:r>
              <a:rPr lang="en-US" dirty="0" smtClean="0"/>
              <a:t>5. </a:t>
            </a:r>
            <a:r>
              <a:rPr lang="en-US" dirty="0" err="1" smtClean="0"/>
              <a:t>Permitir</a:t>
            </a:r>
            <a:r>
              <a:rPr lang="en-US" dirty="0" smtClean="0"/>
              <a:t> </a:t>
            </a:r>
            <a:r>
              <a:rPr lang="en-US" dirty="0" err="1" smtClean="0"/>
              <a:t>que</a:t>
            </a:r>
            <a:r>
              <a:rPr lang="en-US" dirty="0" smtClean="0"/>
              <a:t> </a:t>
            </a:r>
            <a:r>
              <a:rPr lang="en-US" dirty="0" err="1" smtClean="0"/>
              <a:t>las</a:t>
            </a:r>
            <a:r>
              <a:rPr lang="en-US" dirty="0" smtClean="0"/>
              <a:t> </a:t>
            </a:r>
            <a:r>
              <a:rPr lang="en-US" dirty="0" err="1" smtClean="0"/>
              <a:t>Instituciones</a:t>
            </a:r>
            <a:r>
              <a:rPr lang="en-US" dirty="0" smtClean="0"/>
              <a:t> de </a:t>
            </a:r>
            <a:r>
              <a:rPr lang="en-US" dirty="0" err="1" smtClean="0"/>
              <a:t>Educación</a:t>
            </a:r>
            <a:r>
              <a:rPr lang="en-US" dirty="0" smtClean="0"/>
              <a:t> Superior </a:t>
            </a:r>
            <a:r>
              <a:rPr lang="en-US" dirty="0" err="1" smtClean="0"/>
              <a:t>cumplan</a:t>
            </a:r>
            <a:r>
              <a:rPr lang="en-US" dirty="0" smtClean="0"/>
              <a:t> con </a:t>
            </a:r>
            <a:r>
              <a:rPr lang="en-US" dirty="0" err="1" smtClean="0"/>
              <a:t>su</a:t>
            </a:r>
            <a:r>
              <a:rPr lang="en-US" dirty="0" smtClean="0"/>
              <a:t> </a:t>
            </a:r>
            <a:r>
              <a:rPr lang="en-US" dirty="0" err="1" smtClean="0"/>
              <a:t>misión</a:t>
            </a:r>
            <a:r>
              <a:rPr lang="en-US" dirty="0" smtClean="0"/>
              <a:t> y </a:t>
            </a:r>
            <a:r>
              <a:rPr lang="en-US" dirty="0" err="1" smtClean="0"/>
              <a:t>objetivos</a:t>
            </a:r>
            <a:r>
              <a:rPr lang="en-US" dirty="0" smtClean="0"/>
              <a:t> (ANUIES, 2011).</a:t>
            </a:r>
          </a:p>
          <a:p>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Objetivos Particulares de la Tutoría</a:t>
            </a:r>
            <a:endParaRPr lang="es-MX" dirty="0"/>
          </a:p>
        </p:txBody>
      </p:sp>
      <p:pic>
        <p:nvPicPr>
          <p:cNvPr id="4" name="3 Marcador de contenido" descr="Objetivos particulares tutoría (2).jpeg"/>
          <p:cNvPicPr>
            <a:picLocks noGrp="1" noChangeAspect="1"/>
          </p:cNvPicPr>
          <p:nvPr>
            <p:ph idx="1"/>
          </p:nvPr>
        </p:nvPicPr>
        <p:blipFill>
          <a:blip r:embed="rId2" cstate="print"/>
          <a:stretch>
            <a:fillRect/>
          </a:stretch>
        </p:blipFill>
        <p:spPr>
          <a:xfrm>
            <a:off x="457200" y="1556792"/>
            <a:ext cx="8229600" cy="4824535"/>
          </a:xfrm>
        </p:spPr>
      </p:pic>
      <p:sp>
        <p:nvSpPr>
          <p:cNvPr id="3" name="2 CuadroTexto"/>
          <p:cNvSpPr txBox="1"/>
          <p:nvPr/>
        </p:nvSpPr>
        <p:spPr>
          <a:xfrm>
            <a:off x="5940152" y="5805264"/>
            <a:ext cx="1800200" cy="369332"/>
          </a:xfrm>
          <a:prstGeom prst="rect">
            <a:avLst/>
          </a:prstGeom>
          <a:noFill/>
        </p:spPr>
        <p:txBody>
          <a:bodyPr wrap="square" rtlCol="0">
            <a:spAutoFit/>
          </a:bodyPr>
          <a:lstStyle/>
          <a:p>
            <a:r>
              <a:rPr lang="es-MX" dirty="0" smtClean="0"/>
              <a:t>ANUIES, 2011</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8229600" cy="1143000"/>
          </a:xfrm>
        </p:spPr>
        <p:txBody>
          <a:bodyPr>
            <a:normAutofit fontScale="90000"/>
          </a:bodyPr>
          <a:lstStyle/>
          <a:p>
            <a:r>
              <a:rPr lang="es-MX" dirty="0" smtClean="0"/>
              <a:t>Objetivo Programa Nacional de Tutoría</a:t>
            </a:r>
            <a:endParaRPr lang="es-MX" dirty="0"/>
          </a:p>
        </p:txBody>
      </p:sp>
      <p:sp>
        <p:nvSpPr>
          <p:cNvPr id="3" name="2 Marcador de contenido"/>
          <p:cNvSpPr>
            <a:spLocks noGrp="1"/>
          </p:cNvSpPr>
          <p:nvPr>
            <p:ph idx="1"/>
          </p:nvPr>
        </p:nvSpPr>
        <p:spPr>
          <a:xfrm>
            <a:off x="395536" y="1772816"/>
            <a:ext cx="8229600" cy="4133056"/>
          </a:xfrm>
        </p:spPr>
        <p:txBody>
          <a:bodyPr/>
          <a:lstStyle/>
          <a:p>
            <a:pPr algn="just"/>
            <a:r>
              <a:rPr lang="es-MX" dirty="0" smtClean="0"/>
              <a:t>Contribuir a través de la acción tutorial, al mejoramiento del rendimiento académico de los estudiantes, coadyuvar en el logro de su formación integral, incidir en la disminución de los índices de reprobación, de deserción, y de rezago, además de favorecer la eficiencia terminal (DGEST, 2006).</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Estructura del Programa de Tutoría</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403648" y="1982564"/>
            <a:ext cx="6048672" cy="4326756"/>
          </a:xfrm>
          <a:prstGeom prst="rect">
            <a:avLst/>
          </a:prstGeom>
          <a:noFill/>
          <a:ln w="9525">
            <a:noFill/>
            <a:miter lim="800000"/>
            <a:headEnd/>
            <a:tailEnd/>
          </a:ln>
        </p:spPr>
      </p:pic>
      <p:cxnSp>
        <p:nvCxnSpPr>
          <p:cNvPr id="6" name="5 Conector recto de flecha"/>
          <p:cNvCxnSpPr/>
          <p:nvPr/>
        </p:nvCxnSpPr>
        <p:spPr>
          <a:xfrm rot="10800000">
            <a:off x="5220072" y="4653136"/>
            <a:ext cx="64807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4 CuadroTexto"/>
          <p:cNvSpPr txBox="1"/>
          <p:nvPr/>
        </p:nvSpPr>
        <p:spPr>
          <a:xfrm>
            <a:off x="755576" y="4077072"/>
            <a:ext cx="1512168" cy="646331"/>
          </a:xfrm>
          <a:prstGeom prst="rect">
            <a:avLst/>
          </a:prstGeom>
          <a:noFill/>
          <a:ln>
            <a:solidFill>
              <a:schemeClr val="tx1"/>
            </a:solidFill>
          </a:ln>
        </p:spPr>
        <p:txBody>
          <a:bodyPr wrap="square" rtlCol="0">
            <a:spAutoFit/>
          </a:bodyPr>
          <a:lstStyle/>
          <a:p>
            <a:pPr algn="ctr"/>
            <a:r>
              <a:rPr lang="es-MX" dirty="0" smtClean="0"/>
              <a:t>Servicios de apoyo</a:t>
            </a:r>
            <a:endParaRPr lang="es-MX" dirty="0"/>
          </a:p>
        </p:txBody>
      </p:sp>
      <p:cxnSp>
        <p:nvCxnSpPr>
          <p:cNvPr id="8" name="7 Conector recto"/>
          <p:cNvCxnSpPr/>
          <p:nvPr/>
        </p:nvCxnSpPr>
        <p:spPr>
          <a:xfrm>
            <a:off x="1835696" y="4725144"/>
            <a:ext cx="3456384" cy="1296144"/>
          </a:xfrm>
          <a:prstGeom prst="curvedConnector3">
            <a:avLst>
              <a:gd name="adj1" fmla="val 50000"/>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1979712" y="4725144"/>
            <a:ext cx="2520280" cy="720080"/>
          </a:xfrm>
          <a:prstGeom prst="curvedConnector3">
            <a:avLst>
              <a:gd name="adj1" fmla="val 50000"/>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flipV="1">
            <a:off x="2195736" y="4653136"/>
            <a:ext cx="1296144" cy="72008"/>
          </a:xfrm>
          <a:prstGeom prst="curvedConnector3">
            <a:avLst>
              <a:gd name="adj1" fmla="val 50000"/>
            </a:avLst>
          </a:prstGeom>
          <a:ln>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Programa de Tutoría</a:t>
            </a:r>
            <a:endParaRPr lang="es-MX"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403648" y="1340768"/>
            <a:ext cx="5904656" cy="5040560"/>
          </a:xfrm>
          <a:prstGeom prst="rect">
            <a:avLst/>
          </a:prstGeom>
          <a:noFill/>
          <a:ln w="9525">
            <a:noFill/>
            <a:miter lim="800000"/>
            <a:headEnd/>
            <a:tailEnd/>
          </a:ln>
        </p:spPr>
      </p:pic>
      <p:sp>
        <p:nvSpPr>
          <p:cNvPr id="5" name="4 CuadroTexto"/>
          <p:cNvSpPr txBox="1"/>
          <p:nvPr/>
        </p:nvSpPr>
        <p:spPr>
          <a:xfrm>
            <a:off x="7020272" y="6021288"/>
            <a:ext cx="1512168" cy="369332"/>
          </a:xfrm>
          <a:prstGeom prst="rect">
            <a:avLst/>
          </a:prstGeom>
          <a:noFill/>
        </p:spPr>
        <p:txBody>
          <a:bodyPr wrap="square" rtlCol="0">
            <a:spAutoFit/>
          </a:bodyPr>
          <a:lstStyle/>
          <a:p>
            <a:r>
              <a:rPr lang="es-MX" dirty="0" smtClean="0"/>
              <a:t>DGEST, 2013</a:t>
            </a:r>
            <a:endParaRPr lang="es-MX"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1481</Words>
  <Application>Microsoft Office PowerPoint</Application>
  <PresentationFormat>Presentación en pantalla (4:3)</PresentationFormat>
  <Paragraphs>115</Paragraphs>
  <Slides>19</Slides>
  <Notes>1</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Programa de Tutoría</vt:lpstr>
      <vt:lpstr>El Concepto de Tutoría</vt:lpstr>
      <vt:lpstr>Concepto de Tutoría Tecnológico Nacional de México</vt:lpstr>
      <vt:lpstr>Fundamentación de la Tutoría</vt:lpstr>
      <vt:lpstr>Objetivos de la Tutoría</vt:lpstr>
      <vt:lpstr>Objetivos Particulares de la Tutoría</vt:lpstr>
      <vt:lpstr>Objetivo Programa Nacional de Tutoría</vt:lpstr>
      <vt:lpstr>Estructura del Programa de Tutoría</vt:lpstr>
      <vt:lpstr>Programa de Tutoría</vt:lpstr>
      <vt:lpstr>Lineamiento para la Operación del Programa de Tutoría Versión 1.0</vt:lpstr>
      <vt:lpstr>Lineamiento para la Operación del Programa de Tutoría Versión 1.0</vt:lpstr>
      <vt:lpstr>Lineamiento para la Operación del Programa de Tutoría Versión 1.0</vt:lpstr>
      <vt:lpstr>Lineamiento para la Operación del Programa de Tutoría Versión 1.0</vt:lpstr>
      <vt:lpstr>Servicios de Apoyo</vt:lpstr>
      <vt:lpstr>Programas y Servicios de Apoyo</vt:lpstr>
      <vt:lpstr>Beneficios de los Servicios de Apoyo</vt:lpstr>
      <vt:lpstr>Modalidades de Tutoría</vt:lpstr>
      <vt:lpstr>Fases de Acompañamiento Tutorial</vt:lpstr>
      <vt:lpstr>Referencias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Sistema Tutorial</dc:title>
  <dc:creator>Juan Carlos</dc:creator>
  <cp:lastModifiedBy>Laboratorios</cp:lastModifiedBy>
  <cp:revision>36</cp:revision>
  <dcterms:created xsi:type="dcterms:W3CDTF">2014-07-31T20:47:57Z</dcterms:created>
  <dcterms:modified xsi:type="dcterms:W3CDTF">2014-09-11T02:56:35Z</dcterms:modified>
</cp:coreProperties>
</file>