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7" r:id="rId1"/>
    <p:sldMasterId id="2147483772" r:id="rId2"/>
  </p:sldMasterIdLst>
  <p:notesMasterIdLst>
    <p:notesMasterId r:id="rId31"/>
  </p:notesMasterIdLst>
  <p:handoutMasterIdLst>
    <p:handoutMasterId r:id="rId32"/>
  </p:handout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6858000" type="screen4x3"/>
  <p:notesSz cx="6985000" cy="9271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920">
          <p15:clr>
            <a:srgbClr val="A4A3A4"/>
          </p15:clr>
        </p15:guide>
        <p15:guide id="2" pos="220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FFFF66"/>
    <a:srgbClr val="A50021"/>
    <a:srgbClr val="CC0000"/>
    <a:srgbClr val="99FF99"/>
    <a:srgbClr val="FF99FF"/>
    <a:srgbClr val="66FF66"/>
    <a:srgbClr val="FF66CC"/>
    <a:srgbClr val="FF9966"/>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52" autoAdjust="0"/>
    <p:restoredTop sz="96448" autoAdjust="0"/>
  </p:normalViewPr>
  <p:slideViewPr>
    <p:cSldViewPr>
      <p:cViewPr>
        <p:scale>
          <a:sx n="50" d="100"/>
          <a:sy n="50" d="100"/>
        </p:scale>
        <p:origin x="594"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7" d="100"/>
          <a:sy n="67" d="100"/>
        </p:scale>
        <p:origin x="-2796" y="-96"/>
      </p:cViewPr>
      <p:guideLst>
        <p:guide orient="horz" pos="2920"/>
        <p:guide pos="220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26833" cy="463550"/>
          </a:xfrm>
          <a:prstGeom prst="rect">
            <a:avLst/>
          </a:prstGeom>
        </p:spPr>
        <p:txBody>
          <a:bodyPr vert="horz" lIns="92885" tIns="46442" rIns="92885" bIns="46442" rtlCol="0"/>
          <a:lstStyle>
            <a:lvl1pPr algn="l">
              <a:defRPr sz="1200"/>
            </a:lvl1pPr>
          </a:lstStyle>
          <a:p>
            <a:endParaRPr lang="es-MX"/>
          </a:p>
        </p:txBody>
      </p:sp>
      <p:sp>
        <p:nvSpPr>
          <p:cNvPr id="3" name="2 Marcador de fecha"/>
          <p:cNvSpPr>
            <a:spLocks noGrp="1"/>
          </p:cNvSpPr>
          <p:nvPr>
            <p:ph type="dt" sz="quarter" idx="1"/>
          </p:nvPr>
        </p:nvSpPr>
        <p:spPr>
          <a:xfrm>
            <a:off x="3956550" y="0"/>
            <a:ext cx="3026833" cy="463550"/>
          </a:xfrm>
          <a:prstGeom prst="rect">
            <a:avLst/>
          </a:prstGeom>
        </p:spPr>
        <p:txBody>
          <a:bodyPr vert="horz" lIns="92885" tIns="46442" rIns="92885" bIns="46442" rtlCol="0"/>
          <a:lstStyle>
            <a:lvl1pPr algn="r">
              <a:defRPr sz="1200"/>
            </a:lvl1pPr>
          </a:lstStyle>
          <a:p>
            <a:fld id="{4E3A3A80-0E0D-48DD-BD05-3CA3585B0285}" type="datetimeFigureOut">
              <a:rPr lang="es-MX" smtClean="0"/>
              <a:t>26/05/2016</a:t>
            </a:fld>
            <a:endParaRPr lang="es-MX"/>
          </a:p>
        </p:txBody>
      </p:sp>
      <p:sp>
        <p:nvSpPr>
          <p:cNvPr id="4" name="3 Marcador de pie de página"/>
          <p:cNvSpPr>
            <a:spLocks noGrp="1"/>
          </p:cNvSpPr>
          <p:nvPr>
            <p:ph type="ftr" sz="quarter" idx="2"/>
          </p:nvPr>
        </p:nvSpPr>
        <p:spPr>
          <a:xfrm>
            <a:off x="0" y="8805841"/>
            <a:ext cx="3026833" cy="463550"/>
          </a:xfrm>
          <a:prstGeom prst="rect">
            <a:avLst/>
          </a:prstGeom>
        </p:spPr>
        <p:txBody>
          <a:bodyPr vert="horz" lIns="92885" tIns="46442" rIns="92885" bIns="46442"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956550" y="8805841"/>
            <a:ext cx="3026833" cy="463550"/>
          </a:xfrm>
          <a:prstGeom prst="rect">
            <a:avLst/>
          </a:prstGeom>
        </p:spPr>
        <p:txBody>
          <a:bodyPr vert="horz" lIns="92885" tIns="46442" rIns="92885" bIns="46442" rtlCol="0" anchor="b"/>
          <a:lstStyle>
            <a:lvl1pPr algn="r">
              <a:defRPr sz="1200"/>
            </a:lvl1pPr>
          </a:lstStyle>
          <a:p>
            <a:fld id="{4879AF6D-546D-439A-A0E2-B9D29D79FF33}" type="slidenum">
              <a:rPr lang="es-MX" smtClean="0"/>
              <a:t>‹Nº›</a:t>
            </a:fld>
            <a:endParaRPr lang="es-MX"/>
          </a:p>
        </p:txBody>
      </p:sp>
    </p:spTree>
    <p:extLst>
      <p:ext uri="{BB962C8B-B14F-4D97-AF65-F5344CB8AC3E}">
        <p14:creationId xmlns:p14="http://schemas.microsoft.com/office/powerpoint/2010/main" val="14665463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26833" cy="463550"/>
          </a:xfrm>
          <a:prstGeom prst="rect">
            <a:avLst/>
          </a:prstGeom>
        </p:spPr>
        <p:txBody>
          <a:bodyPr vert="horz" lIns="92885" tIns="46442" rIns="92885" bIns="46442" rtlCol="0"/>
          <a:lstStyle>
            <a:lvl1pPr algn="l">
              <a:defRPr sz="1200"/>
            </a:lvl1pPr>
          </a:lstStyle>
          <a:p>
            <a:endParaRPr lang="es-MX"/>
          </a:p>
        </p:txBody>
      </p:sp>
      <p:sp>
        <p:nvSpPr>
          <p:cNvPr id="3" name="2 Marcador de fecha"/>
          <p:cNvSpPr>
            <a:spLocks noGrp="1"/>
          </p:cNvSpPr>
          <p:nvPr>
            <p:ph type="dt" idx="1"/>
          </p:nvPr>
        </p:nvSpPr>
        <p:spPr>
          <a:xfrm>
            <a:off x="3956550" y="0"/>
            <a:ext cx="3026833" cy="463550"/>
          </a:xfrm>
          <a:prstGeom prst="rect">
            <a:avLst/>
          </a:prstGeom>
        </p:spPr>
        <p:txBody>
          <a:bodyPr vert="horz" lIns="92885" tIns="46442" rIns="92885" bIns="46442" rtlCol="0"/>
          <a:lstStyle>
            <a:lvl1pPr algn="r">
              <a:defRPr sz="1200"/>
            </a:lvl1pPr>
          </a:lstStyle>
          <a:p>
            <a:fld id="{0BD0DC51-16C2-43C3-AAF0-E68856D823E2}" type="datetimeFigureOut">
              <a:rPr lang="es-MX" smtClean="0"/>
              <a:t>26/05/2016</a:t>
            </a:fld>
            <a:endParaRPr lang="es-MX"/>
          </a:p>
        </p:txBody>
      </p:sp>
      <p:sp>
        <p:nvSpPr>
          <p:cNvPr id="4" name="3 Marcador de imagen de diapositiva"/>
          <p:cNvSpPr>
            <a:spLocks noGrp="1" noRot="1" noChangeAspect="1"/>
          </p:cNvSpPr>
          <p:nvPr>
            <p:ph type="sldImg" idx="2"/>
          </p:nvPr>
        </p:nvSpPr>
        <p:spPr>
          <a:xfrm>
            <a:off x="1174750" y="695325"/>
            <a:ext cx="4635500" cy="3476625"/>
          </a:xfrm>
          <a:prstGeom prst="rect">
            <a:avLst/>
          </a:prstGeom>
          <a:noFill/>
          <a:ln w="12700">
            <a:solidFill>
              <a:prstClr val="black"/>
            </a:solidFill>
          </a:ln>
        </p:spPr>
        <p:txBody>
          <a:bodyPr vert="horz" lIns="92885" tIns="46442" rIns="92885" bIns="46442" rtlCol="0" anchor="ctr"/>
          <a:lstStyle/>
          <a:p>
            <a:endParaRPr lang="es-MX"/>
          </a:p>
        </p:txBody>
      </p:sp>
      <p:sp>
        <p:nvSpPr>
          <p:cNvPr id="5" name="4 Marcador de notas"/>
          <p:cNvSpPr>
            <a:spLocks noGrp="1"/>
          </p:cNvSpPr>
          <p:nvPr>
            <p:ph type="body" sz="quarter" idx="3"/>
          </p:nvPr>
        </p:nvSpPr>
        <p:spPr>
          <a:xfrm>
            <a:off x="698500" y="4403725"/>
            <a:ext cx="5588000" cy="4171950"/>
          </a:xfrm>
          <a:prstGeom prst="rect">
            <a:avLst/>
          </a:prstGeom>
        </p:spPr>
        <p:txBody>
          <a:bodyPr vert="horz" lIns="92885" tIns="46442" rIns="92885" bIns="46442"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805841"/>
            <a:ext cx="3026833" cy="463550"/>
          </a:xfrm>
          <a:prstGeom prst="rect">
            <a:avLst/>
          </a:prstGeom>
        </p:spPr>
        <p:txBody>
          <a:bodyPr vert="horz" lIns="92885" tIns="46442" rIns="92885" bIns="46442"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956550" y="8805841"/>
            <a:ext cx="3026833" cy="463550"/>
          </a:xfrm>
          <a:prstGeom prst="rect">
            <a:avLst/>
          </a:prstGeom>
        </p:spPr>
        <p:txBody>
          <a:bodyPr vert="horz" lIns="92885" tIns="46442" rIns="92885" bIns="46442" rtlCol="0" anchor="b"/>
          <a:lstStyle>
            <a:lvl1pPr algn="r">
              <a:defRPr sz="1200"/>
            </a:lvl1pPr>
          </a:lstStyle>
          <a:p>
            <a:fld id="{444767A4-D6FA-44AC-8AD9-FE21C416701B}" type="slidenum">
              <a:rPr lang="es-MX" smtClean="0"/>
              <a:t>‹Nº›</a:t>
            </a:fld>
            <a:endParaRPr lang="es-MX"/>
          </a:p>
        </p:txBody>
      </p:sp>
    </p:spTree>
    <p:extLst>
      <p:ext uri="{BB962C8B-B14F-4D97-AF65-F5344CB8AC3E}">
        <p14:creationId xmlns:p14="http://schemas.microsoft.com/office/powerpoint/2010/main" val="3268959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1</a:t>
            </a:fld>
            <a:endParaRPr lang="es-MX"/>
          </a:p>
        </p:txBody>
      </p:sp>
    </p:spTree>
    <p:extLst>
      <p:ext uri="{BB962C8B-B14F-4D97-AF65-F5344CB8AC3E}">
        <p14:creationId xmlns:p14="http://schemas.microsoft.com/office/powerpoint/2010/main" val="1548153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10</a:t>
            </a:fld>
            <a:endParaRPr lang="es-MX"/>
          </a:p>
        </p:txBody>
      </p:sp>
    </p:spTree>
    <p:extLst>
      <p:ext uri="{BB962C8B-B14F-4D97-AF65-F5344CB8AC3E}">
        <p14:creationId xmlns:p14="http://schemas.microsoft.com/office/powerpoint/2010/main" val="2228843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11</a:t>
            </a:fld>
            <a:endParaRPr lang="es-MX"/>
          </a:p>
        </p:txBody>
      </p:sp>
    </p:spTree>
    <p:extLst>
      <p:ext uri="{BB962C8B-B14F-4D97-AF65-F5344CB8AC3E}">
        <p14:creationId xmlns:p14="http://schemas.microsoft.com/office/powerpoint/2010/main" val="269004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12</a:t>
            </a:fld>
            <a:endParaRPr lang="es-MX"/>
          </a:p>
        </p:txBody>
      </p:sp>
    </p:spTree>
    <p:extLst>
      <p:ext uri="{BB962C8B-B14F-4D97-AF65-F5344CB8AC3E}">
        <p14:creationId xmlns:p14="http://schemas.microsoft.com/office/powerpoint/2010/main" val="34928320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13</a:t>
            </a:fld>
            <a:endParaRPr lang="es-MX"/>
          </a:p>
        </p:txBody>
      </p:sp>
    </p:spTree>
    <p:extLst>
      <p:ext uri="{BB962C8B-B14F-4D97-AF65-F5344CB8AC3E}">
        <p14:creationId xmlns:p14="http://schemas.microsoft.com/office/powerpoint/2010/main" val="11231691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14</a:t>
            </a:fld>
            <a:endParaRPr lang="es-MX"/>
          </a:p>
        </p:txBody>
      </p:sp>
    </p:spTree>
    <p:extLst>
      <p:ext uri="{BB962C8B-B14F-4D97-AF65-F5344CB8AC3E}">
        <p14:creationId xmlns:p14="http://schemas.microsoft.com/office/powerpoint/2010/main" val="15864710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15</a:t>
            </a:fld>
            <a:endParaRPr lang="es-MX"/>
          </a:p>
        </p:txBody>
      </p:sp>
    </p:spTree>
    <p:extLst>
      <p:ext uri="{BB962C8B-B14F-4D97-AF65-F5344CB8AC3E}">
        <p14:creationId xmlns:p14="http://schemas.microsoft.com/office/powerpoint/2010/main" val="22859586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16</a:t>
            </a:fld>
            <a:endParaRPr lang="es-MX"/>
          </a:p>
        </p:txBody>
      </p:sp>
    </p:spTree>
    <p:extLst>
      <p:ext uri="{BB962C8B-B14F-4D97-AF65-F5344CB8AC3E}">
        <p14:creationId xmlns:p14="http://schemas.microsoft.com/office/powerpoint/2010/main" val="22859586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17</a:t>
            </a:fld>
            <a:endParaRPr lang="es-MX"/>
          </a:p>
        </p:txBody>
      </p:sp>
    </p:spTree>
    <p:extLst>
      <p:ext uri="{BB962C8B-B14F-4D97-AF65-F5344CB8AC3E}">
        <p14:creationId xmlns:p14="http://schemas.microsoft.com/office/powerpoint/2010/main" val="22859586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18</a:t>
            </a:fld>
            <a:endParaRPr lang="es-MX"/>
          </a:p>
        </p:txBody>
      </p:sp>
    </p:spTree>
    <p:extLst>
      <p:ext uri="{BB962C8B-B14F-4D97-AF65-F5344CB8AC3E}">
        <p14:creationId xmlns:p14="http://schemas.microsoft.com/office/powerpoint/2010/main" val="22859586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19</a:t>
            </a:fld>
            <a:endParaRPr lang="es-MX"/>
          </a:p>
        </p:txBody>
      </p:sp>
    </p:spTree>
    <p:extLst>
      <p:ext uri="{BB962C8B-B14F-4D97-AF65-F5344CB8AC3E}">
        <p14:creationId xmlns:p14="http://schemas.microsoft.com/office/powerpoint/2010/main" val="22859586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2</a:t>
            </a:fld>
            <a:endParaRPr lang="es-MX"/>
          </a:p>
        </p:txBody>
      </p:sp>
    </p:spTree>
    <p:extLst>
      <p:ext uri="{BB962C8B-B14F-4D97-AF65-F5344CB8AC3E}">
        <p14:creationId xmlns:p14="http://schemas.microsoft.com/office/powerpoint/2010/main" val="2956387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20</a:t>
            </a:fld>
            <a:endParaRPr lang="es-MX"/>
          </a:p>
        </p:txBody>
      </p:sp>
    </p:spTree>
    <p:extLst>
      <p:ext uri="{BB962C8B-B14F-4D97-AF65-F5344CB8AC3E}">
        <p14:creationId xmlns:p14="http://schemas.microsoft.com/office/powerpoint/2010/main" val="22859586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21</a:t>
            </a:fld>
            <a:endParaRPr lang="es-MX"/>
          </a:p>
        </p:txBody>
      </p:sp>
    </p:spTree>
    <p:extLst>
      <p:ext uri="{BB962C8B-B14F-4D97-AF65-F5344CB8AC3E}">
        <p14:creationId xmlns:p14="http://schemas.microsoft.com/office/powerpoint/2010/main" val="22859586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22</a:t>
            </a:fld>
            <a:endParaRPr lang="es-MX"/>
          </a:p>
        </p:txBody>
      </p:sp>
    </p:spTree>
    <p:extLst>
      <p:ext uri="{BB962C8B-B14F-4D97-AF65-F5344CB8AC3E}">
        <p14:creationId xmlns:p14="http://schemas.microsoft.com/office/powerpoint/2010/main" val="30059466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23</a:t>
            </a:fld>
            <a:endParaRPr lang="es-MX"/>
          </a:p>
        </p:txBody>
      </p:sp>
    </p:spTree>
    <p:extLst>
      <p:ext uri="{BB962C8B-B14F-4D97-AF65-F5344CB8AC3E}">
        <p14:creationId xmlns:p14="http://schemas.microsoft.com/office/powerpoint/2010/main" val="30214347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24</a:t>
            </a:fld>
            <a:endParaRPr lang="es-MX"/>
          </a:p>
        </p:txBody>
      </p:sp>
    </p:spTree>
    <p:extLst>
      <p:ext uri="{BB962C8B-B14F-4D97-AF65-F5344CB8AC3E}">
        <p14:creationId xmlns:p14="http://schemas.microsoft.com/office/powerpoint/2010/main" val="16323679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25</a:t>
            </a:fld>
            <a:endParaRPr lang="es-MX"/>
          </a:p>
        </p:txBody>
      </p:sp>
    </p:spTree>
    <p:extLst>
      <p:ext uri="{BB962C8B-B14F-4D97-AF65-F5344CB8AC3E}">
        <p14:creationId xmlns:p14="http://schemas.microsoft.com/office/powerpoint/2010/main" val="34723024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26</a:t>
            </a:fld>
            <a:endParaRPr lang="es-MX"/>
          </a:p>
        </p:txBody>
      </p:sp>
    </p:spTree>
    <p:extLst>
      <p:ext uri="{BB962C8B-B14F-4D97-AF65-F5344CB8AC3E}">
        <p14:creationId xmlns:p14="http://schemas.microsoft.com/office/powerpoint/2010/main" val="39691983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27</a:t>
            </a:fld>
            <a:endParaRPr lang="es-MX"/>
          </a:p>
        </p:txBody>
      </p:sp>
    </p:spTree>
    <p:extLst>
      <p:ext uri="{BB962C8B-B14F-4D97-AF65-F5344CB8AC3E}">
        <p14:creationId xmlns:p14="http://schemas.microsoft.com/office/powerpoint/2010/main" val="4029654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28</a:t>
            </a:fld>
            <a:endParaRPr lang="es-MX"/>
          </a:p>
        </p:txBody>
      </p:sp>
    </p:spTree>
    <p:extLst>
      <p:ext uri="{BB962C8B-B14F-4D97-AF65-F5344CB8AC3E}">
        <p14:creationId xmlns:p14="http://schemas.microsoft.com/office/powerpoint/2010/main" val="30119974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3</a:t>
            </a:fld>
            <a:endParaRPr lang="es-MX"/>
          </a:p>
        </p:txBody>
      </p:sp>
    </p:spTree>
    <p:extLst>
      <p:ext uri="{BB962C8B-B14F-4D97-AF65-F5344CB8AC3E}">
        <p14:creationId xmlns:p14="http://schemas.microsoft.com/office/powerpoint/2010/main" val="1548153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4</a:t>
            </a:fld>
            <a:endParaRPr lang="es-MX"/>
          </a:p>
        </p:txBody>
      </p:sp>
    </p:spTree>
    <p:extLst>
      <p:ext uri="{BB962C8B-B14F-4D97-AF65-F5344CB8AC3E}">
        <p14:creationId xmlns:p14="http://schemas.microsoft.com/office/powerpoint/2010/main" val="6193143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5</a:t>
            </a:fld>
            <a:endParaRPr lang="es-MX"/>
          </a:p>
        </p:txBody>
      </p:sp>
    </p:spTree>
    <p:extLst>
      <p:ext uri="{BB962C8B-B14F-4D97-AF65-F5344CB8AC3E}">
        <p14:creationId xmlns:p14="http://schemas.microsoft.com/office/powerpoint/2010/main" val="1473910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6</a:t>
            </a:fld>
            <a:endParaRPr lang="es-MX"/>
          </a:p>
        </p:txBody>
      </p:sp>
    </p:spTree>
    <p:extLst>
      <p:ext uri="{BB962C8B-B14F-4D97-AF65-F5344CB8AC3E}">
        <p14:creationId xmlns:p14="http://schemas.microsoft.com/office/powerpoint/2010/main" val="1473910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7</a:t>
            </a:fld>
            <a:endParaRPr lang="es-MX"/>
          </a:p>
        </p:txBody>
      </p:sp>
    </p:spTree>
    <p:extLst>
      <p:ext uri="{BB962C8B-B14F-4D97-AF65-F5344CB8AC3E}">
        <p14:creationId xmlns:p14="http://schemas.microsoft.com/office/powerpoint/2010/main" val="3063716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8</a:t>
            </a:fld>
            <a:endParaRPr lang="es-MX"/>
          </a:p>
        </p:txBody>
      </p:sp>
    </p:spTree>
    <p:extLst>
      <p:ext uri="{BB962C8B-B14F-4D97-AF65-F5344CB8AC3E}">
        <p14:creationId xmlns:p14="http://schemas.microsoft.com/office/powerpoint/2010/main" val="15516273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44767A4-D6FA-44AC-8AD9-FE21C416701B}" type="slidenum">
              <a:rPr lang="es-MX" smtClean="0"/>
              <a:t>9</a:t>
            </a:fld>
            <a:endParaRPr lang="es-MX"/>
          </a:p>
        </p:txBody>
      </p:sp>
    </p:spTree>
    <p:extLst>
      <p:ext uri="{BB962C8B-B14F-4D97-AF65-F5344CB8AC3E}">
        <p14:creationId xmlns:p14="http://schemas.microsoft.com/office/powerpoint/2010/main" val="18159796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2"/>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cs typeface="Arial" charset="0"/>
              </a:defRPr>
            </a:lvl1pPr>
          </a:lstStyle>
          <a:p>
            <a:pPr fontAlgn="base">
              <a:spcBef>
                <a:spcPct val="0"/>
              </a:spcBef>
              <a:spcAft>
                <a:spcPct val="0"/>
              </a:spcAft>
              <a:defRPr/>
            </a:pPr>
            <a:r>
              <a:rPr lang="es-MX" dirty="0" smtClean="0">
                <a:solidFill>
                  <a:prstClr val="black"/>
                </a:solidFill>
                <a:ea typeface="ＭＳ Ｐゴシック" charset="0"/>
              </a:rPr>
              <a:t>17.12.2014</a:t>
            </a:r>
            <a:endParaRPr lang="es-MX" dirty="0">
              <a:solidFill>
                <a:prstClr val="black"/>
              </a:solidFill>
              <a:ea typeface="ＭＳ Ｐゴシック" charset="0"/>
            </a:endParaRPr>
          </a:p>
        </p:txBody>
      </p:sp>
      <p:sp>
        <p:nvSpPr>
          <p:cNvPr id="5" name="4 Marcador de pie de página"/>
          <p:cNvSpPr>
            <a:spLocks noGrp="1"/>
          </p:cNvSpPr>
          <p:nvPr>
            <p:ph type="ftr" sz="quarter" idx="11"/>
          </p:nvPr>
        </p:nvSpPr>
        <p:spPr>
          <a:xfrm>
            <a:off x="3124200" y="6356352"/>
            <a:ext cx="2895600" cy="365125"/>
          </a:xfrm>
          <a:prstGeom prst="rect">
            <a:avLst/>
          </a:prstGeom>
        </p:spPr>
        <p:txBody>
          <a:bodyPr/>
          <a:lstStyle>
            <a:lvl1pPr eaLnBrk="1" hangingPunct="1">
              <a:defRPr>
                <a:latin typeface="Calibri" panose="020F0502020204030204" pitchFamily="34" charset="0"/>
                <a:ea typeface="+mn-ea"/>
                <a:cs typeface="Arial" charset="0"/>
              </a:defRPr>
            </a:lvl1pPr>
          </a:lstStyle>
          <a:p>
            <a:pPr fontAlgn="base">
              <a:spcBef>
                <a:spcPct val="0"/>
              </a:spcBef>
              <a:spcAft>
                <a:spcPct val="0"/>
              </a:spcAft>
              <a:defRPr/>
            </a:pPr>
            <a:endParaRPr lang="es-MX" dirty="0">
              <a:solidFill>
                <a:prstClr val="black"/>
              </a:solidFill>
            </a:endParaRPr>
          </a:p>
        </p:txBody>
      </p:sp>
      <p:sp>
        <p:nvSpPr>
          <p:cNvPr id="6" name="5 Marcador de número de diapositiva"/>
          <p:cNvSpPr>
            <a:spLocks noGrp="1"/>
          </p:cNvSpPr>
          <p:nvPr>
            <p:ph type="sldNum" sz="quarter" idx="12"/>
          </p:nvPr>
        </p:nvSpPr>
        <p:spPr>
          <a:xfrm>
            <a:off x="6553200" y="6356352"/>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cs typeface="Arial" charset="0"/>
              </a:defRPr>
            </a:lvl1pPr>
          </a:lstStyle>
          <a:p>
            <a:pPr fontAlgn="base">
              <a:spcBef>
                <a:spcPct val="0"/>
              </a:spcBef>
              <a:spcAft>
                <a:spcPct val="0"/>
              </a:spcAft>
              <a:defRPr/>
            </a:pPr>
            <a:fld id="{A6D67208-0899-1D4E-A7A2-70C14F449979}" type="slidenum">
              <a:rPr lang="es-MX">
                <a:solidFill>
                  <a:prstClr val="black"/>
                </a:solidFill>
                <a:ea typeface="ＭＳ Ｐゴシック" charset="0"/>
              </a:rPr>
              <a:pPr fontAlgn="base">
                <a:spcBef>
                  <a:spcPct val="0"/>
                </a:spcBef>
                <a:spcAft>
                  <a:spcPct val="0"/>
                </a:spcAft>
                <a:defRPr/>
              </a:pPr>
              <a:t>‹Nº›</a:t>
            </a:fld>
            <a:endParaRPr lang="es-MX">
              <a:solidFill>
                <a:prstClr val="black"/>
              </a:solidFill>
              <a:ea typeface="ＭＳ Ｐゴシック" charset="0"/>
            </a:endParaRPr>
          </a:p>
        </p:txBody>
      </p:sp>
    </p:spTree>
    <p:extLst>
      <p:ext uri="{BB962C8B-B14F-4D97-AF65-F5344CB8AC3E}">
        <p14:creationId xmlns:p14="http://schemas.microsoft.com/office/powerpoint/2010/main" val="2578299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Tree>
    <p:extLst>
      <p:ext uri="{BB962C8B-B14F-4D97-AF65-F5344CB8AC3E}">
        <p14:creationId xmlns:p14="http://schemas.microsoft.com/office/powerpoint/2010/main" val="387742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Tree>
    <p:extLst>
      <p:ext uri="{BB962C8B-B14F-4D97-AF65-F5344CB8AC3E}">
        <p14:creationId xmlns:p14="http://schemas.microsoft.com/office/powerpoint/2010/main" val="3891095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Diseño personalizado">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65781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NM-Docencia">
    <p:spTree>
      <p:nvGrpSpPr>
        <p:cNvPr id="1" name=""/>
        <p:cNvGrpSpPr/>
        <p:nvPr/>
      </p:nvGrpSpPr>
      <p:grpSpPr>
        <a:xfrm>
          <a:off x="0" y="0"/>
          <a:ext cx="0" cy="0"/>
          <a:chOff x="0" y="0"/>
          <a:chExt cx="0" cy="0"/>
        </a:xfrm>
      </p:grpSpPr>
      <p:grpSp>
        <p:nvGrpSpPr>
          <p:cNvPr id="10" name="32 Grupo"/>
          <p:cNvGrpSpPr/>
          <p:nvPr userDrawn="1"/>
        </p:nvGrpSpPr>
        <p:grpSpPr>
          <a:xfrm>
            <a:off x="-25626" y="1844824"/>
            <a:ext cx="9205898" cy="4913849"/>
            <a:chOff x="0" y="3571875"/>
            <a:chExt cx="9144000" cy="2714625"/>
          </a:xfrm>
        </p:grpSpPr>
        <p:grpSp>
          <p:nvGrpSpPr>
            <p:cNvPr id="11" name="14 Grupo"/>
            <p:cNvGrpSpPr/>
            <p:nvPr userDrawn="1"/>
          </p:nvGrpSpPr>
          <p:grpSpPr>
            <a:xfrm>
              <a:off x="0" y="4725988"/>
              <a:ext cx="9144000" cy="1560512"/>
              <a:chOff x="0" y="4725988"/>
              <a:chExt cx="9144000" cy="1560512"/>
            </a:xfrm>
          </p:grpSpPr>
          <p:cxnSp>
            <p:nvCxnSpPr>
              <p:cNvPr id="14" name="13 Conector recto"/>
              <p:cNvCxnSpPr/>
              <p:nvPr userDrawn="1"/>
            </p:nvCxnSpPr>
            <p:spPr>
              <a:xfrm>
                <a:off x="0" y="6227763"/>
                <a:ext cx="4862513" cy="1587"/>
              </a:xfrm>
              <a:prstGeom prst="line">
                <a:avLst/>
              </a:prstGeom>
              <a:solidFill>
                <a:srgbClr val="1B416F"/>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6" name="15 Conector recto"/>
              <p:cNvCxnSpPr/>
              <p:nvPr userDrawn="1"/>
            </p:nvCxnSpPr>
            <p:spPr>
              <a:xfrm>
                <a:off x="0" y="6169025"/>
                <a:ext cx="4862513" cy="1588"/>
              </a:xfrm>
              <a:prstGeom prst="line">
                <a:avLst/>
              </a:prstGeom>
              <a:solidFill>
                <a:srgbClr val="1B416F"/>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cxnSp>
          <p:cxnSp>
            <p:nvCxnSpPr>
              <p:cNvPr id="17" name="16 Conector recto"/>
              <p:cNvCxnSpPr/>
              <p:nvPr userDrawn="1"/>
            </p:nvCxnSpPr>
            <p:spPr>
              <a:xfrm>
                <a:off x="0" y="6284913"/>
                <a:ext cx="4862513" cy="1587"/>
              </a:xfrm>
              <a:prstGeom prst="line">
                <a:avLst/>
              </a:prstGeom>
              <a:solidFill>
                <a:srgbClr val="1B416F"/>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sp>
            <p:nvSpPr>
              <p:cNvPr id="18" name="20 Arco"/>
              <p:cNvSpPr>
                <a:spLocks noChangeArrowheads="1"/>
              </p:cNvSpPr>
              <p:nvPr userDrawn="1"/>
            </p:nvSpPr>
            <p:spPr bwMode="auto">
              <a:xfrm flipV="1">
                <a:off x="290513" y="4725988"/>
                <a:ext cx="8853487" cy="1558925"/>
              </a:xfrm>
              <a:custGeom>
                <a:avLst/>
                <a:gdLst>
                  <a:gd name="T0" fmla="*/ 4357704 w 8715405"/>
                  <a:gd name="T1" fmla="*/ 0 h 1929069"/>
                  <a:gd name="T2" fmla="*/ 4357703 w 8715405"/>
                  <a:gd name="T3" fmla="*/ 964535 h 1929069"/>
                  <a:gd name="T4" fmla="*/ 8715405 w 8715405"/>
                  <a:gd name="T5" fmla="*/ 964535 h 1929069"/>
                  <a:gd name="T6" fmla="*/ 11796480 60000 65536"/>
                  <a:gd name="T7" fmla="*/ 11796480 60000 65536"/>
                  <a:gd name="T8" fmla="*/ 5898240 60000 65536"/>
                  <a:gd name="T9" fmla="*/ 4357704 w 8715405"/>
                  <a:gd name="T10" fmla="*/ 0 h 1929069"/>
                  <a:gd name="T11" fmla="*/ 8715405 w 8715405"/>
                  <a:gd name="T12" fmla="*/ 964535 h 1929069"/>
                </a:gdLst>
                <a:ahLst/>
                <a:cxnLst>
                  <a:cxn ang="T6">
                    <a:pos x="T0" y="T1"/>
                  </a:cxn>
                  <a:cxn ang="T7">
                    <a:pos x="T2" y="T3"/>
                  </a:cxn>
                  <a:cxn ang="T8">
                    <a:pos x="T4" y="T5"/>
                  </a:cxn>
                </a:cxnLst>
                <a:rect l="T9" t="T10" r="T11" b="T12"/>
                <a:pathLst>
                  <a:path w="8715405" h="1929069" stroke="0">
                    <a:moveTo>
                      <a:pt x="4357704" y="0"/>
                    </a:moveTo>
                    <a:lnTo>
                      <a:pt x="4357703" y="0"/>
                    </a:lnTo>
                    <a:cubicBezTo>
                      <a:pt x="6764396" y="0"/>
                      <a:pt x="8715406" y="431837"/>
                      <a:pt x="8715406" y="964535"/>
                    </a:cubicBezTo>
                    <a:cubicBezTo>
                      <a:pt x="8715406" y="964538"/>
                      <a:pt x="8715405" y="964541"/>
                      <a:pt x="8715405" y="964544"/>
                    </a:cubicBezTo>
                    <a:lnTo>
                      <a:pt x="4357703" y="964535"/>
                    </a:lnTo>
                    <a:close/>
                  </a:path>
                  <a:path w="8715405" h="1929069" fill="none">
                    <a:moveTo>
                      <a:pt x="4357704" y="0"/>
                    </a:moveTo>
                    <a:lnTo>
                      <a:pt x="4357703" y="0"/>
                    </a:lnTo>
                    <a:cubicBezTo>
                      <a:pt x="6764396" y="0"/>
                      <a:pt x="8715406" y="431837"/>
                      <a:pt x="8715406" y="964535"/>
                    </a:cubicBezTo>
                    <a:cubicBezTo>
                      <a:pt x="8715406" y="964538"/>
                      <a:pt x="8715405" y="964541"/>
                      <a:pt x="8715405" y="964544"/>
                    </a:cubicBezTo>
                  </a:path>
                </a:pathLst>
              </a:custGeom>
              <a:noFill/>
              <a:ln w="3175" algn="ctr">
                <a:solidFill>
                  <a:srgbClr val="FF0000"/>
                </a:solidFill>
                <a:miter lim="800000"/>
                <a:headEnd/>
                <a:tailEnd/>
              </a:ln>
            </p:spPr>
            <p:txBody>
              <a:bodyPr rot="10800000" anchor="ctr"/>
              <a:lstStyle/>
              <a:p>
                <a:pPr fontAlgn="auto">
                  <a:spcBef>
                    <a:spcPts val="0"/>
                  </a:spcBef>
                  <a:spcAft>
                    <a:spcPts val="0"/>
                  </a:spcAft>
                  <a:defRPr/>
                </a:pPr>
                <a:endParaRPr lang="es-MX" sz="1800" b="0">
                  <a:solidFill>
                    <a:schemeClr val="lt1"/>
                  </a:solidFill>
                  <a:latin typeface="+mn-lt"/>
                </a:endParaRPr>
              </a:p>
            </p:txBody>
          </p:sp>
        </p:grpSp>
        <p:sp>
          <p:nvSpPr>
            <p:cNvPr id="12" name="21 Arco"/>
            <p:cNvSpPr>
              <a:spLocks noChangeArrowheads="1"/>
            </p:cNvSpPr>
            <p:nvPr userDrawn="1"/>
          </p:nvSpPr>
          <p:spPr bwMode="auto">
            <a:xfrm flipV="1">
              <a:off x="444500" y="4090988"/>
              <a:ext cx="8699500" cy="2136775"/>
            </a:xfrm>
            <a:custGeom>
              <a:avLst/>
              <a:gdLst>
                <a:gd name="T0" fmla="*/ 4188608 w 8563004"/>
                <a:gd name="T1" fmla="*/ 311 h 2644122"/>
                <a:gd name="T2" fmla="*/ 4281502 w 8563004"/>
                <a:gd name="T3" fmla="*/ 1322061 h 2644122"/>
                <a:gd name="T4" fmla="*/ 8563004 w 8563004"/>
                <a:gd name="T5" fmla="*/ 1322061 h 2644122"/>
                <a:gd name="T6" fmla="*/ 11796480 60000 65536"/>
                <a:gd name="T7" fmla="*/ 5898240 60000 65536"/>
                <a:gd name="T8" fmla="*/ 5898240 60000 65536"/>
                <a:gd name="T9" fmla="*/ 4188608 w 8563004"/>
                <a:gd name="T10" fmla="*/ 0 h 2644122"/>
                <a:gd name="T11" fmla="*/ 8563004 w 8563004"/>
                <a:gd name="T12" fmla="*/ 1322061 h 2644122"/>
              </a:gdLst>
              <a:ahLst/>
              <a:cxnLst>
                <a:cxn ang="T6">
                  <a:pos x="T0" y="T1"/>
                </a:cxn>
                <a:cxn ang="T7">
                  <a:pos x="T2" y="T3"/>
                </a:cxn>
                <a:cxn ang="T8">
                  <a:pos x="T4" y="T5"/>
                </a:cxn>
              </a:cxnLst>
              <a:rect l="T9" t="T10" r="T11" b="T12"/>
              <a:pathLst>
                <a:path w="8563004" h="2644122" stroke="0">
                  <a:moveTo>
                    <a:pt x="4188608" y="311"/>
                  </a:moveTo>
                  <a:lnTo>
                    <a:pt x="4188608" y="311"/>
                  </a:lnTo>
                  <a:cubicBezTo>
                    <a:pt x="4219568" y="103"/>
                    <a:pt x="4250534" y="-1"/>
                    <a:pt x="4281502" y="0"/>
                  </a:cubicBezTo>
                  <a:cubicBezTo>
                    <a:pt x="6646110" y="0"/>
                    <a:pt x="8563004" y="591906"/>
                    <a:pt x="8563004" y="1322061"/>
                  </a:cubicBezTo>
                  <a:cubicBezTo>
                    <a:pt x="8563004" y="1322064"/>
                    <a:pt x="8563003" y="1322067"/>
                    <a:pt x="8563003" y="1322070"/>
                  </a:cubicBezTo>
                  <a:lnTo>
                    <a:pt x="4281502" y="1322061"/>
                  </a:lnTo>
                  <a:close/>
                </a:path>
                <a:path w="8563004" h="2644122" fill="none">
                  <a:moveTo>
                    <a:pt x="4188608" y="311"/>
                  </a:moveTo>
                  <a:lnTo>
                    <a:pt x="4188608" y="311"/>
                  </a:lnTo>
                  <a:cubicBezTo>
                    <a:pt x="4219568" y="103"/>
                    <a:pt x="4250534" y="-1"/>
                    <a:pt x="4281502" y="0"/>
                  </a:cubicBezTo>
                  <a:cubicBezTo>
                    <a:pt x="6646110" y="0"/>
                    <a:pt x="8563004" y="591906"/>
                    <a:pt x="8563004" y="1322061"/>
                  </a:cubicBezTo>
                  <a:cubicBezTo>
                    <a:pt x="8563004" y="1322064"/>
                    <a:pt x="8563003" y="1322067"/>
                    <a:pt x="8563003" y="1322070"/>
                  </a:cubicBezTo>
                </a:path>
              </a:pathLst>
            </a:custGeom>
            <a:noFill/>
            <a:ln w="3175" algn="ctr">
              <a:solidFill>
                <a:schemeClr val="bg1">
                  <a:lumMod val="50000"/>
                </a:schemeClr>
              </a:solidFill>
              <a:miter lim="800000"/>
              <a:headEnd/>
              <a:tailEnd/>
            </a:ln>
          </p:spPr>
          <p:txBody>
            <a:bodyPr rot="10800000" anchor="ctr"/>
            <a:lstStyle/>
            <a:p>
              <a:pPr fontAlgn="auto">
                <a:spcBef>
                  <a:spcPts val="0"/>
                </a:spcBef>
                <a:spcAft>
                  <a:spcPts val="0"/>
                </a:spcAft>
                <a:defRPr/>
              </a:pPr>
              <a:endParaRPr lang="es-MX" sz="1800" b="0">
                <a:solidFill>
                  <a:schemeClr val="lt1"/>
                </a:solidFill>
                <a:latin typeface="+mn-lt"/>
              </a:endParaRPr>
            </a:p>
          </p:txBody>
        </p:sp>
        <p:sp>
          <p:nvSpPr>
            <p:cNvPr id="13" name="16 Arco"/>
            <p:cNvSpPr>
              <a:spLocks noChangeArrowheads="1"/>
            </p:cNvSpPr>
            <p:nvPr userDrawn="1"/>
          </p:nvSpPr>
          <p:spPr bwMode="auto">
            <a:xfrm flipV="1">
              <a:off x="508000" y="3571875"/>
              <a:ext cx="8636000" cy="2597150"/>
            </a:xfrm>
            <a:custGeom>
              <a:avLst/>
              <a:gdLst>
                <a:gd name="T0" fmla="*/ 4137650 w 8501091"/>
                <a:gd name="T1" fmla="*/ 567 h 3213806"/>
                <a:gd name="T2" fmla="*/ 4250546 w 8501091"/>
                <a:gd name="T3" fmla="*/ 1606903 h 3213806"/>
                <a:gd name="T4" fmla="*/ 8498783 w 8501091"/>
                <a:gd name="T5" fmla="*/ 1659853 h 3213806"/>
                <a:gd name="T6" fmla="*/ 11796480 60000 65536"/>
                <a:gd name="T7" fmla="*/ 5898240 60000 65536"/>
                <a:gd name="T8" fmla="*/ 5898240 60000 65536"/>
                <a:gd name="T9" fmla="*/ 4137650 w 8501091"/>
                <a:gd name="T10" fmla="*/ 0 h 3213806"/>
                <a:gd name="T11" fmla="*/ 8501091 w 8501091"/>
                <a:gd name="T12" fmla="*/ 1659853 h 3213806"/>
              </a:gdLst>
              <a:ahLst/>
              <a:cxnLst>
                <a:cxn ang="T6">
                  <a:pos x="T0" y="T1"/>
                </a:cxn>
                <a:cxn ang="T7">
                  <a:pos x="T2" y="T3"/>
                </a:cxn>
                <a:cxn ang="T8">
                  <a:pos x="T4" y="T5"/>
                </a:cxn>
              </a:cxnLst>
              <a:rect l="T9" t="T10" r="T11" b="T12"/>
              <a:pathLst>
                <a:path w="8501091" h="3213806" stroke="0">
                  <a:moveTo>
                    <a:pt x="4137650" y="567"/>
                  </a:moveTo>
                  <a:lnTo>
                    <a:pt x="4137649" y="566"/>
                  </a:lnTo>
                  <a:cubicBezTo>
                    <a:pt x="4175273" y="188"/>
                    <a:pt x="4212908" y="-1"/>
                    <a:pt x="4250545" y="0"/>
                  </a:cubicBezTo>
                  <a:cubicBezTo>
                    <a:pt x="6598056" y="0"/>
                    <a:pt x="8501091" y="719434"/>
                    <a:pt x="8501091" y="1606903"/>
                  </a:cubicBezTo>
                  <a:cubicBezTo>
                    <a:pt x="8501091" y="1624559"/>
                    <a:pt x="8500321" y="1642215"/>
                    <a:pt x="8498781" y="1659862"/>
                  </a:cubicBezTo>
                  <a:lnTo>
                    <a:pt x="4250546" y="1606903"/>
                  </a:lnTo>
                  <a:close/>
                </a:path>
                <a:path w="8501091" h="3213806" fill="none">
                  <a:moveTo>
                    <a:pt x="4137650" y="567"/>
                  </a:moveTo>
                  <a:lnTo>
                    <a:pt x="4137649" y="566"/>
                  </a:lnTo>
                  <a:cubicBezTo>
                    <a:pt x="4175273" y="188"/>
                    <a:pt x="4212908" y="-1"/>
                    <a:pt x="4250545" y="0"/>
                  </a:cubicBezTo>
                  <a:cubicBezTo>
                    <a:pt x="6598056" y="0"/>
                    <a:pt x="8501091" y="719434"/>
                    <a:pt x="8501091" y="1606903"/>
                  </a:cubicBezTo>
                  <a:cubicBezTo>
                    <a:pt x="8501091" y="1624559"/>
                    <a:pt x="8500321" y="1642215"/>
                    <a:pt x="8498781" y="1659862"/>
                  </a:cubicBezTo>
                </a:path>
              </a:pathLst>
            </a:custGeom>
            <a:noFill/>
            <a:ln w="3175" algn="ctr">
              <a:solidFill>
                <a:srgbClr val="00B050"/>
              </a:solidFill>
              <a:miter lim="800000"/>
              <a:headEnd/>
              <a:tailEnd/>
            </a:ln>
          </p:spPr>
          <p:txBody>
            <a:bodyPr rot="10800000" anchor="ctr"/>
            <a:lstStyle/>
            <a:p>
              <a:pPr fontAlgn="auto">
                <a:spcBef>
                  <a:spcPts val="0"/>
                </a:spcBef>
                <a:spcAft>
                  <a:spcPts val="0"/>
                </a:spcAft>
                <a:defRPr/>
              </a:pPr>
              <a:endParaRPr lang="es-MX" sz="1800" b="0">
                <a:solidFill>
                  <a:schemeClr val="lt1"/>
                </a:solidFill>
                <a:latin typeface="+mn-lt"/>
              </a:endParaRPr>
            </a:p>
          </p:txBody>
        </p:sp>
      </p:grpSp>
      <p:grpSp>
        <p:nvGrpSpPr>
          <p:cNvPr id="20" name="Group 5"/>
          <p:cNvGrpSpPr>
            <a:grpSpLocks noChangeAspect="1"/>
          </p:cNvGrpSpPr>
          <p:nvPr userDrawn="1"/>
        </p:nvGrpSpPr>
        <p:grpSpPr bwMode="auto">
          <a:xfrm>
            <a:off x="0" y="930493"/>
            <a:ext cx="9180000" cy="117105"/>
            <a:chOff x="-11" y="607"/>
            <a:chExt cx="5801" cy="74"/>
          </a:xfrm>
        </p:grpSpPr>
        <p:sp>
          <p:nvSpPr>
            <p:cNvPr id="1048" name="Rectangle 69"/>
            <p:cNvSpPr>
              <a:spLocks noChangeArrowheads="1"/>
            </p:cNvSpPr>
            <p:nvPr userDrawn="1"/>
          </p:nvSpPr>
          <p:spPr bwMode="auto">
            <a:xfrm>
              <a:off x="2257" y="607"/>
              <a:ext cx="1156" cy="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49" name="Rectangle 70"/>
            <p:cNvSpPr>
              <a:spLocks noChangeArrowheads="1"/>
            </p:cNvSpPr>
            <p:nvPr userDrawn="1"/>
          </p:nvSpPr>
          <p:spPr bwMode="auto">
            <a:xfrm>
              <a:off x="3468" y="630"/>
              <a:ext cx="2322" cy="51"/>
            </a:xfrm>
            <a:prstGeom prst="rect">
              <a:avLst/>
            </a:prstGeom>
            <a:solidFill>
              <a:srgbClr val="BC0A2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47" name="Rectangle 68"/>
            <p:cNvSpPr>
              <a:spLocks noChangeArrowheads="1"/>
            </p:cNvSpPr>
            <p:nvPr userDrawn="1"/>
          </p:nvSpPr>
          <p:spPr bwMode="auto">
            <a:xfrm>
              <a:off x="-11" y="630"/>
              <a:ext cx="2322" cy="51"/>
            </a:xfrm>
            <a:prstGeom prst="rect">
              <a:avLst/>
            </a:prstGeom>
            <a:solidFill>
              <a:srgbClr val="04723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grpSp>
    </p:spTree>
    <p:extLst>
      <p:ext uri="{BB962C8B-B14F-4D97-AF65-F5344CB8AC3E}">
        <p14:creationId xmlns:p14="http://schemas.microsoft.com/office/powerpoint/2010/main" val="71423199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fld id="{F980995D-8324-471F-A662-09D24BEC9F52}" type="datetimeFigureOut">
              <a:rPr lang="es-MX" smtClean="0"/>
              <a:t>26/05/2016</a:t>
            </a:fld>
            <a:endParaRPr lang="es-MX"/>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fld id="{CEF1807A-347F-4B5D-A616-39B3D187A6EF}" type="slidenum">
              <a:rPr lang="es-MX" smtClean="0"/>
              <a:t>‹Nº›</a:t>
            </a:fld>
            <a:endParaRPr lang="es-MX"/>
          </a:p>
        </p:txBody>
      </p:sp>
    </p:spTree>
    <p:extLst>
      <p:ext uri="{BB962C8B-B14F-4D97-AF65-F5344CB8AC3E}">
        <p14:creationId xmlns:p14="http://schemas.microsoft.com/office/powerpoint/2010/main" val="31267337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NM-Docencia">
    <p:spTree>
      <p:nvGrpSpPr>
        <p:cNvPr id="1" name=""/>
        <p:cNvGrpSpPr/>
        <p:nvPr/>
      </p:nvGrpSpPr>
      <p:grpSpPr>
        <a:xfrm>
          <a:off x="0" y="0"/>
          <a:ext cx="0" cy="0"/>
          <a:chOff x="0" y="0"/>
          <a:chExt cx="0" cy="0"/>
        </a:xfrm>
      </p:grpSpPr>
      <p:grpSp>
        <p:nvGrpSpPr>
          <p:cNvPr id="10" name="32 Grupo"/>
          <p:cNvGrpSpPr/>
          <p:nvPr userDrawn="1"/>
        </p:nvGrpSpPr>
        <p:grpSpPr>
          <a:xfrm>
            <a:off x="-25626" y="1844824"/>
            <a:ext cx="9205898" cy="4913849"/>
            <a:chOff x="0" y="3571875"/>
            <a:chExt cx="9144000" cy="2714625"/>
          </a:xfrm>
        </p:grpSpPr>
        <p:grpSp>
          <p:nvGrpSpPr>
            <p:cNvPr id="11" name="14 Grupo"/>
            <p:cNvGrpSpPr/>
            <p:nvPr userDrawn="1"/>
          </p:nvGrpSpPr>
          <p:grpSpPr>
            <a:xfrm>
              <a:off x="0" y="4725988"/>
              <a:ext cx="9144000" cy="1560512"/>
              <a:chOff x="0" y="4725988"/>
              <a:chExt cx="9144000" cy="1560512"/>
            </a:xfrm>
          </p:grpSpPr>
          <p:cxnSp>
            <p:nvCxnSpPr>
              <p:cNvPr id="14" name="13 Conector recto"/>
              <p:cNvCxnSpPr/>
              <p:nvPr userDrawn="1"/>
            </p:nvCxnSpPr>
            <p:spPr>
              <a:xfrm>
                <a:off x="0" y="6227763"/>
                <a:ext cx="4862513" cy="1587"/>
              </a:xfrm>
              <a:prstGeom prst="line">
                <a:avLst/>
              </a:prstGeom>
              <a:solidFill>
                <a:srgbClr val="1B416F"/>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6" name="15 Conector recto"/>
              <p:cNvCxnSpPr/>
              <p:nvPr userDrawn="1"/>
            </p:nvCxnSpPr>
            <p:spPr>
              <a:xfrm>
                <a:off x="0" y="6169025"/>
                <a:ext cx="4862513" cy="1588"/>
              </a:xfrm>
              <a:prstGeom prst="line">
                <a:avLst/>
              </a:prstGeom>
              <a:solidFill>
                <a:srgbClr val="1B416F"/>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cxnSp>
          <p:cxnSp>
            <p:nvCxnSpPr>
              <p:cNvPr id="17" name="16 Conector recto"/>
              <p:cNvCxnSpPr/>
              <p:nvPr userDrawn="1"/>
            </p:nvCxnSpPr>
            <p:spPr>
              <a:xfrm>
                <a:off x="0" y="6284913"/>
                <a:ext cx="4862513" cy="1587"/>
              </a:xfrm>
              <a:prstGeom prst="line">
                <a:avLst/>
              </a:prstGeom>
              <a:solidFill>
                <a:srgbClr val="1B416F"/>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sp>
            <p:nvSpPr>
              <p:cNvPr id="18" name="20 Arco"/>
              <p:cNvSpPr>
                <a:spLocks noChangeArrowheads="1"/>
              </p:cNvSpPr>
              <p:nvPr userDrawn="1"/>
            </p:nvSpPr>
            <p:spPr bwMode="auto">
              <a:xfrm flipV="1">
                <a:off x="290513" y="4725988"/>
                <a:ext cx="8853487" cy="1558925"/>
              </a:xfrm>
              <a:custGeom>
                <a:avLst/>
                <a:gdLst>
                  <a:gd name="T0" fmla="*/ 4357704 w 8715405"/>
                  <a:gd name="T1" fmla="*/ 0 h 1929069"/>
                  <a:gd name="T2" fmla="*/ 4357703 w 8715405"/>
                  <a:gd name="T3" fmla="*/ 964535 h 1929069"/>
                  <a:gd name="T4" fmla="*/ 8715405 w 8715405"/>
                  <a:gd name="T5" fmla="*/ 964535 h 1929069"/>
                  <a:gd name="T6" fmla="*/ 11796480 60000 65536"/>
                  <a:gd name="T7" fmla="*/ 11796480 60000 65536"/>
                  <a:gd name="T8" fmla="*/ 5898240 60000 65536"/>
                  <a:gd name="T9" fmla="*/ 4357704 w 8715405"/>
                  <a:gd name="T10" fmla="*/ 0 h 1929069"/>
                  <a:gd name="T11" fmla="*/ 8715405 w 8715405"/>
                  <a:gd name="T12" fmla="*/ 964535 h 1929069"/>
                </a:gdLst>
                <a:ahLst/>
                <a:cxnLst>
                  <a:cxn ang="T6">
                    <a:pos x="T0" y="T1"/>
                  </a:cxn>
                  <a:cxn ang="T7">
                    <a:pos x="T2" y="T3"/>
                  </a:cxn>
                  <a:cxn ang="T8">
                    <a:pos x="T4" y="T5"/>
                  </a:cxn>
                </a:cxnLst>
                <a:rect l="T9" t="T10" r="T11" b="T12"/>
                <a:pathLst>
                  <a:path w="8715405" h="1929069" stroke="0">
                    <a:moveTo>
                      <a:pt x="4357704" y="0"/>
                    </a:moveTo>
                    <a:lnTo>
                      <a:pt x="4357703" y="0"/>
                    </a:lnTo>
                    <a:cubicBezTo>
                      <a:pt x="6764396" y="0"/>
                      <a:pt x="8715406" y="431837"/>
                      <a:pt x="8715406" y="964535"/>
                    </a:cubicBezTo>
                    <a:cubicBezTo>
                      <a:pt x="8715406" y="964538"/>
                      <a:pt x="8715405" y="964541"/>
                      <a:pt x="8715405" y="964544"/>
                    </a:cubicBezTo>
                    <a:lnTo>
                      <a:pt x="4357703" y="964535"/>
                    </a:lnTo>
                    <a:close/>
                  </a:path>
                  <a:path w="8715405" h="1929069" fill="none">
                    <a:moveTo>
                      <a:pt x="4357704" y="0"/>
                    </a:moveTo>
                    <a:lnTo>
                      <a:pt x="4357703" y="0"/>
                    </a:lnTo>
                    <a:cubicBezTo>
                      <a:pt x="6764396" y="0"/>
                      <a:pt x="8715406" y="431837"/>
                      <a:pt x="8715406" y="964535"/>
                    </a:cubicBezTo>
                    <a:cubicBezTo>
                      <a:pt x="8715406" y="964538"/>
                      <a:pt x="8715405" y="964541"/>
                      <a:pt x="8715405" y="964544"/>
                    </a:cubicBezTo>
                  </a:path>
                </a:pathLst>
              </a:custGeom>
              <a:noFill/>
              <a:ln w="3175" algn="ctr">
                <a:solidFill>
                  <a:srgbClr val="FF0000"/>
                </a:solidFill>
                <a:miter lim="800000"/>
                <a:headEnd/>
                <a:tailEnd/>
              </a:ln>
            </p:spPr>
            <p:txBody>
              <a:bodyPr rot="10800000" anchor="ctr"/>
              <a:lstStyle/>
              <a:p>
                <a:pPr fontAlgn="auto">
                  <a:spcBef>
                    <a:spcPts val="0"/>
                  </a:spcBef>
                  <a:spcAft>
                    <a:spcPts val="0"/>
                  </a:spcAft>
                  <a:defRPr/>
                </a:pPr>
                <a:endParaRPr lang="es-MX" sz="1800" b="0">
                  <a:solidFill>
                    <a:schemeClr val="lt1"/>
                  </a:solidFill>
                  <a:latin typeface="+mn-lt"/>
                </a:endParaRPr>
              </a:p>
            </p:txBody>
          </p:sp>
        </p:grpSp>
        <p:sp>
          <p:nvSpPr>
            <p:cNvPr id="12" name="21 Arco"/>
            <p:cNvSpPr>
              <a:spLocks noChangeArrowheads="1"/>
            </p:cNvSpPr>
            <p:nvPr userDrawn="1"/>
          </p:nvSpPr>
          <p:spPr bwMode="auto">
            <a:xfrm flipV="1">
              <a:off x="444500" y="4090988"/>
              <a:ext cx="8699500" cy="2136775"/>
            </a:xfrm>
            <a:custGeom>
              <a:avLst/>
              <a:gdLst>
                <a:gd name="T0" fmla="*/ 4188608 w 8563004"/>
                <a:gd name="T1" fmla="*/ 311 h 2644122"/>
                <a:gd name="T2" fmla="*/ 4281502 w 8563004"/>
                <a:gd name="T3" fmla="*/ 1322061 h 2644122"/>
                <a:gd name="T4" fmla="*/ 8563004 w 8563004"/>
                <a:gd name="T5" fmla="*/ 1322061 h 2644122"/>
                <a:gd name="T6" fmla="*/ 11796480 60000 65536"/>
                <a:gd name="T7" fmla="*/ 5898240 60000 65536"/>
                <a:gd name="T8" fmla="*/ 5898240 60000 65536"/>
                <a:gd name="T9" fmla="*/ 4188608 w 8563004"/>
                <a:gd name="T10" fmla="*/ 0 h 2644122"/>
                <a:gd name="T11" fmla="*/ 8563004 w 8563004"/>
                <a:gd name="T12" fmla="*/ 1322061 h 2644122"/>
              </a:gdLst>
              <a:ahLst/>
              <a:cxnLst>
                <a:cxn ang="T6">
                  <a:pos x="T0" y="T1"/>
                </a:cxn>
                <a:cxn ang="T7">
                  <a:pos x="T2" y="T3"/>
                </a:cxn>
                <a:cxn ang="T8">
                  <a:pos x="T4" y="T5"/>
                </a:cxn>
              </a:cxnLst>
              <a:rect l="T9" t="T10" r="T11" b="T12"/>
              <a:pathLst>
                <a:path w="8563004" h="2644122" stroke="0">
                  <a:moveTo>
                    <a:pt x="4188608" y="311"/>
                  </a:moveTo>
                  <a:lnTo>
                    <a:pt x="4188608" y="311"/>
                  </a:lnTo>
                  <a:cubicBezTo>
                    <a:pt x="4219568" y="103"/>
                    <a:pt x="4250534" y="-1"/>
                    <a:pt x="4281502" y="0"/>
                  </a:cubicBezTo>
                  <a:cubicBezTo>
                    <a:pt x="6646110" y="0"/>
                    <a:pt x="8563004" y="591906"/>
                    <a:pt x="8563004" y="1322061"/>
                  </a:cubicBezTo>
                  <a:cubicBezTo>
                    <a:pt x="8563004" y="1322064"/>
                    <a:pt x="8563003" y="1322067"/>
                    <a:pt x="8563003" y="1322070"/>
                  </a:cubicBezTo>
                  <a:lnTo>
                    <a:pt x="4281502" y="1322061"/>
                  </a:lnTo>
                  <a:close/>
                </a:path>
                <a:path w="8563004" h="2644122" fill="none">
                  <a:moveTo>
                    <a:pt x="4188608" y="311"/>
                  </a:moveTo>
                  <a:lnTo>
                    <a:pt x="4188608" y="311"/>
                  </a:lnTo>
                  <a:cubicBezTo>
                    <a:pt x="4219568" y="103"/>
                    <a:pt x="4250534" y="-1"/>
                    <a:pt x="4281502" y="0"/>
                  </a:cubicBezTo>
                  <a:cubicBezTo>
                    <a:pt x="6646110" y="0"/>
                    <a:pt x="8563004" y="591906"/>
                    <a:pt x="8563004" y="1322061"/>
                  </a:cubicBezTo>
                  <a:cubicBezTo>
                    <a:pt x="8563004" y="1322064"/>
                    <a:pt x="8563003" y="1322067"/>
                    <a:pt x="8563003" y="1322070"/>
                  </a:cubicBezTo>
                </a:path>
              </a:pathLst>
            </a:custGeom>
            <a:noFill/>
            <a:ln w="3175" algn="ctr">
              <a:solidFill>
                <a:schemeClr val="bg1">
                  <a:lumMod val="50000"/>
                </a:schemeClr>
              </a:solidFill>
              <a:miter lim="800000"/>
              <a:headEnd/>
              <a:tailEnd/>
            </a:ln>
          </p:spPr>
          <p:txBody>
            <a:bodyPr rot="10800000" anchor="ctr"/>
            <a:lstStyle/>
            <a:p>
              <a:pPr fontAlgn="auto">
                <a:spcBef>
                  <a:spcPts val="0"/>
                </a:spcBef>
                <a:spcAft>
                  <a:spcPts val="0"/>
                </a:spcAft>
                <a:defRPr/>
              </a:pPr>
              <a:endParaRPr lang="es-MX" sz="1800" b="0">
                <a:solidFill>
                  <a:schemeClr val="lt1"/>
                </a:solidFill>
                <a:latin typeface="+mn-lt"/>
              </a:endParaRPr>
            </a:p>
          </p:txBody>
        </p:sp>
        <p:sp>
          <p:nvSpPr>
            <p:cNvPr id="13" name="16 Arco"/>
            <p:cNvSpPr>
              <a:spLocks noChangeArrowheads="1"/>
            </p:cNvSpPr>
            <p:nvPr userDrawn="1"/>
          </p:nvSpPr>
          <p:spPr bwMode="auto">
            <a:xfrm flipV="1">
              <a:off x="508000" y="3571875"/>
              <a:ext cx="8636000" cy="2597150"/>
            </a:xfrm>
            <a:custGeom>
              <a:avLst/>
              <a:gdLst>
                <a:gd name="T0" fmla="*/ 4137650 w 8501091"/>
                <a:gd name="T1" fmla="*/ 567 h 3213806"/>
                <a:gd name="T2" fmla="*/ 4250546 w 8501091"/>
                <a:gd name="T3" fmla="*/ 1606903 h 3213806"/>
                <a:gd name="T4" fmla="*/ 8498783 w 8501091"/>
                <a:gd name="T5" fmla="*/ 1659853 h 3213806"/>
                <a:gd name="T6" fmla="*/ 11796480 60000 65536"/>
                <a:gd name="T7" fmla="*/ 5898240 60000 65536"/>
                <a:gd name="T8" fmla="*/ 5898240 60000 65536"/>
                <a:gd name="T9" fmla="*/ 4137650 w 8501091"/>
                <a:gd name="T10" fmla="*/ 0 h 3213806"/>
                <a:gd name="T11" fmla="*/ 8501091 w 8501091"/>
                <a:gd name="T12" fmla="*/ 1659853 h 3213806"/>
              </a:gdLst>
              <a:ahLst/>
              <a:cxnLst>
                <a:cxn ang="T6">
                  <a:pos x="T0" y="T1"/>
                </a:cxn>
                <a:cxn ang="T7">
                  <a:pos x="T2" y="T3"/>
                </a:cxn>
                <a:cxn ang="T8">
                  <a:pos x="T4" y="T5"/>
                </a:cxn>
              </a:cxnLst>
              <a:rect l="T9" t="T10" r="T11" b="T12"/>
              <a:pathLst>
                <a:path w="8501091" h="3213806" stroke="0">
                  <a:moveTo>
                    <a:pt x="4137650" y="567"/>
                  </a:moveTo>
                  <a:lnTo>
                    <a:pt x="4137649" y="566"/>
                  </a:lnTo>
                  <a:cubicBezTo>
                    <a:pt x="4175273" y="188"/>
                    <a:pt x="4212908" y="-1"/>
                    <a:pt x="4250545" y="0"/>
                  </a:cubicBezTo>
                  <a:cubicBezTo>
                    <a:pt x="6598056" y="0"/>
                    <a:pt x="8501091" y="719434"/>
                    <a:pt x="8501091" y="1606903"/>
                  </a:cubicBezTo>
                  <a:cubicBezTo>
                    <a:pt x="8501091" y="1624559"/>
                    <a:pt x="8500321" y="1642215"/>
                    <a:pt x="8498781" y="1659862"/>
                  </a:cubicBezTo>
                  <a:lnTo>
                    <a:pt x="4250546" y="1606903"/>
                  </a:lnTo>
                  <a:close/>
                </a:path>
                <a:path w="8501091" h="3213806" fill="none">
                  <a:moveTo>
                    <a:pt x="4137650" y="567"/>
                  </a:moveTo>
                  <a:lnTo>
                    <a:pt x="4137649" y="566"/>
                  </a:lnTo>
                  <a:cubicBezTo>
                    <a:pt x="4175273" y="188"/>
                    <a:pt x="4212908" y="-1"/>
                    <a:pt x="4250545" y="0"/>
                  </a:cubicBezTo>
                  <a:cubicBezTo>
                    <a:pt x="6598056" y="0"/>
                    <a:pt x="8501091" y="719434"/>
                    <a:pt x="8501091" y="1606903"/>
                  </a:cubicBezTo>
                  <a:cubicBezTo>
                    <a:pt x="8501091" y="1624559"/>
                    <a:pt x="8500321" y="1642215"/>
                    <a:pt x="8498781" y="1659862"/>
                  </a:cubicBezTo>
                </a:path>
              </a:pathLst>
            </a:custGeom>
            <a:noFill/>
            <a:ln w="3175" algn="ctr">
              <a:solidFill>
                <a:srgbClr val="00B050"/>
              </a:solidFill>
              <a:miter lim="800000"/>
              <a:headEnd/>
              <a:tailEnd/>
            </a:ln>
          </p:spPr>
          <p:txBody>
            <a:bodyPr rot="10800000" anchor="ctr"/>
            <a:lstStyle/>
            <a:p>
              <a:pPr fontAlgn="auto">
                <a:spcBef>
                  <a:spcPts val="0"/>
                </a:spcBef>
                <a:spcAft>
                  <a:spcPts val="0"/>
                </a:spcAft>
                <a:defRPr/>
              </a:pPr>
              <a:endParaRPr lang="es-MX" sz="1800" b="0">
                <a:solidFill>
                  <a:schemeClr val="lt1"/>
                </a:solidFill>
                <a:latin typeface="+mn-lt"/>
              </a:endParaRPr>
            </a:p>
          </p:txBody>
        </p:sp>
      </p:grpSp>
      <p:grpSp>
        <p:nvGrpSpPr>
          <p:cNvPr id="20" name="Group 5"/>
          <p:cNvGrpSpPr>
            <a:grpSpLocks noChangeAspect="1"/>
          </p:cNvGrpSpPr>
          <p:nvPr userDrawn="1"/>
        </p:nvGrpSpPr>
        <p:grpSpPr bwMode="auto">
          <a:xfrm>
            <a:off x="0" y="930493"/>
            <a:ext cx="9180000" cy="117105"/>
            <a:chOff x="-11" y="607"/>
            <a:chExt cx="5801" cy="74"/>
          </a:xfrm>
        </p:grpSpPr>
        <p:sp>
          <p:nvSpPr>
            <p:cNvPr id="1048" name="Rectangle 69"/>
            <p:cNvSpPr>
              <a:spLocks noChangeArrowheads="1"/>
            </p:cNvSpPr>
            <p:nvPr userDrawn="1"/>
          </p:nvSpPr>
          <p:spPr bwMode="auto">
            <a:xfrm>
              <a:off x="2257" y="607"/>
              <a:ext cx="1156" cy="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49" name="Rectangle 70"/>
            <p:cNvSpPr>
              <a:spLocks noChangeArrowheads="1"/>
            </p:cNvSpPr>
            <p:nvPr userDrawn="1"/>
          </p:nvSpPr>
          <p:spPr bwMode="auto">
            <a:xfrm>
              <a:off x="3468" y="630"/>
              <a:ext cx="2322" cy="51"/>
            </a:xfrm>
            <a:prstGeom prst="rect">
              <a:avLst/>
            </a:prstGeom>
            <a:solidFill>
              <a:srgbClr val="BC0A2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47" name="Rectangle 68"/>
            <p:cNvSpPr>
              <a:spLocks noChangeArrowheads="1"/>
            </p:cNvSpPr>
            <p:nvPr userDrawn="1"/>
          </p:nvSpPr>
          <p:spPr bwMode="auto">
            <a:xfrm>
              <a:off x="-11" y="630"/>
              <a:ext cx="2322" cy="51"/>
            </a:xfrm>
            <a:prstGeom prst="rect">
              <a:avLst/>
            </a:prstGeom>
            <a:solidFill>
              <a:srgbClr val="04723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grpSp>
    </p:spTree>
    <p:extLst>
      <p:ext uri="{BB962C8B-B14F-4D97-AF65-F5344CB8AC3E}">
        <p14:creationId xmlns:p14="http://schemas.microsoft.com/office/powerpoint/2010/main" val="115127638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2"/>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cs typeface="Arial" charset="0"/>
              </a:defRPr>
            </a:lvl1pPr>
          </a:lstStyle>
          <a:p>
            <a:pPr fontAlgn="base">
              <a:spcBef>
                <a:spcPct val="0"/>
              </a:spcBef>
              <a:spcAft>
                <a:spcPct val="0"/>
              </a:spcAft>
              <a:defRPr/>
            </a:pPr>
            <a:r>
              <a:rPr lang="es-MX" dirty="0" smtClean="0">
                <a:solidFill>
                  <a:prstClr val="black"/>
                </a:solidFill>
                <a:ea typeface="ＭＳ Ｐゴシック" charset="0"/>
              </a:rPr>
              <a:t>17.12.2014</a:t>
            </a:r>
            <a:endParaRPr lang="es-MX" dirty="0">
              <a:solidFill>
                <a:prstClr val="black"/>
              </a:solidFill>
              <a:ea typeface="ＭＳ Ｐゴシック" charset="0"/>
            </a:endParaRPr>
          </a:p>
        </p:txBody>
      </p:sp>
      <p:sp>
        <p:nvSpPr>
          <p:cNvPr id="5" name="4 Marcador de pie de página"/>
          <p:cNvSpPr>
            <a:spLocks noGrp="1"/>
          </p:cNvSpPr>
          <p:nvPr>
            <p:ph type="ftr" sz="quarter" idx="11"/>
          </p:nvPr>
        </p:nvSpPr>
        <p:spPr>
          <a:xfrm>
            <a:off x="3124200" y="6356352"/>
            <a:ext cx="2895600" cy="365125"/>
          </a:xfrm>
          <a:prstGeom prst="rect">
            <a:avLst/>
          </a:prstGeom>
        </p:spPr>
        <p:txBody>
          <a:bodyPr/>
          <a:lstStyle>
            <a:lvl1pPr eaLnBrk="1" hangingPunct="1">
              <a:defRPr>
                <a:latin typeface="Calibri" panose="020F0502020204030204" pitchFamily="34" charset="0"/>
                <a:ea typeface="+mn-ea"/>
                <a:cs typeface="Arial" charset="0"/>
              </a:defRPr>
            </a:lvl1pPr>
          </a:lstStyle>
          <a:p>
            <a:pPr fontAlgn="base">
              <a:spcBef>
                <a:spcPct val="0"/>
              </a:spcBef>
              <a:spcAft>
                <a:spcPct val="0"/>
              </a:spcAft>
              <a:defRPr/>
            </a:pPr>
            <a:endParaRPr lang="es-MX" dirty="0">
              <a:solidFill>
                <a:prstClr val="black"/>
              </a:solidFill>
            </a:endParaRPr>
          </a:p>
        </p:txBody>
      </p:sp>
      <p:sp>
        <p:nvSpPr>
          <p:cNvPr id="6" name="5 Marcador de número de diapositiva"/>
          <p:cNvSpPr>
            <a:spLocks noGrp="1"/>
          </p:cNvSpPr>
          <p:nvPr>
            <p:ph type="sldNum" sz="quarter" idx="12"/>
          </p:nvPr>
        </p:nvSpPr>
        <p:spPr>
          <a:xfrm>
            <a:off x="6553200" y="6356352"/>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cs typeface="Arial" charset="0"/>
              </a:defRPr>
            </a:lvl1pPr>
          </a:lstStyle>
          <a:p>
            <a:pPr fontAlgn="base">
              <a:spcBef>
                <a:spcPct val="0"/>
              </a:spcBef>
              <a:spcAft>
                <a:spcPct val="0"/>
              </a:spcAft>
              <a:defRPr/>
            </a:pPr>
            <a:fld id="{A6D67208-0899-1D4E-A7A2-70C14F449979}" type="slidenum">
              <a:rPr lang="es-MX">
                <a:solidFill>
                  <a:prstClr val="black"/>
                </a:solidFill>
                <a:ea typeface="ＭＳ Ｐゴシック" charset="0"/>
              </a:rPr>
              <a:pPr fontAlgn="base">
                <a:spcBef>
                  <a:spcPct val="0"/>
                </a:spcBef>
                <a:spcAft>
                  <a:spcPct val="0"/>
                </a:spcAft>
                <a:defRPr/>
              </a:pPr>
              <a:t>‹Nº›</a:t>
            </a:fld>
            <a:endParaRPr lang="es-MX">
              <a:solidFill>
                <a:prstClr val="black"/>
              </a:solidFill>
              <a:ea typeface="ＭＳ Ｐゴシック" charset="0"/>
            </a:endParaRPr>
          </a:p>
        </p:txBody>
      </p:sp>
    </p:spTree>
    <p:extLst>
      <p:ext uri="{BB962C8B-B14F-4D97-AF65-F5344CB8AC3E}">
        <p14:creationId xmlns:p14="http://schemas.microsoft.com/office/powerpoint/2010/main" val="2578299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66697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395539" y="1268760"/>
            <a:ext cx="7729535" cy="1143000"/>
          </a:xfrm>
          <a:prstGeom prst="rect">
            <a:avLst/>
          </a:prstGeom>
        </p:spPr>
        <p:txBody>
          <a:bodyPr>
            <a:noAutofit/>
          </a:bodyPr>
          <a:lstStyle>
            <a:lvl1pPr>
              <a:defRPr sz="2800"/>
            </a:lvl1pPr>
          </a:lstStyle>
          <a:p>
            <a:r>
              <a:rPr lang="es-ES" dirty="0" smtClean="0"/>
              <a:t>Haga clic para modificar el estilo de título del patrón</a:t>
            </a:r>
            <a:endParaRPr lang="es-ES" dirty="0"/>
          </a:p>
        </p:txBody>
      </p:sp>
      <p:sp>
        <p:nvSpPr>
          <p:cNvPr id="3" name="2 Marcador de contenido"/>
          <p:cNvSpPr>
            <a:spLocks noGrp="1"/>
          </p:cNvSpPr>
          <p:nvPr>
            <p:ph idx="1"/>
          </p:nvPr>
        </p:nvSpPr>
        <p:spPr>
          <a:xfrm>
            <a:off x="395536" y="2483209"/>
            <a:ext cx="7715304" cy="3911609"/>
          </a:xfrm>
          <a:prstGeom prst="rect">
            <a:avLst/>
          </a:prstGeom>
        </p:spPr>
        <p:txBody>
          <a:bodyPr>
            <a:normAutofit/>
          </a:bodyPr>
          <a:lstStyle>
            <a:lvl1pPr>
              <a:defRPr sz="1400">
                <a:solidFill>
                  <a:schemeClr val="tx1"/>
                </a:solidFill>
                <a:latin typeface="Soberana Sans" pitchFamily="50" charset="0"/>
              </a:defRPr>
            </a:lvl1pPr>
            <a:lvl2pPr>
              <a:defRPr sz="1400">
                <a:solidFill>
                  <a:schemeClr val="tx1"/>
                </a:solidFill>
                <a:latin typeface="Soberana Sans" pitchFamily="50" charset="0"/>
              </a:defRPr>
            </a:lvl2pPr>
            <a:lvl3pPr>
              <a:defRPr sz="1400">
                <a:solidFill>
                  <a:schemeClr val="tx1"/>
                </a:solidFill>
                <a:latin typeface="Soberana Sans" pitchFamily="50" charset="0"/>
              </a:defRPr>
            </a:lvl3pPr>
            <a:lvl4pPr>
              <a:defRPr sz="1400">
                <a:solidFill>
                  <a:schemeClr val="tx1"/>
                </a:solidFill>
                <a:latin typeface="Soberana Sans" pitchFamily="50" charset="0"/>
              </a:defRPr>
            </a:lvl4pPr>
            <a:lvl5pPr>
              <a:defRPr sz="1400">
                <a:solidFill>
                  <a:schemeClr val="tx1"/>
                </a:solidFill>
                <a:latin typeface="Soberana Sans" pitchFamily="50" charset="0"/>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7110741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Tree>
    <p:extLst>
      <p:ext uri="{BB962C8B-B14F-4D97-AF65-F5344CB8AC3E}">
        <p14:creationId xmlns:p14="http://schemas.microsoft.com/office/powerpoint/2010/main" val="2446720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66697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1_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7"/>
            <a:ext cx="7772400" cy="1470025"/>
          </a:xfrm>
          <a:prstGeom prst="rect">
            <a:avLst/>
          </a:prstGeom>
        </p:spPr>
        <p:txBody>
          <a:bodyPr/>
          <a:lstStyle/>
          <a:p>
            <a:r>
              <a:rPr lang="es-ES" dirty="0" smtClean="0"/>
              <a:t>Haga clic para modificar el estilo de título del patrón</a:t>
            </a:r>
            <a:endParaRPr lang="es-MX" dirty="0"/>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atin typeface="Calibri" charset="0"/>
                <a:ea typeface="ＭＳ Ｐゴシック" charset="0"/>
                <a:cs typeface="Arial" charset="0"/>
              </a:defRPr>
            </a:lvl1pPr>
          </a:lstStyle>
          <a:p>
            <a:pPr fontAlgn="base">
              <a:spcBef>
                <a:spcPct val="0"/>
              </a:spcBef>
              <a:spcAft>
                <a:spcPct val="0"/>
              </a:spcAft>
              <a:defRPr/>
            </a:pPr>
            <a:endParaRPr lang="es-MX">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lvl1pPr eaLnBrk="1" hangingPunct="1">
              <a:defRPr>
                <a:latin typeface="Calibri" panose="020F0502020204030204" pitchFamily="34" charset="0"/>
                <a:ea typeface="+mn-ea"/>
                <a:cs typeface="Arial" charset="0"/>
              </a:defRPr>
            </a:lvl1pPr>
          </a:lstStyle>
          <a:p>
            <a:pPr fontAlgn="base">
              <a:spcBef>
                <a:spcPct val="0"/>
              </a:spcBef>
              <a:spcAft>
                <a:spcPct val="0"/>
              </a:spcAft>
              <a:defRPr/>
            </a:pPr>
            <a:r>
              <a:rPr lang="es-MX">
                <a:solidFill>
                  <a:prstClr val="black"/>
                </a:solidFill>
              </a:rPr>
              <a:t>Toulouse, Francia a 19 de marzo de 2015</a:t>
            </a:r>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cs typeface="Arial" panose="020B0604020202020204" pitchFamily="34" charset="0"/>
              </a:defRPr>
            </a:lvl1pPr>
          </a:lstStyle>
          <a:p>
            <a:pPr fontAlgn="base">
              <a:spcBef>
                <a:spcPct val="0"/>
              </a:spcBef>
              <a:spcAft>
                <a:spcPct val="0"/>
              </a:spcAft>
              <a:defRPr/>
            </a:pPr>
            <a:fld id="{67F8DFBA-6C29-45D9-9926-E2E9B4876DF6}" type="slidenum">
              <a:rPr lang="es-MX" altLang="es-MX">
                <a:solidFill>
                  <a:prstClr val="black"/>
                </a:solidFill>
                <a:ea typeface="ＭＳ Ｐゴシック" panose="020B0600070205080204" pitchFamily="34" charset="-128"/>
              </a:rPr>
              <a:pPr fontAlgn="base">
                <a:spcBef>
                  <a:spcPct val="0"/>
                </a:spcBef>
                <a:spcAft>
                  <a:spcPct val="0"/>
                </a:spcAft>
                <a:defRPr/>
              </a:pPr>
              <a:t>‹Nº›</a:t>
            </a:fld>
            <a:endParaRPr lang="es-MX" altLang="es-MX">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1512392409"/>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Tree>
    <p:extLst>
      <p:ext uri="{BB962C8B-B14F-4D97-AF65-F5344CB8AC3E}">
        <p14:creationId xmlns:p14="http://schemas.microsoft.com/office/powerpoint/2010/main" val="6641099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Tree>
    <p:extLst>
      <p:ext uri="{BB962C8B-B14F-4D97-AF65-F5344CB8AC3E}">
        <p14:creationId xmlns:p14="http://schemas.microsoft.com/office/powerpoint/2010/main" val="40610245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Diapositiva de título">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2"/>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cs typeface="Arial" charset="0"/>
              </a:defRPr>
            </a:lvl1pPr>
          </a:lstStyle>
          <a:p>
            <a:pPr fontAlgn="base">
              <a:spcBef>
                <a:spcPct val="0"/>
              </a:spcBef>
              <a:spcAft>
                <a:spcPct val="0"/>
              </a:spcAft>
              <a:defRPr/>
            </a:pPr>
            <a:r>
              <a:rPr lang="es-MX" dirty="0" smtClean="0">
                <a:solidFill>
                  <a:prstClr val="black"/>
                </a:solidFill>
                <a:ea typeface="ＭＳ Ｐゴシック" charset="0"/>
              </a:rPr>
              <a:t>17.12.2014</a:t>
            </a:r>
            <a:endParaRPr lang="es-MX" dirty="0">
              <a:solidFill>
                <a:prstClr val="black"/>
              </a:solidFill>
              <a:ea typeface="ＭＳ Ｐゴシック" charset="0"/>
            </a:endParaRPr>
          </a:p>
        </p:txBody>
      </p:sp>
      <p:sp>
        <p:nvSpPr>
          <p:cNvPr id="5" name="4 Marcador de pie de página"/>
          <p:cNvSpPr>
            <a:spLocks noGrp="1"/>
          </p:cNvSpPr>
          <p:nvPr>
            <p:ph type="ftr" sz="quarter" idx="11"/>
          </p:nvPr>
        </p:nvSpPr>
        <p:spPr>
          <a:xfrm>
            <a:off x="3124200" y="6356352"/>
            <a:ext cx="2895600" cy="365125"/>
          </a:xfrm>
          <a:prstGeom prst="rect">
            <a:avLst/>
          </a:prstGeom>
        </p:spPr>
        <p:txBody>
          <a:bodyPr/>
          <a:lstStyle>
            <a:lvl1pPr eaLnBrk="1" hangingPunct="1">
              <a:defRPr>
                <a:latin typeface="Calibri" panose="020F0502020204030204" pitchFamily="34" charset="0"/>
                <a:ea typeface="+mn-ea"/>
                <a:cs typeface="Arial" charset="0"/>
              </a:defRPr>
            </a:lvl1pPr>
          </a:lstStyle>
          <a:p>
            <a:pPr fontAlgn="base">
              <a:spcBef>
                <a:spcPct val="0"/>
              </a:spcBef>
              <a:spcAft>
                <a:spcPct val="0"/>
              </a:spcAft>
              <a:defRPr/>
            </a:pPr>
            <a:endParaRPr lang="es-MX" dirty="0">
              <a:solidFill>
                <a:prstClr val="black"/>
              </a:solidFill>
            </a:endParaRPr>
          </a:p>
        </p:txBody>
      </p:sp>
      <p:sp>
        <p:nvSpPr>
          <p:cNvPr id="6" name="5 Marcador de número de diapositiva"/>
          <p:cNvSpPr>
            <a:spLocks noGrp="1"/>
          </p:cNvSpPr>
          <p:nvPr>
            <p:ph type="sldNum" sz="quarter" idx="12"/>
          </p:nvPr>
        </p:nvSpPr>
        <p:spPr>
          <a:xfrm>
            <a:off x="6553200" y="6356352"/>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cs typeface="Arial" charset="0"/>
              </a:defRPr>
            </a:lvl1pPr>
          </a:lstStyle>
          <a:p>
            <a:pPr fontAlgn="base">
              <a:spcBef>
                <a:spcPct val="0"/>
              </a:spcBef>
              <a:spcAft>
                <a:spcPct val="0"/>
              </a:spcAft>
              <a:defRPr/>
            </a:pPr>
            <a:fld id="{A6D67208-0899-1D4E-A7A2-70C14F449979}" type="slidenum">
              <a:rPr lang="es-MX">
                <a:solidFill>
                  <a:prstClr val="black"/>
                </a:solidFill>
                <a:ea typeface="ＭＳ Ｐゴシック" charset="0"/>
              </a:rPr>
              <a:pPr fontAlgn="base">
                <a:spcBef>
                  <a:spcPct val="0"/>
                </a:spcBef>
                <a:spcAft>
                  <a:spcPct val="0"/>
                </a:spcAft>
                <a:defRPr/>
              </a:pPr>
              <a:t>‹Nº›</a:t>
            </a:fld>
            <a:endParaRPr lang="es-MX">
              <a:solidFill>
                <a:prstClr val="black"/>
              </a:solidFill>
              <a:ea typeface="ＭＳ Ｐゴシック" charset="0"/>
            </a:endParaRPr>
          </a:p>
        </p:txBody>
      </p:sp>
    </p:spTree>
    <p:extLst>
      <p:ext uri="{BB962C8B-B14F-4D97-AF65-F5344CB8AC3E}">
        <p14:creationId xmlns:p14="http://schemas.microsoft.com/office/powerpoint/2010/main" val="2137571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Tree>
    <p:extLst>
      <p:ext uri="{BB962C8B-B14F-4D97-AF65-F5344CB8AC3E}">
        <p14:creationId xmlns:p14="http://schemas.microsoft.com/office/powerpoint/2010/main" val="30104782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Tree>
    <p:extLst>
      <p:ext uri="{BB962C8B-B14F-4D97-AF65-F5344CB8AC3E}">
        <p14:creationId xmlns:p14="http://schemas.microsoft.com/office/powerpoint/2010/main" val="3877424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Tree>
    <p:extLst>
      <p:ext uri="{BB962C8B-B14F-4D97-AF65-F5344CB8AC3E}">
        <p14:creationId xmlns:p14="http://schemas.microsoft.com/office/powerpoint/2010/main" val="38910955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7_Diseño personalizado">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65781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NM-Docencia">
    <p:spTree>
      <p:nvGrpSpPr>
        <p:cNvPr id="1" name=""/>
        <p:cNvGrpSpPr/>
        <p:nvPr/>
      </p:nvGrpSpPr>
      <p:grpSpPr>
        <a:xfrm>
          <a:off x="0" y="0"/>
          <a:ext cx="0" cy="0"/>
          <a:chOff x="0" y="0"/>
          <a:chExt cx="0" cy="0"/>
        </a:xfrm>
      </p:grpSpPr>
      <p:grpSp>
        <p:nvGrpSpPr>
          <p:cNvPr id="10" name="32 Grupo"/>
          <p:cNvGrpSpPr/>
          <p:nvPr userDrawn="1"/>
        </p:nvGrpSpPr>
        <p:grpSpPr>
          <a:xfrm>
            <a:off x="-25626" y="1844824"/>
            <a:ext cx="9205898" cy="4913849"/>
            <a:chOff x="0" y="3571875"/>
            <a:chExt cx="9144000" cy="2714625"/>
          </a:xfrm>
        </p:grpSpPr>
        <p:grpSp>
          <p:nvGrpSpPr>
            <p:cNvPr id="11" name="14 Grupo"/>
            <p:cNvGrpSpPr/>
            <p:nvPr userDrawn="1"/>
          </p:nvGrpSpPr>
          <p:grpSpPr>
            <a:xfrm>
              <a:off x="0" y="4725988"/>
              <a:ext cx="9144000" cy="1560512"/>
              <a:chOff x="0" y="4725988"/>
              <a:chExt cx="9144000" cy="1560512"/>
            </a:xfrm>
          </p:grpSpPr>
          <p:cxnSp>
            <p:nvCxnSpPr>
              <p:cNvPr id="14" name="13 Conector recto"/>
              <p:cNvCxnSpPr/>
              <p:nvPr userDrawn="1"/>
            </p:nvCxnSpPr>
            <p:spPr>
              <a:xfrm>
                <a:off x="0" y="6227763"/>
                <a:ext cx="4862513" cy="1587"/>
              </a:xfrm>
              <a:prstGeom prst="line">
                <a:avLst/>
              </a:prstGeom>
              <a:solidFill>
                <a:srgbClr val="1B416F"/>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6" name="15 Conector recto"/>
              <p:cNvCxnSpPr/>
              <p:nvPr userDrawn="1"/>
            </p:nvCxnSpPr>
            <p:spPr>
              <a:xfrm>
                <a:off x="0" y="6169025"/>
                <a:ext cx="4862513" cy="1588"/>
              </a:xfrm>
              <a:prstGeom prst="line">
                <a:avLst/>
              </a:prstGeom>
              <a:solidFill>
                <a:srgbClr val="1B416F"/>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cxnSp>
          <p:cxnSp>
            <p:nvCxnSpPr>
              <p:cNvPr id="17" name="16 Conector recto"/>
              <p:cNvCxnSpPr/>
              <p:nvPr userDrawn="1"/>
            </p:nvCxnSpPr>
            <p:spPr>
              <a:xfrm>
                <a:off x="0" y="6284913"/>
                <a:ext cx="4862513" cy="1587"/>
              </a:xfrm>
              <a:prstGeom prst="line">
                <a:avLst/>
              </a:prstGeom>
              <a:solidFill>
                <a:srgbClr val="1B416F"/>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sp>
            <p:nvSpPr>
              <p:cNvPr id="18" name="20 Arco"/>
              <p:cNvSpPr>
                <a:spLocks noChangeArrowheads="1"/>
              </p:cNvSpPr>
              <p:nvPr userDrawn="1"/>
            </p:nvSpPr>
            <p:spPr bwMode="auto">
              <a:xfrm flipV="1">
                <a:off x="290513" y="4725988"/>
                <a:ext cx="8853487" cy="1558925"/>
              </a:xfrm>
              <a:custGeom>
                <a:avLst/>
                <a:gdLst>
                  <a:gd name="T0" fmla="*/ 4357704 w 8715405"/>
                  <a:gd name="T1" fmla="*/ 0 h 1929069"/>
                  <a:gd name="T2" fmla="*/ 4357703 w 8715405"/>
                  <a:gd name="T3" fmla="*/ 964535 h 1929069"/>
                  <a:gd name="T4" fmla="*/ 8715405 w 8715405"/>
                  <a:gd name="T5" fmla="*/ 964535 h 1929069"/>
                  <a:gd name="T6" fmla="*/ 11796480 60000 65536"/>
                  <a:gd name="T7" fmla="*/ 11796480 60000 65536"/>
                  <a:gd name="T8" fmla="*/ 5898240 60000 65536"/>
                  <a:gd name="T9" fmla="*/ 4357704 w 8715405"/>
                  <a:gd name="T10" fmla="*/ 0 h 1929069"/>
                  <a:gd name="T11" fmla="*/ 8715405 w 8715405"/>
                  <a:gd name="T12" fmla="*/ 964535 h 1929069"/>
                </a:gdLst>
                <a:ahLst/>
                <a:cxnLst>
                  <a:cxn ang="T6">
                    <a:pos x="T0" y="T1"/>
                  </a:cxn>
                  <a:cxn ang="T7">
                    <a:pos x="T2" y="T3"/>
                  </a:cxn>
                  <a:cxn ang="T8">
                    <a:pos x="T4" y="T5"/>
                  </a:cxn>
                </a:cxnLst>
                <a:rect l="T9" t="T10" r="T11" b="T12"/>
                <a:pathLst>
                  <a:path w="8715405" h="1929069" stroke="0">
                    <a:moveTo>
                      <a:pt x="4357704" y="0"/>
                    </a:moveTo>
                    <a:lnTo>
                      <a:pt x="4357703" y="0"/>
                    </a:lnTo>
                    <a:cubicBezTo>
                      <a:pt x="6764396" y="0"/>
                      <a:pt x="8715406" y="431837"/>
                      <a:pt x="8715406" y="964535"/>
                    </a:cubicBezTo>
                    <a:cubicBezTo>
                      <a:pt x="8715406" y="964538"/>
                      <a:pt x="8715405" y="964541"/>
                      <a:pt x="8715405" y="964544"/>
                    </a:cubicBezTo>
                    <a:lnTo>
                      <a:pt x="4357703" y="964535"/>
                    </a:lnTo>
                    <a:close/>
                  </a:path>
                  <a:path w="8715405" h="1929069" fill="none">
                    <a:moveTo>
                      <a:pt x="4357704" y="0"/>
                    </a:moveTo>
                    <a:lnTo>
                      <a:pt x="4357703" y="0"/>
                    </a:lnTo>
                    <a:cubicBezTo>
                      <a:pt x="6764396" y="0"/>
                      <a:pt x="8715406" y="431837"/>
                      <a:pt x="8715406" y="964535"/>
                    </a:cubicBezTo>
                    <a:cubicBezTo>
                      <a:pt x="8715406" y="964538"/>
                      <a:pt x="8715405" y="964541"/>
                      <a:pt x="8715405" y="964544"/>
                    </a:cubicBezTo>
                  </a:path>
                </a:pathLst>
              </a:custGeom>
              <a:noFill/>
              <a:ln w="3175" algn="ctr">
                <a:solidFill>
                  <a:srgbClr val="FF0000"/>
                </a:solidFill>
                <a:miter lim="800000"/>
                <a:headEnd/>
                <a:tailEnd/>
              </a:ln>
            </p:spPr>
            <p:txBody>
              <a:bodyPr rot="10800000" anchor="ctr"/>
              <a:lstStyle/>
              <a:p>
                <a:pPr fontAlgn="auto">
                  <a:spcBef>
                    <a:spcPts val="0"/>
                  </a:spcBef>
                  <a:spcAft>
                    <a:spcPts val="0"/>
                  </a:spcAft>
                  <a:defRPr/>
                </a:pPr>
                <a:endParaRPr lang="es-MX" sz="1800" b="0">
                  <a:solidFill>
                    <a:schemeClr val="lt1"/>
                  </a:solidFill>
                  <a:latin typeface="+mn-lt"/>
                </a:endParaRPr>
              </a:p>
            </p:txBody>
          </p:sp>
        </p:grpSp>
        <p:sp>
          <p:nvSpPr>
            <p:cNvPr id="12" name="21 Arco"/>
            <p:cNvSpPr>
              <a:spLocks noChangeArrowheads="1"/>
            </p:cNvSpPr>
            <p:nvPr userDrawn="1"/>
          </p:nvSpPr>
          <p:spPr bwMode="auto">
            <a:xfrm flipV="1">
              <a:off x="444500" y="4090988"/>
              <a:ext cx="8699500" cy="2136775"/>
            </a:xfrm>
            <a:custGeom>
              <a:avLst/>
              <a:gdLst>
                <a:gd name="T0" fmla="*/ 4188608 w 8563004"/>
                <a:gd name="T1" fmla="*/ 311 h 2644122"/>
                <a:gd name="T2" fmla="*/ 4281502 w 8563004"/>
                <a:gd name="T3" fmla="*/ 1322061 h 2644122"/>
                <a:gd name="T4" fmla="*/ 8563004 w 8563004"/>
                <a:gd name="T5" fmla="*/ 1322061 h 2644122"/>
                <a:gd name="T6" fmla="*/ 11796480 60000 65536"/>
                <a:gd name="T7" fmla="*/ 5898240 60000 65536"/>
                <a:gd name="T8" fmla="*/ 5898240 60000 65536"/>
                <a:gd name="T9" fmla="*/ 4188608 w 8563004"/>
                <a:gd name="T10" fmla="*/ 0 h 2644122"/>
                <a:gd name="T11" fmla="*/ 8563004 w 8563004"/>
                <a:gd name="T12" fmla="*/ 1322061 h 2644122"/>
              </a:gdLst>
              <a:ahLst/>
              <a:cxnLst>
                <a:cxn ang="T6">
                  <a:pos x="T0" y="T1"/>
                </a:cxn>
                <a:cxn ang="T7">
                  <a:pos x="T2" y="T3"/>
                </a:cxn>
                <a:cxn ang="T8">
                  <a:pos x="T4" y="T5"/>
                </a:cxn>
              </a:cxnLst>
              <a:rect l="T9" t="T10" r="T11" b="T12"/>
              <a:pathLst>
                <a:path w="8563004" h="2644122" stroke="0">
                  <a:moveTo>
                    <a:pt x="4188608" y="311"/>
                  </a:moveTo>
                  <a:lnTo>
                    <a:pt x="4188608" y="311"/>
                  </a:lnTo>
                  <a:cubicBezTo>
                    <a:pt x="4219568" y="103"/>
                    <a:pt x="4250534" y="-1"/>
                    <a:pt x="4281502" y="0"/>
                  </a:cubicBezTo>
                  <a:cubicBezTo>
                    <a:pt x="6646110" y="0"/>
                    <a:pt x="8563004" y="591906"/>
                    <a:pt x="8563004" y="1322061"/>
                  </a:cubicBezTo>
                  <a:cubicBezTo>
                    <a:pt x="8563004" y="1322064"/>
                    <a:pt x="8563003" y="1322067"/>
                    <a:pt x="8563003" y="1322070"/>
                  </a:cubicBezTo>
                  <a:lnTo>
                    <a:pt x="4281502" y="1322061"/>
                  </a:lnTo>
                  <a:close/>
                </a:path>
                <a:path w="8563004" h="2644122" fill="none">
                  <a:moveTo>
                    <a:pt x="4188608" y="311"/>
                  </a:moveTo>
                  <a:lnTo>
                    <a:pt x="4188608" y="311"/>
                  </a:lnTo>
                  <a:cubicBezTo>
                    <a:pt x="4219568" y="103"/>
                    <a:pt x="4250534" y="-1"/>
                    <a:pt x="4281502" y="0"/>
                  </a:cubicBezTo>
                  <a:cubicBezTo>
                    <a:pt x="6646110" y="0"/>
                    <a:pt x="8563004" y="591906"/>
                    <a:pt x="8563004" y="1322061"/>
                  </a:cubicBezTo>
                  <a:cubicBezTo>
                    <a:pt x="8563004" y="1322064"/>
                    <a:pt x="8563003" y="1322067"/>
                    <a:pt x="8563003" y="1322070"/>
                  </a:cubicBezTo>
                </a:path>
              </a:pathLst>
            </a:custGeom>
            <a:noFill/>
            <a:ln w="3175" algn="ctr">
              <a:solidFill>
                <a:schemeClr val="bg1">
                  <a:lumMod val="50000"/>
                </a:schemeClr>
              </a:solidFill>
              <a:miter lim="800000"/>
              <a:headEnd/>
              <a:tailEnd/>
            </a:ln>
          </p:spPr>
          <p:txBody>
            <a:bodyPr rot="10800000" anchor="ctr"/>
            <a:lstStyle/>
            <a:p>
              <a:pPr fontAlgn="auto">
                <a:spcBef>
                  <a:spcPts val="0"/>
                </a:spcBef>
                <a:spcAft>
                  <a:spcPts val="0"/>
                </a:spcAft>
                <a:defRPr/>
              </a:pPr>
              <a:endParaRPr lang="es-MX" sz="1800" b="0">
                <a:solidFill>
                  <a:schemeClr val="lt1"/>
                </a:solidFill>
                <a:latin typeface="+mn-lt"/>
              </a:endParaRPr>
            </a:p>
          </p:txBody>
        </p:sp>
        <p:sp>
          <p:nvSpPr>
            <p:cNvPr id="13" name="16 Arco"/>
            <p:cNvSpPr>
              <a:spLocks noChangeArrowheads="1"/>
            </p:cNvSpPr>
            <p:nvPr userDrawn="1"/>
          </p:nvSpPr>
          <p:spPr bwMode="auto">
            <a:xfrm flipV="1">
              <a:off x="508000" y="3571875"/>
              <a:ext cx="8636000" cy="2597150"/>
            </a:xfrm>
            <a:custGeom>
              <a:avLst/>
              <a:gdLst>
                <a:gd name="T0" fmla="*/ 4137650 w 8501091"/>
                <a:gd name="T1" fmla="*/ 567 h 3213806"/>
                <a:gd name="T2" fmla="*/ 4250546 w 8501091"/>
                <a:gd name="T3" fmla="*/ 1606903 h 3213806"/>
                <a:gd name="T4" fmla="*/ 8498783 w 8501091"/>
                <a:gd name="T5" fmla="*/ 1659853 h 3213806"/>
                <a:gd name="T6" fmla="*/ 11796480 60000 65536"/>
                <a:gd name="T7" fmla="*/ 5898240 60000 65536"/>
                <a:gd name="T8" fmla="*/ 5898240 60000 65536"/>
                <a:gd name="T9" fmla="*/ 4137650 w 8501091"/>
                <a:gd name="T10" fmla="*/ 0 h 3213806"/>
                <a:gd name="T11" fmla="*/ 8501091 w 8501091"/>
                <a:gd name="T12" fmla="*/ 1659853 h 3213806"/>
              </a:gdLst>
              <a:ahLst/>
              <a:cxnLst>
                <a:cxn ang="T6">
                  <a:pos x="T0" y="T1"/>
                </a:cxn>
                <a:cxn ang="T7">
                  <a:pos x="T2" y="T3"/>
                </a:cxn>
                <a:cxn ang="T8">
                  <a:pos x="T4" y="T5"/>
                </a:cxn>
              </a:cxnLst>
              <a:rect l="T9" t="T10" r="T11" b="T12"/>
              <a:pathLst>
                <a:path w="8501091" h="3213806" stroke="0">
                  <a:moveTo>
                    <a:pt x="4137650" y="567"/>
                  </a:moveTo>
                  <a:lnTo>
                    <a:pt x="4137649" y="566"/>
                  </a:lnTo>
                  <a:cubicBezTo>
                    <a:pt x="4175273" y="188"/>
                    <a:pt x="4212908" y="-1"/>
                    <a:pt x="4250545" y="0"/>
                  </a:cubicBezTo>
                  <a:cubicBezTo>
                    <a:pt x="6598056" y="0"/>
                    <a:pt x="8501091" y="719434"/>
                    <a:pt x="8501091" y="1606903"/>
                  </a:cubicBezTo>
                  <a:cubicBezTo>
                    <a:pt x="8501091" y="1624559"/>
                    <a:pt x="8500321" y="1642215"/>
                    <a:pt x="8498781" y="1659862"/>
                  </a:cubicBezTo>
                  <a:lnTo>
                    <a:pt x="4250546" y="1606903"/>
                  </a:lnTo>
                  <a:close/>
                </a:path>
                <a:path w="8501091" h="3213806" fill="none">
                  <a:moveTo>
                    <a:pt x="4137650" y="567"/>
                  </a:moveTo>
                  <a:lnTo>
                    <a:pt x="4137649" y="566"/>
                  </a:lnTo>
                  <a:cubicBezTo>
                    <a:pt x="4175273" y="188"/>
                    <a:pt x="4212908" y="-1"/>
                    <a:pt x="4250545" y="0"/>
                  </a:cubicBezTo>
                  <a:cubicBezTo>
                    <a:pt x="6598056" y="0"/>
                    <a:pt x="8501091" y="719434"/>
                    <a:pt x="8501091" y="1606903"/>
                  </a:cubicBezTo>
                  <a:cubicBezTo>
                    <a:pt x="8501091" y="1624559"/>
                    <a:pt x="8500321" y="1642215"/>
                    <a:pt x="8498781" y="1659862"/>
                  </a:cubicBezTo>
                </a:path>
              </a:pathLst>
            </a:custGeom>
            <a:noFill/>
            <a:ln w="3175" algn="ctr">
              <a:solidFill>
                <a:srgbClr val="00B050"/>
              </a:solidFill>
              <a:miter lim="800000"/>
              <a:headEnd/>
              <a:tailEnd/>
            </a:ln>
          </p:spPr>
          <p:txBody>
            <a:bodyPr rot="10800000" anchor="ctr"/>
            <a:lstStyle/>
            <a:p>
              <a:pPr fontAlgn="auto">
                <a:spcBef>
                  <a:spcPts val="0"/>
                </a:spcBef>
                <a:spcAft>
                  <a:spcPts val="0"/>
                </a:spcAft>
                <a:defRPr/>
              </a:pPr>
              <a:endParaRPr lang="es-MX" sz="1800" b="0">
                <a:solidFill>
                  <a:schemeClr val="lt1"/>
                </a:solidFill>
                <a:latin typeface="+mn-lt"/>
              </a:endParaRPr>
            </a:p>
          </p:txBody>
        </p:sp>
      </p:grpSp>
      <p:grpSp>
        <p:nvGrpSpPr>
          <p:cNvPr id="20" name="Group 5"/>
          <p:cNvGrpSpPr>
            <a:grpSpLocks noChangeAspect="1"/>
          </p:cNvGrpSpPr>
          <p:nvPr userDrawn="1"/>
        </p:nvGrpSpPr>
        <p:grpSpPr bwMode="auto">
          <a:xfrm>
            <a:off x="0" y="930493"/>
            <a:ext cx="9180000" cy="117105"/>
            <a:chOff x="-11" y="607"/>
            <a:chExt cx="5801" cy="74"/>
          </a:xfrm>
        </p:grpSpPr>
        <p:sp>
          <p:nvSpPr>
            <p:cNvPr id="1048" name="Rectangle 69"/>
            <p:cNvSpPr>
              <a:spLocks noChangeArrowheads="1"/>
            </p:cNvSpPr>
            <p:nvPr userDrawn="1"/>
          </p:nvSpPr>
          <p:spPr bwMode="auto">
            <a:xfrm>
              <a:off x="2257" y="607"/>
              <a:ext cx="1156" cy="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49" name="Rectangle 70"/>
            <p:cNvSpPr>
              <a:spLocks noChangeArrowheads="1"/>
            </p:cNvSpPr>
            <p:nvPr userDrawn="1"/>
          </p:nvSpPr>
          <p:spPr bwMode="auto">
            <a:xfrm>
              <a:off x="3468" y="630"/>
              <a:ext cx="2322" cy="51"/>
            </a:xfrm>
            <a:prstGeom prst="rect">
              <a:avLst/>
            </a:prstGeom>
            <a:solidFill>
              <a:srgbClr val="BC0A2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sp>
          <p:nvSpPr>
            <p:cNvPr id="1047" name="Rectangle 68"/>
            <p:cNvSpPr>
              <a:spLocks noChangeArrowheads="1"/>
            </p:cNvSpPr>
            <p:nvPr userDrawn="1"/>
          </p:nvSpPr>
          <p:spPr bwMode="auto">
            <a:xfrm>
              <a:off x="-11" y="630"/>
              <a:ext cx="2322" cy="51"/>
            </a:xfrm>
            <a:prstGeom prst="rect">
              <a:avLst/>
            </a:prstGeom>
            <a:solidFill>
              <a:srgbClr val="04723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MX"/>
            </a:p>
          </p:txBody>
        </p:sp>
      </p:grpSp>
    </p:spTree>
    <p:extLst>
      <p:ext uri="{BB962C8B-B14F-4D97-AF65-F5344CB8AC3E}">
        <p14:creationId xmlns:p14="http://schemas.microsoft.com/office/powerpoint/2010/main" val="714231994"/>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fld id="{F980995D-8324-471F-A662-09D24BEC9F52}" type="datetimeFigureOut">
              <a:rPr lang="es-MX" smtClean="0"/>
              <a:t>26/05/2016</a:t>
            </a:fld>
            <a:endParaRPr lang="es-MX"/>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endParaRPr lang="es-MX"/>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fld id="{CEF1807A-347F-4B5D-A616-39B3D187A6EF}" type="slidenum">
              <a:rPr lang="es-MX" smtClean="0"/>
              <a:t>‹Nº›</a:t>
            </a:fld>
            <a:endParaRPr lang="es-MX"/>
          </a:p>
        </p:txBody>
      </p:sp>
    </p:spTree>
    <p:extLst>
      <p:ext uri="{BB962C8B-B14F-4D97-AF65-F5344CB8AC3E}">
        <p14:creationId xmlns:p14="http://schemas.microsoft.com/office/powerpoint/2010/main" val="3126733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395539" y="1268760"/>
            <a:ext cx="7729535" cy="1143000"/>
          </a:xfrm>
          <a:prstGeom prst="rect">
            <a:avLst/>
          </a:prstGeom>
        </p:spPr>
        <p:txBody>
          <a:bodyPr>
            <a:noAutofit/>
          </a:bodyPr>
          <a:lstStyle>
            <a:lvl1pPr>
              <a:defRPr sz="2800"/>
            </a:lvl1pPr>
          </a:lstStyle>
          <a:p>
            <a:r>
              <a:rPr lang="es-ES" dirty="0" smtClean="0"/>
              <a:t>Haga clic para modificar el estilo de título del patrón</a:t>
            </a:r>
            <a:endParaRPr lang="es-ES" dirty="0"/>
          </a:p>
        </p:txBody>
      </p:sp>
      <p:sp>
        <p:nvSpPr>
          <p:cNvPr id="3" name="2 Marcador de contenido"/>
          <p:cNvSpPr>
            <a:spLocks noGrp="1"/>
          </p:cNvSpPr>
          <p:nvPr>
            <p:ph idx="1"/>
          </p:nvPr>
        </p:nvSpPr>
        <p:spPr>
          <a:xfrm>
            <a:off x="395536" y="2483209"/>
            <a:ext cx="7715304" cy="3911609"/>
          </a:xfrm>
          <a:prstGeom prst="rect">
            <a:avLst/>
          </a:prstGeom>
        </p:spPr>
        <p:txBody>
          <a:bodyPr>
            <a:normAutofit/>
          </a:bodyPr>
          <a:lstStyle>
            <a:lvl1pPr>
              <a:defRPr sz="1400">
                <a:solidFill>
                  <a:schemeClr val="tx1"/>
                </a:solidFill>
                <a:latin typeface="Soberana Sans" pitchFamily="50" charset="0"/>
              </a:defRPr>
            </a:lvl1pPr>
            <a:lvl2pPr>
              <a:defRPr sz="1400">
                <a:solidFill>
                  <a:schemeClr val="tx1"/>
                </a:solidFill>
                <a:latin typeface="Soberana Sans" pitchFamily="50" charset="0"/>
              </a:defRPr>
            </a:lvl2pPr>
            <a:lvl3pPr>
              <a:defRPr sz="1400">
                <a:solidFill>
                  <a:schemeClr val="tx1"/>
                </a:solidFill>
                <a:latin typeface="Soberana Sans" pitchFamily="50" charset="0"/>
              </a:defRPr>
            </a:lvl3pPr>
            <a:lvl4pPr>
              <a:defRPr sz="1400">
                <a:solidFill>
                  <a:schemeClr val="tx1"/>
                </a:solidFill>
                <a:latin typeface="Soberana Sans" pitchFamily="50" charset="0"/>
              </a:defRPr>
            </a:lvl4pPr>
            <a:lvl5pPr>
              <a:defRPr sz="1400">
                <a:solidFill>
                  <a:schemeClr val="tx1"/>
                </a:solidFill>
                <a:latin typeface="Soberana Sans" pitchFamily="50" charset="0"/>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711074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Tree>
    <p:extLst>
      <p:ext uri="{BB962C8B-B14F-4D97-AF65-F5344CB8AC3E}">
        <p14:creationId xmlns:p14="http://schemas.microsoft.com/office/powerpoint/2010/main" val="2446720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1_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7"/>
            <a:ext cx="7772400" cy="1470025"/>
          </a:xfrm>
          <a:prstGeom prst="rect">
            <a:avLst/>
          </a:prstGeom>
        </p:spPr>
        <p:txBody>
          <a:bodyPr/>
          <a:lstStyle/>
          <a:p>
            <a:r>
              <a:rPr lang="es-ES" dirty="0" smtClean="0"/>
              <a:t>Haga clic para modificar el estilo de título del patrón</a:t>
            </a:r>
            <a:endParaRPr lang="es-MX" dirty="0"/>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atin typeface="Calibri" charset="0"/>
                <a:ea typeface="ＭＳ Ｐゴシック" charset="0"/>
                <a:cs typeface="Arial" charset="0"/>
              </a:defRPr>
            </a:lvl1pPr>
          </a:lstStyle>
          <a:p>
            <a:pPr fontAlgn="base">
              <a:spcBef>
                <a:spcPct val="0"/>
              </a:spcBef>
              <a:spcAft>
                <a:spcPct val="0"/>
              </a:spcAft>
              <a:defRPr/>
            </a:pPr>
            <a:endParaRPr lang="es-MX">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lvl1pPr eaLnBrk="1" hangingPunct="1">
              <a:defRPr>
                <a:latin typeface="Calibri" panose="020F0502020204030204" pitchFamily="34" charset="0"/>
                <a:ea typeface="+mn-ea"/>
                <a:cs typeface="Arial" charset="0"/>
              </a:defRPr>
            </a:lvl1pPr>
          </a:lstStyle>
          <a:p>
            <a:pPr fontAlgn="base">
              <a:spcBef>
                <a:spcPct val="0"/>
              </a:spcBef>
              <a:spcAft>
                <a:spcPct val="0"/>
              </a:spcAft>
              <a:defRPr/>
            </a:pPr>
            <a:r>
              <a:rPr lang="es-MX">
                <a:solidFill>
                  <a:prstClr val="black"/>
                </a:solidFill>
              </a:rPr>
              <a:t>Toulouse, Francia a 19 de marzo de 2015</a:t>
            </a:r>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cs typeface="Arial" panose="020B0604020202020204" pitchFamily="34" charset="0"/>
              </a:defRPr>
            </a:lvl1pPr>
          </a:lstStyle>
          <a:p>
            <a:pPr fontAlgn="base">
              <a:spcBef>
                <a:spcPct val="0"/>
              </a:spcBef>
              <a:spcAft>
                <a:spcPct val="0"/>
              </a:spcAft>
              <a:defRPr/>
            </a:pPr>
            <a:fld id="{67F8DFBA-6C29-45D9-9926-E2E9B4876DF6}" type="slidenum">
              <a:rPr lang="es-MX" altLang="es-MX">
                <a:solidFill>
                  <a:prstClr val="black"/>
                </a:solidFill>
                <a:ea typeface="ＭＳ Ｐゴシック" panose="020B0600070205080204" pitchFamily="34" charset="-128"/>
              </a:rPr>
              <a:pPr fontAlgn="base">
                <a:spcBef>
                  <a:spcPct val="0"/>
                </a:spcBef>
                <a:spcAft>
                  <a:spcPct val="0"/>
                </a:spcAft>
                <a:defRPr/>
              </a:pPr>
              <a:t>‹Nº›</a:t>
            </a:fld>
            <a:endParaRPr lang="es-MX" altLang="es-MX">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1512392409"/>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Tree>
    <p:extLst>
      <p:ext uri="{BB962C8B-B14F-4D97-AF65-F5344CB8AC3E}">
        <p14:creationId xmlns:p14="http://schemas.microsoft.com/office/powerpoint/2010/main" val="664109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Tree>
    <p:extLst>
      <p:ext uri="{BB962C8B-B14F-4D97-AF65-F5344CB8AC3E}">
        <p14:creationId xmlns:p14="http://schemas.microsoft.com/office/powerpoint/2010/main" val="4061024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Diapositiva de título">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2"/>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cs typeface="Arial" charset="0"/>
              </a:defRPr>
            </a:lvl1pPr>
          </a:lstStyle>
          <a:p>
            <a:pPr fontAlgn="base">
              <a:spcBef>
                <a:spcPct val="0"/>
              </a:spcBef>
              <a:spcAft>
                <a:spcPct val="0"/>
              </a:spcAft>
              <a:defRPr/>
            </a:pPr>
            <a:r>
              <a:rPr lang="es-MX" dirty="0" smtClean="0">
                <a:solidFill>
                  <a:prstClr val="black"/>
                </a:solidFill>
                <a:ea typeface="ＭＳ Ｐゴシック" charset="0"/>
              </a:rPr>
              <a:t>17.12.2014</a:t>
            </a:r>
            <a:endParaRPr lang="es-MX" dirty="0">
              <a:solidFill>
                <a:prstClr val="black"/>
              </a:solidFill>
              <a:ea typeface="ＭＳ Ｐゴシック" charset="0"/>
            </a:endParaRPr>
          </a:p>
        </p:txBody>
      </p:sp>
      <p:sp>
        <p:nvSpPr>
          <p:cNvPr id="5" name="4 Marcador de pie de página"/>
          <p:cNvSpPr>
            <a:spLocks noGrp="1"/>
          </p:cNvSpPr>
          <p:nvPr>
            <p:ph type="ftr" sz="quarter" idx="11"/>
          </p:nvPr>
        </p:nvSpPr>
        <p:spPr>
          <a:xfrm>
            <a:off x="3124200" y="6356352"/>
            <a:ext cx="2895600" cy="365125"/>
          </a:xfrm>
          <a:prstGeom prst="rect">
            <a:avLst/>
          </a:prstGeom>
        </p:spPr>
        <p:txBody>
          <a:bodyPr/>
          <a:lstStyle>
            <a:lvl1pPr eaLnBrk="1" hangingPunct="1">
              <a:defRPr>
                <a:latin typeface="Calibri" panose="020F0502020204030204" pitchFamily="34" charset="0"/>
                <a:ea typeface="+mn-ea"/>
                <a:cs typeface="Arial" charset="0"/>
              </a:defRPr>
            </a:lvl1pPr>
          </a:lstStyle>
          <a:p>
            <a:pPr fontAlgn="base">
              <a:spcBef>
                <a:spcPct val="0"/>
              </a:spcBef>
              <a:spcAft>
                <a:spcPct val="0"/>
              </a:spcAft>
              <a:defRPr/>
            </a:pPr>
            <a:endParaRPr lang="es-MX" dirty="0">
              <a:solidFill>
                <a:prstClr val="black"/>
              </a:solidFill>
            </a:endParaRPr>
          </a:p>
        </p:txBody>
      </p:sp>
      <p:sp>
        <p:nvSpPr>
          <p:cNvPr id="6" name="5 Marcador de número de diapositiva"/>
          <p:cNvSpPr>
            <a:spLocks noGrp="1"/>
          </p:cNvSpPr>
          <p:nvPr>
            <p:ph type="sldNum" sz="quarter" idx="12"/>
          </p:nvPr>
        </p:nvSpPr>
        <p:spPr>
          <a:xfrm>
            <a:off x="6553200" y="6356352"/>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cs typeface="Arial" charset="0"/>
              </a:defRPr>
            </a:lvl1pPr>
          </a:lstStyle>
          <a:p>
            <a:pPr fontAlgn="base">
              <a:spcBef>
                <a:spcPct val="0"/>
              </a:spcBef>
              <a:spcAft>
                <a:spcPct val="0"/>
              </a:spcAft>
              <a:defRPr/>
            </a:pPr>
            <a:fld id="{A6D67208-0899-1D4E-A7A2-70C14F449979}" type="slidenum">
              <a:rPr lang="es-MX">
                <a:solidFill>
                  <a:prstClr val="black"/>
                </a:solidFill>
                <a:ea typeface="ＭＳ Ｐゴシック" charset="0"/>
              </a:rPr>
              <a:pPr fontAlgn="base">
                <a:spcBef>
                  <a:spcPct val="0"/>
                </a:spcBef>
                <a:spcAft>
                  <a:spcPct val="0"/>
                </a:spcAft>
                <a:defRPr/>
              </a:pPr>
              <a:t>‹Nº›</a:t>
            </a:fld>
            <a:endParaRPr lang="es-MX">
              <a:solidFill>
                <a:prstClr val="black"/>
              </a:solidFill>
              <a:ea typeface="ＭＳ Ｐゴシック" charset="0"/>
            </a:endParaRPr>
          </a:p>
        </p:txBody>
      </p:sp>
    </p:spTree>
    <p:extLst>
      <p:ext uri="{BB962C8B-B14F-4D97-AF65-F5344CB8AC3E}">
        <p14:creationId xmlns:p14="http://schemas.microsoft.com/office/powerpoint/2010/main" val="2137571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Tree>
    <p:extLst>
      <p:ext uri="{BB962C8B-B14F-4D97-AF65-F5344CB8AC3E}">
        <p14:creationId xmlns:p14="http://schemas.microsoft.com/office/powerpoint/2010/main" val="30104782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image" Target="../media/image1.jpeg"/><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7" name="Group 5"/>
          <p:cNvGrpSpPr>
            <a:grpSpLocks noChangeAspect="1"/>
          </p:cNvGrpSpPr>
          <p:nvPr userDrawn="1"/>
        </p:nvGrpSpPr>
        <p:grpSpPr bwMode="auto">
          <a:xfrm>
            <a:off x="2" y="930277"/>
            <a:ext cx="9180513" cy="117475"/>
            <a:chOff x="-11" y="607"/>
            <a:chExt cx="5801" cy="74"/>
          </a:xfrm>
        </p:grpSpPr>
        <p:sp>
          <p:nvSpPr>
            <p:cNvPr id="1037" name="Rectangle 69"/>
            <p:cNvSpPr>
              <a:spLocks noChangeArrowheads="1"/>
            </p:cNvSpPr>
            <p:nvPr userDrawn="1"/>
          </p:nvSpPr>
          <p:spPr bwMode="auto">
            <a:xfrm>
              <a:off x="2257" y="607"/>
              <a:ext cx="1156" cy="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fontAlgn="base" hangingPunct="1">
                <a:spcBef>
                  <a:spcPct val="0"/>
                </a:spcBef>
                <a:spcAft>
                  <a:spcPct val="0"/>
                </a:spcAft>
                <a:defRPr/>
              </a:pPr>
              <a:endParaRPr lang="es-MX" altLang="es-MX" smtClean="0">
                <a:solidFill>
                  <a:prstClr val="black"/>
                </a:solidFill>
                <a:ea typeface="ＭＳ Ｐゴシック" charset="0"/>
              </a:endParaRPr>
            </a:p>
          </p:txBody>
        </p:sp>
        <p:sp>
          <p:nvSpPr>
            <p:cNvPr id="1038" name="Rectangle 70"/>
            <p:cNvSpPr>
              <a:spLocks noChangeArrowheads="1"/>
            </p:cNvSpPr>
            <p:nvPr userDrawn="1"/>
          </p:nvSpPr>
          <p:spPr bwMode="auto">
            <a:xfrm>
              <a:off x="3468" y="630"/>
              <a:ext cx="2322" cy="51"/>
            </a:xfrm>
            <a:prstGeom prst="rect">
              <a:avLst/>
            </a:prstGeom>
            <a:solidFill>
              <a:srgbClr val="BC0A2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fontAlgn="base" hangingPunct="1">
                <a:spcBef>
                  <a:spcPct val="0"/>
                </a:spcBef>
                <a:spcAft>
                  <a:spcPct val="0"/>
                </a:spcAft>
                <a:defRPr/>
              </a:pPr>
              <a:endParaRPr lang="es-MX" altLang="es-MX" smtClean="0">
                <a:solidFill>
                  <a:prstClr val="black"/>
                </a:solidFill>
                <a:ea typeface="ＭＳ Ｐゴシック" charset="0"/>
              </a:endParaRPr>
            </a:p>
          </p:txBody>
        </p:sp>
        <p:sp>
          <p:nvSpPr>
            <p:cNvPr id="1039" name="Rectangle 68"/>
            <p:cNvSpPr>
              <a:spLocks noChangeArrowheads="1"/>
            </p:cNvSpPr>
            <p:nvPr userDrawn="1"/>
          </p:nvSpPr>
          <p:spPr bwMode="auto">
            <a:xfrm>
              <a:off x="-11" y="630"/>
              <a:ext cx="2322" cy="51"/>
            </a:xfrm>
            <a:prstGeom prst="rect">
              <a:avLst/>
            </a:prstGeom>
            <a:solidFill>
              <a:srgbClr val="0472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fontAlgn="base" hangingPunct="1">
                <a:spcBef>
                  <a:spcPct val="0"/>
                </a:spcBef>
                <a:spcAft>
                  <a:spcPct val="0"/>
                </a:spcAft>
                <a:defRPr/>
              </a:pPr>
              <a:endParaRPr lang="es-MX" altLang="es-MX" smtClean="0">
                <a:solidFill>
                  <a:prstClr val="black"/>
                </a:solidFill>
                <a:ea typeface="ＭＳ Ｐゴシック" charset="0"/>
              </a:endParaRPr>
            </a:p>
          </p:txBody>
        </p:sp>
      </p:grpSp>
      <p:grpSp>
        <p:nvGrpSpPr>
          <p:cNvPr id="1028" name="32 Grupo"/>
          <p:cNvGrpSpPr>
            <a:grpSpLocks/>
          </p:cNvGrpSpPr>
          <p:nvPr userDrawn="1"/>
        </p:nvGrpSpPr>
        <p:grpSpPr bwMode="auto">
          <a:xfrm>
            <a:off x="-25398" y="1844675"/>
            <a:ext cx="9205913" cy="4913313"/>
            <a:chOff x="0" y="3571875"/>
            <a:chExt cx="9144000" cy="2714625"/>
          </a:xfrm>
        </p:grpSpPr>
        <p:grpSp>
          <p:nvGrpSpPr>
            <p:cNvPr id="1029" name="14 Grupo"/>
            <p:cNvGrpSpPr>
              <a:grpSpLocks/>
            </p:cNvGrpSpPr>
            <p:nvPr userDrawn="1"/>
          </p:nvGrpSpPr>
          <p:grpSpPr bwMode="auto">
            <a:xfrm>
              <a:off x="0" y="4725988"/>
              <a:ext cx="9144000" cy="1560512"/>
              <a:chOff x="0" y="4725988"/>
              <a:chExt cx="9144000" cy="1560512"/>
            </a:xfrm>
          </p:grpSpPr>
          <p:cxnSp>
            <p:nvCxnSpPr>
              <p:cNvPr id="17" name="16 Conector recto"/>
              <p:cNvCxnSpPr/>
              <p:nvPr userDrawn="1"/>
            </p:nvCxnSpPr>
            <p:spPr>
              <a:xfrm>
                <a:off x="0" y="6227734"/>
                <a:ext cx="4862924" cy="1754"/>
              </a:xfrm>
              <a:prstGeom prst="line">
                <a:avLst/>
              </a:prstGeom>
              <a:solidFill>
                <a:srgbClr val="1B416F"/>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8" name="17 Conector recto"/>
              <p:cNvCxnSpPr/>
              <p:nvPr userDrawn="1"/>
            </p:nvCxnSpPr>
            <p:spPr>
              <a:xfrm>
                <a:off x="0" y="6168969"/>
                <a:ext cx="4862924" cy="1754"/>
              </a:xfrm>
              <a:prstGeom prst="line">
                <a:avLst/>
              </a:prstGeom>
              <a:solidFill>
                <a:srgbClr val="1B416F"/>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cxnSp>
          <p:cxnSp>
            <p:nvCxnSpPr>
              <p:cNvPr id="19" name="18 Conector recto"/>
              <p:cNvCxnSpPr/>
              <p:nvPr userDrawn="1"/>
            </p:nvCxnSpPr>
            <p:spPr>
              <a:xfrm>
                <a:off x="0" y="6284746"/>
                <a:ext cx="4862924" cy="1754"/>
              </a:xfrm>
              <a:prstGeom prst="line">
                <a:avLst/>
              </a:prstGeom>
              <a:solidFill>
                <a:srgbClr val="1B416F"/>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sp>
            <p:nvSpPr>
              <p:cNvPr id="1035" name="20 Arco"/>
              <p:cNvSpPr>
                <a:spLocks noChangeArrowheads="1"/>
              </p:cNvSpPr>
              <p:nvPr userDrawn="1"/>
            </p:nvSpPr>
            <p:spPr bwMode="auto">
              <a:xfrm flipV="1">
                <a:off x="290513" y="4725988"/>
                <a:ext cx="8853487" cy="1558925"/>
              </a:xfrm>
              <a:custGeom>
                <a:avLst/>
                <a:gdLst>
                  <a:gd name="T0" fmla="*/ 5019944 w 8715405"/>
                  <a:gd name="T1" fmla="*/ 0 h 1929069"/>
                  <a:gd name="T2" fmla="*/ 5019942 w 8715405"/>
                  <a:gd name="T3" fmla="*/ 141780 h 1929069"/>
                  <a:gd name="T4" fmla="*/ 10039882 w 8715405"/>
                  <a:gd name="T5" fmla="*/ 141780 h 1929069"/>
                  <a:gd name="T6" fmla="*/ 11796480 60000 65536"/>
                  <a:gd name="T7" fmla="*/ 11796480 60000 65536"/>
                  <a:gd name="T8" fmla="*/ 5898240 60000 65536"/>
                  <a:gd name="T9" fmla="*/ 4357704 w 8715405"/>
                  <a:gd name="T10" fmla="*/ 0 h 1929069"/>
                  <a:gd name="T11" fmla="*/ 8715405 w 8715405"/>
                  <a:gd name="T12" fmla="*/ 964535 h 1929069"/>
                </a:gdLst>
                <a:ahLst/>
                <a:cxnLst>
                  <a:cxn ang="T6">
                    <a:pos x="T0" y="T1"/>
                  </a:cxn>
                  <a:cxn ang="T7">
                    <a:pos x="T2" y="T3"/>
                  </a:cxn>
                  <a:cxn ang="T8">
                    <a:pos x="T4" y="T5"/>
                  </a:cxn>
                </a:cxnLst>
                <a:rect l="T9" t="T10" r="T11" b="T12"/>
                <a:pathLst>
                  <a:path w="8715405" h="1929069" stroke="0">
                    <a:moveTo>
                      <a:pt x="4357704" y="0"/>
                    </a:moveTo>
                    <a:lnTo>
                      <a:pt x="4357703" y="0"/>
                    </a:lnTo>
                    <a:cubicBezTo>
                      <a:pt x="6764396" y="0"/>
                      <a:pt x="8715406" y="431837"/>
                      <a:pt x="8715406" y="964535"/>
                    </a:cubicBezTo>
                    <a:cubicBezTo>
                      <a:pt x="8715406" y="964538"/>
                      <a:pt x="8715405" y="964541"/>
                      <a:pt x="8715405" y="964544"/>
                    </a:cubicBezTo>
                    <a:lnTo>
                      <a:pt x="4357703" y="964535"/>
                    </a:lnTo>
                    <a:lnTo>
                      <a:pt x="4357704" y="0"/>
                    </a:lnTo>
                    <a:close/>
                  </a:path>
                  <a:path w="8715405" h="1929069" fill="none">
                    <a:moveTo>
                      <a:pt x="4357704" y="0"/>
                    </a:moveTo>
                    <a:lnTo>
                      <a:pt x="4357703" y="0"/>
                    </a:lnTo>
                    <a:cubicBezTo>
                      <a:pt x="6764396" y="0"/>
                      <a:pt x="8715406" y="431837"/>
                      <a:pt x="8715406" y="964535"/>
                    </a:cubicBezTo>
                    <a:cubicBezTo>
                      <a:pt x="8715406" y="964538"/>
                      <a:pt x="8715405" y="964541"/>
                      <a:pt x="8715405" y="964544"/>
                    </a:cubicBezTo>
                  </a:path>
                </a:pathLst>
              </a:custGeom>
              <a:noFill/>
              <a:ln w="31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rot="10800000" anchor="ctr"/>
              <a:lstStyle/>
              <a:p>
                <a:pPr eaLnBrk="0" fontAlgn="base" hangingPunct="0">
                  <a:spcBef>
                    <a:spcPct val="0"/>
                  </a:spcBef>
                  <a:spcAft>
                    <a:spcPct val="0"/>
                  </a:spcAft>
                </a:pPr>
                <a:endParaRPr lang="es-ES">
                  <a:solidFill>
                    <a:prstClr val="black"/>
                  </a:solidFill>
                  <a:ea typeface="ＭＳ Ｐゴシック" charset="0"/>
                </a:endParaRPr>
              </a:p>
            </p:txBody>
          </p:sp>
        </p:grpSp>
        <p:sp>
          <p:nvSpPr>
            <p:cNvPr id="15" name="21 Arco"/>
            <p:cNvSpPr>
              <a:spLocks noChangeArrowheads="1"/>
            </p:cNvSpPr>
            <p:nvPr userDrawn="1"/>
          </p:nvSpPr>
          <p:spPr bwMode="auto">
            <a:xfrm flipV="1">
              <a:off x="444664" y="4091118"/>
              <a:ext cx="8699336" cy="2136616"/>
            </a:xfrm>
            <a:custGeom>
              <a:avLst/>
              <a:gdLst>
                <a:gd name="T0" fmla="*/ 4188608 w 8563004"/>
                <a:gd name="T1" fmla="*/ 311 h 2644122"/>
                <a:gd name="T2" fmla="*/ 4281502 w 8563004"/>
                <a:gd name="T3" fmla="*/ 1322061 h 2644122"/>
                <a:gd name="T4" fmla="*/ 8563004 w 8563004"/>
                <a:gd name="T5" fmla="*/ 1322061 h 2644122"/>
                <a:gd name="T6" fmla="*/ 11796480 60000 65536"/>
                <a:gd name="T7" fmla="*/ 5898240 60000 65536"/>
                <a:gd name="T8" fmla="*/ 5898240 60000 65536"/>
                <a:gd name="T9" fmla="*/ 4188608 w 8563004"/>
                <a:gd name="T10" fmla="*/ 0 h 2644122"/>
                <a:gd name="T11" fmla="*/ 8563004 w 8563004"/>
                <a:gd name="T12" fmla="*/ 1322061 h 2644122"/>
              </a:gdLst>
              <a:ahLst/>
              <a:cxnLst>
                <a:cxn ang="T6">
                  <a:pos x="T0" y="T1"/>
                </a:cxn>
                <a:cxn ang="T7">
                  <a:pos x="T2" y="T3"/>
                </a:cxn>
                <a:cxn ang="T8">
                  <a:pos x="T4" y="T5"/>
                </a:cxn>
              </a:cxnLst>
              <a:rect l="T9" t="T10" r="T11" b="T12"/>
              <a:pathLst>
                <a:path w="8563004" h="2644122" stroke="0">
                  <a:moveTo>
                    <a:pt x="4188608" y="311"/>
                  </a:moveTo>
                  <a:lnTo>
                    <a:pt x="4188608" y="311"/>
                  </a:lnTo>
                  <a:cubicBezTo>
                    <a:pt x="4219568" y="103"/>
                    <a:pt x="4250534" y="-1"/>
                    <a:pt x="4281502" y="0"/>
                  </a:cubicBezTo>
                  <a:cubicBezTo>
                    <a:pt x="6646110" y="0"/>
                    <a:pt x="8563004" y="591906"/>
                    <a:pt x="8563004" y="1322061"/>
                  </a:cubicBezTo>
                  <a:cubicBezTo>
                    <a:pt x="8563004" y="1322064"/>
                    <a:pt x="8563003" y="1322067"/>
                    <a:pt x="8563003" y="1322070"/>
                  </a:cubicBezTo>
                  <a:lnTo>
                    <a:pt x="4281502" y="1322061"/>
                  </a:lnTo>
                  <a:close/>
                </a:path>
                <a:path w="8563004" h="2644122" fill="none">
                  <a:moveTo>
                    <a:pt x="4188608" y="311"/>
                  </a:moveTo>
                  <a:lnTo>
                    <a:pt x="4188608" y="311"/>
                  </a:lnTo>
                  <a:cubicBezTo>
                    <a:pt x="4219568" y="103"/>
                    <a:pt x="4250534" y="-1"/>
                    <a:pt x="4281502" y="0"/>
                  </a:cubicBezTo>
                  <a:cubicBezTo>
                    <a:pt x="6646110" y="0"/>
                    <a:pt x="8563004" y="591906"/>
                    <a:pt x="8563004" y="1322061"/>
                  </a:cubicBezTo>
                  <a:cubicBezTo>
                    <a:pt x="8563004" y="1322064"/>
                    <a:pt x="8563003" y="1322067"/>
                    <a:pt x="8563003" y="1322070"/>
                  </a:cubicBezTo>
                </a:path>
              </a:pathLst>
            </a:custGeom>
            <a:noFill/>
            <a:ln w="3175" algn="ctr">
              <a:solidFill>
                <a:schemeClr val="bg1">
                  <a:lumMod val="50000"/>
                </a:schemeClr>
              </a:solidFill>
              <a:miter lim="800000"/>
              <a:headEnd/>
              <a:tailEnd/>
            </a:ln>
          </p:spPr>
          <p:txBody>
            <a:bodyPr rot="10800000" anchor="ctr"/>
            <a:lstStyle/>
            <a:p>
              <a:pPr>
                <a:defRPr/>
              </a:pPr>
              <a:endParaRPr lang="es-MX">
                <a:solidFill>
                  <a:prstClr val="white"/>
                </a:solidFill>
                <a:ea typeface="ＭＳ Ｐゴシック" charset="0"/>
                <a:cs typeface="Arial" charset="0"/>
              </a:endParaRPr>
            </a:p>
          </p:txBody>
        </p:sp>
        <p:sp>
          <p:nvSpPr>
            <p:cNvPr id="1031" name="16 Arco"/>
            <p:cNvSpPr>
              <a:spLocks noChangeArrowheads="1"/>
            </p:cNvSpPr>
            <p:nvPr userDrawn="1"/>
          </p:nvSpPr>
          <p:spPr bwMode="auto">
            <a:xfrm flipV="1">
              <a:off x="508000" y="3571875"/>
              <a:ext cx="8636000" cy="2597150"/>
            </a:xfrm>
            <a:custGeom>
              <a:avLst/>
              <a:gdLst>
                <a:gd name="T0" fmla="*/ 4767553 w 8501091"/>
                <a:gd name="T1" fmla="*/ 83 h 3213806"/>
                <a:gd name="T2" fmla="*/ 4897634 w 8501091"/>
                <a:gd name="T3" fmla="*/ 236204 h 3213806"/>
                <a:gd name="T4" fmla="*/ 9792609 w 8501091"/>
                <a:gd name="T5" fmla="*/ 243987 h 3213806"/>
                <a:gd name="T6" fmla="*/ 11796480 60000 65536"/>
                <a:gd name="T7" fmla="*/ 5898240 60000 65536"/>
                <a:gd name="T8" fmla="*/ 5898240 60000 65536"/>
                <a:gd name="T9" fmla="*/ 4137650 w 8501091"/>
                <a:gd name="T10" fmla="*/ 0 h 3213806"/>
                <a:gd name="T11" fmla="*/ 8501091 w 8501091"/>
                <a:gd name="T12" fmla="*/ 1659853 h 3213806"/>
              </a:gdLst>
              <a:ahLst/>
              <a:cxnLst>
                <a:cxn ang="T6">
                  <a:pos x="T0" y="T1"/>
                </a:cxn>
                <a:cxn ang="T7">
                  <a:pos x="T2" y="T3"/>
                </a:cxn>
                <a:cxn ang="T8">
                  <a:pos x="T4" y="T5"/>
                </a:cxn>
              </a:cxnLst>
              <a:rect l="T9" t="T10" r="T11" b="T12"/>
              <a:pathLst>
                <a:path w="8501091" h="3213806" stroke="0">
                  <a:moveTo>
                    <a:pt x="4137650" y="567"/>
                  </a:moveTo>
                  <a:lnTo>
                    <a:pt x="4137649" y="566"/>
                  </a:lnTo>
                  <a:cubicBezTo>
                    <a:pt x="4175273" y="188"/>
                    <a:pt x="4212908" y="-1"/>
                    <a:pt x="4250545" y="0"/>
                  </a:cubicBezTo>
                  <a:cubicBezTo>
                    <a:pt x="6598056" y="0"/>
                    <a:pt x="8501091" y="719434"/>
                    <a:pt x="8501091" y="1606903"/>
                  </a:cubicBezTo>
                  <a:cubicBezTo>
                    <a:pt x="8501091" y="1624559"/>
                    <a:pt x="8500321" y="1642215"/>
                    <a:pt x="8498781" y="1659862"/>
                  </a:cubicBezTo>
                  <a:lnTo>
                    <a:pt x="4250546" y="1606903"/>
                  </a:lnTo>
                  <a:lnTo>
                    <a:pt x="4137650" y="567"/>
                  </a:lnTo>
                  <a:close/>
                </a:path>
                <a:path w="8501091" h="3213806" fill="none">
                  <a:moveTo>
                    <a:pt x="4137650" y="567"/>
                  </a:moveTo>
                  <a:lnTo>
                    <a:pt x="4137649" y="566"/>
                  </a:lnTo>
                  <a:cubicBezTo>
                    <a:pt x="4175273" y="188"/>
                    <a:pt x="4212908" y="-1"/>
                    <a:pt x="4250545" y="0"/>
                  </a:cubicBezTo>
                  <a:cubicBezTo>
                    <a:pt x="6598056" y="0"/>
                    <a:pt x="8501091" y="719434"/>
                    <a:pt x="8501091" y="1606903"/>
                  </a:cubicBezTo>
                  <a:cubicBezTo>
                    <a:pt x="8501091" y="1624559"/>
                    <a:pt x="8500321" y="1642215"/>
                    <a:pt x="8498781" y="1659862"/>
                  </a:cubicBezTo>
                </a:path>
              </a:pathLst>
            </a:custGeom>
            <a:noFill/>
            <a:ln w="317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rot="10800000" anchor="ctr"/>
            <a:lstStyle/>
            <a:p>
              <a:pPr eaLnBrk="0" fontAlgn="base" hangingPunct="0">
                <a:spcBef>
                  <a:spcPct val="0"/>
                </a:spcBef>
                <a:spcAft>
                  <a:spcPct val="0"/>
                </a:spcAft>
              </a:pPr>
              <a:endParaRPr lang="es-ES">
                <a:solidFill>
                  <a:prstClr val="black"/>
                </a:solidFill>
                <a:ea typeface="ＭＳ Ｐゴシック" charset="0"/>
              </a:endParaRPr>
            </a:p>
          </p:txBody>
        </p:sp>
      </p:grpSp>
      <p:pic>
        <p:nvPicPr>
          <p:cNvPr id="16" name="2 Imagen" descr="LOGO SEP SOBERANA.jpg"/>
          <p:cNvPicPr/>
          <p:nvPr userDrawn="1"/>
        </p:nvPicPr>
        <p:blipFill>
          <a:blip r:embed="rId17"/>
          <a:stretch>
            <a:fillRect/>
          </a:stretch>
        </p:blipFill>
        <p:spPr>
          <a:xfrm>
            <a:off x="2" y="0"/>
            <a:ext cx="2699790" cy="963615"/>
          </a:xfrm>
          <a:prstGeom prst="rect">
            <a:avLst/>
          </a:prstGeom>
        </p:spPr>
      </p:pic>
      <p:sp>
        <p:nvSpPr>
          <p:cNvPr id="20" name="CuadroTexto 19"/>
          <p:cNvSpPr txBox="1"/>
          <p:nvPr userDrawn="1"/>
        </p:nvSpPr>
        <p:spPr>
          <a:xfrm>
            <a:off x="3347867" y="332656"/>
            <a:ext cx="5832648" cy="400110"/>
          </a:xfrm>
          <a:prstGeom prst="rect">
            <a:avLst/>
          </a:prstGeom>
          <a:noFill/>
        </p:spPr>
        <p:txBody>
          <a:bodyPr wrap="square" rtlCol="0">
            <a:spAutoFit/>
          </a:bodyPr>
          <a:lstStyle/>
          <a:p>
            <a:pPr algn="r" eaLnBrk="0" fontAlgn="base" hangingPunct="0">
              <a:spcBef>
                <a:spcPct val="0"/>
              </a:spcBef>
              <a:spcAft>
                <a:spcPct val="0"/>
              </a:spcAft>
            </a:pPr>
            <a:r>
              <a:rPr lang="es-ES" sz="2000" dirty="0" smtClean="0">
                <a:solidFill>
                  <a:prstClr val="black"/>
                </a:solidFill>
                <a:latin typeface="Soberana Titular" panose="02000000000000000000" pitchFamily="50" charset="0"/>
                <a:ea typeface="ＭＳ Ｐゴシック" charset="0"/>
              </a:rPr>
              <a:t>TECNOLÓGICO NACIONAL DE MÉXICO</a:t>
            </a:r>
            <a:endParaRPr lang="es-ES" sz="2000" dirty="0">
              <a:solidFill>
                <a:prstClr val="black"/>
              </a:solidFill>
              <a:latin typeface="Soberana Titular" panose="02000000000000000000" pitchFamily="50" charset="0"/>
              <a:ea typeface="ＭＳ Ｐゴシック" charset="0"/>
            </a:endParaRPr>
          </a:p>
        </p:txBody>
      </p:sp>
    </p:spTree>
    <p:extLst>
      <p:ext uri="{BB962C8B-B14F-4D97-AF65-F5344CB8AC3E}">
        <p14:creationId xmlns:p14="http://schemas.microsoft.com/office/powerpoint/2010/main" val="1321181673"/>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 id="2147483801" r:id="rId14"/>
    <p:sldLayoutId id="2147483771" r:id="rId15"/>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7" name="Group 5"/>
          <p:cNvGrpSpPr>
            <a:grpSpLocks noChangeAspect="1"/>
          </p:cNvGrpSpPr>
          <p:nvPr userDrawn="1"/>
        </p:nvGrpSpPr>
        <p:grpSpPr bwMode="auto">
          <a:xfrm>
            <a:off x="2" y="930277"/>
            <a:ext cx="9180513" cy="117475"/>
            <a:chOff x="-11" y="607"/>
            <a:chExt cx="5801" cy="74"/>
          </a:xfrm>
        </p:grpSpPr>
        <p:sp>
          <p:nvSpPr>
            <p:cNvPr id="1037" name="Rectangle 69"/>
            <p:cNvSpPr>
              <a:spLocks noChangeArrowheads="1"/>
            </p:cNvSpPr>
            <p:nvPr userDrawn="1"/>
          </p:nvSpPr>
          <p:spPr bwMode="auto">
            <a:xfrm>
              <a:off x="2257" y="607"/>
              <a:ext cx="1156" cy="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fontAlgn="base" hangingPunct="1">
                <a:spcBef>
                  <a:spcPct val="0"/>
                </a:spcBef>
                <a:spcAft>
                  <a:spcPct val="0"/>
                </a:spcAft>
                <a:defRPr/>
              </a:pPr>
              <a:endParaRPr lang="es-MX" altLang="es-MX" smtClean="0">
                <a:solidFill>
                  <a:prstClr val="black"/>
                </a:solidFill>
                <a:ea typeface="ＭＳ Ｐゴシック" charset="0"/>
              </a:endParaRPr>
            </a:p>
          </p:txBody>
        </p:sp>
        <p:sp>
          <p:nvSpPr>
            <p:cNvPr id="1038" name="Rectangle 70"/>
            <p:cNvSpPr>
              <a:spLocks noChangeArrowheads="1"/>
            </p:cNvSpPr>
            <p:nvPr userDrawn="1"/>
          </p:nvSpPr>
          <p:spPr bwMode="auto">
            <a:xfrm>
              <a:off x="3468" y="630"/>
              <a:ext cx="2322" cy="51"/>
            </a:xfrm>
            <a:prstGeom prst="rect">
              <a:avLst/>
            </a:prstGeom>
            <a:solidFill>
              <a:srgbClr val="BC0A2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fontAlgn="base" hangingPunct="1">
                <a:spcBef>
                  <a:spcPct val="0"/>
                </a:spcBef>
                <a:spcAft>
                  <a:spcPct val="0"/>
                </a:spcAft>
                <a:defRPr/>
              </a:pPr>
              <a:endParaRPr lang="es-MX" altLang="es-MX" smtClean="0">
                <a:solidFill>
                  <a:prstClr val="black"/>
                </a:solidFill>
                <a:ea typeface="ＭＳ Ｐゴシック" charset="0"/>
              </a:endParaRPr>
            </a:p>
          </p:txBody>
        </p:sp>
        <p:sp>
          <p:nvSpPr>
            <p:cNvPr id="1039" name="Rectangle 68"/>
            <p:cNvSpPr>
              <a:spLocks noChangeArrowheads="1"/>
            </p:cNvSpPr>
            <p:nvPr userDrawn="1"/>
          </p:nvSpPr>
          <p:spPr bwMode="auto">
            <a:xfrm>
              <a:off x="-11" y="630"/>
              <a:ext cx="2322" cy="51"/>
            </a:xfrm>
            <a:prstGeom prst="rect">
              <a:avLst/>
            </a:prstGeom>
            <a:solidFill>
              <a:srgbClr val="0472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fontAlgn="base" hangingPunct="1">
                <a:spcBef>
                  <a:spcPct val="0"/>
                </a:spcBef>
                <a:spcAft>
                  <a:spcPct val="0"/>
                </a:spcAft>
                <a:defRPr/>
              </a:pPr>
              <a:endParaRPr lang="es-MX" altLang="es-MX" smtClean="0">
                <a:solidFill>
                  <a:prstClr val="black"/>
                </a:solidFill>
                <a:ea typeface="ＭＳ Ｐゴシック" charset="0"/>
              </a:endParaRPr>
            </a:p>
          </p:txBody>
        </p:sp>
      </p:grpSp>
      <p:grpSp>
        <p:nvGrpSpPr>
          <p:cNvPr id="1028" name="32 Grupo"/>
          <p:cNvGrpSpPr>
            <a:grpSpLocks/>
          </p:cNvGrpSpPr>
          <p:nvPr userDrawn="1"/>
        </p:nvGrpSpPr>
        <p:grpSpPr bwMode="auto">
          <a:xfrm>
            <a:off x="-25398" y="1844675"/>
            <a:ext cx="9205913" cy="4913313"/>
            <a:chOff x="0" y="3571875"/>
            <a:chExt cx="9144000" cy="2714625"/>
          </a:xfrm>
        </p:grpSpPr>
        <p:grpSp>
          <p:nvGrpSpPr>
            <p:cNvPr id="1029" name="14 Grupo"/>
            <p:cNvGrpSpPr>
              <a:grpSpLocks/>
            </p:cNvGrpSpPr>
            <p:nvPr userDrawn="1"/>
          </p:nvGrpSpPr>
          <p:grpSpPr bwMode="auto">
            <a:xfrm>
              <a:off x="0" y="4725988"/>
              <a:ext cx="9144000" cy="1560512"/>
              <a:chOff x="0" y="4725988"/>
              <a:chExt cx="9144000" cy="1560512"/>
            </a:xfrm>
          </p:grpSpPr>
          <p:cxnSp>
            <p:nvCxnSpPr>
              <p:cNvPr id="17" name="16 Conector recto"/>
              <p:cNvCxnSpPr/>
              <p:nvPr userDrawn="1"/>
            </p:nvCxnSpPr>
            <p:spPr>
              <a:xfrm>
                <a:off x="0" y="6227734"/>
                <a:ext cx="4862924" cy="1754"/>
              </a:xfrm>
              <a:prstGeom prst="line">
                <a:avLst/>
              </a:prstGeom>
              <a:solidFill>
                <a:srgbClr val="1B416F"/>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8" name="17 Conector recto"/>
              <p:cNvCxnSpPr/>
              <p:nvPr userDrawn="1"/>
            </p:nvCxnSpPr>
            <p:spPr>
              <a:xfrm>
                <a:off x="0" y="6168969"/>
                <a:ext cx="4862924" cy="1754"/>
              </a:xfrm>
              <a:prstGeom prst="line">
                <a:avLst/>
              </a:prstGeom>
              <a:solidFill>
                <a:srgbClr val="1B416F"/>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cxnSp>
          <p:cxnSp>
            <p:nvCxnSpPr>
              <p:cNvPr id="19" name="18 Conector recto"/>
              <p:cNvCxnSpPr/>
              <p:nvPr userDrawn="1"/>
            </p:nvCxnSpPr>
            <p:spPr>
              <a:xfrm>
                <a:off x="0" y="6284746"/>
                <a:ext cx="4862924" cy="1754"/>
              </a:xfrm>
              <a:prstGeom prst="line">
                <a:avLst/>
              </a:prstGeom>
              <a:solidFill>
                <a:srgbClr val="1B416F"/>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sp>
            <p:nvSpPr>
              <p:cNvPr id="1035" name="20 Arco"/>
              <p:cNvSpPr>
                <a:spLocks noChangeArrowheads="1"/>
              </p:cNvSpPr>
              <p:nvPr userDrawn="1"/>
            </p:nvSpPr>
            <p:spPr bwMode="auto">
              <a:xfrm flipV="1">
                <a:off x="290513" y="4725988"/>
                <a:ext cx="8853487" cy="1558925"/>
              </a:xfrm>
              <a:custGeom>
                <a:avLst/>
                <a:gdLst>
                  <a:gd name="T0" fmla="*/ 5019944 w 8715405"/>
                  <a:gd name="T1" fmla="*/ 0 h 1929069"/>
                  <a:gd name="T2" fmla="*/ 5019942 w 8715405"/>
                  <a:gd name="T3" fmla="*/ 141780 h 1929069"/>
                  <a:gd name="T4" fmla="*/ 10039882 w 8715405"/>
                  <a:gd name="T5" fmla="*/ 141780 h 1929069"/>
                  <a:gd name="T6" fmla="*/ 11796480 60000 65536"/>
                  <a:gd name="T7" fmla="*/ 11796480 60000 65536"/>
                  <a:gd name="T8" fmla="*/ 5898240 60000 65536"/>
                  <a:gd name="T9" fmla="*/ 4357704 w 8715405"/>
                  <a:gd name="T10" fmla="*/ 0 h 1929069"/>
                  <a:gd name="T11" fmla="*/ 8715405 w 8715405"/>
                  <a:gd name="T12" fmla="*/ 964535 h 1929069"/>
                </a:gdLst>
                <a:ahLst/>
                <a:cxnLst>
                  <a:cxn ang="T6">
                    <a:pos x="T0" y="T1"/>
                  </a:cxn>
                  <a:cxn ang="T7">
                    <a:pos x="T2" y="T3"/>
                  </a:cxn>
                  <a:cxn ang="T8">
                    <a:pos x="T4" y="T5"/>
                  </a:cxn>
                </a:cxnLst>
                <a:rect l="T9" t="T10" r="T11" b="T12"/>
                <a:pathLst>
                  <a:path w="8715405" h="1929069" stroke="0">
                    <a:moveTo>
                      <a:pt x="4357704" y="0"/>
                    </a:moveTo>
                    <a:lnTo>
                      <a:pt x="4357703" y="0"/>
                    </a:lnTo>
                    <a:cubicBezTo>
                      <a:pt x="6764396" y="0"/>
                      <a:pt x="8715406" y="431837"/>
                      <a:pt x="8715406" y="964535"/>
                    </a:cubicBezTo>
                    <a:cubicBezTo>
                      <a:pt x="8715406" y="964538"/>
                      <a:pt x="8715405" y="964541"/>
                      <a:pt x="8715405" y="964544"/>
                    </a:cubicBezTo>
                    <a:lnTo>
                      <a:pt x="4357703" y="964535"/>
                    </a:lnTo>
                    <a:lnTo>
                      <a:pt x="4357704" y="0"/>
                    </a:lnTo>
                    <a:close/>
                  </a:path>
                  <a:path w="8715405" h="1929069" fill="none">
                    <a:moveTo>
                      <a:pt x="4357704" y="0"/>
                    </a:moveTo>
                    <a:lnTo>
                      <a:pt x="4357703" y="0"/>
                    </a:lnTo>
                    <a:cubicBezTo>
                      <a:pt x="6764396" y="0"/>
                      <a:pt x="8715406" y="431837"/>
                      <a:pt x="8715406" y="964535"/>
                    </a:cubicBezTo>
                    <a:cubicBezTo>
                      <a:pt x="8715406" y="964538"/>
                      <a:pt x="8715405" y="964541"/>
                      <a:pt x="8715405" y="964544"/>
                    </a:cubicBezTo>
                  </a:path>
                </a:pathLst>
              </a:custGeom>
              <a:noFill/>
              <a:ln w="31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rot="10800000" anchor="ctr"/>
              <a:lstStyle/>
              <a:p>
                <a:pPr eaLnBrk="0" fontAlgn="base" hangingPunct="0">
                  <a:spcBef>
                    <a:spcPct val="0"/>
                  </a:spcBef>
                  <a:spcAft>
                    <a:spcPct val="0"/>
                  </a:spcAft>
                </a:pPr>
                <a:endParaRPr lang="es-ES">
                  <a:solidFill>
                    <a:prstClr val="black"/>
                  </a:solidFill>
                  <a:ea typeface="ＭＳ Ｐゴシック" charset="0"/>
                </a:endParaRPr>
              </a:p>
            </p:txBody>
          </p:sp>
        </p:grpSp>
        <p:sp>
          <p:nvSpPr>
            <p:cNvPr id="15" name="21 Arco"/>
            <p:cNvSpPr>
              <a:spLocks noChangeArrowheads="1"/>
            </p:cNvSpPr>
            <p:nvPr userDrawn="1"/>
          </p:nvSpPr>
          <p:spPr bwMode="auto">
            <a:xfrm flipV="1">
              <a:off x="444664" y="4091118"/>
              <a:ext cx="8699336" cy="2136616"/>
            </a:xfrm>
            <a:custGeom>
              <a:avLst/>
              <a:gdLst>
                <a:gd name="T0" fmla="*/ 4188608 w 8563004"/>
                <a:gd name="T1" fmla="*/ 311 h 2644122"/>
                <a:gd name="T2" fmla="*/ 4281502 w 8563004"/>
                <a:gd name="T3" fmla="*/ 1322061 h 2644122"/>
                <a:gd name="T4" fmla="*/ 8563004 w 8563004"/>
                <a:gd name="T5" fmla="*/ 1322061 h 2644122"/>
                <a:gd name="T6" fmla="*/ 11796480 60000 65536"/>
                <a:gd name="T7" fmla="*/ 5898240 60000 65536"/>
                <a:gd name="T8" fmla="*/ 5898240 60000 65536"/>
                <a:gd name="T9" fmla="*/ 4188608 w 8563004"/>
                <a:gd name="T10" fmla="*/ 0 h 2644122"/>
                <a:gd name="T11" fmla="*/ 8563004 w 8563004"/>
                <a:gd name="T12" fmla="*/ 1322061 h 2644122"/>
              </a:gdLst>
              <a:ahLst/>
              <a:cxnLst>
                <a:cxn ang="T6">
                  <a:pos x="T0" y="T1"/>
                </a:cxn>
                <a:cxn ang="T7">
                  <a:pos x="T2" y="T3"/>
                </a:cxn>
                <a:cxn ang="T8">
                  <a:pos x="T4" y="T5"/>
                </a:cxn>
              </a:cxnLst>
              <a:rect l="T9" t="T10" r="T11" b="T12"/>
              <a:pathLst>
                <a:path w="8563004" h="2644122" stroke="0">
                  <a:moveTo>
                    <a:pt x="4188608" y="311"/>
                  </a:moveTo>
                  <a:lnTo>
                    <a:pt x="4188608" y="311"/>
                  </a:lnTo>
                  <a:cubicBezTo>
                    <a:pt x="4219568" y="103"/>
                    <a:pt x="4250534" y="-1"/>
                    <a:pt x="4281502" y="0"/>
                  </a:cubicBezTo>
                  <a:cubicBezTo>
                    <a:pt x="6646110" y="0"/>
                    <a:pt x="8563004" y="591906"/>
                    <a:pt x="8563004" y="1322061"/>
                  </a:cubicBezTo>
                  <a:cubicBezTo>
                    <a:pt x="8563004" y="1322064"/>
                    <a:pt x="8563003" y="1322067"/>
                    <a:pt x="8563003" y="1322070"/>
                  </a:cubicBezTo>
                  <a:lnTo>
                    <a:pt x="4281502" y="1322061"/>
                  </a:lnTo>
                  <a:close/>
                </a:path>
                <a:path w="8563004" h="2644122" fill="none">
                  <a:moveTo>
                    <a:pt x="4188608" y="311"/>
                  </a:moveTo>
                  <a:lnTo>
                    <a:pt x="4188608" y="311"/>
                  </a:lnTo>
                  <a:cubicBezTo>
                    <a:pt x="4219568" y="103"/>
                    <a:pt x="4250534" y="-1"/>
                    <a:pt x="4281502" y="0"/>
                  </a:cubicBezTo>
                  <a:cubicBezTo>
                    <a:pt x="6646110" y="0"/>
                    <a:pt x="8563004" y="591906"/>
                    <a:pt x="8563004" y="1322061"/>
                  </a:cubicBezTo>
                  <a:cubicBezTo>
                    <a:pt x="8563004" y="1322064"/>
                    <a:pt x="8563003" y="1322067"/>
                    <a:pt x="8563003" y="1322070"/>
                  </a:cubicBezTo>
                </a:path>
              </a:pathLst>
            </a:custGeom>
            <a:noFill/>
            <a:ln w="3175" algn="ctr">
              <a:solidFill>
                <a:schemeClr val="bg1">
                  <a:lumMod val="50000"/>
                </a:schemeClr>
              </a:solidFill>
              <a:miter lim="800000"/>
              <a:headEnd/>
              <a:tailEnd/>
            </a:ln>
          </p:spPr>
          <p:txBody>
            <a:bodyPr rot="10800000" anchor="ctr"/>
            <a:lstStyle/>
            <a:p>
              <a:pPr>
                <a:defRPr/>
              </a:pPr>
              <a:endParaRPr lang="es-MX">
                <a:solidFill>
                  <a:prstClr val="white"/>
                </a:solidFill>
                <a:ea typeface="ＭＳ Ｐゴシック" charset="0"/>
                <a:cs typeface="Arial" charset="0"/>
              </a:endParaRPr>
            </a:p>
          </p:txBody>
        </p:sp>
        <p:sp>
          <p:nvSpPr>
            <p:cNvPr id="1031" name="16 Arco"/>
            <p:cNvSpPr>
              <a:spLocks noChangeArrowheads="1"/>
            </p:cNvSpPr>
            <p:nvPr userDrawn="1"/>
          </p:nvSpPr>
          <p:spPr bwMode="auto">
            <a:xfrm flipV="1">
              <a:off x="508000" y="3571875"/>
              <a:ext cx="8636000" cy="2597150"/>
            </a:xfrm>
            <a:custGeom>
              <a:avLst/>
              <a:gdLst>
                <a:gd name="T0" fmla="*/ 4767553 w 8501091"/>
                <a:gd name="T1" fmla="*/ 83 h 3213806"/>
                <a:gd name="T2" fmla="*/ 4897634 w 8501091"/>
                <a:gd name="T3" fmla="*/ 236204 h 3213806"/>
                <a:gd name="T4" fmla="*/ 9792609 w 8501091"/>
                <a:gd name="T5" fmla="*/ 243987 h 3213806"/>
                <a:gd name="T6" fmla="*/ 11796480 60000 65536"/>
                <a:gd name="T7" fmla="*/ 5898240 60000 65536"/>
                <a:gd name="T8" fmla="*/ 5898240 60000 65536"/>
                <a:gd name="T9" fmla="*/ 4137650 w 8501091"/>
                <a:gd name="T10" fmla="*/ 0 h 3213806"/>
                <a:gd name="T11" fmla="*/ 8501091 w 8501091"/>
                <a:gd name="T12" fmla="*/ 1659853 h 3213806"/>
              </a:gdLst>
              <a:ahLst/>
              <a:cxnLst>
                <a:cxn ang="T6">
                  <a:pos x="T0" y="T1"/>
                </a:cxn>
                <a:cxn ang="T7">
                  <a:pos x="T2" y="T3"/>
                </a:cxn>
                <a:cxn ang="T8">
                  <a:pos x="T4" y="T5"/>
                </a:cxn>
              </a:cxnLst>
              <a:rect l="T9" t="T10" r="T11" b="T12"/>
              <a:pathLst>
                <a:path w="8501091" h="3213806" stroke="0">
                  <a:moveTo>
                    <a:pt x="4137650" y="567"/>
                  </a:moveTo>
                  <a:lnTo>
                    <a:pt x="4137649" y="566"/>
                  </a:lnTo>
                  <a:cubicBezTo>
                    <a:pt x="4175273" y="188"/>
                    <a:pt x="4212908" y="-1"/>
                    <a:pt x="4250545" y="0"/>
                  </a:cubicBezTo>
                  <a:cubicBezTo>
                    <a:pt x="6598056" y="0"/>
                    <a:pt x="8501091" y="719434"/>
                    <a:pt x="8501091" y="1606903"/>
                  </a:cubicBezTo>
                  <a:cubicBezTo>
                    <a:pt x="8501091" y="1624559"/>
                    <a:pt x="8500321" y="1642215"/>
                    <a:pt x="8498781" y="1659862"/>
                  </a:cubicBezTo>
                  <a:lnTo>
                    <a:pt x="4250546" y="1606903"/>
                  </a:lnTo>
                  <a:lnTo>
                    <a:pt x="4137650" y="567"/>
                  </a:lnTo>
                  <a:close/>
                </a:path>
                <a:path w="8501091" h="3213806" fill="none">
                  <a:moveTo>
                    <a:pt x="4137650" y="567"/>
                  </a:moveTo>
                  <a:lnTo>
                    <a:pt x="4137649" y="566"/>
                  </a:lnTo>
                  <a:cubicBezTo>
                    <a:pt x="4175273" y="188"/>
                    <a:pt x="4212908" y="-1"/>
                    <a:pt x="4250545" y="0"/>
                  </a:cubicBezTo>
                  <a:cubicBezTo>
                    <a:pt x="6598056" y="0"/>
                    <a:pt x="8501091" y="719434"/>
                    <a:pt x="8501091" y="1606903"/>
                  </a:cubicBezTo>
                  <a:cubicBezTo>
                    <a:pt x="8501091" y="1624559"/>
                    <a:pt x="8500321" y="1642215"/>
                    <a:pt x="8498781" y="1659862"/>
                  </a:cubicBezTo>
                </a:path>
              </a:pathLst>
            </a:custGeom>
            <a:noFill/>
            <a:ln w="317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rot="10800000" anchor="ctr"/>
            <a:lstStyle/>
            <a:p>
              <a:pPr eaLnBrk="0" fontAlgn="base" hangingPunct="0">
                <a:spcBef>
                  <a:spcPct val="0"/>
                </a:spcBef>
                <a:spcAft>
                  <a:spcPct val="0"/>
                </a:spcAft>
              </a:pPr>
              <a:endParaRPr lang="es-ES">
                <a:solidFill>
                  <a:prstClr val="black"/>
                </a:solidFill>
                <a:ea typeface="ＭＳ Ｐゴシック" charset="0"/>
              </a:endParaRPr>
            </a:p>
          </p:txBody>
        </p:sp>
      </p:grpSp>
      <p:pic>
        <p:nvPicPr>
          <p:cNvPr id="16" name="2 Imagen" descr="LOGO SEP SOBERANA.jpg"/>
          <p:cNvPicPr/>
          <p:nvPr userDrawn="1"/>
        </p:nvPicPr>
        <p:blipFill>
          <a:blip r:embed="rId16"/>
          <a:stretch>
            <a:fillRect/>
          </a:stretch>
        </p:blipFill>
        <p:spPr>
          <a:xfrm>
            <a:off x="2" y="0"/>
            <a:ext cx="2699790" cy="963615"/>
          </a:xfrm>
          <a:prstGeom prst="rect">
            <a:avLst/>
          </a:prstGeom>
        </p:spPr>
      </p:pic>
      <p:sp>
        <p:nvSpPr>
          <p:cNvPr id="20" name="CuadroTexto 19"/>
          <p:cNvSpPr txBox="1"/>
          <p:nvPr userDrawn="1"/>
        </p:nvSpPr>
        <p:spPr>
          <a:xfrm>
            <a:off x="3347867" y="332656"/>
            <a:ext cx="5832648" cy="400110"/>
          </a:xfrm>
          <a:prstGeom prst="rect">
            <a:avLst/>
          </a:prstGeom>
          <a:noFill/>
        </p:spPr>
        <p:txBody>
          <a:bodyPr wrap="square" rtlCol="0">
            <a:spAutoFit/>
          </a:bodyPr>
          <a:lstStyle/>
          <a:p>
            <a:pPr algn="r" eaLnBrk="0" fontAlgn="base" hangingPunct="0">
              <a:spcBef>
                <a:spcPct val="0"/>
              </a:spcBef>
              <a:spcAft>
                <a:spcPct val="0"/>
              </a:spcAft>
            </a:pPr>
            <a:r>
              <a:rPr lang="es-ES" sz="2000" dirty="0" smtClean="0">
                <a:solidFill>
                  <a:prstClr val="black"/>
                </a:solidFill>
                <a:latin typeface="Soberana Titular" panose="02000000000000000000" pitchFamily="50" charset="0"/>
                <a:ea typeface="ＭＳ Ｐゴシック" charset="0"/>
              </a:rPr>
              <a:t>TECNOLÓGICO NACIONAL DE MÉXICO</a:t>
            </a:r>
            <a:endParaRPr lang="es-ES" sz="2000" dirty="0">
              <a:solidFill>
                <a:prstClr val="black"/>
              </a:solidFill>
              <a:latin typeface="Soberana Titular" panose="02000000000000000000" pitchFamily="50" charset="0"/>
              <a:ea typeface="ＭＳ Ｐゴシック" charset="0"/>
            </a:endParaRPr>
          </a:p>
        </p:txBody>
      </p:sp>
    </p:spTree>
    <p:extLst>
      <p:ext uri="{BB962C8B-B14F-4D97-AF65-F5344CB8AC3E}">
        <p14:creationId xmlns:p14="http://schemas.microsoft.com/office/powerpoint/2010/main" val="1321181673"/>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 id="2147483784" r:id="rId12"/>
    <p:sldLayoutId id="2147483785" r:id="rId13"/>
    <p:sldLayoutId id="2147483786" r:id="rId14"/>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hyperlink" Target="http://definicion.de/estrategia/#ixzz3U0WvnnoU" TargetMode="External"/><Relationship Id="rId2" Type="http://schemas.openxmlformats.org/officeDocument/2006/relationships/notesSlide" Target="../notesSlides/notesSlide28.xml"/><Relationship Id="rId1" Type="http://schemas.openxmlformats.org/officeDocument/2006/relationships/slideLayout" Target="../slideLayouts/slideLayout13.xml"/><Relationship Id="rId4" Type="http://schemas.openxmlformats.org/officeDocument/2006/relationships/hyperlink" Target="http://www2.minedu.gob.pe/digesutp/formacioninicial/wp-descargas/bdigital/033_estrategias_de_ensenanza_y_aprendizaje.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17015" y="2967335"/>
            <a:ext cx="7310014" cy="1415772"/>
          </a:xfrm>
          <a:prstGeom prst="rect">
            <a:avLst/>
          </a:prstGeom>
          <a:noFill/>
        </p:spPr>
        <p:txBody>
          <a:bodyPr wrap="none" lIns="91440" tIns="45720" rIns="91440" bIns="45720">
            <a:spAutoFit/>
          </a:bodyPr>
          <a:lstStyle/>
          <a:p>
            <a:pPr algn="ctr"/>
            <a:r>
              <a:rPr lang="es-ES" sz="32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Componentes de una estrategia didáctica.</a:t>
            </a:r>
          </a:p>
          <a:p>
            <a:pPr algn="ctr"/>
            <a:endParaRPr lang="es-E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3" name="2 Rectángulo"/>
          <p:cNvSpPr/>
          <p:nvPr/>
        </p:nvSpPr>
        <p:spPr>
          <a:xfrm>
            <a:off x="3351032" y="1772816"/>
            <a:ext cx="2400017"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Tema 1</a:t>
            </a:r>
            <a:endParaRPr lang="es-E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22854300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28 Grupo"/>
          <p:cNvGrpSpPr/>
          <p:nvPr/>
        </p:nvGrpSpPr>
        <p:grpSpPr>
          <a:xfrm>
            <a:off x="663857" y="1670818"/>
            <a:ext cx="8071546" cy="4818380"/>
            <a:chOff x="0" y="0"/>
            <a:chExt cx="8889364" cy="5599430"/>
          </a:xfrm>
        </p:grpSpPr>
        <p:sp>
          <p:nvSpPr>
            <p:cNvPr id="6" name="Cuadro de texto 2"/>
            <p:cNvSpPr txBox="1">
              <a:spLocks noChangeArrowheads="1"/>
            </p:cNvSpPr>
            <p:nvPr/>
          </p:nvSpPr>
          <p:spPr bwMode="auto">
            <a:xfrm>
              <a:off x="3695436" y="2647950"/>
              <a:ext cx="1333499" cy="604519"/>
            </a:xfrm>
            <a:prstGeom prst="rect">
              <a:avLst/>
            </a:prstGeom>
            <a:gradFill>
              <a:gsLst>
                <a:gs pos="0">
                  <a:srgbClr val="FFF200"/>
                </a:gs>
                <a:gs pos="45000">
                  <a:srgbClr val="FF7A00"/>
                </a:gs>
                <a:gs pos="70000">
                  <a:srgbClr val="FF0300"/>
                </a:gs>
                <a:gs pos="100000">
                  <a:srgbClr val="4D0808"/>
                </a:gs>
              </a:gsLst>
              <a:lin ang="5400000" scaled="0"/>
            </a:gradFill>
            <a:ln w="9525">
              <a:solidFill>
                <a:srgbClr val="000000"/>
              </a:solidFill>
              <a:miter lim="800000"/>
              <a:headEnd/>
              <a:tailEnd/>
            </a:ln>
          </p:spPr>
          <p:txBody>
            <a:bodyPr rot="0" vert="horz" wrap="square" lIns="91440" tIns="45720" rIns="91440" bIns="45720" anchor="t" anchorCtr="0">
              <a:spAutoFit/>
            </a:bodyPr>
            <a:lstStyle/>
            <a:p>
              <a:pPr algn="ctr">
                <a:lnSpc>
                  <a:spcPct val="115000"/>
                </a:lnSpc>
                <a:spcAft>
                  <a:spcPts val="1000"/>
                </a:spcAft>
              </a:pPr>
              <a:r>
                <a:rPr lang="es-MX" sz="1800">
                  <a:ln w="9208" cap="flat" cmpd="sng" algn="ctr">
                    <a:solidFill>
                      <a:srgbClr val="FFFFFF"/>
                    </a:solidFill>
                    <a:prstDash val="solid"/>
                    <a:round/>
                  </a:ln>
                  <a:solidFill>
                    <a:srgbClr val="FFFFFF"/>
                  </a:solidFill>
                  <a:effectLst>
                    <a:outerShdw blurRad="63500" dir="3600000" algn="tl">
                      <a:srgbClr val="000000">
                        <a:alpha val="70000"/>
                      </a:srgbClr>
                    </a:outerShdw>
                  </a:effectLst>
                  <a:latin typeface="Calibri"/>
                  <a:ea typeface="Calibri"/>
                  <a:cs typeface="Times New Roman"/>
                </a:rPr>
                <a:t>Estrategia</a:t>
              </a:r>
              <a:endParaRPr lang="es-MX" sz="1100">
                <a:effectLst/>
                <a:latin typeface="Calibri"/>
                <a:ea typeface="Calibri"/>
                <a:cs typeface="Times New Roman"/>
              </a:endParaRPr>
            </a:p>
          </p:txBody>
        </p:sp>
        <p:sp>
          <p:nvSpPr>
            <p:cNvPr id="7" name="Cuadro de texto 2"/>
            <p:cNvSpPr txBox="1">
              <a:spLocks noChangeArrowheads="1"/>
            </p:cNvSpPr>
            <p:nvPr/>
          </p:nvSpPr>
          <p:spPr bwMode="auto">
            <a:xfrm>
              <a:off x="4819650" y="419100"/>
              <a:ext cx="1900555" cy="634365"/>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9525">
              <a:solidFill>
                <a:srgbClr val="000000"/>
              </a:solidFill>
              <a:miter lim="800000"/>
              <a:headEnd/>
              <a:tailEnd/>
            </a:ln>
          </p:spPr>
          <p:txBody>
            <a:bodyPr rot="0" vert="horz" wrap="square" lIns="91440" tIns="45720" rIns="91440" bIns="45720" anchor="t" anchorCtr="0">
              <a:spAutoFit/>
            </a:bodyPr>
            <a:lstStyle/>
            <a:p>
              <a:pPr marL="342900" lvl="0" indent="-342900">
                <a:lnSpc>
                  <a:spcPct val="115000"/>
                </a:lnSpc>
                <a:spcAft>
                  <a:spcPts val="0"/>
                </a:spcAft>
                <a:buFont typeface="Symbol"/>
                <a:buChar char=""/>
              </a:pPr>
              <a:r>
                <a:rPr lang="es-MX" sz="1100">
                  <a:effectLst/>
                  <a:latin typeface="Calibri"/>
                  <a:ea typeface="Calibri"/>
                  <a:cs typeface="Times New Roman"/>
                </a:rPr>
                <a:t>Aprendizaje </a:t>
              </a:r>
            </a:p>
            <a:p>
              <a:pPr marL="342900" lvl="0" indent="-342900">
                <a:lnSpc>
                  <a:spcPct val="115000"/>
                </a:lnSpc>
                <a:spcAft>
                  <a:spcPts val="1000"/>
                </a:spcAft>
                <a:buFont typeface="Symbol"/>
                <a:buChar char=""/>
              </a:pPr>
              <a:r>
                <a:rPr lang="es-MX" sz="1100">
                  <a:effectLst/>
                  <a:latin typeface="Calibri"/>
                  <a:ea typeface="Calibri"/>
                  <a:cs typeface="Times New Roman"/>
                </a:rPr>
                <a:t>Enseñanza </a:t>
              </a:r>
            </a:p>
          </p:txBody>
        </p:sp>
        <p:sp>
          <p:nvSpPr>
            <p:cNvPr id="8" name="Cuadro de texto 2"/>
            <p:cNvSpPr txBox="1">
              <a:spLocks noChangeArrowheads="1"/>
            </p:cNvSpPr>
            <p:nvPr/>
          </p:nvSpPr>
          <p:spPr bwMode="auto">
            <a:xfrm>
              <a:off x="0" y="1924050"/>
              <a:ext cx="2213610" cy="423545"/>
            </a:xfrm>
            <a:prstGeom prst="rect">
              <a:avLst/>
            </a:prstGeom>
            <a:noFill/>
            <a:ln w="9525">
              <a:noFill/>
              <a:miter lim="800000"/>
              <a:headEnd/>
              <a:tailEnd/>
            </a:ln>
          </p:spPr>
          <p:txBody>
            <a:bodyPr rot="0" vert="horz" wrap="square" lIns="91440" tIns="45720" rIns="91440" bIns="45720" anchor="t" anchorCtr="0">
              <a:spAutoFit/>
            </a:bodyPr>
            <a:lstStyle/>
            <a:p>
              <a:pPr algn="ctr">
                <a:lnSpc>
                  <a:spcPct val="115000"/>
                </a:lnSpc>
                <a:spcAft>
                  <a:spcPts val="1000"/>
                </a:spcAft>
              </a:pPr>
              <a:r>
                <a:rPr lang="es-MX" sz="1100">
                  <a:effectLst/>
                  <a:latin typeface="Calibri"/>
                  <a:ea typeface="Calibri"/>
                  <a:cs typeface="Times New Roman"/>
                </a:rPr>
                <a:t>Noción</a:t>
              </a:r>
            </a:p>
          </p:txBody>
        </p:sp>
        <p:sp>
          <p:nvSpPr>
            <p:cNvPr id="9" name="Cuadro de texto 2"/>
            <p:cNvSpPr txBox="1">
              <a:spLocks noChangeArrowheads="1"/>
            </p:cNvSpPr>
            <p:nvPr/>
          </p:nvSpPr>
          <p:spPr bwMode="auto">
            <a:xfrm>
              <a:off x="0" y="2343150"/>
              <a:ext cx="2213610" cy="1207770"/>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9525">
              <a:solidFill>
                <a:srgbClr val="000000"/>
              </a:solidFill>
              <a:miter lim="800000"/>
              <a:headEnd/>
              <a:tailEnd/>
            </a:ln>
          </p:spPr>
          <p:txBody>
            <a:bodyPr rot="0" vert="horz" wrap="square" lIns="91440" tIns="45720" rIns="91440" bIns="45720" anchor="t" anchorCtr="0">
              <a:spAutoFit/>
            </a:bodyPr>
            <a:lstStyle/>
            <a:p>
              <a:pPr>
                <a:lnSpc>
                  <a:spcPct val="115000"/>
                </a:lnSpc>
                <a:spcAft>
                  <a:spcPts val="1000"/>
                </a:spcAft>
              </a:pPr>
              <a:r>
                <a:rPr lang="es-MX" sz="1100">
                  <a:effectLst/>
                  <a:latin typeface="Calibri"/>
                  <a:ea typeface="Calibri"/>
                  <a:cs typeface="Times New Roman"/>
                </a:rPr>
                <a:t>Es un sistema de planificación aplicado a un conjunto de acciones que permite alcanzar un objetivo para obtener determinados resultados.</a:t>
              </a:r>
            </a:p>
          </p:txBody>
        </p:sp>
        <p:sp>
          <p:nvSpPr>
            <p:cNvPr id="10" name="Cuadro de texto 2"/>
            <p:cNvSpPr txBox="1">
              <a:spLocks noChangeArrowheads="1"/>
            </p:cNvSpPr>
            <p:nvPr/>
          </p:nvSpPr>
          <p:spPr bwMode="auto">
            <a:xfrm>
              <a:off x="590550" y="4533900"/>
              <a:ext cx="2301240" cy="1023620"/>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9525">
              <a:solidFill>
                <a:srgbClr val="000000"/>
              </a:solidFill>
              <a:miter lim="800000"/>
              <a:headEnd/>
              <a:tailEnd/>
            </a:ln>
          </p:spPr>
          <p:txBody>
            <a:bodyPr rot="0" vert="horz" wrap="square" lIns="91440" tIns="45720" rIns="91440" bIns="45720" anchor="t" anchorCtr="0">
              <a:noAutofit/>
            </a:bodyPr>
            <a:lstStyle/>
            <a:p>
              <a:pPr marL="342900" lvl="0" indent="-342900">
                <a:lnSpc>
                  <a:spcPct val="115000"/>
                </a:lnSpc>
                <a:spcAft>
                  <a:spcPts val="0"/>
                </a:spcAft>
                <a:buFont typeface="Symbol"/>
                <a:buChar char=""/>
              </a:pPr>
              <a:r>
                <a:rPr lang="es-MX" sz="1100">
                  <a:effectLst/>
                  <a:latin typeface="Calibri"/>
                  <a:ea typeface="Calibri"/>
                  <a:cs typeface="Times New Roman"/>
                </a:rPr>
                <a:t>Método de proyectos</a:t>
              </a:r>
            </a:p>
            <a:p>
              <a:pPr marL="342900" lvl="0" indent="-342900">
                <a:lnSpc>
                  <a:spcPct val="115000"/>
                </a:lnSpc>
                <a:spcAft>
                  <a:spcPts val="0"/>
                </a:spcAft>
                <a:buFont typeface="Symbol"/>
                <a:buChar char=""/>
              </a:pPr>
              <a:r>
                <a:rPr lang="es-MX" sz="1100">
                  <a:effectLst/>
                  <a:latin typeface="Calibri"/>
                  <a:ea typeface="Calibri"/>
                  <a:cs typeface="Times New Roman"/>
                </a:rPr>
                <a:t>Método de casos</a:t>
              </a:r>
            </a:p>
            <a:p>
              <a:pPr marL="342900" lvl="0" indent="-342900">
                <a:lnSpc>
                  <a:spcPct val="115000"/>
                </a:lnSpc>
                <a:spcAft>
                  <a:spcPts val="0"/>
                </a:spcAft>
                <a:buFont typeface="Symbol"/>
                <a:buChar char=""/>
              </a:pPr>
              <a:r>
                <a:rPr lang="es-MX" sz="1100">
                  <a:effectLst/>
                  <a:latin typeface="Calibri"/>
                  <a:ea typeface="Calibri"/>
                  <a:cs typeface="Times New Roman"/>
                </a:rPr>
                <a:t>Aprendizaje colaborativo</a:t>
              </a:r>
            </a:p>
            <a:p>
              <a:pPr marL="342900" lvl="0" indent="-342900">
                <a:lnSpc>
                  <a:spcPct val="115000"/>
                </a:lnSpc>
                <a:spcAft>
                  <a:spcPts val="1000"/>
                </a:spcAft>
                <a:buFont typeface="Symbol"/>
                <a:buChar char=""/>
              </a:pPr>
              <a:r>
                <a:rPr lang="es-MX" sz="1100">
                  <a:effectLst/>
                  <a:latin typeface="Calibri"/>
                  <a:ea typeface="Calibri"/>
                  <a:cs typeface="Times New Roman"/>
                </a:rPr>
                <a:t>Metacognición</a:t>
              </a:r>
            </a:p>
          </p:txBody>
        </p:sp>
        <p:sp>
          <p:nvSpPr>
            <p:cNvPr id="11" name="Cuadro de texto 2"/>
            <p:cNvSpPr txBox="1">
              <a:spLocks noChangeArrowheads="1"/>
            </p:cNvSpPr>
            <p:nvPr/>
          </p:nvSpPr>
          <p:spPr bwMode="auto">
            <a:xfrm>
              <a:off x="6362700" y="1238250"/>
              <a:ext cx="2502568" cy="2406315"/>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9525">
              <a:solidFill>
                <a:srgbClr val="000000"/>
              </a:solidFill>
              <a:miter lim="800000"/>
              <a:headEnd/>
              <a:tailEnd/>
            </a:ln>
          </p:spPr>
          <p:txBody>
            <a:bodyPr rot="0" vert="horz" wrap="square" lIns="91440" tIns="45720" rIns="91440" bIns="45720" anchor="t" anchorCtr="0">
              <a:spAutoFit/>
            </a:bodyPr>
            <a:lstStyle/>
            <a:p>
              <a:pPr marL="342900" lvl="0" indent="-342900">
                <a:lnSpc>
                  <a:spcPct val="115000"/>
                </a:lnSpc>
                <a:spcAft>
                  <a:spcPts val="0"/>
                </a:spcAft>
                <a:buFont typeface="Symbol"/>
                <a:buChar char=""/>
              </a:pPr>
              <a:r>
                <a:rPr lang="es-MX" sz="1100">
                  <a:effectLst/>
                  <a:latin typeface="Calibri"/>
                  <a:ea typeface="Calibri"/>
                  <a:cs typeface="Times New Roman"/>
                </a:rPr>
                <a:t>Flexible</a:t>
              </a:r>
            </a:p>
            <a:p>
              <a:pPr marL="342900" lvl="0" indent="-342900">
                <a:lnSpc>
                  <a:spcPct val="115000"/>
                </a:lnSpc>
                <a:spcAft>
                  <a:spcPts val="0"/>
                </a:spcAft>
                <a:buFont typeface="Symbol"/>
                <a:buChar char=""/>
              </a:pPr>
              <a:r>
                <a:rPr lang="es-MX" sz="1100">
                  <a:effectLst/>
                  <a:latin typeface="Calibri"/>
                  <a:ea typeface="Calibri"/>
                  <a:cs typeface="Times New Roman"/>
                </a:rPr>
                <a:t>Desarrolla pensamiento crítico y reflexivo</a:t>
              </a:r>
            </a:p>
            <a:p>
              <a:pPr marL="342900" lvl="0" indent="-342900">
                <a:lnSpc>
                  <a:spcPct val="115000"/>
                </a:lnSpc>
                <a:spcAft>
                  <a:spcPts val="0"/>
                </a:spcAft>
                <a:buFont typeface="Symbol"/>
                <a:buChar char=""/>
              </a:pPr>
              <a:r>
                <a:rPr lang="es-MX" sz="1100">
                  <a:effectLst/>
                  <a:latin typeface="Calibri"/>
                  <a:ea typeface="Calibri"/>
                  <a:cs typeface="Times New Roman"/>
                </a:rPr>
                <a:t>Fomenta</a:t>
              </a:r>
            </a:p>
            <a:p>
              <a:pPr marL="742950" lvl="1" indent="-285750">
                <a:lnSpc>
                  <a:spcPct val="115000"/>
                </a:lnSpc>
                <a:spcAft>
                  <a:spcPts val="0"/>
                </a:spcAft>
                <a:buFont typeface="Courier New"/>
                <a:buChar char="o"/>
              </a:pPr>
              <a:r>
                <a:rPr lang="es-MX" sz="1100">
                  <a:effectLst/>
                  <a:latin typeface="Calibri"/>
                  <a:ea typeface="Calibri"/>
                  <a:cs typeface="Times New Roman"/>
                </a:rPr>
                <a:t>Responsabilidad</a:t>
              </a:r>
            </a:p>
            <a:p>
              <a:pPr marL="742950" lvl="1" indent="-285750">
                <a:lnSpc>
                  <a:spcPct val="115000"/>
                </a:lnSpc>
                <a:spcAft>
                  <a:spcPts val="0"/>
                </a:spcAft>
                <a:buFont typeface="Courier New"/>
                <a:buChar char="o"/>
              </a:pPr>
              <a:r>
                <a:rPr lang="es-MX" sz="1100">
                  <a:effectLst/>
                  <a:latin typeface="Calibri"/>
                  <a:ea typeface="Calibri"/>
                  <a:cs typeface="Times New Roman"/>
                </a:rPr>
                <a:t>Trabajo colaborativo</a:t>
              </a:r>
            </a:p>
            <a:p>
              <a:pPr marL="742950" lvl="1" indent="-285750">
                <a:lnSpc>
                  <a:spcPct val="115000"/>
                </a:lnSpc>
                <a:spcAft>
                  <a:spcPts val="0"/>
                </a:spcAft>
                <a:buFont typeface="Courier New"/>
                <a:buChar char="o"/>
              </a:pPr>
              <a:r>
                <a:rPr lang="es-MX" sz="1100">
                  <a:effectLst/>
                  <a:latin typeface="Calibri"/>
                  <a:ea typeface="Calibri"/>
                  <a:cs typeface="Times New Roman"/>
                </a:rPr>
                <a:t>Autoreflexión</a:t>
              </a:r>
            </a:p>
            <a:p>
              <a:pPr marL="742950" lvl="1" indent="-285750">
                <a:lnSpc>
                  <a:spcPct val="115000"/>
                </a:lnSpc>
                <a:spcAft>
                  <a:spcPts val="0"/>
                </a:spcAft>
                <a:buFont typeface="Courier New"/>
                <a:buChar char="o"/>
              </a:pPr>
              <a:r>
                <a:rPr lang="es-MX" sz="1100">
                  <a:effectLst/>
                  <a:latin typeface="Calibri"/>
                  <a:ea typeface="Calibri"/>
                  <a:cs typeface="Times New Roman"/>
                </a:rPr>
                <a:t>Metacognición</a:t>
              </a:r>
            </a:p>
            <a:p>
              <a:pPr marL="742950" lvl="1" indent="-285750">
                <a:lnSpc>
                  <a:spcPct val="115000"/>
                </a:lnSpc>
                <a:spcAft>
                  <a:spcPts val="1000"/>
                </a:spcAft>
                <a:buFont typeface="Courier New"/>
                <a:buChar char="o"/>
              </a:pPr>
              <a:r>
                <a:rPr lang="es-MX" sz="1100">
                  <a:effectLst/>
                  <a:latin typeface="Calibri"/>
                  <a:ea typeface="Calibri"/>
                  <a:cs typeface="Times New Roman"/>
                </a:rPr>
                <a:t>Comprensión de la realidad social y ambiental.</a:t>
              </a:r>
            </a:p>
          </p:txBody>
        </p:sp>
        <p:sp>
          <p:nvSpPr>
            <p:cNvPr id="12" name="Cuadro de texto 2"/>
            <p:cNvSpPr txBox="1">
              <a:spLocks noChangeArrowheads="1"/>
            </p:cNvSpPr>
            <p:nvPr/>
          </p:nvSpPr>
          <p:spPr bwMode="auto">
            <a:xfrm>
              <a:off x="5581650" y="4210050"/>
              <a:ext cx="2490470" cy="42545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ctr">
                <a:lnSpc>
                  <a:spcPct val="115000"/>
                </a:lnSpc>
                <a:spcAft>
                  <a:spcPts val="1000"/>
                </a:spcAft>
              </a:pPr>
              <a:r>
                <a:rPr lang="es-MX" sz="1100">
                  <a:effectLst/>
                  <a:latin typeface="Calibri"/>
                  <a:ea typeface="Calibri"/>
                  <a:cs typeface="Times New Roman"/>
                </a:rPr>
                <a:t>Diferencias</a:t>
              </a:r>
            </a:p>
          </p:txBody>
        </p:sp>
        <p:sp>
          <p:nvSpPr>
            <p:cNvPr id="13" name="Cuadro de texto 2"/>
            <p:cNvSpPr txBox="1">
              <a:spLocks noChangeArrowheads="1"/>
            </p:cNvSpPr>
            <p:nvPr/>
          </p:nvSpPr>
          <p:spPr bwMode="auto">
            <a:xfrm>
              <a:off x="4819650" y="0"/>
              <a:ext cx="1900555" cy="423545"/>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15000"/>
                </a:lnSpc>
                <a:spcAft>
                  <a:spcPts val="1000"/>
                </a:spcAft>
              </a:pPr>
              <a:r>
                <a:rPr lang="es-MX" sz="1100">
                  <a:effectLst/>
                  <a:latin typeface="Calibri"/>
                  <a:ea typeface="Calibri"/>
                  <a:cs typeface="Times New Roman"/>
                </a:rPr>
                <a:t>Tipos de estrategias</a:t>
              </a:r>
            </a:p>
          </p:txBody>
        </p:sp>
        <p:sp>
          <p:nvSpPr>
            <p:cNvPr id="14" name="Cuadro de texto 2"/>
            <p:cNvSpPr txBox="1">
              <a:spLocks noChangeArrowheads="1"/>
            </p:cNvSpPr>
            <p:nvPr/>
          </p:nvSpPr>
          <p:spPr bwMode="auto">
            <a:xfrm>
              <a:off x="6362700" y="781050"/>
              <a:ext cx="2526664" cy="424179"/>
            </a:xfrm>
            <a:prstGeom prst="rect">
              <a:avLst/>
            </a:prstGeom>
            <a:noFill/>
            <a:ln w="9525">
              <a:noFill/>
              <a:miter lim="800000"/>
              <a:headEnd/>
              <a:tailEnd/>
            </a:ln>
          </p:spPr>
          <p:txBody>
            <a:bodyPr rot="0" vert="horz" wrap="square" lIns="91440" tIns="45720" rIns="91440" bIns="45720" anchor="t" anchorCtr="0">
              <a:spAutoFit/>
            </a:bodyPr>
            <a:lstStyle/>
            <a:p>
              <a:pPr algn="ctr">
                <a:lnSpc>
                  <a:spcPct val="115000"/>
                </a:lnSpc>
                <a:spcAft>
                  <a:spcPts val="1000"/>
                </a:spcAft>
              </a:pPr>
              <a:r>
                <a:rPr lang="es-MX" sz="1100">
                  <a:effectLst/>
                  <a:latin typeface="Calibri"/>
                  <a:ea typeface="Calibri"/>
                  <a:cs typeface="Times New Roman"/>
                </a:rPr>
                <a:t>Características</a:t>
              </a:r>
            </a:p>
          </p:txBody>
        </p:sp>
        <p:sp>
          <p:nvSpPr>
            <p:cNvPr id="15" name="Cuadro de texto 2"/>
            <p:cNvSpPr txBox="1">
              <a:spLocks noChangeArrowheads="1"/>
            </p:cNvSpPr>
            <p:nvPr/>
          </p:nvSpPr>
          <p:spPr bwMode="auto">
            <a:xfrm>
              <a:off x="5581650" y="4591050"/>
              <a:ext cx="2490470" cy="1008380"/>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s-MX" sz="1100">
                  <a:effectLst/>
                  <a:latin typeface="Calibri"/>
                  <a:ea typeface="Calibri"/>
                  <a:cs typeface="Times New Roman"/>
                </a:rPr>
                <a:t>Se diferencia de la técnica didáctica, la cual es un procedimiento para realizar una parte de la estrategia. </a:t>
              </a:r>
            </a:p>
          </p:txBody>
        </p:sp>
        <p:sp>
          <p:nvSpPr>
            <p:cNvPr id="16" name="Cuadro de texto 2"/>
            <p:cNvSpPr txBox="1">
              <a:spLocks noChangeArrowheads="1"/>
            </p:cNvSpPr>
            <p:nvPr/>
          </p:nvSpPr>
          <p:spPr bwMode="auto">
            <a:xfrm>
              <a:off x="1790700" y="419100"/>
              <a:ext cx="1907540" cy="581025"/>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s-MX" sz="1100">
                  <a:effectLst/>
                  <a:latin typeface="Calibri"/>
                  <a:ea typeface="Calibri"/>
                  <a:cs typeface="Times New Roman"/>
                </a:rPr>
                <a:t>Es un conjunto de técnicas y actividades organizadas.</a:t>
              </a:r>
            </a:p>
            <a:p>
              <a:pPr marL="457200">
                <a:lnSpc>
                  <a:spcPct val="115000"/>
                </a:lnSpc>
                <a:spcAft>
                  <a:spcPts val="1000"/>
                </a:spcAft>
              </a:pPr>
              <a:r>
                <a:rPr lang="es-MX" sz="1100">
                  <a:effectLst/>
                  <a:latin typeface="Calibri"/>
                  <a:ea typeface="Calibri"/>
                  <a:cs typeface="Times New Roman"/>
                </a:rPr>
                <a:t> </a:t>
              </a:r>
            </a:p>
          </p:txBody>
        </p:sp>
        <p:sp>
          <p:nvSpPr>
            <p:cNvPr id="17" name="Cuadro de texto 2"/>
            <p:cNvSpPr txBox="1">
              <a:spLocks noChangeArrowheads="1"/>
            </p:cNvSpPr>
            <p:nvPr/>
          </p:nvSpPr>
          <p:spPr bwMode="auto">
            <a:xfrm>
              <a:off x="1809750" y="19050"/>
              <a:ext cx="1900555" cy="423545"/>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15000"/>
                </a:lnSpc>
                <a:spcAft>
                  <a:spcPts val="1000"/>
                </a:spcAft>
              </a:pPr>
              <a:r>
                <a:rPr lang="es-MX" sz="1100">
                  <a:effectLst/>
                  <a:latin typeface="Calibri"/>
                  <a:ea typeface="Calibri"/>
                  <a:cs typeface="Times New Roman"/>
                </a:rPr>
                <a:t>Definición</a:t>
              </a:r>
            </a:p>
          </p:txBody>
        </p:sp>
        <p:cxnSp>
          <p:nvCxnSpPr>
            <p:cNvPr id="18" name="19 Conector recto de flecha"/>
            <p:cNvCxnSpPr/>
            <p:nvPr/>
          </p:nvCxnSpPr>
          <p:spPr>
            <a:xfrm flipH="1" flipV="1">
              <a:off x="2971800" y="1295400"/>
              <a:ext cx="745490" cy="13474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20 Conector recto de flecha"/>
            <p:cNvCxnSpPr/>
            <p:nvPr/>
          </p:nvCxnSpPr>
          <p:spPr>
            <a:xfrm flipV="1">
              <a:off x="5029200" y="1219200"/>
              <a:ext cx="770021" cy="14333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21 Conector recto de flecha"/>
            <p:cNvCxnSpPr/>
            <p:nvPr/>
          </p:nvCxnSpPr>
          <p:spPr>
            <a:xfrm>
              <a:off x="5029200" y="2914650"/>
              <a:ext cx="132307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22 Conector recto de flecha"/>
            <p:cNvCxnSpPr/>
            <p:nvPr/>
          </p:nvCxnSpPr>
          <p:spPr>
            <a:xfrm>
              <a:off x="5029200" y="3238500"/>
              <a:ext cx="1106337" cy="110667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23 Conector recto de flecha"/>
            <p:cNvCxnSpPr/>
            <p:nvPr/>
          </p:nvCxnSpPr>
          <p:spPr>
            <a:xfrm flipH="1">
              <a:off x="2209800" y="2914650"/>
              <a:ext cx="148272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Cuadro de texto 2"/>
            <p:cNvSpPr txBox="1">
              <a:spLocks noChangeArrowheads="1"/>
            </p:cNvSpPr>
            <p:nvPr/>
          </p:nvSpPr>
          <p:spPr bwMode="auto">
            <a:xfrm>
              <a:off x="476250" y="4210050"/>
              <a:ext cx="2490470" cy="42545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ctr">
                <a:lnSpc>
                  <a:spcPct val="115000"/>
                </a:lnSpc>
                <a:spcAft>
                  <a:spcPts val="1000"/>
                </a:spcAft>
              </a:pPr>
              <a:r>
                <a:rPr lang="es-MX" sz="1100">
                  <a:effectLst/>
                  <a:latin typeface="Calibri"/>
                  <a:ea typeface="Calibri"/>
                  <a:cs typeface="Times New Roman"/>
                </a:rPr>
                <a:t>Ejemplos</a:t>
              </a:r>
            </a:p>
          </p:txBody>
        </p:sp>
        <p:cxnSp>
          <p:nvCxnSpPr>
            <p:cNvPr id="24" name="25 Conector recto de flecha"/>
            <p:cNvCxnSpPr/>
            <p:nvPr/>
          </p:nvCxnSpPr>
          <p:spPr>
            <a:xfrm flipH="1">
              <a:off x="2228850" y="3238500"/>
              <a:ext cx="1467486" cy="11061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25" name="24 CuadroTexto"/>
          <p:cNvSpPr txBox="1"/>
          <p:nvPr/>
        </p:nvSpPr>
        <p:spPr>
          <a:xfrm>
            <a:off x="1200077" y="1196752"/>
            <a:ext cx="5662594" cy="369332"/>
          </a:xfrm>
          <a:prstGeom prst="rect">
            <a:avLst/>
          </a:prstGeom>
          <a:noFill/>
        </p:spPr>
        <p:txBody>
          <a:bodyPr wrap="square" rtlCol="0">
            <a:spAutoFit/>
          </a:bodyPr>
          <a:lstStyle/>
          <a:p>
            <a:pPr algn="ctr"/>
            <a:r>
              <a:rPr lang="es-MX" dirty="0" smtClean="0"/>
              <a:t>Componentes de  la estrategia</a:t>
            </a:r>
            <a:endParaRPr lang="es-MX" dirty="0"/>
          </a:p>
        </p:txBody>
      </p:sp>
    </p:spTree>
    <p:extLst>
      <p:ext uri="{BB962C8B-B14F-4D97-AF65-F5344CB8AC3E}">
        <p14:creationId xmlns:p14="http://schemas.microsoft.com/office/powerpoint/2010/main" val="20238206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8" y="1340768"/>
            <a:ext cx="7920880" cy="4524315"/>
          </a:xfrm>
          <a:prstGeom prst="rect">
            <a:avLst/>
          </a:prstGeom>
          <a:noFill/>
        </p:spPr>
        <p:txBody>
          <a:bodyPr wrap="square" rtlCol="0">
            <a:spAutoFit/>
          </a:bodyPr>
          <a:lstStyle/>
          <a:p>
            <a:r>
              <a:rPr lang="es-MX" dirty="0" smtClean="0"/>
              <a:t>Ejemplos de Estrategias grupales:</a:t>
            </a:r>
          </a:p>
          <a:p>
            <a:endParaRPr lang="es-MX" dirty="0" smtClean="0"/>
          </a:p>
          <a:p>
            <a:pPr marL="342900" indent="-342900">
              <a:buFont typeface="+mj-lt"/>
              <a:buAutoNum type="arabicPeriod"/>
            </a:pPr>
            <a:r>
              <a:rPr lang="es-MX" dirty="0" smtClean="0"/>
              <a:t>Debate</a:t>
            </a:r>
          </a:p>
          <a:p>
            <a:pPr marL="342900" indent="-342900">
              <a:buFont typeface="+mj-lt"/>
              <a:buAutoNum type="arabicPeriod"/>
            </a:pPr>
            <a:r>
              <a:rPr lang="es-MX" dirty="0" smtClean="0"/>
              <a:t>Simposio</a:t>
            </a:r>
          </a:p>
          <a:p>
            <a:pPr marL="342900" indent="-342900">
              <a:buFont typeface="+mj-lt"/>
              <a:buAutoNum type="arabicPeriod"/>
            </a:pPr>
            <a:r>
              <a:rPr lang="es-MX" dirty="0" smtClean="0"/>
              <a:t>Mesa redonda</a:t>
            </a:r>
          </a:p>
          <a:p>
            <a:pPr marL="342900" indent="-342900">
              <a:buFont typeface="+mj-lt"/>
              <a:buAutoNum type="arabicPeriod"/>
            </a:pPr>
            <a:r>
              <a:rPr lang="es-MX" dirty="0" smtClean="0"/>
              <a:t>Foro</a:t>
            </a:r>
          </a:p>
          <a:p>
            <a:pPr marL="342900" indent="-342900">
              <a:buFont typeface="+mj-lt"/>
              <a:buAutoNum type="arabicPeriod"/>
            </a:pPr>
            <a:r>
              <a:rPr lang="es-MX" dirty="0" smtClean="0"/>
              <a:t>Seminario</a:t>
            </a:r>
          </a:p>
          <a:p>
            <a:pPr marL="342900" indent="-342900">
              <a:buFont typeface="+mj-lt"/>
              <a:buAutoNum type="arabicPeriod"/>
            </a:pPr>
            <a:r>
              <a:rPr lang="es-MX" dirty="0" smtClean="0"/>
              <a:t>Taller </a:t>
            </a:r>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r>
              <a:rPr lang="es-MX" dirty="0"/>
              <a:t>.</a:t>
            </a:r>
          </a:p>
        </p:txBody>
      </p:sp>
      <p:pic>
        <p:nvPicPr>
          <p:cNvPr id="2050" name="Picture 2" descr="Resultado de imagen para tecnicas grupa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2678999"/>
            <a:ext cx="2466975" cy="1847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34879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8" y="1340768"/>
            <a:ext cx="8136904" cy="6186309"/>
          </a:xfrm>
          <a:prstGeom prst="rect">
            <a:avLst/>
          </a:prstGeom>
          <a:noFill/>
        </p:spPr>
        <p:txBody>
          <a:bodyPr wrap="square" rtlCol="0">
            <a:spAutoFit/>
          </a:bodyPr>
          <a:lstStyle/>
          <a:p>
            <a:r>
              <a:rPr lang="es-MX" dirty="0" smtClean="0"/>
              <a:t>Ensayo:</a:t>
            </a:r>
          </a:p>
          <a:p>
            <a:endParaRPr lang="es-MX" dirty="0"/>
          </a:p>
          <a:p>
            <a:r>
              <a:rPr lang="es-MX" dirty="0" smtClean="0"/>
              <a:t>“Es un escrito en el cual un autor desarrolla sus ideas sin necesidad de mostrar el aparato erudito” (Real Academia de la Lengua Española, 2001).</a:t>
            </a:r>
          </a:p>
          <a:p>
            <a:endParaRPr lang="es-MX" dirty="0"/>
          </a:p>
          <a:p>
            <a:endParaRPr lang="es-MX" dirty="0" smtClean="0"/>
          </a:p>
          <a:p>
            <a:endParaRPr lang="es-MX" dirty="0"/>
          </a:p>
          <a:p>
            <a:endParaRPr lang="es-MX" dirty="0" smtClean="0"/>
          </a:p>
          <a:p>
            <a:endParaRPr lang="es-MX" dirty="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r>
              <a:rPr lang="es-MX" dirty="0"/>
              <a:t>.</a:t>
            </a:r>
          </a:p>
        </p:txBody>
      </p:sp>
      <p:graphicFrame>
        <p:nvGraphicFramePr>
          <p:cNvPr id="2" name="1 Tabla"/>
          <p:cNvGraphicFramePr>
            <a:graphicFrameLocks noGrp="1"/>
          </p:cNvGraphicFramePr>
          <p:nvPr>
            <p:extLst>
              <p:ext uri="{D42A27DB-BD31-4B8C-83A1-F6EECF244321}">
                <p14:modId xmlns:p14="http://schemas.microsoft.com/office/powerpoint/2010/main" val="1381982865"/>
              </p:ext>
            </p:extLst>
          </p:nvPr>
        </p:nvGraphicFramePr>
        <p:xfrm>
          <a:off x="539552" y="2780928"/>
          <a:ext cx="6033212" cy="2570480"/>
        </p:xfrm>
        <a:graphic>
          <a:graphicData uri="http://schemas.openxmlformats.org/drawingml/2006/table">
            <a:tbl>
              <a:tblPr firstRow="1" bandRow="1">
                <a:tableStyleId>{5C22544A-7EE6-4342-B048-85BDC9FD1C3A}</a:tableStyleId>
              </a:tblPr>
              <a:tblGrid>
                <a:gridCol w="1412177"/>
                <a:gridCol w="4621035"/>
              </a:tblGrid>
              <a:tr h="370840">
                <a:tc gridSpan="2">
                  <a:txBody>
                    <a:bodyPr/>
                    <a:lstStyle/>
                    <a:p>
                      <a:pPr algn="ctr"/>
                      <a:r>
                        <a:rPr lang="es-MX" dirty="0" smtClean="0"/>
                        <a:t>Estructura de l</a:t>
                      </a:r>
                      <a:r>
                        <a:rPr lang="es-MX" baseline="0" dirty="0" smtClean="0"/>
                        <a:t> ensayo</a:t>
                      </a:r>
                      <a:endParaRPr lang="es-MX" dirty="0"/>
                    </a:p>
                  </a:txBody>
                  <a:tcPr/>
                </a:tc>
                <a:tc hMerge="1">
                  <a:txBody>
                    <a:bodyPr/>
                    <a:lstStyle/>
                    <a:p>
                      <a:endParaRPr lang="es-MX" dirty="0"/>
                    </a:p>
                  </a:txBody>
                  <a:tcPr/>
                </a:tc>
              </a:tr>
              <a:tr h="370840">
                <a:tc>
                  <a:txBody>
                    <a:bodyPr/>
                    <a:lstStyle/>
                    <a:p>
                      <a:r>
                        <a:rPr lang="es-MX" dirty="0" smtClean="0"/>
                        <a:t>Introducción</a:t>
                      </a:r>
                      <a:endParaRPr lang="es-MX" dirty="0"/>
                    </a:p>
                  </a:txBody>
                  <a:tcPr/>
                </a:tc>
                <a:tc>
                  <a:txBody>
                    <a:bodyPr/>
                    <a:lstStyle/>
                    <a:p>
                      <a:r>
                        <a:rPr lang="es-MX" dirty="0" smtClean="0"/>
                        <a:t>Se plantea la presentación del tema, haciendo propuestas en forma de pregunta para su posterior desarrollo.</a:t>
                      </a:r>
                      <a:endParaRPr lang="es-MX" dirty="0"/>
                    </a:p>
                  </a:txBody>
                  <a:tcPr/>
                </a:tc>
              </a:tr>
              <a:tr h="370840">
                <a:tc>
                  <a:txBody>
                    <a:bodyPr/>
                    <a:lstStyle/>
                    <a:p>
                      <a:r>
                        <a:rPr lang="es-MX" dirty="0" smtClean="0"/>
                        <a:t>Desarrollo </a:t>
                      </a:r>
                      <a:endParaRPr lang="es-MX" dirty="0"/>
                    </a:p>
                  </a:txBody>
                  <a:tcPr/>
                </a:tc>
                <a:tc>
                  <a:txBody>
                    <a:bodyPr/>
                    <a:lstStyle/>
                    <a:p>
                      <a:r>
                        <a:rPr lang="es-MX" dirty="0" smtClean="0"/>
                        <a:t>Contiene las razones reales de la explicación del tema, dando respuesta a las preguntas, ampliando datos y/o argumentos.</a:t>
                      </a:r>
                      <a:endParaRPr lang="es-MX" dirty="0"/>
                    </a:p>
                  </a:txBody>
                  <a:tcPr/>
                </a:tc>
              </a:tr>
              <a:tr h="370840">
                <a:tc>
                  <a:txBody>
                    <a:bodyPr/>
                    <a:lstStyle/>
                    <a:p>
                      <a:r>
                        <a:rPr lang="es-MX" dirty="0" smtClean="0"/>
                        <a:t>Cierre</a:t>
                      </a:r>
                      <a:endParaRPr lang="es-MX" dirty="0"/>
                    </a:p>
                  </a:txBody>
                  <a:tcPr/>
                </a:tc>
                <a:tc>
                  <a:txBody>
                    <a:bodyPr/>
                    <a:lstStyle/>
                    <a:p>
                      <a:r>
                        <a:rPr lang="es-MX" dirty="0" smtClean="0"/>
                        <a:t>El ensayista da</a:t>
                      </a:r>
                      <a:r>
                        <a:rPr lang="es-MX" baseline="0" dirty="0" smtClean="0"/>
                        <a:t> la conclusión del tema.</a:t>
                      </a:r>
                      <a:endParaRPr lang="es-MX" dirty="0"/>
                    </a:p>
                  </a:txBody>
                  <a:tcPr/>
                </a:tc>
              </a:tr>
            </a:tbl>
          </a:graphicData>
        </a:graphic>
      </p:graphicFrame>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6136" y="4941168"/>
            <a:ext cx="3124915" cy="1584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000380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8" y="1340768"/>
            <a:ext cx="7920880" cy="5632311"/>
          </a:xfrm>
          <a:prstGeom prst="rect">
            <a:avLst/>
          </a:prstGeom>
          <a:noFill/>
        </p:spPr>
        <p:txBody>
          <a:bodyPr wrap="square" rtlCol="0">
            <a:spAutoFit/>
          </a:bodyPr>
          <a:lstStyle/>
          <a:p>
            <a:r>
              <a:rPr lang="es-MX" dirty="0" smtClean="0"/>
              <a:t>Método de Proyecto:</a:t>
            </a:r>
          </a:p>
          <a:p>
            <a:endParaRPr lang="es-MX" dirty="0"/>
          </a:p>
          <a:p>
            <a:pPr algn="just"/>
            <a:r>
              <a:rPr lang="es-MX" dirty="0" smtClean="0"/>
              <a:t>Un proyecto se puede definir como “un pensamiento de ejecutar algo, o como plan de trabajo que se realiza como prueba antes de desarrollar un proyecto de implementación”.</a:t>
            </a:r>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r>
              <a:rPr lang="es-MX" dirty="0"/>
              <a:t>.</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4948" y="3861048"/>
            <a:ext cx="2533650" cy="1800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677806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8" y="1340768"/>
            <a:ext cx="7920880" cy="5909310"/>
          </a:xfrm>
          <a:prstGeom prst="rect">
            <a:avLst/>
          </a:prstGeom>
          <a:noFill/>
        </p:spPr>
        <p:txBody>
          <a:bodyPr wrap="square" rtlCol="0">
            <a:spAutoFit/>
          </a:bodyPr>
          <a:lstStyle/>
          <a:p>
            <a:r>
              <a:rPr lang="es-MX" dirty="0" smtClean="0"/>
              <a:t>Estrategia de resumen</a:t>
            </a:r>
          </a:p>
          <a:p>
            <a:r>
              <a:rPr lang="es-MX" dirty="0" smtClean="0"/>
              <a:t>“El resumen es la redacción de un nuevo texto a partir de otro donde exponemos de forma abreviada, las ideas principales o más importantes del escrito original” (CICE)</a:t>
            </a:r>
          </a:p>
          <a:p>
            <a:endParaRPr lang="es-MX" dirty="0" smtClean="0"/>
          </a:p>
          <a:p>
            <a:r>
              <a:rPr lang="es-MX" dirty="0" smtClean="0"/>
              <a:t>Para poder hacer la realización de un resumen es necesario que se comprenda lo que se está leyendo.</a:t>
            </a:r>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r>
              <a:rPr lang="es-MX" dirty="0"/>
              <a:t>.</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3645024"/>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14458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8" y="1340768"/>
            <a:ext cx="7920880" cy="6740307"/>
          </a:xfrm>
          <a:prstGeom prst="rect">
            <a:avLst/>
          </a:prstGeom>
          <a:noFill/>
        </p:spPr>
        <p:txBody>
          <a:bodyPr wrap="square" rtlCol="0">
            <a:spAutoFit/>
          </a:bodyPr>
          <a:lstStyle/>
          <a:p>
            <a:r>
              <a:rPr lang="es-MX" dirty="0" smtClean="0"/>
              <a:t>Estrategia elaboración de artículos:</a:t>
            </a:r>
          </a:p>
          <a:p>
            <a:endParaRPr lang="es-MX" dirty="0"/>
          </a:p>
          <a:p>
            <a:r>
              <a:rPr lang="es-MX" dirty="0" smtClean="0"/>
              <a:t>Los artículos generalmente son resultados de una investigación específica o de una </a:t>
            </a:r>
            <a:r>
              <a:rPr lang="es-MX" dirty="0" err="1" smtClean="0"/>
              <a:t>tésis</a:t>
            </a:r>
            <a:r>
              <a:rPr lang="es-MX" dirty="0" smtClean="0"/>
              <a:t>, para que no se quede sólo en el conocimiento de quien la llevo a cabo se pide que se de a conocer al exterior, generalmente está compuesta de:</a:t>
            </a:r>
          </a:p>
          <a:p>
            <a:pPr marL="285750" indent="-285750">
              <a:buFont typeface="Arial" panose="020B0604020202020204" pitchFamily="34" charset="0"/>
              <a:buChar char="•"/>
            </a:pPr>
            <a:r>
              <a:rPr lang="es-MX" dirty="0" smtClean="0"/>
              <a:t>Introducción</a:t>
            </a:r>
          </a:p>
          <a:p>
            <a:pPr marL="285750" indent="-285750">
              <a:buFont typeface="Arial" panose="020B0604020202020204" pitchFamily="34" charset="0"/>
              <a:buChar char="•"/>
            </a:pPr>
            <a:r>
              <a:rPr lang="es-MX" dirty="0" smtClean="0"/>
              <a:t>Materiales y métodos</a:t>
            </a:r>
          </a:p>
          <a:p>
            <a:pPr marL="285750" indent="-285750">
              <a:buFont typeface="Arial" panose="020B0604020202020204" pitchFamily="34" charset="0"/>
              <a:buChar char="•"/>
            </a:pPr>
            <a:r>
              <a:rPr lang="es-MX" dirty="0" smtClean="0"/>
              <a:t>Resultados y discusión.</a:t>
            </a:r>
          </a:p>
          <a:p>
            <a:pPr marL="285750" indent="-285750">
              <a:buFont typeface="Arial" panose="020B0604020202020204" pitchFamily="34" charset="0"/>
              <a:buChar char="•"/>
            </a:pPr>
            <a:r>
              <a:rPr lang="es-MX" dirty="0"/>
              <a:t>B</a:t>
            </a:r>
            <a:r>
              <a:rPr lang="es-MX" dirty="0" smtClean="0"/>
              <a:t>ibliografía</a:t>
            </a:r>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r>
              <a:rPr lang="es-MX" dirty="0"/>
              <a:t>.</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2924944"/>
            <a:ext cx="2592288" cy="35830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844968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8" y="1340768"/>
            <a:ext cx="7920880" cy="6740307"/>
          </a:xfrm>
          <a:prstGeom prst="rect">
            <a:avLst/>
          </a:prstGeom>
          <a:noFill/>
        </p:spPr>
        <p:txBody>
          <a:bodyPr wrap="square" rtlCol="0">
            <a:spAutoFit/>
          </a:bodyPr>
          <a:lstStyle/>
          <a:p>
            <a:r>
              <a:rPr lang="es-MX" dirty="0" smtClean="0"/>
              <a:t>Estrategia Mapa Mental:</a:t>
            </a:r>
          </a:p>
          <a:p>
            <a:endParaRPr lang="es-MX" dirty="0"/>
          </a:p>
          <a:p>
            <a:pPr algn="just"/>
            <a:r>
              <a:rPr lang="es-MX" dirty="0" smtClean="0"/>
              <a:t>Permite la memorización, organización y representación de la información con el propósito de facilitar los procesos de aprendizaje, administración y planeación para la posible toma de decisiones. (libro)</a:t>
            </a:r>
          </a:p>
          <a:p>
            <a:pPr algn="just"/>
            <a:endParaRPr lang="es-MX" dirty="0"/>
          </a:p>
          <a:p>
            <a:pPr algn="just"/>
            <a:r>
              <a:rPr lang="es-MX" dirty="0" smtClean="0"/>
              <a:t>Para poder realizar esta estrategia se debe tomar en cuenta: que empieza con una imagen central y de ahí se derivan como la estructura del reloj las ideas secundarias.</a:t>
            </a:r>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r>
              <a:rPr lang="es-MX" dirty="0"/>
              <a:t>.</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25119" y="3810808"/>
            <a:ext cx="2919290" cy="2066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827981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8" y="1340768"/>
            <a:ext cx="7920880" cy="5632311"/>
          </a:xfrm>
          <a:prstGeom prst="rect">
            <a:avLst/>
          </a:prstGeom>
          <a:noFill/>
        </p:spPr>
        <p:txBody>
          <a:bodyPr wrap="square" rtlCol="0">
            <a:spAutoFit/>
          </a:bodyPr>
          <a:lstStyle/>
          <a:p>
            <a:r>
              <a:rPr lang="es-MX" dirty="0" smtClean="0"/>
              <a:t>Estrategia Mapas </a:t>
            </a:r>
            <a:r>
              <a:rPr lang="es-MX" dirty="0"/>
              <a:t> </a:t>
            </a:r>
            <a:r>
              <a:rPr lang="es-MX" dirty="0" smtClean="0"/>
              <a:t>o redes conceptuales:</a:t>
            </a:r>
            <a:endParaRPr lang="es-MX" dirty="0"/>
          </a:p>
          <a:p>
            <a:endParaRPr lang="es-MX" dirty="0" smtClean="0"/>
          </a:p>
          <a:p>
            <a:endParaRPr lang="es-MX" dirty="0"/>
          </a:p>
          <a:p>
            <a:pPr algn="just"/>
            <a:r>
              <a:rPr lang="es-MX" dirty="0" smtClean="0"/>
              <a:t>Un mapa mental es una estructura jerarquizada por diferentes niveles de generalidad o </a:t>
            </a:r>
            <a:r>
              <a:rPr lang="es-MX" dirty="0" err="1" smtClean="0"/>
              <a:t>inclusividad</a:t>
            </a:r>
            <a:r>
              <a:rPr lang="es-MX" dirty="0" smtClean="0"/>
              <a:t> por diferentes niveles de generalidad o </a:t>
            </a:r>
            <a:r>
              <a:rPr lang="es-MX" dirty="0" err="1" smtClean="0"/>
              <a:t>inclusividad</a:t>
            </a:r>
            <a:r>
              <a:rPr lang="es-MX" dirty="0" smtClean="0"/>
              <a:t> conceptual (Novak y </a:t>
            </a:r>
            <a:r>
              <a:rPr lang="es-MX" dirty="0" err="1" smtClean="0"/>
              <a:t>Gowin</a:t>
            </a:r>
            <a:r>
              <a:rPr lang="es-MX" dirty="0" smtClean="0"/>
              <a:t>, 1988; </a:t>
            </a:r>
            <a:r>
              <a:rPr lang="es-MX" dirty="0" err="1" smtClean="0"/>
              <a:t>Ontoria</a:t>
            </a:r>
            <a:r>
              <a:rPr lang="es-MX" dirty="0" smtClean="0"/>
              <a:t> et al., 1992) formada por conceptos, proposiciones y palabras de enlace.</a:t>
            </a:r>
          </a:p>
          <a:p>
            <a:pPr algn="just"/>
            <a:r>
              <a:rPr lang="es-MX" dirty="0" smtClean="0"/>
              <a:t>La diferencia entre los mapas o redes conceptuales es que estas últimas no se organizan por niveles jerárquicas.</a:t>
            </a:r>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r>
              <a:rPr lang="es-MX" dirty="0"/>
              <a:t>.</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156923"/>
            <a:ext cx="2381250" cy="1924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871" y="4044503"/>
            <a:ext cx="4950235" cy="20364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68969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8" y="1340768"/>
            <a:ext cx="7920880" cy="4524315"/>
          </a:xfrm>
          <a:prstGeom prst="rect">
            <a:avLst/>
          </a:prstGeom>
          <a:noFill/>
        </p:spPr>
        <p:txBody>
          <a:bodyPr wrap="square" rtlCol="0">
            <a:spAutoFit/>
          </a:bodyPr>
          <a:lstStyle/>
          <a:p>
            <a:r>
              <a:rPr lang="es-MX" dirty="0" smtClean="0"/>
              <a:t>Estrategia Panel:</a:t>
            </a:r>
          </a:p>
          <a:p>
            <a:endParaRPr lang="es-MX" dirty="0"/>
          </a:p>
          <a:p>
            <a:r>
              <a:rPr lang="es-MX" dirty="0" smtClean="0"/>
              <a:t>Dentro de esta estrategia se </a:t>
            </a:r>
            <a:r>
              <a:rPr lang="es-MX" dirty="0" err="1" smtClean="0"/>
              <a:t>reunen</a:t>
            </a:r>
            <a:r>
              <a:rPr lang="es-MX" dirty="0" smtClean="0"/>
              <a:t> los conocedores de cierto tema para exponer sus ideas sobre el mismo, para que dialoguen, conversen y debatan sobre el mismo; pudiendo tener un mejor resultado.</a:t>
            </a:r>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r>
              <a:rPr lang="es-MX" dirty="0"/>
              <a:t>.</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4299397"/>
            <a:ext cx="2705100" cy="1685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76259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8" y="1340768"/>
            <a:ext cx="7920880" cy="4801314"/>
          </a:xfrm>
          <a:prstGeom prst="rect">
            <a:avLst/>
          </a:prstGeom>
          <a:noFill/>
        </p:spPr>
        <p:txBody>
          <a:bodyPr wrap="square" rtlCol="0">
            <a:spAutoFit/>
          </a:bodyPr>
          <a:lstStyle/>
          <a:p>
            <a:r>
              <a:rPr lang="es-MX" dirty="0" smtClean="0"/>
              <a:t>Estrategia Aprendizaje Basado en Problemas (ABP)</a:t>
            </a:r>
          </a:p>
          <a:p>
            <a:endParaRPr lang="es-MX" dirty="0"/>
          </a:p>
          <a:p>
            <a:pPr algn="just"/>
            <a:r>
              <a:rPr lang="es-MX" dirty="0" smtClean="0"/>
              <a:t>Permite la adquisición de conocimiento, así como el desarrollo de habilidades y actitudes mediante pequeños grupos de estudiantes y un facilitador, para analizar y resolver un problema diseñado para el logro específico de ciertos objetivos de aprendizaje.</a:t>
            </a:r>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r>
              <a:rPr lang="es-MX" dirty="0"/>
              <a:t>.</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3901621"/>
            <a:ext cx="2712715" cy="22404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334032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8" y="1340769"/>
            <a:ext cx="8136904" cy="4801314"/>
          </a:xfrm>
          <a:prstGeom prst="rect">
            <a:avLst/>
          </a:prstGeom>
          <a:noFill/>
        </p:spPr>
        <p:txBody>
          <a:bodyPr wrap="square" rtlCol="0">
            <a:spAutoFit/>
          </a:bodyPr>
          <a:lstStyle/>
          <a:p>
            <a:pPr algn="ctr"/>
            <a:r>
              <a:rPr lang="es-MX" sz="2000" dirty="0" smtClean="0"/>
              <a:t>Definición de Estrategia:</a:t>
            </a:r>
          </a:p>
          <a:p>
            <a:pPr algn="just"/>
            <a:endParaRPr lang="es-MX" dirty="0"/>
          </a:p>
          <a:p>
            <a:pPr algn="just"/>
            <a:r>
              <a:rPr lang="es-MX" dirty="0" smtClean="0"/>
              <a:t>La </a:t>
            </a:r>
            <a:r>
              <a:rPr lang="es-MX" dirty="0"/>
              <a:t>palabra </a:t>
            </a:r>
            <a:r>
              <a:rPr lang="es-MX" b="1" dirty="0"/>
              <a:t>estrategia</a:t>
            </a:r>
            <a:r>
              <a:rPr lang="es-MX" dirty="0"/>
              <a:t> deriva del latín </a:t>
            </a:r>
            <a:r>
              <a:rPr lang="es-MX" i="1" dirty="0" err="1"/>
              <a:t>strategĭa</a:t>
            </a:r>
            <a:r>
              <a:rPr lang="es-MX" dirty="0"/>
              <a:t>, que a su vez procede de dos términos griegos: </a:t>
            </a:r>
            <a:r>
              <a:rPr lang="es-MX" i="1" dirty="0" err="1"/>
              <a:t>stratos</a:t>
            </a:r>
            <a:r>
              <a:rPr lang="es-MX" dirty="0"/>
              <a:t> (</a:t>
            </a:r>
            <a:r>
              <a:rPr lang="es-MX" b="1" dirty="0"/>
              <a:t>“ejército”</a:t>
            </a:r>
            <a:r>
              <a:rPr lang="es-MX" dirty="0"/>
              <a:t>) y </a:t>
            </a:r>
            <a:r>
              <a:rPr lang="es-MX" i="1" dirty="0" err="1"/>
              <a:t>agein</a:t>
            </a:r>
            <a:r>
              <a:rPr lang="es-MX" dirty="0"/>
              <a:t> (</a:t>
            </a:r>
            <a:r>
              <a:rPr lang="es-MX" b="1" dirty="0"/>
              <a:t>“conductor”</a:t>
            </a:r>
            <a:r>
              <a:rPr lang="es-MX" dirty="0"/>
              <a:t>, </a:t>
            </a:r>
            <a:r>
              <a:rPr lang="es-MX" b="1" dirty="0"/>
              <a:t>“guía”</a:t>
            </a:r>
            <a:r>
              <a:rPr lang="es-MX" dirty="0"/>
              <a:t>). Por lo tanto, el significado primario de estrategia es el </a:t>
            </a:r>
            <a:r>
              <a:rPr lang="es-MX" b="1" dirty="0"/>
              <a:t>arte de dirigir las operaciones militares</a:t>
            </a:r>
            <a:r>
              <a:rPr lang="es-MX" dirty="0" smtClean="0"/>
              <a:t>.</a:t>
            </a:r>
          </a:p>
          <a:p>
            <a:pPr algn="just"/>
            <a:endParaRPr lang="es-MX" dirty="0"/>
          </a:p>
          <a:p>
            <a:pPr algn="just"/>
            <a:r>
              <a:rPr lang="es-MX" dirty="0" smtClean="0"/>
              <a:t>De acuerdo con </a:t>
            </a:r>
            <a:r>
              <a:rPr lang="es-MX" dirty="0" err="1" smtClean="0"/>
              <a:t>Monereo</a:t>
            </a:r>
            <a:r>
              <a:rPr lang="es-MX" dirty="0" smtClean="0"/>
              <a:t> (1998) actuar estratégicamente ante una actividad de enseñanza – aprendizaje supone </a:t>
            </a:r>
            <a:r>
              <a:rPr lang="es-MX" b="1" dirty="0" smtClean="0"/>
              <a:t>ser capaz de tomar decisiones </a:t>
            </a:r>
            <a:r>
              <a:rPr lang="es-MX" dirty="0" smtClean="0"/>
              <a:t>“conscientes” para regular las  condiciones que delimitan la actividad en  cuestión y </a:t>
            </a:r>
            <a:r>
              <a:rPr lang="es-MX" b="1" dirty="0" smtClean="0"/>
              <a:t>así lograr el objetivo </a:t>
            </a:r>
            <a:r>
              <a:rPr lang="es-MX" dirty="0" smtClean="0"/>
              <a:t>perseguido. En este sentido, enseñar estrategias implica enseñar al estudiante a decidir conscientemente los actos que realiza, enseñar </a:t>
            </a:r>
            <a:r>
              <a:rPr lang="es-MX" b="1" dirty="0" smtClean="0"/>
              <a:t>modifica su actuación </a:t>
            </a:r>
            <a:r>
              <a:rPr lang="es-MX" dirty="0" smtClean="0"/>
              <a:t>cuando se orienta hacia el objetivo buscado y enseñarle a evaluar el proceso de aprendizaje o de resolución.</a:t>
            </a:r>
            <a:endParaRPr lang="es-MX" dirty="0"/>
          </a:p>
          <a:p>
            <a:endParaRPr lang="es-MX" dirty="0" smtClean="0"/>
          </a:p>
          <a:p>
            <a:endParaRPr lang="es-MX" dirty="0"/>
          </a:p>
          <a:p>
            <a:endParaRPr lang="es-MX" dirty="0" smtClean="0"/>
          </a:p>
          <a:p>
            <a:endParaRPr lang="es-MX"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4797152"/>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07905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8" y="1340768"/>
            <a:ext cx="7920880" cy="4524315"/>
          </a:xfrm>
          <a:prstGeom prst="rect">
            <a:avLst/>
          </a:prstGeom>
          <a:noFill/>
        </p:spPr>
        <p:txBody>
          <a:bodyPr wrap="square" rtlCol="0">
            <a:spAutoFit/>
          </a:bodyPr>
          <a:lstStyle/>
          <a:p>
            <a:r>
              <a:rPr lang="es-MX" dirty="0" smtClean="0"/>
              <a:t>Estrategia Debate:</a:t>
            </a:r>
          </a:p>
          <a:p>
            <a:endParaRPr lang="es-MX" dirty="0"/>
          </a:p>
          <a:p>
            <a:pPr algn="just"/>
            <a:r>
              <a:rPr lang="es-MX" dirty="0" smtClean="0"/>
              <a:t>Consiste en el intercambio informal de ideas sobre un tema dado, el cuál se puede realizar entre grupos, bajo la moderación de un guía que permita la participación activa, logrando al final una motivación de los estudiantes sobre dicho tema.</a:t>
            </a:r>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r>
              <a:rPr lang="es-MX" dirty="0"/>
              <a:t>.</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0036" y="3717032"/>
            <a:ext cx="3562626" cy="22694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869622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8" y="1340768"/>
            <a:ext cx="7920880" cy="4247317"/>
          </a:xfrm>
          <a:prstGeom prst="rect">
            <a:avLst/>
          </a:prstGeom>
          <a:noFill/>
        </p:spPr>
        <p:txBody>
          <a:bodyPr wrap="square" rtlCol="0">
            <a:spAutoFit/>
          </a:bodyPr>
          <a:lstStyle/>
          <a:p>
            <a:endParaRPr lang="es-MX" dirty="0" smtClean="0"/>
          </a:p>
          <a:p>
            <a:endParaRPr lang="es-MX" dirty="0"/>
          </a:p>
          <a:p>
            <a:endParaRPr lang="es-MX" dirty="0" smtClean="0"/>
          </a:p>
          <a:p>
            <a:endParaRPr lang="es-MX" dirty="0" smtClean="0"/>
          </a:p>
          <a:p>
            <a:endParaRPr lang="es-MX" dirty="0"/>
          </a:p>
          <a:p>
            <a:endParaRPr lang="es-MX" sz="3600" dirty="0" smtClean="0"/>
          </a:p>
          <a:p>
            <a:endParaRPr lang="es-MX" sz="3600" dirty="0"/>
          </a:p>
          <a:p>
            <a:endParaRPr lang="es-MX" dirty="0" smtClean="0"/>
          </a:p>
          <a:p>
            <a:endParaRPr lang="es-MX" dirty="0"/>
          </a:p>
          <a:p>
            <a:endParaRPr lang="es-MX" dirty="0" smtClean="0"/>
          </a:p>
          <a:p>
            <a:endParaRPr lang="es-MX" dirty="0"/>
          </a:p>
          <a:p>
            <a:endParaRPr lang="es-MX" dirty="0" smtClean="0"/>
          </a:p>
          <a:p>
            <a:r>
              <a:rPr lang="es-MX" dirty="0"/>
              <a:t>.</a:t>
            </a:r>
          </a:p>
        </p:txBody>
      </p:sp>
      <p:sp>
        <p:nvSpPr>
          <p:cNvPr id="2" name="1 Rectángulo"/>
          <p:cNvSpPr/>
          <p:nvPr/>
        </p:nvSpPr>
        <p:spPr>
          <a:xfrm>
            <a:off x="1446873" y="1916832"/>
            <a:ext cx="6225101" cy="2400657"/>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endParaRPr lang="es-MX"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pPr algn="ctr"/>
            <a:r>
              <a:rPr lang="es-MX" sz="32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ESTRATEGIAS MEDIANTE EL USO DE</a:t>
            </a:r>
          </a:p>
          <a:p>
            <a:pPr algn="ctr"/>
            <a:r>
              <a:rPr lang="es-MX" sz="32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TECNOLOGÍAS DE</a:t>
            </a:r>
          </a:p>
          <a:p>
            <a:pPr algn="ctr"/>
            <a:r>
              <a:rPr lang="es-MX" sz="32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INFORMACIÓN Y COMUNICACIÓN</a:t>
            </a:r>
            <a:endParaRPr lang="es-MX" sz="32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6192755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8" y="1268760"/>
            <a:ext cx="7920880" cy="6186309"/>
          </a:xfrm>
          <a:prstGeom prst="rect">
            <a:avLst/>
          </a:prstGeom>
          <a:noFill/>
        </p:spPr>
        <p:txBody>
          <a:bodyPr wrap="square" rtlCol="0">
            <a:spAutoFit/>
          </a:bodyPr>
          <a:lstStyle/>
          <a:p>
            <a:r>
              <a:rPr lang="es-MX" dirty="0" smtClean="0"/>
              <a:t>Estrategias de elaboración mediante el uso de TIC</a:t>
            </a:r>
          </a:p>
          <a:p>
            <a:r>
              <a:rPr lang="es-MX" dirty="0" smtClean="0"/>
              <a:t>Son estrategias que implican la construcción de productos que permiten procesar y publicar la información dentro de la red.</a:t>
            </a:r>
          </a:p>
          <a:p>
            <a:endParaRPr lang="es-MX" dirty="0"/>
          </a:p>
          <a:p>
            <a:pPr marL="342900" indent="-342900">
              <a:buFont typeface="+mj-lt"/>
              <a:buAutoNum type="arabicPeriod"/>
            </a:pPr>
            <a:r>
              <a:rPr lang="es-MX" dirty="0" smtClean="0"/>
              <a:t>Blogs: permite al usuario redactar textos para resumir ideas provenientes de lecturas académicas y que publiquen contenidos generados por ellos mismos (Peñaloza, 2013)</a:t>
            </a:r>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r>
              <a:rPr lang="es-MX" dirty="0"/>
              <a:t>.</a:t>
            </a:r>
          </a:p>
        </p:txBody>
      </p:sp>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6966" y="3465190"/>
            <a:ext cx="4753906" cy="27854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712611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1268760"/>
            <a:ext cx="7920880" cy="5355312"/>
          </a:xfrm>
          <a:prstGeom prst="rect">
            <a:avLst/>
          </a:prstGeom>
          <a:noFill/>
        </p:spPr>
        <p:txBody>
          <a:bodyPr wrap="square" rtlCol="0">
            <a:spAutoFit/>
          </a:bodyPr>
          <a:lstStyle/>
          <a:p>
            <a:r>
              <a:rPr lang="es-MX" dirty="0" smtClean="0"/>
              <a:t>Estrategias de elaboración mediante el uso de TIC</a:t>
            </a:r>
          </a:p>
          <a:p>
            <a:endParaRPr lang="es-MX" dirty="0"/>
          </a:p>
          <a:p>
            <a:pPr marL="342900" indent="-342900">
              <a:buFont typeface="+mj-lt"/>
              <a:buAutoNum type="arabicPeriod"/>
            </a:pPr>
            <a:r>
              <a:rPr lang="es-MX" dirty="0" smtClean="0"/>
              <a:t>Wikis: son espacios para el trabajo colaborativo de construcción de textos, el ejemplo más común es el </a:t>
            </a:r>
            <a:r>
              <a:rPr lang="es-MX" dirty="0" err="1" smtClean="0"/>
              <a:t>wikispaces</a:t>
            </a:r>
            <a:r>
              <a:rPr lang="es-MX" dirty="0" smtClean="0"/>
              <a:t>.</a:t>
            </a:r>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r>
              <a:rPr lang="es-MX" dirty="0"/>
              <a:t>.</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696" y="2848134"/>
            <a:ext cx="5868144" cy="3438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2721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1268760"/>
            <a:ext cx="7920880" cy="5078313"/>
          </a:xfrm>
          <a:prstGeom prst="rect">
            <a:avLst/>
          </a:prstGeom>
          <a:noFill/>
        </p:spPr>
        <p:txBody>
          <a:bodyPr wrap="square" rtlCol="0">
            <a:spAutoFit/>
          </a:bodyPr>
          <a:lstStyle/>
          <a:p>
            <a:r>
              <a:rPr lang="es-MX" dirty="0" smtClean="0"/>
              <a:t>Estrategias de elaboración mediante el uso de TIC</a:t>
            </a:r>
          </a:p>
          <a:p>
            <a:endParaRPr lang="es-MX" dirty="0"/>
          </a:p>
          <a:p>
            <a:r>
              <a:rPr lang="es-MX" dirty="0" smtClean="0"/>
              <a:t>3.- Google </a:t>
            </a:r>
            <a:r>
              <a:rPr lang="es-MX" dirty="0" err="1" smtClean="0"/>
              <a:t>Docs</a:t>
            </a:r>
            <a:r>
              <a:rPr lang="es-MX" dirty="0" smtClean="0"/>
              <a:t> es un espacio virtual que permite el uso de herramientas productivas entre varias personas.</a:t>
            </a:r>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r>
              <a:rPr lang="es-MX" dirty="0"/>
              <a:t>.</a:t>
            </a: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1964" y="3068960"/>
            <a:ext cx="4644008" cy="27210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47616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1268760"/>
            <a:ext cx="7920880" cy="5632311"/>
          </a:xfrm>
          <a:prstGeom prst="rect">
            <a:avLst/>
          </a:prstGeom>
          <a:noFill/>
        </p:spPr>
        <p:txBody>
          <a:bodyPr wrap="square" rtlCol="0">
            <a:spAutoFit/>
          </a:bodyPr>
          <a:lstStyle/>
          <a:p>
            <a:r>
              <a:rPr lang="es-MX" dirty="0" smtClean="0"/>
              <a:t>Estrategias de organización mediante el uso de TIC</a:t>
            </a:r>
          </a:p>
          <a:p>
            <a:endParaRPr lang="es-MX" dirty="0"/>
          </a:p>
          <a:p>
            <a:pPr marL="342900" indent="-342900">
              <a:buFont typeface="+mj-lt"/>
              <a:buAutoNum type="arabicPeriod"/>
            </a:pPr>
            <a:r>
              <a:rPr lang="es-MX" dirty="0" smtClean="0"/>
              <a:t>Mapas conceptuales, se puede usar la herramienta </a:t>
            </a:r>
            <a:r>
              <a:rPr lang="es-MX" dirty="0" err="1" smtClean="0"/>
              <a:t>cmap</a:t>
            </a:r>
            <a:r>
              <a:rPr lang="es-MX" dirty="0" smtClean="0"/>
              <a:t>, la cuál permite la elaboración de mapas jerárquicos ya sea de arriba hacia abajo o de izquierda a derecha.</a:t>
            </a:r>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r>
              <a:rPr lang="es-MX" dirty="0"/>
              <a:t>.</a:t>
            </a:r>
          </a:p>
        </p:txBody>
      </p:sp>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436" y="3140968"/>
            <a:ext cx="3904456" cy="3116206"/>
          </a:xfrm>
          <a:prstGeom prst="rect">
            <a:avLst/>
          </a:prstGeom>
        </p:spPr>
      </p:pic>
    </p:spTree>
    <p:extLst>
      <p:ext uri="{BB962C8B-B14F-4D97-AF65-F5344CB8AC3E}">
        <p14:creationId xmlns:p14="http://schemas.microsoft.com/office/powerpoint/2010/main" val="41018253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1268760"/>
            <a:ext cx="7920880" cy="5078313"/>
          </a:xfrm>
          <a:prstGeom prst="rect">
            <a:avLst/>
          </a:prstGeom>
          <a:noFill/>
        </p:spPr>
        <p:txBody>
          <a:bodyPr wrap="square" rtlCol="0">
            <a:spAutoFit/>
          </a:bodyPr>
          <a:lstStyle/>
          <a:p>
            <a:r>
              <a:rPr lang="es-MX" dirty="0" smtClean="0"/>
              <a:t>Estrategias de organización mediante el uso de TIC</a:t>
            </a:r>
          </a:p>
          <a:p>
            <a:endParaRPr lang="es-MX" dirty="0"/>
          </a:p>
          <a:p>
            <a:r>
              <a:rPr lang="es-MX" dirty="0" smtClean="0"/>
              <a:t>2.- Mapas mentales: estos se hacen mediante imágenes sobre el tema de tal forma que se comprenda lo que se quiere dar a entender.</a:t>
            </a:r>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r>
              <a:rPr lang="es-MX" dirty="0"/>
              <a:t>.</a:t>
            </a:r>
          </a:p>
        </p:txBody>
      </p:sp>
      <p:pic>
        <p:nvPicPr>
          <p:cNvPr id="13316" name="Picture 4" descr="http://sintizanitablero.blogcindario.com/ficheros/mapa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8774" y="2669584"/>
            <a:ext cx="3970387" cy="3236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19681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1556792"/>
            <a:ext cx="7560840" cy="5632311"/>
          </a:xfrm>
          <a:prstGeom prst="rect">
            <a:avLst/>
          </a:prstGeom>
          <a:noFill/>
        </p:spPr>
        <p:txBody>
          <a:bodyPr wrap="square" rtlCol="0">
            <a:spAutoFit/>
          </a:bodyPr>
          <a:lstStyle/>
          <a:p>
            <a:r>
              <a:rPr lang="es-MX" sz="1200" dirty="0" smtClean="0"/>
              <a:t>Bibliografía</a:t>
            </a:r>
          </a:p>
          <a:p>
            <a:endParaRPr lang="es-MX" dirty="0"/>
          </a:p>
          <a:p>
            <a:pPr algn="just"/>
            <a:r>
              <a:rPr lang="es-MX" sz="1200" dirty="0"/>
              <a:t>Alonso, C.; Gallego, D. (2000). </a:t>
            </a:r>
            <a:r>
              <a:rPr lang="es-MX" sz="1200" i="1" dirty="0"/>
              <a:t>Aprendizaje y Ordenador</a:t>
            </a:r>
            <a:r>
              <a:rPr lang="es-MX" sz="1200" dirty="0"/>
              <a:t>. Madrid: </a:t>
            </a:r>
            <a:r>
              <a:rPr lang="es-MX" sz="1200" dirty="0" err="1"/>
              <a:t>Dykinson</a:t>
            </a:r>
            <a:r>
              <a:rPr lang="es-MX" sz="1200" dirty="0" smtClean="0"/>
              <a:t>.</a:t>
            </a:r>
          </a:p>
          <a:p>
            <a:pPr algn="just"/>
            <a:endParaRPr lang="es-MX" sz="1200" dirty="0"/>
          </a:p>
          <a:p>
            <a:pPr algn="just"/>
            <a:r>
              <a:rPr lang="es-MX" sz="1200" dirty="0"/>
              <a:t>Alonso, C.; Gallego, D.; </a:t>
            </a:r>
            <a:r>
              <a:rPr lang="es-MX" sz="1200" dirty="0" err="1"/>
              <a:t>Honey</a:t>
            </a:r>
            <a:r>
              <a:rPr lang="es-MX" sz="1200" dirty="0"/>
              <a:t>, P. (1994). </a:t>
            </a:r>
            <a:r>
              <a:rPr lang="es-MX" sz="1200" i="1" dirty="0"/>
              <a:t>Los Estilos de Aprendizaje. Procedimientos de diagnóstico y mejora. </a:t>
            </a:r>
            <a:r>
              <a:rPr lang="es-MX" sz="1200" dirty="0"/>
              <a:t>Bilbao: Ediciones Mensajero. Universidad de Deusto.</a:t>
            </a:r>
          </a:p>
          <a:p>
            <a:pPr algn="just"/>
            <a:endParaRPr lang="es-MX" sz="1200" dirty="0" smtClean="0"/>
          </a:p>
          <a:p>
            <a:pPr algn="just"/>
            <a:r>
              <a:rPr lang="es-MX" sz="1200" dirty="0" smtClean="0"/>
              <a:t>Barriga F. y Hernández G. </a:t>
            </a:r>
            <a:r>
              <a:rPr lang="es-MX" sz="1200" dirty="0"/>
              <a:t>(</a:t>
            </a:r>
            <a:r>
              <a:rPr lang="es-MX" sz="1200" dirty="0" smtClean="0"/>
              <a:t>2010). Estrategias docentes para un aprendizaje significativo: Una interpretación constructivista. 3ª. Edición, México, Mc Graw Hill.</a:t>
            </a:r>
          </a:p>
          <a:p>
            <a:pPr algn="just"/>
            <a:r>
              <a:rPr lang="es-MX" sz="1200" dirty="0"/>
              <a:t>  </a:t>
            </a:r>
          </a:p>
          <a:p>
            <a:pPr algn="just"/>
            <a:r>
              <a:rPr lang="es-MX" sz="1200" dirty="0" err="1"/>
              <a:t>Dunn</a:t>
            </a:r>
            <a:r>
              <a:rPr lang="es-MX" sz="1200" dirty="0"/>
              <a:t> R., </a:t>
            </a:r>
            <a:r>
              <a:rPr lang="es-MX" sz="1200" dirty="0" err="1"/>
              <a:t>Dunn</a:t>
            </a:r>
            <a:r>
              <a:rPr lang="es-MX" sz="1200" dirty="0"/>
              <a:t>  K. y Price G. (1979). </a:t>
            </a:r>
            <a:r>
              <a:rPr lang="es-MX" sz="1200" i="1" dirty="0" err="1"/>
              <a:t>Learning</a:t>
            </a:r>
            <a:r>
              <a:rPr lang="es-MX" sz="1200" i="1" dirty="0"/>
              <a:t> Style </a:t>
            </a:r>
            <a:r>
              <a:rPr lang="es-MX" sz="1200" i="1" dirty="0" err="1"/>
              <a:t>Inventory</a:t>
            </a:r>
            <a:r>
              <a:rPr lang="es-MX" sz="1200" i="1" dirty="0"/>
              <a:t> (LSI) </a:t>
            </a:r>
            <a:r>
              <a:rPr lang="es-MX" sz="1200" i="1" dirty="0" err="1"/>
              <a:t>for</a:t>
            </a:r>
            <a:r>
              <a:rPr lang="es-MX" sz="1200" i="1" dirty="0"/>
              <a:t> </a:t>
            </a:r>
            <a:r>
              <a:rPr lang="es-MX" sz="1200" i="1" dirty="0" err="1"/>
              <a:t>Students</a:t>
            </a:r>
            <a:r>
              <a:rPr lang="es-MX" sz="1200" i="1" dirty="0"/>
              <a:t> in grades 3-12</a:t>
            </a:r>
            <a:r>
              <a:rPr lang="es-MX" sz="1200" dirty="0"/>
              <a:t>. Lawrence, Kansas 66044: Price </a:t>
            </a:r>
            <a:r>
              <a:rPr lang="es-MX" sz="1200" dirty="0" err="1"/>
              <a:t>Systems</a:t>
            </a:r>
            <a:r>
              <a:rPr lang="es-MX" sz="1200" dirty="0"/>
              <a:t>, Box 3067.</a:t>
            </a:r>
          </a:p>
          <a:p>
            <a:pPr algn="just"/>
            <a:r>
              <a:rPr lang="es-MX" sz="1200" dirty="0"/>
              <a:t> </a:t>
            </a:r>
          </a:p>
          <a:p>
            <a:pPr algn="just"/>
            <a:r>
              <a:rPr lang="es-MX" sz="1200" dirty="0" err="1"/>
              <a:t>Hunt</a:t>
            </a:r>
            <a:r>
              <a:rPr lang="es-MX" sz="1200" dirty="0"/>
              <a:t>, D. E. (1979). “</a:t>
            </a:r>
            <a:r>
              <a:rPr lang="es-MX" sz="1200" dirty="0" err="1"/>
              <a:t>Learning</a:t>
            </a:r>
            <a:r>
              <a:rPr lang="es-MX" sz="1200" dirty="0"/>
              <a:t> </a:t>
            </a:r>
            <a:r>
              <a:rPr lang="es-MX" sz="1200" dirty="0" err="1"/>
              <a:t>Styles</a:t>
            </a:r>
            <a:r>
              <a:rPr lang="es-MX" sz="1200" dirty="0"/>
              <a:t> and </a:t>
            </a:r>
            <a:r>
              <a:rPr lang="es-MX" sz="1200" dirty="0" err="1"/>
              <a:t>student</a:t>
            </a:r>
            <a:r>
              <a:rPr lang="es-MX" sz="1200" dirty="0"/>
              <a:t> </a:t>
            </a:r>
            <a:r>
              <a:rPr lang="es-MX" sz="1200" dirty="0" err="1"/>
              <a:t>needs</a:t>
            </a:r>
            <a:r>
              <a:rPr lang="es-MX" sz="1200" dirty="0"/>
              <a:t>”: </a:t>
            </a:r>
            <a:r>
              <a:rPr lang="es-MX" sz="1200" dirty="0" err="1"/>
              <a:t>An</a:t>
            </a:r>
            <a:r>
              <a:rPr lang="es-MX" sz="1200" dirty="0"/>
              <a:t> </a:t>
            </a:r>
            <a:r>
              <a:rPr lang="es-MX" sz="1200" dirty="0" err="1"/>
              <a:t>introduction</a:t>
            </a:r>
            <a:r>
              <a:rPr lang="es-MX" sz="1200" dirty="0"/>
              <a:t> to conceptual </a:t>
            </a:r>
            <a:r>
              <a:rPr lang="es-MX" sz="1200" dirty="0" err="1"/>
              <a:t>level</a:t>
            </a:r>
            <a:r>
              <a:rPr lang="es-MX" sz="1200" dirty="0"/>
              <a:t>”. </a:t>
            </a:r>
            <a:r>
              <a:rPr lang="es-MX" sz="1200" dirty="0" err="1"/>
              <a:t>En</a:t>
            </a:r>
            <a:r>
              <a:rPr lang="es-MX" sz="1200" i="1" dirty="0" err="1"/>
              <a:t>Students</a:t>
            </a:r>
            <a:r>
              <a:rPr lang="es-MX" sz="1200" i="1" dirty="0"/>
              <a:t> </a:t>
            </a:r>
            <a:r>
              <a:rPr lang="es-MX" sz="1200" i="1" dirty="0" err="1"/>
              <a:t>Learning</a:t>
            </a:r>
            <a:r>
              <a:rPr lang="es-MX" sz="1200" i="1" dirty="0"/>
              <a:t> </a:t>
            </a:r>
            <a:r>
              <a:rPr lang="es-MX" sz="1200" i="1" dirty="0" err="1"/>
              <a:t>Styles</a:t>
            </a:r>
            <a:r>
              <a:rPr lang="es-MX" sz="1200" dirty="0"/>
              <a:t>: </a:t>
            </a:r>
            <a:r>
              <a:rPr lang="es-MX" sz="1200" i="1" dirty="0" err="1"/>
              <a:t>Diagnosing</a:t>
            </a:r>
            <a:r>
              <a:rPr lang="es-MX" sz="1200" i="1" dirty="0"/>
              <a:t> and </a:t>
            </a:r>
            <a:r>
              <a:rPr lang="es-MX" sz="1200" i="1" dirty="0" err="1"/>
              <a:t>Prescribing</a:t>
            </a:r>
            <a:r>
              <a:rPr lang="es-MX" sz="1200" i="1" dirty="0"/>
              <a:t> </a:t>
            </a:r>
            <a:r>
              <a:rPr lang="es-MX" sz="1200" i="1" dirty="0" err="1"/>
              <a:t>Programs</a:t>
            </a:r>
            <a:r>
              <a:rPr lang="es-MX" sz="1200" dirty="0"/>
              <a:t>. </a:t>
            </a:r>
            <a:r>
              <a:rPr lang="es-MX" sz="1200" dirty="0" err="1"/>
              <a:t>Reston</a:t>
            </a:r>
            <a:r>
              <a:rPr lang="es-MX" sz="1200" dirty="0"/>
              <a:t>, Virginia: NASSP. 27-38.</a:t>
            </a:r>
          </a:p>
          <a:p>
            <a:pPr algn="just"/>
            <a:r>
              <a:rPr lang="es-MX" sz="1200" dirty="0"/>
              <a:t> </a:t>
            </a:r>
          </a:p>
          <a:p>
            <a:pPr algn="just"/>
            <a:r>
              <a:rPr lang="es-MX" sz="1200" dirty="0" err="1"/>
              <a:t>Kagan</a:t>
            </a:r>
            <a:r>
              <a:rPr lang="es-MX" sz="1200" dirty="0"/>
              <a:t>, J. y otros (1963). “</a:t>
            </a:r>
            <a:r>
              <a:rPr lang="es-MX" sz="1200" dirty="0" err="1"/>
              <a:t>Psychological</a:t>
            </a:r>
            <a:r>
              <a:rPr lang="es-MX" sz="1200" dirty="0"/>
              <a:t> </a:t>
            </a:r>
            <a:r>
              <a:rPr lang="es-MX" sz="1200" dirty="0" err="1"/>
              <a:t>significance</a:t>
            </a:r>
            <a:r>
              <a:rPr lang="es-MX" sz="1200" dirty="0"/>
              <a:t> of </a:t>
            </a:r>
            <a:r>
              <a:rPr lang="es-MX" sz="1200" dirty="0" err="1"/>
              <a:t>styles</a:t>
            </a:r>
            <a:r>
              <a:rPr lang="es-MX" sz="1200" dirty="0"/>
              <a:t> of </a:t>
            </a:r>
            <a:r>
              <a:rPr lang="es-MX" sz="1200" dirty="0" err="1"/>
              <a:t>conceptualization</a:t>
            </a:r>
            <a:r>
              <a:rPr lang="es-MX" sz="1200" dirty="0"/>
              <a:t>”. </a:t>
            </a:r>
            <a:r>
              <a:rPr lang="es-MX" sz="1200" dirty="0" err="1"/>
              <a:t>Monograph</a:t>
            </a:r>
            <a:r>
              <a:rPr lang="es-MX" sz="1200" dirty="0"/>
              <a:t> of </a:t>
            </a:r>
            <a:r>
              <a:rPr lang="es-MX" sz="1200" dirty="0" err="1"/>
              <a:t>the</a:t>
            </a:r>
            <a:r>
              <a:rPr lang="es-MX" sz="1200" dirty="0"/>
              <a:t> </a:t>
            </a:r>
            <a:r>
              <a:rPr lang="es-MX" sz="1200" dirty="0" err="1"/>
              <a:t>Society</a:t>
            </a:r>
            <a:r>
              <a:rPr lang="es-MX" sz="1200" dirty="0"/>
              <a:t> </a:t>
            </a:r>
            <a:r>
              <a:rPr lang="es-MX" sz="1200" dirty="0" err="1"/>
              <a:t>for</a:t>
            </a:r>
            <a:r>
              <a:rPr lang="es-MX" sz="1200" dirty="0"/>
              <a:t> </a:t>
            </a:r>
            <a:r>
              <a:rPr lang="es-MX" sz="1200" dirty="0" err="1"/>
              <a:t>Research</a:t>
            </a:r>
            <a:r>
              <a:rPr lang="es-MX" sz="1200" dirty="0"/>
              <a:t> in </a:t>
            </a:r>
            <a:r>
              <a:rPr lang="es-MX" sz="1200" dirty="0" err="1"/>
              <a:t>Child</a:t>
            </a:r>
            <a:r>
              <a:rPr lang="es-MX" sz="1200" dirty="0"/>
              <a:t> </a:t>
            </a:r>
            <a:r>
              <a:rPr lang="es-MX" sz="1200" dirty="0" err="1"/>
              <a:t>Development</a:t>
            </a:r>
            <a:r>
              <a:rPr lang="es-MX" sz="1200" dirty="0"/>
              <a:t>, 28, 73-112.</a:t>
            </a:r>
          </a:p>
          <a:p>
            <a:pPr algn="just"/>
            <a:r>
              <a:rPr lang="es-MX" sz="1200" dirty="0"/>
              <a:t> </a:t>
            </a:r>
          </a:p>
          <a:p>
            <a:pPr algn="just"/>
            <a:r>
              <a:rPr lang="es-MX" sz="1200" dirty="0" err="1"/>
              <a:t>Keefe</a:t>
            </a:r>
            <a:r>
              <a:rPr lang="es-MX" sz="1200" dirty="0"/>
              <a:t>, J. W, (1982). </a:t>
            </a:r>
            <a:r>
              <a:rPr lang="es-MX" sz="1200" i="1" dirty="0" err="1"/>
              <a:t>Profiling</a:t>
            </a:r>
            <a:r>
              <a:rPr lang="es-MX" sz="1200" i="1" dirty="0"/>
              <a:t> and </a:t>
            </a:r>
            <a:r>
              <a:rPr lang="es-MX" sz="1200" i="1" dirty="0" err="1"/>
              <a:t>Utilizing</a:t>
            </a:r>
            <a:r>
              <a:rPr lang="es-MX" sz="1200" i="1" dirty="0"/>
              <a:t> </a:t>
            </a:r>
            <a:r>
              <a:rPr lang="es-MX" sz="1200" i="1" dirty="0" err="1"/>
              <a:t>Learning</a:t>
            </a:r>
            <a:r>
              <a:rPr lang="es-MX" sz="1200" i="1" dirty="0"/>
              <a:t> Style”. </a:t>
            </a:r>
            <a:r>
              <a:rPr lang="es-MX" sz="1200" i="1" dirty="0" err="1"/>
              <a:t>Reston</a:t>
            </a:r>
            <a:r>
              <a:rPr lang="es-MX" sz="1200" i="1" dirty="0"/>
              <a:t>, Virginia: NASSP.</a:t>
            </a:r>
            <a:endParaRPr lang="es-MX" sz="1200" dirty="0"/>
          </a:p>
          <a:p>
            <a:pPr algn="just"/>
            <a:r>
              <a:rPr lang="es-MX" sz="1200" i="1" dirty="0"/>
              <a:t> </a:t>
            </a:r>
            <a:endParaRPr lang="es-MX" sz="1200" dirty="0"/>
          </a:p>
          <a:p>
            <a:pPr algn="just"/>
            <a:r>
              <a:rPr lang="es-MX" sz="1200" dirty="0" err="1"/>
              <a:t>Leichter</a:t>
            </a:r>
            <a:r>
              <a:rPr lang="es-MX" sz="1200" dirty="0"/>
              <a:t> H.J. (1973).“</a:t>
            </a:r>
            <a:r>
              <a:rPr lang="es-MX" sz="1200" dirty="0" err="1"/>
              <a:t>The</a:t>
            </a:r>
            <a:r>
              <a:rPr lang="es-MX" sz="1200" dirty="0"/>
              <a:t> concept of </a:t>
            </a:r>
            <a:r>
              <a:rPr lang="es-MX" sz="1200" dirty="0" err="1"/>
              <a:t>Educative</a:t>
            </a:r>
            <a:r>
              <a:rPr lang="es-MX" sz="1200" dirty="0"/>
              <a:t> Style”. </a:t>
            </a:r>
            <a:r>
              <a:rPr lang="es-MX" sz="1200" dirty="0" err="1"/>
              <a:t>Teachers</a:t>
            </a:r>
            <a:r>
              <a:rPr lang="es-MX" sz="1200" dirty="0"/>
              <a:t> </a:t>
            </a:r>
            <a:r>
              <a:rPr lang="es-MX" sz="1200" dirty="0" err="1"/>
              <a:t>College</a:t>
            </a:r>
            <a:r>
              <a:rPr lang="es-MX" sz="1200" dirty="0"/>
              <a:t> Record, 75, 2, 239-250</a:t>
            </a:r>
          </a:p>
          <a:p>
            <a:r>
              <a:rPr lang="es-MX" dirty="0"/>
              <a:t> </a:t>
            </a:r>
          </a:p>
          <a:p>
            <a:r>
              <a:rPr lang="es-MX" dirty="0"/>
              <a:t> </a:t>
            </a:r>
          </a:p>
          <a:p>
            <a:endParaRPr lang="es-MX" dirty="0" smtClean="0"/>
          </a:p>
          <a:p>
            <a:endParaRPr lang="es-MX" dirty="0" smtClean="0"/>
          </a:p>
          <a:p>
            <a:endParaRPr lang="es-MX" dirty="0"/>
          </a:p>
        </p:txBody>
      </p:sp>
    </p:spTree>
    <p:extLst>
      <p:ext uri="{BB962C8B-B14F-4D97-AF65-F5344CB8AC3E}">
        <p14:creationId xmlns:p14="http://schemas.microsoft.com/office/powerpoint/2010/main" val="41174577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1844824"/>
            <a:ext cx="7992888" cy="1477328"/>
          </a:xfrm>
          <a:prstGeom prst="rect">
            <a:avLst/>
          </a:prstGeom>
          <a:noFill/>
        </p:spPr>
        <p:txBody>
          <a:bodyPr wrap="square" rtlCol="0">
            <a:spAutoFit/>
          </a:bodyPr>
          <a:lstStyle/>
          <a:p>
            <a:r>
              <a:rPr lang="es-MX" dirty="0"/>
              <a:t> </a:t>
            </a:r>
            <a:r>
              <a:rPr lang="es-MX" dirty="0">
                <a:hlinkClick r:id="rId3"/>
              </a:rPr>
              <a:t>http://definicion.de/estrategia/#</a:t>
            </a:r>
            <a:r>
              <a:rPr lang="es-MX" dirty="0" smtClean="0">
                <a:hlinkClick r:id="rId3"/>
              </a:rPr>
              <a:t>ixzz3U0WvnnoU</a:t>
            </a:r>
            <a:endParaRPr lang="es-MX" dirty="0" smtClean="0"/>
          </a:p>
          <a:p>
            <a:r>
              <a:rPr lang="es-MX" dirty="0">
                <a:hlinkClick r:id="rId4"/>
              </a:rPr>
              <a:t>http://</a:t>
            </a:r>
            <a:r>
              <a:rPr lang="es-MX" dirty="0" smtClean="0">
                <a:hlinkClick r:id="rId4"/>
              </a:rPr>
              <a:t>www2.minedu.gob.pe/digesutp/formacioninicial/wp-descargas/bdigital/033_estrategias_de_ensenanza_y_aprendizaje.pdf</a:t>
            </a:r>
            <a:endParaRPr lang="es-MX" dirty="0" smtClean="0"/>
          </a:p>
          <a:p>
            <a:endParaRPr lang="es-MX" dirty="0"/>
          </a:p>
          <a:p>
            <a:endParaRPr lang="es-MX" dirty="0"/>
          </a:p>
        </p:txBody>
      </p:sp>
    </p:spTree>
    <p:extLst>
      <p:ext uri="{BB962C8B-B14F-4D97-AF65-F5344CB8AC3E}">
        <p14:creationId xmlns:p14="http://schemas.microsoft.com/office/powerpoint/2010/main" val="35758102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66438" y="1772816"/>
            <a:ext cx="8169223" cy="1754326"/>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estrategia didáctica de </a:t>
            </a:r>
          </a:p>
          <a:p>
            <a:pPr algn="ctr"/>
            <a:r>
              <a:rPr lang="es-E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enseñanza - aprendizaje</a:t>
            </a:r>
            <a:endParaRPr lang="es-E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33299704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043608" y="1844824"/>
            <a:ext cx="7056784" cy="3139321"/>
          </a:xfrm>
          <a:prstGeom prst="rect">
            <a:avLst/>
          </a:prstGeom>
          <a:noFill/>
        </p:spPr>
        <p:txBody>
          <a:bodyPr wrap="square" rtlCol="0">
            <a:spAutoFit/>
          </a:bodyPr>
          <a:lstStyle/>
          <a:p>
            <a:pPr algn="just"/>
            <a:r>
              <a:rPr lang="es-MX" dirty="0"/>
              <a:t>Distinción entre estrategia de aprendizaje y enseñanza.</a:t>
            </a:r>
          </a:p>
          <a:p>
            <a:pPr algn="just"/>
            <a:endParaRPr lang="es-MX" dirty="0"/>
          </a:p>
          <a:p>
            <a:pPr algn="just"/>
            <a:r>
              <a:rPr lang="es-MX" dirty="0"/>
              <a:t>Cuando el originador principal de la actividad estratégica es el alumno, </a:t>
            </a:r>
          </a:p>
          <a:p>
            <a:pPr algn="just"/>
            <a:r>
              <a:rPr lang="es-MX" dirty="0"/>
              <a:t>éstas serán denominadas “estrategias de aprendizaje” porque sirven al </a:t>
            </a:r>
            <a:r>
              <a:rPr lang="es-MX" dirty="0" smtClean="0"/>
              <a:t>propio Aprendizaje </a:t>
            </a:r>
            <a:r>
              <a:rPr lang="es-MX" dirty="0"/>
              <a:t>autogenerado del alumno, si en cambio se trata del docente, se </a:t>
            </a:r>
            <a:r>
              <a:rPr lang="es-MX" dirty="0" smtClean="0"/>
              <a:t>les Designará </a:t>
            </a:r>
            <a:r>
              <a:rPr lang="es-MX" dirty="0"/>
              <a:t>“estrategias de enseñanza” las cuales también tienen sentido </a:t>
            </a:r>
            <a:r>
              <a:rPr lang="es-MX" dirty="0" smtClean="0"/>
              <a:t>también Sentido </a:t>
            </a:r>
            <a:r>
              <a:rPr lang="es-MX" dirty="0"/>
              <a:t>sólo para el aprendizaje  sirven para la mejora del aprendizaje del alumno,  aunque en este sentido</a:t>
            </a:r>
          </a:p>
          <a:p>
            <a:pPr algn="just"/>
            <a:r>
              <a:rPr lang="es-MX" dirty="0"/>
              <a:t>Ya no autogenerado sino fomentado, promovido u orientado como </a:t>
            </a:r>
            <a:r>
              <a:rPr lang="es-MX" dirty="0" smtClean="0"/>
              <a:t>consecuencia De </a:t>
            </a:r>
            <a:r>
              <a:rPr lang="es-MX" dirty="0"/>
              <a:t>la actividad conjunta y el/los alumnos.</a:t>
            </a:r>
          </a:p>
          <a:p>
            <a:endParaRPr lang="es-MX" dirty="0"/>
          </a:p>
        </p:txBody>
      </p:sp>
    </p:spTree>
    <p:extLst>
      <p:ext uri="{BB962C8B-B14F-4D97-AF65-F5344CB8AC3E}">
        <p14:creationId xmlns:p14="http://schemas.microsoft.com/office/powerpoint/2010/main" val="39491183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39552" y="1896726"/>
            <a:ext cx="7848872" cy="2585323"/>
          </a:xfrm>
          <a:prstGeom prst="rect">
            <a:avLst/>
          </a:prstGeom>
          <a:noFill/>
        </p:spPr>
        <p:txBody>
          <a:bodyPr wrap="square" rtlCol="0">
            <a:spAutoFit/>
          </a:bodyPr>
          <a:lstStyle/>
          <a:p>
            <a:r>
              <a:rPr lang="es-MX" dirty="0" smtClean="0"/>
              <a:t>Estrategia  de enseñanza:</a:t>
            </a:r>
          </a:p>
          <a:p>
            <a:endParaRPr lang="es-MX" dirty="0"/>
          </a:p>
          <a:p>
            <a:r>
              <a:rPr lang="es-MX" dirty="0" smtClean="0"/>
              <a:t>Son procedimientos que  el agente de enseñanza utilizan en forma  reflexiva y flexible para promover el logro de aprendizajes significativos en los alumnos (Mayer, 1984; Shuell,1988; West, </a:t>
            </a:r>
            <a:r>
              <a:rPr lang="es-MX" dirty="0" err="1" smtClean="0"/>
              <a:t>Farmer</a:t>
            </a:r>
            <a:r>
              <a:rPr lang="es-MX" dirty="0" smtClean="0"/>
              <a:t> y Wolff, 1991)</a:t>
            </a:r>
          </a:p>
          <a:p>
            <a:endParaRPr lang="es-MX" dirty="0"/>
          </a:p>
          <a:p>
            <a:r>
              <a:rPr lang="es-MX" dirty="0" smtClean="0"/>
              <a:t>Las estrategias de enseñanza son medios o recursos para prestar ayuda pedagógica ajustada a las necesidades de progreso de la actividad constructiva de los alumnos. </a:t>
            </a:r>
            <a:endParaRPr lang="es-MX" dirty="0"/>
          </a:p>
        </p:txBody>
      </p:sp>
    </p:spTree>
    <p:extLst>
      <p:ext uri="{BB962C8B-B14F-4D97-AF65-F5344CB8AC3E}">
        <p14:creationId xmlns:p14="http://schemas.microsoft.com/office/powerpoint/2010/main" val="25860069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39552" y="1916832"/>
            <a:ext cx="7848872" cy="2308324"/>
          </a:xfrm>
          <a:prstGeom prst="rect">
            <a:avLst/>
          </a:prstGeom>
          <a:noFill/>
        </p:spPr>
        <p:txBody>
          <a:bodyPr wrap="square" rtlCol="0">
            <a:spAutoFit/>
          </a:bodyPr>
          <a:lstStyle/>
          <a:p>
            <a:r>
              <a:rPr lang="es-MX" dirty="0" smtClean="0"/>
              <a:t>Estrategia  de aprendizaje</a:t>
            </a:r>
          </a:p>
          <a:p>
            <a:endParaRPr lang="es-MX" dirty="0"/>
          </a:p>
          <a:p>
            <a:pPr algn="just"/>
            <a:r>
              <a:rPr lang="es-MX" dirty="0" smtClean="0"/>
              <a:t>Es un procedimiento (conjunto de pasos o habilidades) y al mismo tiempo un instrumento pedagógico que un alumno adquiere y emplea intencionalmente como recurso flexible, para aprender significativamente y para solucionar problemas y demandas académicas. (Díaz Barriga, Castañeda y Lule, 1986; Hernández, 2006) </a:t>
            </a:r>
          </a:p>
          <a:p>
            <a:endParaRPr lang="es-MX" dirty="0"/>
          </a:p>
        </p:txBody>
      </p:sp>
    </p:spTree>
    <p:extLst>
      <p:ext uri="{BB962C8B-B14F-4D97-AF65-F5344CB8AC3E}">
        <p14:creationId xmlns:p14="http://schemas.microsoft.com/office/powerpoint/2010/main" val="20056023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1916832"/>
            <a:ext cx="7704856" cy="4247317"/>
          </a:xfrm>
          <a:prstGeom prst="rect">
            <a:avLst/>
          </a:prstGeom>
          <a:noFill/>
        </p:spPr>
        <p:txBody>
          <a:bodyPr wrap="square" rtlCol="0">
            <a:spAutoFit/>
          </a:bodyPr>
          <a:lstStyle/>
          <a:p>
            <a:r>
              <a:rPr lang="es-MX" dirty="0" smtClean="0"/>
              <a:t>Para el diseño de una estrategia didáctica (actividades </a:t>
            </a:r>
            <a:r>
              <a:rPr lang="es-MX" dirty="0"/>
              <a:t>del docente y del estudiante a </a:t>
            </a:r>
            <a:r>
              <a:rPr lang="es-MX" dirty="0" smtClean="0"/>
              <a:t>desarrollar), debemos considerar los siguientes aspectos:</a:t>
            </a:r>
          </a:p>
          <a:p>
            <a:endParaRPr lang="es-MX" dirty="0"/>
          </a:p>
          <a:p>
            <a:r>
              <a:rPr lang="es-MX" dirty="0" smtClean="0"/>
              <a:t>1.- La (s)  competencia  (s)  genéricas y específicas (saber , saber hacer y saber ser )a lograr .</a:t>
            </a:r>
          </a:p>
          <a:p>
            <a:r>
              <a:rPr lang="es-MX" dirty="0" smtClean="0"/>
              <a:t>2.- </a:t>
            </a:r>
            <a:r>
              <a:rPr lang="es-MX" dirty="0"/>
              <a:t>Los estilos de aprendizaje de los </a:t>
            </a:r>
            <a:r>
              <a:rPr lang="es-MX" dirty="0" smtClean="0"/>
              <a:t>estudiantes</a:t>
            </a:r>
          </a:p>
          <a:p>
            <a:r>
              <a:rPr lang="es-MX" dirty="0" smtClean="0"/>
              <a:t>3.-</a:t>
            </a:r>
            <a:r>
              <a:rPr lang="es-MX" dirty="0"/>
              <a:t>Ambientes de </a:t>
            </a:r>
            <a:r>
              <a:rPr lang="es-MX" dirty="0" smtClean="0"/>
              <a:t>aprendizaje</a:t>
            </a:r>
          </a:p>
          <a:p>
            <a:r>
              <a:rPr lang="es-MX" dirty="0" smtClean="0"/>
              <a:t>4.-Materiales didácticos</a:t>
            </a:r>
          </a:p>
          <a:p>
            <a:r>
              <a:rPr lang="es-MX" dirty="0"/>
              <a:t>5</a:t>
            </a:r>
            <a:r>
              <a:rPr lang="es-MX" dirty="0" smtClean="0"/>
              <a:t>.- Los momentos del desarrollo de una estrategia (apertura, desarrollo y cierre)</a:t>
            </a:r>
          </a:p>
          <a:p>
            <a:r>
              <a:rPr lang="es-MX" dirty="0" smtClean="0"/>
              <a:t>6.- Las técnicas a implementar para el logro de la competencia (producto o proceso)</a:t>
            </a:r>
          </a:p>
          <a:p>
            <a:r>
              <a:rPr lang="es-MX" dirty="0"/>
              <a:t>7</a:t>
            </a:r>
            <a:r>
              <a:rPr lang="es-MX" dirty="0" smtClean="0"/>
              <a:t>.- Evidencias que demostraran el alcance de la o las competencias </a:t>
            </a:r>
          </a:p>
          <a:p>
            <a:r>
              <a:rPr lang="es-MX" dirty="0" smtClean="0"/>
              <a:t>8.- </a:t>
            </a:r>
            <a:r>
              <a:rPr lang="es-MX" dirty="0"/>
              <a:t>Los instrumentos  a utilizar  para la evaluación de la competencia </a:t>
            </a:r>
          </a:p>
          <a:p>
            <a:endParaRPr lang="es-MX" dirty="0" smtClean="0"/>
          </a:p>
          <a:p>
            <a:endParaRPr lang="es-MX" dirty="0"/>
          </a:p>
        </p:txBody>
      </p:sp>
    </p:spTree>
    <p:extLst>
      <p:ext uri="{BB962C8B-B14F-4D97-AF65-F5344CB8AC3E}">
        <p14:creationId xmlns:p14="http://schemas.microsoft.com/office/powerpoint/2010/main" val="11325051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1628800"/>
            <a:ext cx="7848872" cy="2862322"/>
          </a:xfrm>
          <a:prstGeom prst="rect">
            <a:avLst/>
          </a:prstGeom>
          <a:noFill/>
        </p:spPr>
        <p:txBody>
          <a:bodyPr wrap="square" rtlCol="0">
            <a:spAutoFit/>
          </a:bodyPr>
          <a:lstStyle/>
          <a:p>
            <a:r>
              <a:rPr lang="es-MX" dirty="0" smtClean="0"/>
              <a:t>Técnica</a:t>
            </a:r>
          </a:p>
          <a:p>
            <a:endParaRPr lang="es-MX" dirty="0" smtClean="0"/>
          </a:p>
          <a:p>
            <a:pPr algn="just"/>
            <a:r>
              <a:rPr lang="es-MX" dirty="0" smtClean="0"/>
              <a:t>El </a:t>
            </a:r>
            <a:r>
              <a:rPr lang="es-MX" dirty="0"/>
              <a:t>carácter que forja estos términos se fundamenta en la idea de un </a:t>
            </a:r>
            <a:r>
              <a:rPr lang="es-MX" dirty="0" smtClean="0"/>
              <a:t>proceso preestablecido</a:t>
            </a:r>
            <a:r>
              <a:rPr lang="es-MX" dirty="0"/>
              <a:t>, paso a paso para realizar “algo”, educativamente hablando, que puede </a:t>
            </a:r>
            <a:r>
              <a:rPr lang="es-MX" dirty="0" smtClean="0"/>
              <a:t>ser tangible </a:t>
            </a:r>
            <a:r>
              <a:rPr lang="es-MX" dirty="0"/>
              <a:t>o intangible. La técnica, como plantea </a:t>
            </a:r>
            <a:r>
              <a:rPr lang="es-MX" dirty="0" err="1" smtClean="0"/>
              <a:t>Monereo</a:t>
            </a:r>
            <a:r>
              <a:rPr lang="es-MX" dirty="0" smtClean="0"/>
              <a:t>. “</a:t>
            </a:r>
            <a:r>
              <a:rPr lang="es-MX" dirty="0"/>
              <a:t>a menudo está subordinada ala elección de determinados métodos que aconsejan o no su utilización</a:t>
            </a:r>
            <a:r>
              <a:rPr lang="es-MX" dirty="0" smtClean="0"/>
              <a:t>”. El </a:t>
            </a:r>
            <a:r>
              <a:rPr lang="es-MX" dirty="0"/>
              <a:t>uso de técnicas conlleva </a:t>
            </a:r>
            <a:r>
              <a:rPr lang="es-MX" dirty="0" smtClean="0"/>
              <a:t>beneficios formativos </a:t>
            </a:r>
            <a:r>
              <a:rPr lang="es-MX" dirty="0"/>
              <a:t>pero tan sólo deben de constituir un elemento de la estrategia e</a:t>
            </a:r>
            <a:r>
              <a:rPr lang="es-MX" dirty="0" smtClean="0"/>
              <a:t>ducativa, enmarcada </a:t>
            </a:r>
            <a:r>
              <a:rPr lang="es-MX" dirty="0"/>
              <a:t>por un escenario general que define un estilo de ambiente educativo</a:t>
            </a:r>
            <a:r>
              <a:rPr lang="es-MX" dirty="0" smtClean="0"/>
              <a:t>. (</a:t>
            </a:r>
            <a:r>
              <a:rPr lang="es-MX" dirty="0" err="1" smtClean="0"/>
              <a:t>Asertum</a:t>
            </a:r>
            <a:r>
              <a:rPr lang="es-MX" dirty="0" smtClean="0"/>
              <a:t>)</a:t>
            </a:r>
            <a:endParaRPr lang="es-MX" dirty="0"/>
          </a:p>
          <a:p>
            <a:endParaRPr lang="es-MX" dirty="0"/>
          </a:p>
        </p:txBody>
      </p:sp>
    </p:spTree>
    <p:extLst>
      <p:ext uri="{BB962C8B-B14F-4D97-AF65-F5344CB8AC3E}">
        <p14:creationId xmlns:p14="http://schemas.microsoft.com/office/powerpoint/2010/main" val="16763883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1628800"/>
            <a:ext cx="7272808" cy="1200329"/>
          </a:xfrm>
          <a:prstGeom prst="rect">
            <a:avLst/>
          </a:prstGeom>
          <a:noFill/>
        </p:spPr>
        <p:txBody>
          <a:bodyPr wrap="square" rtlCol="0">
            <a:spAutoFit/>
          </a:bodyPr>
          <a:lstStyle/>
          <a:p>
            <a:r>
              <a:rPr lang="es-MX" dirty="0" smtClean="0"/>
              <a:t>TËCNICA</a:t>
            </a:r>
          </a:p>
          <a:p>
            <a:endParaRPr lang="es-MX" dirty="0" smtClean="0"/>
          </a:p>
          <a:p>
            <a:r>
              <a:rPr lang="es-MX" dirty="0" smtClean="0"/>
              <a:t>La</a:t>
            </a:r>
            <a:r>
              <a:rPr lang="es-MX" dirty="0"/>
              <a:t> </a:t>
            </a:r>
            <a:r>
              <a:rPr lang="es-MX" b="1" dirty="0"/>
              <a:t>técnica didáctica</a:t>
            </a:r>
            <a:r>
              <a:rPr lang="es-MX" dirty="0"/>
              <a:t> es un procedimiento </a:t>
            </a:r>
            <a:r>
              <a:rPr lang="es-MX" b="1" dirty="0"/>
              <a:t>didáctico</a:t>
            </a:r>
            <a:r>
              <a:rPr lang="es-MX" dirty="0"/>
              <a:t> que se presta a ayudar a realizar una parte del aprendizaje que se persigue con la </a:t>
            </a:r>
            <a:r>
              <a:rPr lang="es-MX" dirty="0" smtClean="0"/>
              <a:t>estrategia.</a:t>
            </a:r>
            <a:endParaRPr lang="es-MX" dirty="0"/>
          </a:p>
        </p:txBody>
      </p:sp>
    </p:spTree>
    <p:extLst>
      <p:ext uri="{BB962C8B-B14F-4D97-AF65-F5344CB8AC3E}">
        <p14:creationId xmlns:p14="http://schemas.microsoft.com/office/powerpoint/2010/main" val="3665269054"/>
      </p:ext>
    </p:extLst>
  </p:cSld>
  <p:clrMapOvr>
    <a:masterClrMapping/>
  </p:clrMapOvr>
  <p:timing>
    <p:tnLst>
      <p:par>
        <p:cTn id="1" dur="indefinite" restart="never" nodeType="tmRoot"/>
      </p:par>
    </p:tnLst>
  </p:timing>
</p:sld>
</file>

<file path=ppt/theme/theme1.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lta costura">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lta costura">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3332</TotalTime>
  <Words>1324</Words>
  <Application>Microsoft Office PowerPoint</Application>
  <PresentationFormat>Presentación en pantalla (4:3)</PresentationFormat>
  <Paragraphs>402</Paragraphs>
  <Slides>28</Slides>
  <Notes>28</Notes>
  <HiddenSlides>0</HiddenSlides>
  <MMClips>0</MMClips>
  <ScaleCrop>false</ScaleCrop>
  <HeadingPairs>
    <vt:vector size="4" baseType="variant">
      <vt:variant>
        <vt:lpstr>Tema</vt:lpstr>
      </vt:variant>
      <vt:variant>
        <vt:i4>2</vt:i4>
      </vt:variant>
      <vt:variant>
        <vt:lpstr>Títulos de diapositiva</vt:lpstr>
      </vt:variant>
      <vt:variant>
        <vt:i4>28</vt:i4>
      </vt:variant>
    </vt:vector>
  </HeadingPairs>
  <TitlesOfParts>
    <vt:vector size="30" baseType="lpstr">
      <vt:lpstr>2_Tema de Office</vt:lpstr>
      <vt:lpstr>1_Tema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Secretaria de Educacion Publica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JDP-DA-TecNM</dc:creator>
  <cp:lastModifiedBy>SOFIA</cp:lastModifiedBy>
  <cp:revision>694</cp:revision>
  <cp:lastPrinted>2014-10-02T21:42:00Z</cp:lastPrinted>
  <dcterms:created xsi:type="dcterms:W3CDTF">2014-08-18T17:48:56Z</dcterms:created>
  <dcterms:modified xsi:type="dcterms:W3CDTF">2016-05-26T16:20:45Z</dcterms:modified>
</cp:coreProperties>
</file>