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257" r:id="rId2"/>
    <p:sldId id="258" r:id="rId3"/>
    <p:sldId id="260"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1" r:id="rId18"/>
    <p:sldId id="282" r:id="rId19"/>
    <p:sldId id="283" r:id="rId20"/>
    <p:sldId id="284" r:id="rId21"/>
    <p:sldId id="285" r:id="rId22"/>
    <p:sldId id="287" r:id="rId23"/>
    <p:sldId id="288" r:id="rId24"/>
    <p:sldId id="289" r:id="rId25"/>
    <p:sldId id="291" r:id="rId26"/>
    <p:sldId id="293" r:id="rId27"/>
    <p:sldId id="295" r:id="rId28"/>
    <p:sldId id="296" r:id="rId29"/>
    <p:sldId id="297" r:id="rId30"/>
    <p:sldId id="298" r:id="rId31"/>
    <p:sldId id="299" r:id="rId32"/>
    <p:sldId id="300" r:id="rId33"/>
    <p:sldId id="339" r:id="rId34"/>
    <p:sldId id="301" r:id="rId35"/>
    <p:sldId id="302" r:id="rId36"/>
    <p:sldId id="303" r:id="rId37"/>
    <p:sldId id="304" r:id="rId38"/>
    <p:sldId id="305" r:id="rId39"/>
    <p:sldId id="306" r:id="rId40"/>
    <p:sldId id="307" r:id="rId41"/>
    <p:sldId id="308" r:id="rId42"/>
    <p:sldId id="309" r:id="rId43"/>
    <p:sldId id="310" r:id="rId44"/>
    <p:sldId id="311" r:id="rId45"/>
    <p:sldId id="312" r:id="rId46"/>
    <p:sldId id="313" r:id="rId47"/>
    <p:sldId id="314" r:id="rId48"/>
    <p:sldId id="333" r:id="rId49"/>
    <p:sldId id="334" r:id="rId50"/>
    <p:sldId id="321" r:id="rId51"/>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9" d="100"/>
          <a:sy n="79" d="100"/>
        </p:scale>
        <p:origin x="-1848" y="-104"/>
      </p:cViewPr>
      <p:guideLst>
        <p:guide orient="horz" pos="2160"/>
        <p:guide pos="2880"/>
      </p:guideLst>
    </p:cSldViewPr>
  </p:slideViewPr>
  <p:notesTextViewPr>
    <p:cViewPr>
      <p:scale>
        <a:sx n="100" d="100"/>
        <a:sy n="100" d="100"/>
      </p:scale>
      <p:origin x="0" y="0"/>
    </p:cViewPr>
  </p:notesTextViewPr>
  <p:sorterViewPr>
    <p:cViewPr>
      <p:scale>
        <a:sx n="141" d="100"/>
        <a:sy n="141" d="100"/>
      </p:scale>
      <p:origin x="0" y="171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5A4A7F-164D-BA40-8285-531A10F0690D}" type="datetimeFigureOut">
              <a:rPr lang="es-ES" smtClean="0"/>
              <a:t>6/26/14</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50D84A-CF11-0942-B821-6E42C78932DA}" type="slidenum">
              <a:rPr lang="es-ES" smtClean="0"/>
              <a:t>‹Nr.›</a:t>
            </a:fld>
            <a:endParaRPr lang="es-ES"/>
          </a:p>
        </p:txBody>
      </p:sp>
    </p:spTree>
    <p:extLst>
      <p:ext uri="{BB962C8B-B14F-4D97-AF65-F5344CB8AC3E}">
        <p14:creationId xmlns:p14="http://schemas.microsoft.com/office/powerpoint/2010/main" val="1170244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s-MX" dirty="0">
                <a:latin typeface="Calibri" charset="0"/>
              </a:rPr>
              <a:t>			</a:t>
            </a:r>
            <a:endParaRPr lang="es-MX" b="1" u="sng" dirty="0">
              <a:latin typeface="Calibri" charset="0"/>
            </a:endParaRPr>
          </a:p>
        </p:txBody>
      </p:sp>
      <p:sp>
        <p:nvSpPr>
          <p:cNvPr id="19459"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4F2E0BC6-0DD3-8F41-A9C2-431B013A5E0C}" type="slidenum">
              <a:rPr lang="es-ES" sz="1200">
                <a:latin typeface="Calibri" charset="0"/>
              </a:rPr>
              <a:pPr algn="r" eaLnBrk="1" hangingPunct="1"/>
              <a:t>3</a:t>
            </a:fld>
            <a:endParaRPr lang="es-ES"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3FC1569-3AC2-4C4F-8B3A-C5A51289DDAE}" type="slidenum">
              <a:rPr lang="es-ES" smtClean="0"/>
              <a:pPr/>
              <a:t>15</a:t>
            </a:fld>
            <a:endParaRPr lang="es-ES"/>
          </a:p>
        </p:txBody>
      </p:sp>
    </p:spTree>
    <p:extLst>
      <p:ext uri="{BB962C8B-B14F-4D97-AF65-F5344CB8AC3E}">
        <p14:creationId xmlns:p14="http://schemas.microsoft.com/office/powerpoint/2010/main" val="1913084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normAutofit/>
          </a:bodyPr>
          <a:lstStyle>
            <a:lvl1pPr algn="ctr">
              <a:defRPr sz="4400"/>
            </a:lvl1pPr>
          </a:lstStyle>
          <a:p>
            <a:r>
              <a:rPr lang="es-ES_tradnl" dirty="0" smtClean="0"/>
              <a:t>Clic para editar título</a:t>
            </a:r>
            <a:endParaRPr lang="es-ES" dirty="0"/>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Tree>
    <p:extLst>
      <p:ext uri="{BB962C8B-B14F-4D97-AF65-F5344CB8AC3E}">
        <p14:creationId xmlns:p14="http://schemas.microsoft.com/office/powerpoint/2010/main" val="1703349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ítulo y texto vertical">
    <p:spTree>
      <p:nvGrpSpPr>
        <p:cNvPr id="1" name=""/>
        <p:cNvGrpSpPr/>
        <p:nvPr/>
      </p:nvGrpSpPr>
      <p:grpSpPr>
        <a:xfrm>
          <a:off x="0" y="0"/>
          <a:ext cx="0" cy="0"/>
          <a:chOff x="0" y="0"/>
          <a:chExt cx="0" cy="0"/>
        </a:xfrm>
      </p:grpSpPr>
      <p:pic>
        <p:nvPicPr>
          <p:cNvPr id="4" name="13 Imagen" descr="blanco 201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3525" y="242888"/>
            <a:ext cx="10715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8 CuadroTexto"/>
          <p:cNvSpPr txBox="1">
            <a:spLocks noChangeArrowheads="1"/>
          </p:cNvSpPr>
          <p:nvPr userDrawn="1"/>
        </p:nvSpPr>
        <p:spPr bwMode="auto">
          <a:xfrm>
            <a:off x="1476375" y="115888"/>
            <a:ext cx="6715125" cy="339725"/>
          </a:xfrm>
          <a:prstGeom prst="rect">
            <a:avLst/>
          </a:prstGeom>
          <a:noFill/>
          <a:ln w="9525">
            <a:noFill/>
            <a:miter lim="800000"/>
            <a:headEnd/>
            <a:tailEnd/>
          </a:ln>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spcBef>
                <a:spcPts val="200"/>
              </a:spcBef>
              <a:spcAft>
                <a:spcPts val="200"/>
              </a:spcAft>
              <a:defRPr/>
            </a:pPr>
            <a:r>
              <a:rPr lang="es-MX" sz="1600" b="1" smtClean="0">
                <a:solidFill>
                  <a:schemeClr val="bg1"/>
                </a:solidFill>
              </a:rPr>
              <a:t>Dirección General de Educación Superior Tecnológica</a:t>
            </a:r>
          </a:p>
        </p:txBody>
      </p:sp>
      <p:sp>
        <p:nvSpPr>
          <p:cNvPr id="3" name="2 Marcador de texto vertical"/>
          <p:cNvSpPr>
            <a:spLocks noGrp="1"/>
          </p:cNvSpPr>
          <p:nvPr>
            <p:ph type="body" orient="vert" idx="1"/>
          </p:nvPr>
        </p:nvSpPr>
        <p:spPr>
          <a:xfrm>
            <a:off x="683568" y="1844824"/>
            <a:ext cx="7858180" cy="4608512"/>
          </a:xfrm>
          <a:prstGeom prst="rect">
            <a:avLst/>
          </a:prstGeo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9" name="Título 8"/>
          <p:cNvSpPr>
            <a:spLocks noGrp="1"/>
          </p:cNvSpPr>
          <p:nvPr>
            <p:ph type="title"/>
          </p:nvPr>
        </p:nvSpPr>
        <p:spPr>
          <a:xfrm>
            <a:off x="684213" y="549275"/>
            <a:ext cx="7872412" cy="792163"/>
          </a:xfrm>
          <a:prstGeom prst="rect">
            <a:avLst/>
          </a:prstGeom>
        </p:spPr>
        <p:txBody>
          <a:bodyPr/>
          <a:lstStyle/>
          <a:p>
            <a:r>
              <a:rPr lang="en-US" dirty="0" err="1" smtClean="0"/>
              <a:t>Clic</a:t>
            </a:r>
            <a:r>
              <a:rPr lang="en-US" dirty="0" smtClean="0"/>
              <a:t> </a:t>
            </a:r>
            <a:r>
              <a:rPr lang="en-US" dirty="0" err="1" smtClean="0"/>
              <a:t>para</a:t>
            </a:r>
            <a:r>
              <a:rPr lang="en-US" dirty="0" smtClean="0"/>
              <a:t> </a:t>
            </a:r>
            <a:r>
              <a:rPr lang="en-US" dirty="0" err="1" smtClean="0"/>
              <a:t>editar</a:t>
            </a:r>
            <a:r>
              <a:rPr lang="en-US" dirty="0" smtClean="0"/>
              <a:t> </a:t>
            </a:r>
            <a:r>
              <a:rPr lang="en-US" dirty="0" err="1" smtClean="0"/>
              <a:t>título</a:t>
            </a:r>
            <a:endParaRPr lang="es-ES" dirty="0"/>
          </a:p>
        </p:txBody>
      </p:sp>
    </p:spTree>
    <p:extLst>
      <p:ext uri="{BB962C8B-B14F-4D97-AF65-F5344CB8AC3E}">
        <p14:creationId xmlns:p14="http://schemas.microsoft.com/office/powerpoint/2010/main" val="2065362064"/>
      </p:ext>
    </p:extLst>
  </p:cSld>
  <p:clrMapOvr>
    <a:masterClrMapping/>
  </p:clrMapOvr>
  <p:transition xmlns:p14="http://schemas.microsoft.com/office/powerpoint/2010/mai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9_Título y texto vertical">
    <p:spTree>
      <p:nvGrpSpPr>
        <p:cNvPr id="1" name=""/>
        <p:cNvGrpSpPr/>
        <p:nvPr/>
      </p:nvGrpSpPr>
      <p:grpSpPr>
        <a:xfrm>
          <a:off x="0" y="0"/>
          <a:ext cx="0" cy="0"/>
          <a:chOff x="0" y="0"/>
          <a:chExt cx="0" cy="0"/>
        </a:xfrm>
      </p:grpSpPr>
      <p:pic>
        <p:nvPicPr>
          <p:cNvPr id="4" name="13 Imagen" descr="blanco 201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3525" y="242888"/>
            <a:ext cx="10715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8 CuadroTexto"/>
          <p:cNvSpPr txBox="1">
            <a:spLocks noChangeArrowheads="1"/>
          </p:cNvSpPr>
          <p:nvPr userDrawn="1"/>
        </p:nvSpPr>
        <p:spPr bwMode="auto">
          <a:xfrm>
            <a:off x="1476375" y="115888"/>
            <a:ext cx="6715125" cy="339725"/>
          </a:xfrm>
          <a:prstGeom prst="rect">
            <a:avLst/>
          </a:prstGeom>
          <a:noFill/>
          <a:ln w="9525">
            <a:noFill/>
            <a:miter lim="800000"/>
            <a:headEnd/>
            <a:tailEnd/>
          </a:ln>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spcBef>
                <a:spcPts val="200"/>
              </a:spcBef>
              <a:spcAft>
                <a:spcPts val="200"/>
              </a:spcAft>
              <a:defRPr/>
            </a:pPr>
            <a:r>
              <a:rPr lang="es-MX" sz="1600" b="1" smtClean="0">
                <a:solidFill>
                  <a:schemeClr val="bg1"/>
                </a:solidFill>
              </a:rPr>
              <a:t>Dirección General de Educación Superior Tecnológica</a:t>
            </a:r>
          </a:p>
        </p:txBody>
      </p:sp>
      <p:sp>
        <p:nvSpPr>
          <p:cNvPr id="3" name="2 Marcador de texto vertical"/>
          <p:cNvSpPr>
            <a:spLocks noGrp="1"/>
          </p:cNvSpPr>
          <p:nvPr>
            <p:ph type="body" orient="vert" idx="1"/>
          </p:nvPr>
        </p:nvSpPr>
        <p:spPr>
          <a:xfrm>
            <a:off x="683568" y="1844824"/>
            <a:ext cx="7858180" cy="4608512"/>
          </a:xfrm>
          <a:prstGeom prst="rect">
            <a:avLst/>
          </a:prstGeo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9" name="Título 8"/>
          <p:cNvSpPr>
            <a:spLocks noGrp="1"/>
          </p:cNvSpPr>
          <p:nvPr>
            <p:ph type="title"/>
          </p:nvPr>
        </p:nvSpPr>
        <p:spPr>
          <a:xfrm>
            <a:off x="684213" y="549275"/>
            <a:ext cx="7872412" cy="792163"/>
          </a:xfrm>
          <a:prstGeom prst="rect">
            <a:avLst/>
          </a:prstGeom>
        </p:spPr>
        <p:txBody>
          <a:bodyPr/>
          <a:lstStyle/>
          <a:p>
            <a:r>
              <a:rPr lang="en-US" dirty="0" err="1" smtClean="0"/>
              <a:t>Clic</a:t>
            </a:r>
            <a:r>
              <a:rPr lang="en-US" dirty="0" smtClean="0"/>
              <a:t> </a:t>
            </a:r>
            <a:r>
              <a:rPr lang="en-US" dirty="0" err="1" smtClean="0"/>
              <a:t>para</a:t>
            </a:r>
            <a:r>
              <a:rPr lang="en-US" dirty="0" smtClean="0"/>
              <a:t> </a:t>
            </a:r>
            <a:r>
              <a:rPr lang="en-US" dirty="0" err="1" smtClean="0"/>
              <a:t>editar</a:t>
            </a:r>
            <a:r>
              <a:rPr lang="en-US" dirty="0" smtClean="0"/>
              <a:t> </a:t>
            </a:r>
            <a:r>
              <a:rPr lang="en-US" dirty="0" err="1" smtClean="0"/>
              <a:t>título</a:t>
            </a:r>
            <a:endParaRPr lang="es-ES" dirty="0"/>
          </a:p>
        </p:txBody>
      </p:sp>
    </p:spTree>
    <p:extLst>
      <p:ext uri="{BB962C8B-B14F-4D97-AF65-F5344CB8AC3E}">
        <p14:creationId xmlns:p14="http://schemas.microsoft.com/office/powerpoint/2010/main" val="2653060807"/>
      </p:ext>
    </p:extLst>
  </p:cSld>
  <p:clrMapOvr>
    <a:masterClrMapping/>
  </p:clrMapOvr>
  <p:transition xmlns:p14="http://schemas.microsoft.com/office/powerpoint/2010/mai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Tree>
    <p:extLst>
      <p:ext uri="{BB962C8B-B14F-4D97-AF65-F5344CB8AC3E}">
        <p14:creationId xmlns:p14="http://schemas.microsoft.com/office/powerpoint/2010/main" val="1747521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2603113"/>
            <a:ext cx="7772400" cy="1362075"/>
          </a:xfrm>
        </p:spPr>
        <p:txBody>
          <a:bodyPr anchor="ctr"/>
          <a:lstStyle>
            <a:lvl1pPr algn="ctr">
              <a:lnSpc>
                <a:spcPct val="120000"/>
              </a:lnSpc>
              <a:defRPr sz="4000" b="1" cap="all"/>
            </a:lvl1pPr>
          </a:lstStyle>
          <a:p>
            <a:r>
              <a:rPr lang="es-ES_tradnl" dirty="0" smtClean="0"/>
              <a:t>Clic para editar título</a:t>
            </a:r>
            <a:endParaRPr lang="es-ES" dirty="0"/>
          </a:p>
        </p:txBody>
      </p:sp>
    </p:spTree>
    <p:extLst>
      <p:ext uri="{BB962C8B-B14F-4D97-AF65-F5344CB8AC3E}">
        <p14:creationId xmlns:p14="http://schemas.microsoft.com/office/powerpoint/2010/main" val="2740973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Tree>
    <p:extLst>
      <p:ext uri="{BB962C8B-B14F-4D97-AF65-F5344CB8AC3E}">
        <p14:creationId xmlns:p14="http://schemas.microsoft.com/office/powerpoint/2010/main" val="236503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Tree>
    <p:extLst>
      <p:ext uri="{BB962C8B-B14F-4D97-AF65-F5344CB8AC3E}">
        <p14:creationId xmlns:p14="http://schemas.microsoft.com/office/powerpoint/2010/main" val="2858367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Tree>
    <p:extLst>
      <p:ext uri="{BB962C8B-B14F-4D97-AF65-F5344CB8AC3E}">
        <p14:creationId xmlns:p14="http://schemas.microsoft.com/office/powerpoint/2010/main" val="2396426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9640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Tree>
    <p:extLst>
      <p:ext uri="{BB962C8B-B14F-4D97-AF65-F5344CB8AC3E}">
        <p14:creationId xmlns:p14="http://schemas.microsoft.com/office/powerpoint/2010/main" val="2675700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539552" y="2636912"/>
            <a:ext cx="8229600" cy="1143000"/>
          </a:xfrm>
          <a:prstGeom prst="rect">
            <a:avLst/>
          </a:prstGeom>
          <a:solidFill>
            <a:srgbClr val="007A33"/>
          </a:solidFill>
        </p:spPr>
        <p:txBody>
          <a:bodyPr vert="horz" anchor="ctr"/>
          <a:lstStyle>
            <a:lvl1pPr>
              <a:defRPr sz="4000" b="1">
                <a:solidFill>
                  <a:schemeClr val="bg1"/>
                </a:solidFill>
                <a:latin typeface="Times New Roman"/>
                <a:cs typeface="Times New Roman"/>
              </a:defRPr>
            </a:lvl1pPr>
          </a:lstStyle>
          <a:p>
            <a:r>
              <a:rPr lang="es-ES_tradnl" dirty="0" smtClean="0"/>
              <a:t>Clic para editar título</a:t>
            </a:r>
            <a:endParaRPr lang="es-ES" dirty="0"/>
          </a:p>
        </p:txBody>
      </p:sp>
      <p:sp>
        <p:nvSpPr>
          <p:cNvPr id="4" name="Rectángulo 3"/>
          <p:cNvSpPr/>
          <p:nvPr userDrawn="1"/>
        </p:nvSpPr>
        <p:spPr>
          <a:xfrm>
            <a:off x="1835696" y="908720"/>
            <a:ext cx="5616624" cy="28803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4351953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850925"/>
          </a:xfrm>
          <a:prstGeom prst="rect">
            <a:avLst/>
          </a:prstGeom>
          <a:solidFill>
            <a:srgbClr val="CC0000"/>
          </a:solidFill>
        </p:spPr>
        <p:txBody>
          <a:bodyPr vert="horz" lIns="91440" tIns="45720" rIns="91440" bIns="45720" rtlCol="0" anchor="ctr">
            <a:normAutofit/>
          </a:bodyPr>
          <a:lstStyle/>
          <a:p>
            <a:r>
              <a:rPr lang="es-ES_tradnl" dirty="0" smtClean="0"/>
              <a:t>Clic para editar titulo</a:t>
            </a:r>
            <a:endParaRPr lang="es-ES" dirty="0"/>
          </a:p>
        </p:txBody>
      </p:sp>
      <p:sp>
        <p:nvSpPr>
          <p:cNvPr id="3" name="Marcador de texto 2"/>
          <p:cNvSpPr>
            <a:spLocks noGrp="1"/>
          </p:cNvSpPr>
          <p:nvPr>
            <p:ph type="body" idx="1"/>
          </p:nvPr>
        </p:nvSpPr>
        <p:spPr>
          <a:xfrm>
            <a:off x="457200" y="1470328"/>
            <a:ext cx="8229600" cy="4648119"/>
          </a:xfrm>
          <a:prstGeom prst="rect">
            <a:avLst/>
          </a:prstGeom>
        </p:spPr>
        <p:txBody>
          <a:bodyPr vert="horz" lIns="91440" tIns="45720" rIns="91440" bIns="45720" rtlCol="0">
            <a:normAutofit/>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pic>
        <p:nvPicPr>
          <p:cNvPr id="4" name="Imagen 3"/>
          <p:cNvPicPr/>
          <p:nvPr userDrawn="1"/>
        </p:nvPicPr>
        <p:blipFill>
          <a:blip r:embed="rId13" cstate="print"/>
          <a:srcRect/>
          <a:stretch>
            <a:fillRect/>
          </a:stretch>
        </p:blipFill>
        <p:spPr bwMode="auto">
          <a:xfrm>
            <a:off x="8374588" y="6450344"/>
            <a:ext cx="624424" cy="322498"/>
          </a:xfrm>
          <a:prstGeom prst="rect">
            <a:avLst/>
          </a:prstGeom>
          <a:noFill/>
          <a:ln w="9525">
            <a:noFill/>
            <a:miter lim="800000"/>
            <a:headEnd/>
            <a:tailEnd/>
          </a:ln>
        </p:spPr>
      </p:pic>
      <p:cxnSp>
        <p:nvCxnSpPr>
          <p:cNvPr id="6" name="Conector recto 5"/>
          <p:cNvCxnSpPr/>
          <p:nvPr userDrawn="1"/>
        </p:nvCxnSpPr>
        <p:spPr>
          <a:xfrm>
            <a:off x="457200" y="6277177"/>
            <a:ext cx="5041106" cy="0"/>
          </a:xfrm>
          <a:prstGeom prst="line">
            <a:avLst/>
          </a:prstGeom>
          <a:ln w="57150" cmpd="sng">
            <a:solidFill>
              <a:srgbClr val="CC0000"/>
            </a:solidFill>
          </a:ln>
        </p:spPr>
        <p:style>
          <a:lnRef idx="2">
            <a:schemeClr val="accent1"/>
          </a:lnRef>
          <a:fillRef idx="0">
            <a:schemeClr val="accent1"/>
          </a:fillRef>
          <a:effectRef idx="1">
            <a:schemeClr val="accent1"/>
          </a:effectRef>
          <a:fontRef idx="minor">
            <a:schemeClr val="tx1"/>
          </a:fontRef>
        </p:style>
      </p:cxnSp>
      <p:cxnSp>
        <p:nvCxnSpPr>
          <p:cNvPr id="7" name="Conector recto 6"/>
          <p:cNvCxnSpPr/>
          <p:nvPr userDrawn="1"/>
        </p:nvCxnSpPr>
        <p:spPr>
          <a:xfrm>
            <a:off x="465290" y="6400717"/>
            <a:ext cx="5041106" cy="0"/>
          </a:xfrm>
          <a:prstGeom prst="line">
            <a:avLst/>
          </a:prstGeom>
          <a:ln w="57150"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0374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3" r:id="rId11"/>
  </p:sldLayoutIdLst>
  <p:txStyles>
    <p:titleStyle>
      <a:lvl1pPr algn="r" defTabSz="457200" rtl="0" eaLnBrk="1" latinLnBrk="0" hangingPunct="1">
        <a:spcBef>
          <a:spcPct val="0"/>
        </a:spcBef>
        <a:buNone/>
        <a:defRPr sz="3600" b="1" kern="1200">
          <a:solidFill>
            <a:schemeClr val="bg1">
              <a:lumMod val="85000"/>
            </a:schemeClr>
          </a:solidFill>
          <a:latin typeface="Times New Roman"/>
          <a:ea typeface="+mj-ea"/>
          <a:cs typeface="Times New Roman"/>
        </a:defRPr>
      </a:lvl1pPr>
    </p:titleStyle>
    <p:bodyStyle>
      <a:lvl1pPr marL="342900" indent="-342900" algn="l" defTabSz="457200" rtl="0" eaLnBrk="1" latinLnBrk="0" hangingPunct="1">
        <a:spcBef>
          <a:spcPct val="20000"/>
        </a:spcBef>
        <a:buFont typeface="Arial"/>
        <a:buChar char="•"/>
        <a:defRPr sz="3200" b="1" kern="1200">
          <a:solidFill>
            <a:srgbClr val="800000"/>
          </a:solidFill>
          <a:latin typeface="Times New Roman"/>
          <a:ea typeface="+mn-ea"/>
          <a:cs typeface="Times New Roman"/>
        </a:defRPr>
      </a:lvl1pPr>
      <a:lvl2pPr marL="742950" indent="-285750" algn="l" defTabSz="457200" rtl="0" eaLnBrk="1" latinLnBrk="0" hangingPunct="1">
        <a:spcBef>
          <a:spcPct val="20000"/>
        </a:spcBef>
        <a:buFont typeface="Arial"/>
        <a:buChar char="–"/>
        <a:defRPr sz="2800" b="1" kern="1200">
          <a:solidFill>
            <a:schemeClr val="tx1">
              <a:lumMod val="65000"/>
              <a:lumOff val="35000"/>
            </a:schemeClr>
          </a:solidFill>
          <a:latin typeface="Times New Roman"/>
          <a:ea typeface="+mn-ea"/>
          <a:cs typeface="Times New Roman"/>
        </a:defRPr>
      </a:lvl2pPr>
      <a:lvl3pPr marL="1143000" indent="-228600" algn="l" defTabSz="457200" rtl="0" eaLnBrk="1" latinLnBrk="0" hangingPunct="1">
        <a:spcBef>
          <a:spcPct val="20000"/>
        </a:spcBef>
        <a:buFont typeface="Arial"/>
        <a:buChar char="•"/>
        <a:defRPr sz="2400" b="1" kern="1200">
          <a:solidFill>
            <a:srgbClr val="800000"/>
          </a:solidFill>
          <a:latin typeface="Times New Roman"/>
          <a:ea typeface="+mn-ea"/>
          <a:cs typeface="Times New Roman"/>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jpeg"/><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png"/><Relationship Id="rId1" Type="http://schemas.openxmlformats.org/officeDocument/2006/relationships/slideLayout" Target="../slideLayouts/slideLayout10.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5.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6.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emf"/><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image" Target="../media/image20.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emf"/></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jpeg"/><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emf"/><Relationship Id="rId1" Type="http://schemas.openxmlformats.org/officeDocument/2006/relationships/slideLayout" Target="../slideLayouts/slideLayout7.xml"/><Relationship Id="rId2" Type="http://schemas.openxmlformats.org/officeDocument/2006/relationships/image" Target="../media/image27.emf"/></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emf"/><Relationship Id="rId5"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image" Target="../media/image27.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6.jpeg"/><Relationship Id="rId1" Type="http://schemas.openxmlformats.org/officeDocument/2006/relationships/tags" Target="../tags/tag1.xml"/><Relationship Id="rId2"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en.wikipedia.org/wiki/Image:Flag_of_Canada.svg" TargetMode="External"/><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10.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Agrupar 9"/>
          <p:cNvGrpSpPr/>
          <p:nvPr/>
        </p:nvGrpSpPr>
        <p:grpSpPr>
          <a:xfrm>
            <a:off x="5904" y="-3275"/>
            <a:ext cx="9377275" cy="1152729"/>
            <a:chOff x="5904" y="-3275"/>
            <a:chExt cx="9377275" cy="1152729"/>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0152" y="-3275"/>
              <a:ext cx="725760" cy="423360"/>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4" y="-1984"/>
              <a:ext cx="1807630" cy="610820"/>
            </a:xfrm>
            <a:prstGeom prst="rect">
              <a:avLst/>
            </a:prstGeom>
          </p:spPr>
        </p:pic>
        <p:cxnSp>
          <p:nvCxnSpPr>
            <p:cNvPr id="6" name="Conector recto 5"/>
            <p:cNvCxnSpPr/>
            <p:nvPr/>
          </p:nvCxnSpPr>
          <p:spPr>
            <a:xfrm>
              <a:off x="15951" y="730796"/>
              <a:ext cx="9124157" cy="0"/>
            </a:xfrm>
            <a:prstGeom prst="line">
              <a:avLst/>
            </a:prstGeom>
            <a:ln>
              <a:solidFill>
                <a:srgbClr val="007A33"/>
              </a:solidFill>
            </a:ln>
          </p:spPr>
          <p:style>
            <a:lnRef idx="2">
              <a:schemeClr val="accent3"/>
            </a:lnRef>
            <a:fillRef idx="0">
              <a:schemeClr val="accent3"/>
            </a:fillRef>
            <a:effectRef idx="1">
              <a:schemeClr val="accent3"/>
            </a:effectRef>
            <a:fontRef idx="minor">
              <a:schemeClr val="tx1"/>
            </a:fontRef>
          </p:style>
        </p:cxnSp>
        <p:cxnSp>
          <p:nvCxnSpPr>
            <p:cNvPr id="7" name="Conector recto 6"/>
            <p:cNvCxnSpPr/>
            <p:nvPr/>
          </p:nvCxnSpPr>
          <p:spPr>
            <a:xfrm>
              <a:off x="15951" y="798612"/>
              <a:ext cx="9124157" cy="0"/>
            </a:xfrm>
            <a:prstGeom prst="line">
              <a:avLst/>
            </a:prstGeom>
            <a:ln>
              <a:solidFill>
                <a:srgbClr val="777772"/>
              </a:solidFill>
            </a:ln>
          </p:spPr>
          <p:style>
            <a:lnRef idx="1">
              <a:schemeClr val="accent3"/>
            </a:lnRef>
            <a:fillRef idx="0">
              <a:schemeClr val="accent3"/>
            </a:fillRef>
            <a:effectRef idx="0">
              <a:schemeClr val="accent3"/>
            </a:effectRef>
            <a:fontRef idx="minor">
              <a:schemeClr val="tx1"/>
            </a:fontRef>
          </p:style>
        </p:cxnSp>
        <p:sp>
          <p:nvSpPr>
            <p:cNvPr id="8" name="1 Título"/>
            <p:cNvSpPr txBox="1">
              <a:spLocks/>
            </p:cNvSpPr>
            <p:nvPr/>
          </p:nvSpPr>
          <p:spPr>
            <a:xfrm>
              <a:off x="4603429" y="312678"/>
              <a:ext cx="4779750" cy="465197"/>
            </a:xfrm>
            <a:prstGeom prst="rect">
              <a:avLst/>
            </a:prstGeom>
          </p:spPr>
          <p:txBody>
            <a:bodyPr/>
            <a:lstStyle>
              <a:lvl1pPr algn="ctr" defTabSz="914400" rtl="0" eaLnBrk="1" latinLnBrk="0" hangingPunct="1">
                <a:spcBef>
                  <a:spcPct val="0"/>
                </a:spcBef>
                <a:buNone/>
                <a:defRPr sz="1100" kern="1200">
                  <a:solidFill>
                    <a:schemeClr val="tx1"/>
                  </a:solidFill>
                  <a:latin typeface="Soberana Titular" panose="02000000000000000000" pitchFamily="50" charset="0"/>
                  <a:ea typeface="+mj-ea"/>
                  <a:cs typeface="+mj-cs"/>
                </a:defRPr>
              </a:lvl1pPr>
            </a:lstStyle>
            <a:p>
              <a:endParaRPr lang="es-ES" sz="1000" dirty="0" smtClean="0">
                <a:solidFill>
                  <a:srgbClr val="777772"/>
                </a:solidFill>
                <a:latin typeface="Soberana Titular" panose="02000000000000000000" pitchFamily="50" charset="0"/>
              </a:endParaRPr>
            </a:p>
            <a:p>
              <a:r>
                <a:rPr lang="es-ES" sz="1000" b="1" dirty="0" smtClean="0">
                  <a:solidFill>
                    <a:srgbClr val="777772"/>
                  </a:solidFill>
                  <a:latin typeface="Soberana Titular" panose="02000000000000000000" pitchFamily="50" charset="0"/>
                </a:rPr>
                <a:t>Dirección</a:t>
              </a:r>
              <a:r>
                <a:rPr lang="es-ES" sz="1000" b="1" baseline="0" dirty="0" smtClean="0">
                  <a:solidFill>
                    <a:srgbClr val="777772"/>
                  </a:solidFill>
                  <a:latin typeface="Soberana Titular" panose="02000000000000000000" pitchFamily="50" charset="0"/>
                </a:rPr>
                <a:t> General de Educación Superior Tecnológica</a:t>
              </a:r>
              <a:endParaRPr lang="es-ES" sz="1000" b="1" dirty="0">
                <a:solidFill>
                  <a:srgbClr val="777772"/>
                </a:solidFill>
                <a:latin typeface="Soberana Titular" panose="02000000000000000000" pitchFamily="50" charset="0"/>
              </a:endParaRPr>
            </a:p>
          </p:txBody>
        </p:sp>
        <p:sp>
          <p:nvSpPr>
            <p:cNvPr id="9" name="1 Título"/>
            <p:cNvSpPr txBox="1">
              <a:spLocks/>
            </p:cNvSpPr>
            <p:nvPr/>
          </p:nvSpPr>
          <p:spPr>
            <a:xfrm>
              <a:off x="15951" y="866265"/>
              <a:ext cx="9124157" cy="283189"/>
            </a:xfrm>
            <a:prstGeom prst="rect">
              <a:avLst/>
            </a:prstGeom>
          </p:spPr>
          <p:txBody>
            <a:bodyPr/>
            <a:lstStyle>
              <a:lvl1pPr algn="ctr" defTabSz="914400" rtl="0" eaLnBrk="1" latinLnBrk="0" hangingPunct="1">
                <a:spcBef>
                  <a:spcPct val="0"/>
                </a:spcBef>
                <a:buNone/>
                <a:defRPr sz="1100" kern="1200">
                  <a:solidFill>
                    <a:schemeClr val="tx1"/>
                  </a:solidFill>
                  <a:latin typeface="Soberana Titular" panose="02000000000000000000" pitchFamily="50" charset="0"/>
                  <a:ea typeface="+mj-ea"/>
                  <a:cs typeface="+mj-cs"/>
                </a:defRPr>
              </a:lvl1pPr>
            </a:lstStyle>
            <a:p>
              <a:endParaRPr lang="es-ES" sz="1200" dirty="0">
                <a:solidFill>
                  <a:srgbClr val="007A33"/>
                </a:solidFill>
                <a:latin typeface="Soberana Titular" panose="02000000000000000000" pitchFamily="50" charset="0"/>
              </a:endParaRPr>
            </a:p>
          </p:txBody>
        </p:sp>
      </p:grpSp>
      <p:sp>
        <p:nvSpPr>
          <p:cNvPr id="14" name="Título 1"/>
          <p:cNvSpPr txBox="1">
            <a:spLocks/>
          </p:cNvSpPr>
          <p:nvPr/>
        </p:nvSpPr>
        <p:spPr>
          <a:xfrm>
            <a:off x="647752" y="1713005"/>
            <a:ext cx="7772400" cy="2555575"/>
          </a:xfrm>
          <a:prstGeom prst="rect">
            <a:avLst/>
          </a:prstGeom>
          <a:solidFill>
            <a:schemeClr val="bg1"/>
          </a:solidFill>
        </p:spPr>
        <p:txBody>
          <a:bodyPr vert="horz" lIns="91440" tIns="45720" rIns="91440" bIns="45720" rtlCol="0" anchor="ctr">
            <a:normAutofit/>
          </a:bodyPr>
          <a:lstStyle>
            <a:lvl1pPr algn="r" defTabSz="457200" rtl="0" eaLnBrk="1" latinLnBrk="0" hangingPunct="1">
              <a:spcBef>
                <a:spcPct val="0"/>
              </a:spcBef>
              <a:buNone/>
              <a:defRPr sz="4000" b="1" kern="1200">
                <a:solidFill>
                  <a:schemeClr val="bg1"/>
                </a:solidFill>
                <a:latin typeface="Times New Roman"/>
                <a:ea typeface="+mj-ea"/>
                <a:cs typeface="Times New Roman"/>
              </a:defRPr>
            </a:lvl1pPr>
          </a:lstStyle>
          <a:p>
            <a:pPr algn="ctr"/>
            <a:r>
              <a:rPr lang="es-ES" dirty="0" smtClean="0">
                <a:solidFill>
                  <a:srgbClr val="800000"/>
                </a:solidFill>
              </a:rPr>
              <a:t>Reunión Nacional de Jefes de Departamento de Desarrollo Académico de los Institutos Tecnológicos</a:t>
            </a:r>
            <a:endParaRPr lang="es-ES" dirty="0">
              <a:solidFill>
                <a:srgbClr val="800000"/>
              </a:solidFill>
            </a:endParaRPr>
          </a:p>
        </p:txBody>
      </p:sp>
      <p:sp>
        <p:nvSpPr>
          <p:cNvPr id="16" name="CuadroTexto 15"/>
          <p:cNvSpPr txBox="1"/>
          <p:nvPr/>
        </p:nvSpPr>
        <p:spPr>
          <a:xfrm>
            <a:off x="6176837" y="5401203"/>
            <a:ext cx="2857623" cy="646331"/>
          </a:xfrm>
          <a:prstGeom prst="rect">
            <a:avLst/>
          </a:prstGeom>
          <a:noFill/>
        </p:spPr>
        <p:txBody>
          <a:bodyPr wrap="none" rtlCol="0">
            <a:spAutoFit/>
          </a:bodyPr>
          <a:lstStyle/>
          <a:p>
            <a:pPr algn="r"/>
            <a:r>
              <a:rPr lang="es-ES" b="1" dirty="0" smtClean="0">
                <a:solidFill>
                  <a:srgbClr val="800000"/>
                </a:solidFill>
              </a:rPr>
              <a:t>Ciudad Madero, </a:t>
            </a:r>
            <a:r>
              <a:rPr lang="es-ES" b="1" dirty="0" err="1" smtClean="0">
                <a:solidFill>
                  <a:srgbClr val="800000"/>
                </a:solidFill>
              </a:rPr>
              <a:t>Tams</a:t>
            </a:r>
            <a:r>
              <a:rPr lang="es-ES" b="1" dirty="0" smtClean="0">
                <a:solidFill>
                  <a:srgbClr val="800000"/>
                </a:solidFill>
              </a:rPr>
              <a:t>.</a:t>
            </a:r>
          </a:p>
          <a:p>
            <a:pPr algn="r"/>
            <a:r>
              <a:rPr lang="es-ES" b="1" dirty="0" smtClean="0">
                <a:solidFill>
                  <a:srgbClr val="800000"/>
                </a:solidFill>
              </a:rPr>
              <a:t>Del 123-25 de junio de 2014</a:t>
            </a:r>
            <a:endParaRPr lang="es-ES" b="1" dirty="0">
              <a:solidFill>
                <a:srgbClr val="800000"/>
              </a:solidFill>
            </a:endParaRPr>
          </a:p>
        </p:txBody>
      </p:sp>
    </p:spTree>
    <p:extLst>
      <p:ext uri="{BB962C8B-B14F-4D97-AF65-F5344CB8AC3E}">
        <p14:creationId xmlns:p14="http://schemas.microsoft.com/office/powerpoint/2010/main" val="351558914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books-p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913" y="908050"/>
            <a:ext cx="1028700" cy="477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4" name="Picture 3" descr="books-p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988" y="2708275"/>
            <a:ext cx="758825"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4" descr="books-p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3238" y="3536950"/>
            <a:ext cx="531812"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5" descr="books-p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3752850"/>
            <a:ext cx="473075"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6" descr="books-pi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5613" y="4797425"/>
            <a:ext cx="34290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7" descr="boo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45171">
            <a:off x="7885113" y="5402263"/>
            <a:ext cx="350837" cy="6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80" name="Text Box 8"/>
          <p:cNvSpPr txBox="1">
            <a:spLocks noChangeArrowheads="1"/>
          </p:cNvSpPr>
          <p:nvPr/>
        </p:nvSpPr>
        <p:spPr bwMode="auto">
          <a:xfrm>
            <a:off x="900113" y="5661025"/>
            <a:ext cx="857250" cy="366713"/>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s-MX" b="1" smtClean="0">
                <a:solidFill>
                  <a:srgbClr val="336699"/>
                </a:solidFill>
                <a:effectLst>
                  <a:outerShdw blurRad="38100" dist="38100" dir="2700000" algn="tl">
                    <a:srgbClr val="DDDDDD"/>
                  </a:outerShdw>
                </a:effectLst>
              </a:rPr>
              <a:t>Japón</a:t>
            </a:r>
          </a:p>
        </p:txBody>
      </p:sp>
      <p:sp>
        <p:nvSpPr>
          <p:cNvPr id="131081" name="Text Box 9"/>
          <p:cNvSpPr txBox="1">
            <a:spLocks noChangeArrowheads="1"/>
          </p:cNvSpPr>
          <p:nvPr/>
        </p:nvSpPr>
        <p:spPr bwMode="auto">
          <a:xfrm>
            <a:off x="2587625" y="5661025"/>
            <a:ext cx="831850" cy="366713"/>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s-MX" b="1" smtClean="0">
                <a:solidFill>
                  <a:srgbClr val="336699"/>
                </a:solidFill>
                <a:effectLst>
                  <a:outerShdw blurRad="38100" dist="38100" dir="2700000" algn="tl">
                    <a:srgbClr val="DDDDDD"/>
                  </a:outerShdw>
                </a:effectLst>
              </a:rPr>
              <a:t>Corea</a:t>
            </a:r>
          </a:p>
        </p:txBody>
      </p:sp>
      <p:sp>
        <p:nvSpPr>
          <p:cNvPr id="131082" name="Text Box 10"/>
          <p:cNvSpPr txBox="1">
            <a:spLocks noChangeArrowheads="1"/>
          </p:cNvSpPr>
          <p:nvPr/>
        </p:nvSpPr>
        <p:spPr bwMode="auto">
          <a:xfrm>
            <a:off x="3876675" y="5661025"/>
            <a:ext cx="1200150" cy="366713"/>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s-MX" b="1" smtClean="0">
                <a:solidFill>
                  <a:srgbClr val="336699"/>
                </a:solidFill>
                <a:effectLst>
                  <a:outerShdw blurRad="38100" dist="38100" dir="2700000" algn="tl">
                    <a:srgbClr val="DDDDDD"/>
                  </a:outerShdw>
                </a:effectLst>
              </a:rPr>
              <a:t>Alemania</a:t>
            </a:r>
          </a:p>
        </p:txBody>
      </p:sp>
      <p:sp>
        <p:nvSpPr>
          <p:cNvPr id="131083" name="Text Box 11"/>
          <p:cNvSpPr txBox="1">
            <a:spLocks noChangeArrowheads="1"/>
          </p:cNvSpPr>
          <p:nvPr/>
        </p:nvSpPr>
        <p:spPr bwMode="auto">
          <a:xfrm>
            <a:off x="5418138" y="5661025"/>
            <a:ext cx="666750" cy="366713"/>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s-MX" b="1" smtClean="0">
                <a:solidFill>
                  <a:srgbClr val="336699"/>
                </a:solidFill>
                <a:effectLst>
                  <a:outerShdw blurRad="38100" dist="38100" dir="2700000" algn="tl">
                    <a:srgbClr val="DDDDDD"/>
                  </a:outerShdw>
                </a:effectLst>
              </a:rPr>
              <a:t>USA</a:t>
            </a:r>
          </a:p>
        </p:txBody>
      </p:sp>
      <p:sp>
        <p:nvSpPr>
          <p:cNvPr id="131084" name="Text Box 12"/>
          <p:cNvSpPr txBox="1">
            <a:spLocks noChangeArrowheads="1"/>
          </p:cNvSpPr>
          <p:nvPr/>
        </p:nvSpPr>
        <p:spPr bwMode="auto">
          <a:xfrm>
            <a:off x="6345238" y="5661025"/>
            <a:ext cx="1250950" cy="366713"/>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s-MX" b="1" smtClean="0">
                <a:solidFill>
                  <a:srgbClr val="336699"/>
                </a:solidFill>
                <a:effectLst>
                  <a:outerShdw blurRad="38100" dist="38100" dir="2700000" algn="tl">
                    <a:srgbClr val="DDDDDD"/>
                  </a:outerShdw>
                </a:effectLst>
              </a:rPr>
              <a:t>Argentina</a:t>
            </a:r>
          </a:p>
        </p:txBody>
      </p:sp>
      <p:sp>
        <p:nvSpPr>
          <p:cNvPr id="131085" name="Text Box 13"/>
          <p:cNvSpPr txBox="1">
            <a:spLocks noChangeArrowheads="1"/>
          </p:cNvSpPr>
          <p:nvPr/>
        </p:nvSpPr>
        <p:spPr bwMode="auto">
          <a:xfrm>
            <a:off x="7667625" y="5661025"/>
            <a:ext cx="958850" cy="366713"/>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s-MX" b="1" smtClean="0">
                <a:solidFill>
                  <a:srgbClr val="FF0000"/>
                </a:solidFill>
                <a:effectLst>
                  <a:outerShdw blurRad="38100" dist="38100" dir="2700000" algn="tl">
                    <a:srgbClr val="DDDDDD"/>
                  </a:outerShdw>
                </a:effectLst>
              </a:rPr>
              <a:t>México</a:t>
            </a:r>
          </a:p>
        </p:txBody>
      </p:sp>
      <p:sp>
        <p:nvSpPr>
          <p:cNvPr id="49165" name="Rectangle 14"/>
          <p:cNvSpPr>
            <a:spLocks/>
          </p:cNvSpPr>
          <p:nvPr/>
        </p:nvSpPr>
        <p:spPr bwMode="auto">
          <a:xfrm>
            <a:off x="446088" y="777875"/>
            <a:ext cx="82296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eaLnBrk="0" hangingPunct="0"/>
            <a:r>
              <a:rPr lang="es-MX" sz="2800" b="1">
                <a:solidFill>
                  <a:srgbClr val="008000"/>
                </a:solidFill>
                <a:latin typeface="Times New Roman" charset="0"/>
              </a:rPr>
              <a:t>Índice de creatividad</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3"/>
          <p:cNvSpPr>
            <a:spLocks noGrp="1"/>
          </p:cNvSpPr>
          <p:nvPr>
            <p:ph type="body" orient="vert" idx="1"/>
          </p:nvPr>
        </p:nvSpPr>
        <p:spPr>
          <a:xfrm>
            <a:off x="1711325" y="2308225"/>
            <a:ext cx="5981700" cy="302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r>
              <a:rPr lang="es-MX" dirty="0">
                <a:effectLst/>
                <a:latin typeface="Times New Roman" charset="0"/>
              </a:rPr>
              <a:t>Estados Unidos		</a:t>
            </a:r>
            <a:r>
              <a:rPr lang="es-MX" dirty="0" smtClean="0">
                <a:effectLst/>
                <a:latin typeface="Times New Roman" charset="0"/>
              </a:rPr>
              <a:t>1 100 </a:t>
            </a:r>
            <a:r>
              <a:rPr lang="es-MX" dirty="0">
                <a:effectLst/>
                <a:latin typeface="Times New Roman" charset="0"/>
              </a:rPr>
              <a:t>000</a:t>
            </a:r>
          </a:p>
          <a:p>
            <a:r>
              <a:rPr lang="es-MX" dirty="0">
                <a:effectLst/>
                <a:latin typeface="Times New Roman" charset="0"/>
              </a:rPr>
              <a:t>Japón	</a:t>
            </a:r>
            <a:r>
              <a:rPr lang="es-MX" dirty="0" smtClean="0">
                <a:effectLst/>
                <a:latin typeface="Times New Roman" charset="0"/>
              </a:rPr>
              <a:t>					   </a:t>
            </a:r>
            <a:r>
              <a:rPr lang="es-MX" dirty="0">
                <a:effectLst/>
                <a:latin typeface="Times New Roman" charset="0"/>
              </a:rPr>
              <a:t>675 000</a:t>
            </a:r>
          </a:p>
          <a:p>
            <a:r>
              <a:rPr lang="es-MX" dirty="0">
                <a:effectLst/>
                <a:latin typeface="Times New Roman" charset="0"/>
              </a:rPr>
              <a:t>Alemania		  	 </a:t>
            </a:r>
            <a:r>
              <a:rPr lang="es-MX" dirty="0" smtClean="0">
                <a:effectLst/>
                <a:latin typeface="Times New Roman" charset="0"/>
              </a:rPr>
              <a:t>	   </a:t>
            </a:r>
            <a:r>
              <a:rPr lang="es-MX" dirty="0">
                <a:effectLst/>
                <a:latin typeface="Times New Roman" charset="0"/>
              </a:rPr>
              <a:t>275 000</a:t>
            </a:r>
          </a:p>
          <a:p>
            <a:r>
              <a:rPr lang="es-MX" dirty="0">
                <a:effectLst/>
                <a:latin typeface="Times New Roman" charset="0"/>
              </a:rPr>
              <a:t>Francia			 </a:t>
            </a:r>
            <a:r>
              <a:rPr lang="es-MX" dirty="0" smtClean="0">
                <a:effectLst/>
                <a:latin typeface="Times New Roman" charset="0"/>
              </a:rPr>
              <a:t>		   </a:t>
            </a:r>
            <a:r>
              <a:rPr lang="es-MX" dirty="0">
                <a:effectLst/>
                <a:latin typeface="Times New Roman" charset="0"/>
              </a:rPr>
              <a:t>160 000</a:t>
            </a:r>
          </a:p>
          <a:p>
            <a:r>
              <a:rPr lang="es-MX" dirty="0">
                <a:effectLst/>
                <a:latin typeface="Times New Roman" charset="0"/>
              </a:rPr>
              <a:t>Corea			  </a:t>
            </a:r>
            <a:r>
              <a:rPr lang="es-MX" dirty="0" smtClean="0">
                <a:effectLst/>
                <a:latin typeface="Times New Roman" charset="0"/>
              </a:rPr>
              <a:t>			   </a:t>
            </a:r>
            <a:r>
              <a:rPr lang="es-MX" dirty="0">
                <a:effectLst/>
                <a:latin typeface="Times New Roman" charset="0"/>
              </a:rPr>
              <a:t>100 000</a:t>
            </a:r>
          </a:p>
          <a:p>
            <a:r>
              <a:rPr lang="es-MX" dirty="0">
                <a:solidFill>
                  <a:schemeClr val="tx1">
                    <a:lumMod val="75000"/>
                    <a:lumOff val="25000"/>
                  </a:schemeClr>
                </a:solidFill>
                <a:effectLst/>
                <a:latin typeface="Times New Roman" charset="0"/>
              </a:rPr>
              <a:t>México		</a:t>
            </a:r>
            <a:r>
              <a:rPr lang="es-MX" dirty="0" smtClean="0">
                <a:solidFill>
                  <a:schemeClr val="tx1">
                    <a:lumMod val="75000"/>
                    <a:lumOff val="25000"/>
                  </a:schemeClr>
                </a:solidFill>
                <a:effectLst/>
                <a:latin typeface="Times New Roman" charset="0"/>
              </a:rPr>
              <a:t>	  	</a:t>
            </a:r>
            <a:r>
              <a:rPr lang="es-MX" dirty="0">
                <a:solidFill>
                  <a:schemeClr val="tx1">
                    <a:lumMod val="75000"/>
                    <a:lumOff val="25000"/>
                  </a:schemeClr>
                </a:solidFill>
                <a:effectLst/>
                <a:latin typeface="Times New Roman" charset="0"/>
              </a:rPr>
              <a:t>	     20 000</a:t>
            </a:r>
          </a:p>
        </p:txBody>
      </p:sp>
      <p:sp>
        <p:nvSpPr>
          <p:cNvPr id="2" name="Título 1"/>
          <p:cNvSpPr>
            <a:spLocks noGrp="1"/>
          </p:cNvSpPr>
          <p:nvPr>
            <p:ph type="title"/>
          </p:nvPr>
        </p:nvSpPr>
        <p:spPr/>
        <p:txBody>
          <a:bodyPr/>
          <a:lstStyle/>
          <a:p>
            <a:pPr>
              <a:defRPr/>
            </a:pPr>
            <a:r>
              <a:rPr lang="es-ES" dirty="0" smtClean="0"/>
              <a:t>Investigadores</a:t>
            </a:r>
            <a:endParaRPr lang="es-ES" dirty="0"/>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1" name="1 Grupo"/>
          <p:cNvGrpSpPr>
            <a:grpSpLocks/>
          </p:cNvGrpSpPr>
          <p:nvPr/>
        </p:nvGrpSpPr>
        <p:grpSpPr bwMode="auto">
          <a:xfrm>
            <a:off x="0" y="2276475"/>
            <a:ext cx="9144000" cy="3673475"/>
            <a:chOff x="179388" y="1993642"/>
            <a:chExt cx="8785225" cy="3110186"/>
          </a:xfrm>
        </p:grpSpPr>
        <p:pic>
          <p:nvPicPr>
            <p:cNvPr id="3" name="Picture 3"/>
            <p:cNvPicPr>
              <a:picLocks noChangeAspect="1" noChangeArrowheads="1"/>
            </p:cNvPicPr>
            <p:nvPr/>
          </p:nvPicPr>
          <p:blipFill>
            <a:blip r:embed="rId2" cstate="print"/>
            <a:srcRect t="15297"/>
            <a:stretch>
              <a:fillRect/>
            </a:stretch>
          </p:blipFill>
          <p:spPr bwMode="auto">
            <a:xfrm>
              <a:off x="179388" y="1993642"/>
              <a:ext cx="8785225" cy="3110186"/>
            </a:xfrm>
            <a:prstGeom prst="roundRect">
              <a:avLst/>
            </a:prstGeom>
            <a:noFill/>
            <a:ln w="9525">
              <a:noFill/>
              <a:miter lim="800000"/>
              <a:headEnd/>
              <a:tailEnd/>
            </a:ln>
            <a:effectLst/>
          </p:spPr>
        </p:pic>
        <p:grpSp>
          <p:nvGrpSpPr>
            <p:cNvPr id="51204" name="10 Grupo"/>
            <p:cNvGrpSpPr>
              <a:grpSpLocks/>
            </p:cNvGrpSpPr>
            <p:nvPr/>
          </p:nvGrpSpPr>
          <p:grpSpPr bwMode="auto">
            <a:xfrm>
              <a:off x="1845245" y="3141663"/>
              <a:ext cx="6874496" cy="1017032"/>
              <a:chOff x="1845245" y="3141663"/>
              <a:chExt cx="6874496" cy="1017032"/>
            </a:xfrm>
          </p:grpSpPr>
          <p:sp>
            <p:nvSpPr>
              <p:cNvPr id="51205" name="Rectangle 4"/>
              <p:cNvSpPr>
                <a:spLocks noChangeArrowheads="1"/>
              </p:cNvSpPr>
              <p:nvPr/>
            </p:nvSpPr>
            <p:spPr bwMode="auto">
              <a:xfrm>
                <a:off x="4433206" y="3429000"/>
                <a:ext cx="138794" cy="720725"/>
              </a:xfrm>
              <a:prstGeom prst="roundRect">
                <a:avLst>
                  <a:gd name="adj" fmla="val 16667"/>
                </a:avLst>
              </a:prstGeom>
              <a:solidFill>
                <a:srgbClr val="FF0000"/>
              </a:solidFill>
              <a:ln w="9525">
                <a:solidFill>
                  <a:schemeClr val="tx1"/>
                </a:solidFill>
                <a:miter lim="800000"/>
                <a:headEnd/>
                <a:tailEnd/>
              </a:ln>
            </p:spPr>
            <p:txBody>
              <a:bodyPr wrap="none" anchor="ctr"/>
              <a:lstStyle/>
              <a:p>
                <a:pPr algn="ctr"/>
                <a:endParaRPr lang="en-US" b="1"/>
              </a:p>
            </p:txBody>
          </p:sp>
          <p:sp>
            <p:nvSpPr>
              <p:cNvPr id="51206" name="Rectangle 5"/>
              <p:cNvSpPr>
                <a:spLocks noChangeArrowheads="1"/>
              </p:cNvSpPr>
              <p:nvPr/>
            </p:nvSpPr>
            <p:spPr bwMode="auto">
              <a:xfrm>
                <a:off x="8566121" y="4005075"/>
                <a:ext cx="153620" cy="153620"/>
              </a:xfrm>
              <a:prstGeom prst="roundRect">
                <a:avLst>
                  <a:gd name="adj" fmla="val 16667"/>
                </a:avLst>
              </a:prstGeom>
              <a:solidFill>
                <a:srgbClr val="00CC00"/>
              </a:solidFill>
              <a:ln w="9525">
                <a:solidFill>
                  <a:schemeClr val="tx1"/>
                </a:solidFill>
                <a:miter lim="800000"/>
                <a:headEnd/>
                <a:tailEnd/>
              </a:ln>
            </p:spPr>
            <p:txBody>
              <a:bodyPr wrap="none" anchor="ctr"/>
              <a:lstStyle/>
              <a:p>
                <a:pPr algn="ctr"/>
                <a:endParaRPr lang="en-US" b="1"/>
              </a:p>
            </p:txBody>
          </p:sp>
          <p:sp>
            <p:nvSpPr>
              <p:cNvPr id="51207" name="Rectangle 6"/>
              <p:cNvSpPr>
                <a:spLocks noChangeArrowheads="1"/>
              </p:cNvSpPr>
              <p:nvPr/>
            </p:nvSpPr>
            <p:spPr bwMode="auto">
              <a:xfrm>
                <a:off x="1845245" y="3141663"/>
                <a:ext cx="153620" cy="1008063"/>
              </a:xfrm>
              <a:prstGeom prst="roundRect">
                <a:avLst>
                  <a:gd name="adj" fmla="val 16667"/>
                </a:avLst>
              </a:prstGeom>
              <a:solidFill>
                <a:schemeClr val="accent2"/>
              </a:solidFill>
              <a:ln w="9525">
                <a:solidFill>
                  <a:schemeClr val="tx1"/>
                </a:solidFill>
                <a:miter lim="800000"/>
                <a:headEnd/>
                <a:tailEnd/>
              </a:ln>
            </p:spPr>
            <p:txBody>
              <a:bodyPr wrap="none" anchor="ctr"/>
              <a:lstStyle/>
              <a:p>
                <a:pPr algn="ctr"/>
                <a:endParaRPr lang="en-US" b="1"/>
              </a:p>
            </p:txBody>
          </p:sp>
          <p:sp>
            <p:nvSpPr>
              <p:cNvPr id="51208" name="Rectangle 4"/>
              <p:cNvSpPr>
                <a:spLocks noChangeArrowheads="1"/>
              </p:cNvSpPr>
              <p:nvPr/>
            </p:nvSpPr>
            <p:spPr bwMode="auto">
              <a:xfrm>
                <a:off x="4687215" y="3429000"/>
                <a:ext cx="138794" cy="720725"/>
              </a:xfrm>
              <a:prstGeom prst="roundRect">
                <a:avLst>
                  <a:gd name="adj" fmla="val 16667"/>
                </a:avLst>
              </a:prstGeom>
              <a:solidFill>
                <a:srgbClr val="FFFF00"/>
              </a:solidFill>
              <a:ln w="9525">
                <a:solidFill>
                  <a:schemeClr val="tx1"/>
                </a:solidFill>
                <a:miter lim="800000"/>
                <a:headEnd/>
                <a:tailEnd/>
              </a:ln>
            </p:spPr>
            <p:txBody>
              <a:bodyPr wrap="none" anchor="ctr"/>
              <a:lstStyle/>
              <a:p>
                <a:pPr algn="ctr"/>
                <a:endParaRPr lang="en-US" b="1"/>
              </a:p>
            </p:txBody>
          </p:sp>
        </p:grpSp>
      </p:grpSp>
      <p:sp>
        <p:nvSpPr>
          <p:cNvPr id="9" name="8 Rectángulo"/>
          <p:cNvSpPr/>
          <p:nvPr/>
        </p:nvSpPr>
        <p:spPr>
          <a:xfrm>
            <a:off x="1835150" y="765175"/>
            <a:ext cx="5329238" cy="1008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400" b="1">
                <a:solidFill>
                  <a:srgbClr val="31859C"/>
                </a:solidFill>
                <a:effectLst>
                  <a:outerShdw blurRad="38100" dist="38100" dir="2700000" algn="tl">
                    <a:srgbClr val="DDDDDD"/>
                  </a:outerShdw>
                </a:effectLst>
                <a:latin typeface="Times New Roman" charset="0"/>
                <a:ea typeface="ＭＳ Ｐゴシック" charset="0"/>
                <a:cs typeface="Arial" charset="0"/>
              </a:rPr>
              <a:t>Gasto del producto interno bruto en investigación y desarrollo</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bwMode="auto">
          <a:xfrm>
            <a:off x="1835150" y="692150"/>
            <a:ext cx="5905500" cy="792163"/>
          </a:xfrm>
          <a:prstGeom prst="rect">
            <a:avLst/>
          </a:prstGeom>
          <a:noFill/>
          <a:ln w="19050" cap="flat" cmpd="sng" algn="ctr">
            <a:noFill/>
            <a:prstDash val="solid"/>
            <a:round/>
            <a:headEnd type="none" w="med" len="med"/>
            <a:tailEnd type="none" w="med" len="med"/>
          </a:ln>
          <a:effectLst/>
        </p:spPr>
        <p:txBody>
          <a:bodyPr/>
          <a:lstStyle/>
          <a:p>
            <a:pPr algn="ctr">
              <a:defRPr/>
            </a:pPr>
            <a:r>
              <a:rPr lang="es-MX" sz="3200" b="1">
                <a:solidFill>
                  <a:srgbClr val="FF0000"/>
                </a:solidFill>
                <a:effectLst>
                  <a:outerShdw blurRad="38100" dist="38100" dir="2700000" algn="tl">
                    <a:srgbClr val="DDDDDD"/>
                  </a:outerShdw>
                </a:effectLst>
                <a:latin typeface="Times New Roman" charset="0"/>
                <a:cs typeface="Arial" charset="0"/>
              </a:rPr>
              <a:t>Número de investigadores</a:t>
            </a:r>
          </a:p>
          <a:p>
            <a:pPr algn="ctr">
              <a:defRPr/>
            </a:pPr>
            <a:r>
              <a:rPr lang="es-MX" sz="3200" b="1">
                <a:solidFill>
                  <a:srgbClr val="FF0000"/>
                </a:solidFill>
                <a:effectLst>
                  <a:outerShdw blurRad="38100" dist="38100" dir="2700000" algn="tl">
                    <a:srgbClr val="DDDDDD"/>
                  </a:outerShdw>
                </a:effectLst>
                <a:latin typeface="Times New Roman" charset="0"/>
                <a:cs typeface="Arial" charset="0"/>
              </a:rPr>
              <a:t>por</a:t>
            </a:r>
          </a:p>
          <a:p>
            <a:pPr algn="ctr">
              <a:defRPr/>
            </a:pPr>
            <a:r>
              <a:rPr lang="es-MX" sz="3200" b="1">
                <a:solidFill>
                  <a:srgbClr val="FF0000"/>
                </a:solidFill>
                <a:effectLst>
                  <a:outerShdw blurRad="38100" dist="38100" dir="2700000" algn="tl">
                    <a:srgbClr val="DDDDDD"/>
                  </a:outerShdw>
                </a:effectLst>
                <a:latin typeface="Times New Roman" charset="0"/>
                <a:cs typeface="Arial" charset="0"/>
              </a:rPr>
              <a:t>cada mil personas empleadas</a:t>
            </a:r>
          </a:p>
        </p:txBody>
      </p:sp>
      <p:grpSp>
        <p:nvGrpSpPr>
          <p:cNvPr id="52226" name="7 Grupo"/>
          <p:cNvGrpSpPr>
            <a:grpSpLocks/>
          </p:cNvGrpSpPr>
          <p:nvPr/>
        </p:nvGrpSpPr>
        <p:grpSpPr bwMode="auto">
          <a:xfrm>
            <a:off x="179388" y="2636838"/>
            <a:ext cx="8785225" cy="3384550"/>
            <a:chOff x="179388" y="2856086"/>
            <a:chExt cx="8785225" cy="2877170"/>
          </a:xfrm>
        </p:grpSpPr>
        <p:pic>
          <p:nvPicPr>
            <p:cNvPr id="52227" name="Picture 2"/>
            <p:cNvPicPr>
              <a:picLocks noChangeAspect="1" noChangeArrowheads="1"/>
            </p:cNvPicPr>
            <p:nvPr/>
          </p:nvPicPr>
          <p:blipFill>
            <a:blip r:embed="rId2">
              <a:extLst>
                <a:ext uri="{28A0092B-C50C-407E-A947-70E740481C1C}">
                  <a14:useLocalDpi xmlns:a14="http://schemas.microsoft.com/office/drawing/2010/main" val="0"/>
                </a:ext>
              </a:extLst>
            </a:blip>
            <a:srcRect t="16672"/>
            <a:stretch>
              <a:fillRect/>
            </a:stretch>
          </p:blipFill>
          <p:spPr bwMode="auto">
            <a:xfrm>
              <a:off x="179388" y="2856086"/>
              <a:ext cx="8785225" cy="287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Rectangle 3"/>
            <p:cNvSpPr>
              <a:spLocks noChangeArrowheads="1"/>
            </p:cNvSpPr>
            <p:nvPr/>
          </p:nvSpPr>
          <p:spPr bwMode="auto">
            <a:xfrm>
              <a:off x="2987675" y="3932411"/>
              <a:ext cx="144463" cy="720725"/>
            </a:xfrm>
            <a:prstGeom prst="rect">
              <a:avLst/>
            </a:prstGeom>
            <a:solidFill>
              <a:srgbClr val="FF0000"/>
            </a:solidFill>
            <a:ln w="9525">
              <a:solidFill>
                <a:schemeClr val="tx1"/>
              </a:solidFill>
              <a:miter lim="800000"/>
              <a:headEnd/>
              <a:tailEnd/>
            </a:ln>
          </p:spPr>
          <p:txBody>
            <a:bodyPr wrap="none" anchor="ctr"/>
            <a:lstStyle/>
            <a:p>
              <a:pPr algn="ctr"/>
              <a:endParaRPr lang="en-US" b="1"/>
            </a:p>
          </p:txBody>
        </p:sp>
        <p:sp>
          <p:nvSpPr>
            <p:cNvPr id="52229" name="Rectangle 4"/>
            <p:cNvSpPr>
              <a:spLocks noChangeArrowheads="1"/>
            </p:cNvSpPr>
            <p:nvPr/>
          </p:nvSpPr>
          <p:spPr bwMode="auto">
            <a:xfrm>
              <a:off x="1908175" y="3787949"/>
              <a:ext cx="142875" cy="865187"/>
            </a:xfrm>
            <a:prstGeom prst="rect">
              <a:avLst/>
            </a:prstGeom>
            <a:solidFill>
              <a:schemeClr val="accent2"/>
            </a:solidFill>
            <a:ln w="9525">
              <a:solidFill>
                <a:schemeClr val="tx1"/>
              </a:solidFill>
              <a:miter lim="800000"/>
              <a:headEnd/>
              <a:tailEnd/>
            </a:ln>
          </p:spPr>
          <p:txBody>
            <a:bodyPr wrap="none" anchor="ctr"/>
            <a:lstStyle/>
            <a:p>
              <a:pPr algn="ctr"/>
              <a:endParaRPr lang="en-US" b="1"/>
            </a:p>
          </p:txBody>
        </p:sp>
        <p:sp>
          <p:nvSpPr>
            <p:cNvPr id="52230" name="Rectangle 5"/>
            <p:cNvSpPr>
              <a:spLocks noChangeArrowheads="1"/>
            </p:cNvSpPr>
            <p:nvPr/>
          </p:nvSpPr>
          <p:spPr bwMode="auto">
            <a:xfrm>
              <a:off x="4932363" y="4076874"/>
              <a:ext cx="144462" cy="576262"/>
            </a:xfrm>
            <a:prstGeom prst="rect">
              <a:avLst/>
            </a:prstGeom>
            <a:solidFill>
              <a:srgbClr val="FFFF00"/>
            </a:solidFill>
            <a:ln w="9525">
              <a:solidFill>
                <a:schemeClr val="tx1"/>
              </a:solidFill>
              <a:miter lim="800000"/>
              <a:headEnd/>
              <a:tailEnd/>
            </a:ln>
          </p:spPr>
          <p:txBody>
            <a:bodyPr wrap="none" anchor="ctr"/>
            <a:lstStyle/>
            <a:p>
              <a:pPr algn="ctr"/>
              <a:endParaRPr lang="en-US" b="1"/>
            </a:p>
          </p:txBody>
        </p:sp>
        <p:sp>
          <p:nvSpPr>
            <p:cNvPr id="52231" name="6 Rectángulo"/>
            <p:cNvSpPr>
              <a:spLocks noChangeArrowheads="1"/>
            </p:cNvSpPr>
            <p:nvPr/>
          </p:nvSpPr>
          <p:spPr bwMode="auto">
            <a:xfrm>
              <a:off x="467544" y="2996952"/>
              <a:ext cx="8280920" cy="1656184"/>
            </a:xfrm>
            <a:prstGeom prst="rect">
              <a:avLst/>
            </a:prstGeom>
            <a:noFill/>
            <a:ln w="28575">
              <a:solidFill>
                <a:srgbClr val="660033"/>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US" b="1"/>
            </a:p>
          </p:txBody>
        </p:sp>
      </p:gr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t="6024" b="6918"/>
          <a:stretch>
            <a:fillRect/>
          </a:stretch>
        </p:blipFill>
        <p:spPr>
          <a:xfrm>
            <a:off x="142875" y="1774825"/>
            <a:ext cx="9001125" cy="4175125"/>
          </a:xfrm>
          <a:prstGeom prst="rect">
            <a:avLst/>
          </a:prstGeom>
          <a:noFill/>
          <a:extLst>
            <a:ext uri="{909E8E84-426E-40dd-AFC4-6F175D3DCCD1}">
              <a14:hiddenFill xmlns:a14="http://schemas.microsoft.com/office/drawing/2010/main">
                <a:solidFill>
                  <a:srgbClr val="FFFFFF"/>
                </a:solidFill>
              </a14:hiddenFill>
            </a:ext>
          </a:extLst>
        </p:spPr>
      </p:pic>
      <p:sp>
        <p:nvSpPr>
          <p:cNvPr id="148483" name="Rectangle 3"/>
          <p:cNvSpPr>
            <a:spLocks noChangeArrowheads="1"/>
          </p:cNvSpPr>
          <p:nvPr/>
        </p:nvSpPr>
        <p:spPr bwMode="auto">
          <a:xfrm>
            <a:off x="1476375" y="5589588"/>
            <a:ext cx="142875" cy="2159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48484" name="Rectangle 4"/>
          <p:cNvSpPr>
            <a:spLocks noChangeArrowheads="1"/>
          </p:cNvSpPr>
          <p:nvPr/>
        </p:nvSpPr>
        <p:spPr bwMode="auto">
          <a:xfrm>
            <a:off x="7956550" y="5589588"/>
            <a:ext cx="142875" cy="215900"/>
          </a:xfrm>
          <a:prstGeom prst="rect">
            <a:avLst/>
          </a:prstGeom>
          <a:solidFill>
            <a:srgbClr val="00CC00"/>
          </a:solidFill>
          <a:ln w="9525">
            <a:solidFill>
              <a:schemeClr val="tx1"/>
            </a:solidFill>
            <a:miter lim="800000"/>
            <a:headEnd/>
            <a:tailEnd/>
          </a:ln>
        </p:spPr>
        <p:txBody>
          <a:bodyPr wrap="none" anchor="ctr"/>
          <a:lstStyle/>
          <a:p>
            <a:endParaRPr lang="en-US"/>
          </a:p>
        </p:txBody>
      </p:sp>
      <p:sp>
        <p:nvSpPr>
          <p:cNvPr id="148485" name="Rectangle 5"/>
          <p:cNvSpPr>
            <a:spLocks noChangeArrowheads="1"/>
          </p:cNvSpPr>
          <p:nvPr/>
        </p:nvSpPr>
        <p:spPr bwMode="auto">
          <a:xfrm>
            <a:off x="6227763" y="5589588"/>
            <a:ext cx="142875" cy="2159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48486" name="Text Box 6"/>
          <p:cNvSpPr txBox="1">
            <a:spLocks noChangeArrowheads="1"/>
          </p:cNvSpPr>
          <p:nvPr/>
        </p:nvSpPr>
        <p:spPr bwMode="auto">
          <a:xfrm>
            <a:off x="2095500" y="654050"/>
            <a:ext cx="6281713" cy="523220"/>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s-MX" sz="2800" b="1" dirty="0" smtClean="0">
                <a:solidFill>
                  <a:srgbClr val="993300"/>
                </a:solidFill>
                <a:effectLst>
                  <a:outerShdw blurRad="38100" dist="38100" dir="2700000" algn="tl">
                    <a:srgbClr val="DDDDDD"/>
                  </a:outerShdw>
                </a:effectLst>
                <a:latin typeface="Times New Roman" charset="0"/>
              </a:rPr>
              <a:t>PISA (2009)</a:t>
            </a:r>
            <a:r>
              <a:rPr lang="es-MX" sz="2800" b="1" dirty="0" smtClean="0">
                <a:solidFill>
                  <a:schemeClr val="tx2"/>
                </a:solidFill>
                <a:effectLst>
                  <a:outerShdw blurRad="38100" dist="38100" dir="2700000" algn="tl">
                    <a:srgbClr val="DDDDDD"/>
                  </a:outerShdw>
                </a:effectLst>
                <a:latin typeface="Times New Roman" charset="0"/>
              </a:rPr>
              <a:t>: resultados en matemáticas</a:t>
            </a:r>
            <a:endParaRPr lang="en-US" sz="2800" b="1" dirty="0" smtClean="0">
              <a:solidFill>
                <a:schemeClr val="tx2"/>
              </a:solidFill>
              <a:effectLst>
                <a:outerShdw blurRad="38100" dist="38100" dir="2700000" algn="tl">
                  <a:srgbClr val="DDDDDD"/>
                </a:outerShdw>
              </a:effectLst>
              <a:latin typeface="Times New Roman" charset="0"/>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84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848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8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animBg="1"/>
      <p:bldP spid="148484" grpId="0" animBg="1"/>
      <p:bldP spid="1484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p:cNvPicPr>
            <a:picLocks noGrp="1" noChangeAspect="1" noChangeArrowheads="1"/>
          </p:cNvPicPr>
          <p:nvPr>
            <p:ph idx="4294967295"/>
          </p:nvPr>
        </p:nvPicPr>
        <p:blipFill rotWithShape="1">
          <a:blip r:embed="rId3">
            <a:extLst>
              <a:ext uri="{28A0092B-C50C-407E-A947-70E740481C1C}">
                <a14:useLocalDpi xmlns:a14="http://schemas.microsoft.com/office/drawing/2010/main" val="0"/>
              </a:ext>
            </a:extLst>
          </a:blip>
          <a:srcRect l="87841" t="37888" r="10246" b="21947"/>
          <a:stretch/>
        </p:blipFill>
        <p:spPr>
          <a:xfrm>
            <a:off x="8077283" y="1210381"/>
            <a:ext cx="474580" cy="5315832"/>
          </a:xfrm>
          <a:prstGeom prst="rect">
            <a:avLst/>
          </a:prstGeom>
          <a:noFill/>
          <a:extLst>
            <a:ext uri="{909E8E84-426E-40dd-AFC4-6F175D3DCCD1}">
              <a14:hiddenFill xmlns:a14="http://schemas.microsoft.com/office/drawing/2010/main">
                <a:solidFill>
                  <a:srgbClr val="FFFFFF"/>
                </a:solidFill>
              </a14:hiddenFill>
            </a:ext>
          </a:extLst>
        </p:spPr>
      </p:pic>
      <p:sp>
        <p:nvSpPr>
          <p:cNvPr id="149510" name="Text Box 6"/>
          <p:cNvSpPr txBox="1">
            <a:spLocks noChangeArrowheads="1"/>
          </p:cNvSpPr>
          <p:nvPr/>
        </p:nvSpPr>
        <p:spPr bwMode="auto">
          <a:xfrm>
            <a:off x="2095500" y="654050"/>
            <a:ext cx="5213350" cy="519113"/>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s-MX" sz="2800" b="1" smtClean="0">
                <a:solidFill>
                  <a:srgbClr val="993300"/>
                </a:solidFill>
                <a:effectLst>
                  <a:outerShdw blurRad="38100" dist="38100" dir="2700000" algn="tl">
                    <a:srgbClr val="DDDDDD"/>
                  </a:outerShdw>
                </a:effectLst>
                <a:latin typeface="Times New Roman" charset="0"/>
              </a:rPr>
              <a:t>PISA</a:t>
            </a:r>
            <a:r>
              <a:rPr lang="es-MX" sz="2800" b="1" smtClean="0">
                <a:solidFill>
                  <a:schemeClr val="tx2"/>
                </a:solidFill>
                <a:effectLst>
                  <a:outerShdw blurRad="38100" dist="38100" dir="2700000" algn="tl">
                    <a:srgbClr val="DDDDDD"/>
                  </a:outerShdw>
                </a:effectLst>
                <a:latin typeface="Times New Roman" charset="0"/>
              </a:rPr>
              <a:t>: resultados en matemáticas</a:t>
            </a:r>
            <a:endParaRPr lang="en-US" sz="2800" b="1" smtClean="0">
              <a:solidFill>
                <a:schemeClr val="tx2"/>
              </a:solidFill>
              <a:effectLst>
                <a:outerShdw blurRad="38100" dist="38100" dir="2700000" algn="tl">
                  <a:srgbClr val="DDDDDD"/>
                </a:outerShdw>
              </a:effectLst>
              <a:latin typeface="Times New Roman" charset="0"/>
            </a:endParaRPr>
          </a:p>
        </p:txBody>
      </p:sp>
      <p:pic>
        <p:nvPicPr>
          <p:cNvPr id="149511" name="Picture 7"/>
          <p:cNvPicPr>
            <a:picLocks noChangeAspect="1" noChangeArrowheads="1"/>
          </p:cNvPicPr>
          <p:nvPr/>
        </p:nvPicPr>
        <p:blipFill>
          <a:blip r:embed="rId4">
            <a:extLst>
              <a:ext uri="{28A0092B-C50C-407E-A947-70E740481C1C}">
                <a14:useLocalDpi xmlns:a14="http://schemas.microsoft.com/office/drawing/2010/main" val="0"/>
              </a:ext>
            </a:extLst>
          </a:blip>
          <a:srcRect l="25551"/>
          <a:stretch>
            <a:fillRect/>
          </a:stretch>
        </p:blipFill>
        <p:spPr bwMode="auto">
          <a:xfrm>
            <a:off x="539750" y="2489200"/>
            <a:ext cx="619283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9511"/>
                                        </p:tgtEl>
                                        <p:attrNameLst>
                                          <p:attrName>style.visibility</p:attrName>
                                        </p:attrNameLst>
                                      </p:cBhvr>
                                      <p:to>
                                        <p:strVal val="visible"/>
                                      </p:to>
                                    </p:set>
                                    <p:animEffect transition="in" filter="fade">
                                      <p:cBhvr>
                                        <p:cTn id="7" dur="2000"/>
                                        <p:tgtEl>
                                          <p:spTgt spid="1495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49506"/>
                                        </p:tgtEl>
                                        <p:attrNameLst>
                                          <p:attrName>style.visibility</p:attrName>
                                        </p:attrNameLst>
                                      </p:cBhvr>
                                      <p:to>
                                        <p:strVal val="visible"/>
                                      </p:to>
                                    </p:set>
                                    <p:animEffect transition="in" filter="wipe(down)">
                                      <p:cBhvr>
                                        <p:cTn id="12" dur="5000"/>
                                        <p:tgtEl>
                                          <p:spTgt spid="149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p:cNvPicPr>
            <a:picLocks noChangeAspect="1" noChangeArrowheads="1"/>
          </p:cNvPicPr>
          <p:nvPr/>
        </p:nvPicPr>
        <p:blipFill>
          <a:blip r:embed="rId2">
            <a:extLst>
              <a:ext uri="{28A0092B-C50C-407E-A947-70E740481C1C}">
                <a14:useLocalDpi xmlns:a14="http://schemas.microsoft.com/office/drawing/2010/main" val="0"/>
              </a:ext>
            </a:extLst>
          </a:blip>
          <a:srcRect t="5075" b="13516"/>
          <a:stretch>
            <a:fillRect/>
          </a:stretch>
        </p:blipFill>
        <p:spPr bwMode="auto">
          <a:xfrm>
            <a:off x="0" y="1484313"/>
            <a:ext cx="914400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8" name="Line 3"/>
          <p:cNvSpPr>
            <a:spLocks noChangeShapeType="1"/>
          </p:cNvSpPr>
          <p:nvPr/>
        </p:nvSpPr>
        <p:spPr bwMode="auto">
          <a:xfrm>
            <a:off x="1692275" y="5373688"/>
            <a:ext cx="792163" cy="0"/>
          </a:xfrm>
          <a:prstGeom prst="line">
            <a:avLst/>
          </a:prstGeom>
          <a:noFill/>
          <a:ln w="57150">
            <a:solidFill>
              <a:srgbClr val="0099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0836" name="Rectangle 4"/>
          <p:cNvSpPr>
            <a:spLocks noChangeArrowheads="1"/>
          </p:cNvSpPr>
          <p:nvPr/>
        </p:nvSpPr>
        <p:spPr bwMode="auto">
          <a:xfrm>
            <a:off x="1692275" y="5084763"/>
            <a:ext cx="792163" cy="576262"/>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55300" name="Rectangle 5"/>
          <p:cNvSpPr>
            <a:spLocks noChangeArrowheads="1"/>
          </p:cNvSpPr>
          <p:nvPr/>
        </p:nvSpPr>
        <p:spPr bwMode="auto">
          <a:xfrm>
            <a:off x="250825" y="53975"/>
            <a:ext cx="8642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s-ES" sz="2400" b="1">
                <a:solidFill>
                  <a:srgbClr val="009900"/>
                </a:solidFill>
                <a:latin typeface="Times New Roman" charset="0"/>
              </a:rPr>
              <a:t>Relación de </a:t>
            </a:r>
            <a:r>
              <a:rPr lang="es-ES" sz="2400" b="1">
                <a:solidFill>
                  <a:srgbClr val="CC0000"/>
                </a:solidFill>
                <a:latin typeface="Times New Roman" charset="0"/>
              </a:rPr>
              <a:t>gasto por estudiante</a:t>
            </a:r>
            <a:r>
              <a:rPr lang="es-ES" sz="2400" b="1">
                <a:solidFill>
                  <a:srgbClr val="009900"/>
                </a:solidFill>
                <a:latin typeface="Times New Roman" charset="0"/>
              </a:rPr>
              <a:t> y </a:t>
            </a:r>
            <a:r>
              <a:rPr lang="es-ES" sz="2400" b="1">
                <a:solidFill>
                  <a:srgbClr val="000066"/>
                </a:solidFill>
                <a:latin typeface="Times New Roman" charset="0"/>
              </a:rPr>
              <a:t>puntuación en matemáticas (pisa)</a:t>
            </a:r>
            <a:endParaRPr lang="es-MX" sz="2400" b="1">
              <a:solidFill>
                <a:srgbClr val="000066"/>
              </a:solidFill>
              <a:latin typeface="Times New Roman" charset="0"/>
            </a:endParaRPr>
          </a:p>
        </p:txBody>
      </p:sp>
      <p:sp>
        <p:nvSpPr>
          <p:cNvPr id="55301" name="Line 6"/>
          <p:cNvSpPr>
            <a:spLocks noChangeShapeType="1"/>
          </p:cNvSpPr>
          <p:nvPr/>
        </p:nvSpPr>
        <p:spPr bwMode="auto">
          <a:xfrm>
            <a:off x="468313" y="5734050"/>
            <a:ext cx="84963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5302" name="Line 7"/>
          <p:cNvSpPr>
            <a:spLocks noChangeShapeType="1"/>
          </p:cNvSpPr>
          <p:nvPr/>
        </p:nvSpPr>
        <p:spPr bwMode="auto">
          <a:xfrm>
            <a:off x="395288" y="1700213"/>
            <a:ext cx="73025" cy="40338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55303" name="Line 8"/>
          <p:cNvSpPr>
            <a:spLocks noChangeShapeType="1"/>
          </p:cNvSpPr>
          <p:nvPr/>
        </p:nvSpPr>
        <p:spPr bwMode="auto">
          <a:xfrm>
            <a:off x="395288" y="1700213"/>
            <a:ext cx="0" cy="4033837"/>
          </a:xfrm>
          <a:prstGeom prst="line">
            <a:avLst/>
          </a:prstGeom>
          <a:noFill/>
          <a:ln w="38100">
            <a:solidFill>
              <a:srgbClr val="000066"/>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0841" name="Text Box 9"/>
          <p:cNvSpPr txBox="1">
            <a:spLocks noChangeArrowheads="1"/>
          </p:cNvSpPr>
          <p:nvPr/>
        </p:nvSpPr>
        <p:spPr bwMode="auto">
          <a:xfrm>
            <a:off x="6621463" y="5926138"/>
            <a:ext cx="2438400" cy="396875"/>
          </a:xfrm>
          <a:prstGeom prst="rect">
            <a:avLst/>
          </a:prstGeom>
          <a:noFill/>
          <a:ln w="9525" algn="ctr">
            <a:noFill/>
            <a:miter lim="800000"/>
            <a:headEnd/>
            <a:tailEnd/>
          </a:ln>
          <a:effec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defRPr/>
            </a:pPr>
            <a:r>
              <a:rPr lang="en-US" sz="2000" b="1" smtClean="0">
                <a:solidFill>
                  <a:srgbClr val="FF0000"/>
                </a:solidFill>
                <a:effectLst>
                  <a:outerShdw blurRad="38100" dist="38100" dir="2700000" algn="tl">
                    <a:srgbClr val="DDDDDD"/>
                  </a:outerShdw>
                </a:effectLst>
                <a:latin typeface="Times New Roman" charset="0"/>
              </a:rPr>
              <a:t>Gasto por estudiante</a:t>
            </a:r>
          </a:p>
        </p:txBody>
      </p:sp>
      <p:sp>
        <p:nvSpPr>
          <p:cNvPr id="120842" name="Text Box 10"/>
          <p:cNvSpPr txBox="1">
            <a:spLocks noChangeArrowheads="1"/>
          </p:cNvSpPr>
          <p:nvPr/>
        </p:nvSpPr>
        <p:spPr bwMode="auto">
          <a:xfrm>
            <a:off x="176213" y="1028700"/>
            <a:ext cx="3171825" cy="396875"/>
          </a:xfrm>
          <a:prstGeom prst="rect">
            <a:avLst/>
          </a:prstGeom>
          <a:noFill/>
          <a:ln w="9525" algn="ctr">
            <a:noFill/>
            <a:miter lim="800000"/>
            <a:headEnd/>
            <a:tailEnd/>
          </a:ln>
          <a:effec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defRPr/>
            </a:pPr>
            <a:r>
              <a:rPr lang="en-US" sz="2000" b="1" smtClean="0">
                <a:solidFill>
                  <a:srgbClr val="003366"/>
                </a:solidFill>
                <a:effectLst>
                  <a:outerShdw blurRad="38100" dist="38100" dir="2700000" algn="tl">
                    <a:srgbClr val="DDDDDD"/>
                  </a:outerShdw>
                </a:effectLst>
                <a:latin typeface="Times New Roman" charset="0"/>
              </a:rPr>
              <a:t>Puntuaci</a:t>
            </a:r>
            <a:r>
              <a:rPr lang="es-MX" sz="2000" b="1" smtClean="0">
                <a:solidFill>
                  <a:srgbClr val="003366"/>
                </a:solidFill>
                <a:effectLst>
                  <a:outerShdw blurRad="38100" dist="38100" dir="2700000" algn="tl">
                    <a:srgbClr val="DDDDDD"/>
                  </a:outerShdw>
                </a:effectLst>
                <a:latin typeface="Times New Roman" charset="0"/>
              </a:rPr>
              <a:t>ón en matemáticas</a:t>
            </a:r>
            <a:endParaRPr lang="en-US" sz="2000" b="1" smtClean="0">
              <a:solidFill>
                <a:srgbClr val="003366"/>
              </a:solidFill>
              <a:effectLst>
                <a:outerShdw blurRad="38100" dist="38100" dir="2700000" algn="tl">
                  <a:srgbClr val="DDDDDD"/>
                </a:outerShdw>
              </a:effectLst>
              <a:latin typeface="Times New Roman" charset="0"/>
            </a:endParaRPr>
          </a:p>
        </p:txBody>
      </p:sp>
      <p:sp>
        <p:nvSpPr>
          <p:cNvPr id="55306" name="Rectangle 11"/>
          <p:cNvSpPr>
            <a:spLocks noChangeArrowheads="1"/>
          </p:cNvSpPr>
          <p:nvPr/>
        </p:nvSpPr>
        <p:spPr bwMode="auto">
          <a:xfrm>
            <a:off x="323850" y="6308725"/>
            <a:ext cx="8748713" cy="54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xit" presetSubtype="0" fill="hold" grpId="0" nodeType="clickEffect">
                                  <p:stCondLst>
                                    <p:cond delay="0"/>
                                  </p:stCondLst>
                                  <p:childTnLst>
                                    <p:anim calcmode="lin" valueType="num">
                                      <p:cBhvr>
                                        <p:cTn id="6" dur="5000"/>
                                        <p:tgtEl>
                                          <p:spTgt spid="120836"/>
                                        </p:tgtEl>
                                        <p:attrNameLst>
                                          <p:attrName>ppt_w</p:attrName>
                                        </p:attrNameLst>
                                      </p:cBhvr>
                                      <p:tavLst>
                                        <p:tav tm="0">
                                          <p:val>
                                            <p:strVal val="ppt_w"/>
                                          </p:val>
                                        </p:tav>
                                        <p:tav tm="100000">
                                          <p:val>
                                            <p:fltVal val="0"/>
                                          </p:val>
                                        </p:tav>
                                      </p:tavLst>
                                    </p:anim>
                                    <p:anim calcmode="lin" valueType="num">
                                      <p:cBhvr>
                                        <p:cTn id="7" dur="5000"/>
                                        <p:tgtEl>
                                          <p:spTgt spid="120836"/>
                                        </p:tgtEl>
                                        <p:attrNameLst>
                                          <p:attrName>ppt_h</p:attrName>
                                        </p:attrNameLst>
                                      </p:cBhvr>
                                      <p:tavLst>
                                        <p:tav tm="0">
                                          <p:val>
                                            <p:strVal val="ppt_h"/>
                                          </p:val>
                                        </p:tav>
                                        <p:tav tm="100000">
                                          <p:val>
                                            <p:fltVal val="0"/>
                                          </p:val>
                                        </p:tav>
                                      </p:tavLst>
                                    </p:anim>
                                    <p:animEffect transition="out" filter="fade">
                                      <p:cBhvr>
                                        <p:cTn id="8" dur="5000"/>
                                        <p:tgtEl>
                                          <p:spTgt spid="120836"/>
                                        </p:tgtEl>
                                      </p:cBhvr>
                                    </p:animEffect>
                                    <p:set>
                                      <p:cBhvr>
                                        <p:cTn id="9" dur="1" fill="hold">
                                          <p:stCondLst>
                                            <p:cond delay="4999"/>
                                          </p:stCondLst>
                                        </p:cTn>
                                        <p:tgtEl>
                                          <p:spTgt spid="1208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8334" y="1301038"/>
            <a:ext cx="7772400" cy="1362075"/>
          </a:xfrm>
        </p:spPr>
        <p:txBody>
          <a:bodyPr/>
          <a:lstStyle/>
          <a:p>
            <a:r>
              <a:rPr lang="es-ES" dirty="0" smtClean="0"/>
              <a:t>INVEA</a:t>
            </a:r>
            <a:endParaRPr lang="es-ES" dirty="0"/>
          </a:p>
        </p:txBody>
      </p:sp>
      <p:sp>
        <p:nvSpPr>
          <p:cNvPr id="3" name="CuadroTexto 2"/>
          <p:cNvSpPr txBox="1"/>
          <p:nvPr/>
        </p:nvSpPr>
        <p:spPr>
          <a:xfrm>
            <a:off x="761491" y="3311845"/>
            <a:ext cx="7509638" cy="1938992"/>
          </a:xfrm>
          <a:prstGeom prst="rect">
            <a:avLst/>
          </a:prstGeom>
          <a:noFill/>
        </p:spPr>
        <p:txBody>
          <a:bodyPr wrap="none" rtlCol="0">
            <a:spAutoFit/>
          </a:bodyPr>
          <a:lstStyle/>
          <a:p>
            <a:pPr algn="ctr"/>
            <a:r>
              <a:rPr lang="es-ES" sz="4000" b="1" dirty="0" smtClean="0">
                <a:solidFill>
                  <a:schemeClr val="tx1">
                    <a:lumMod val="65000"/>
                    <a:lumOff val="35000"/>
                  </a:schemeClr>
                </a:solidFill>
                <a:latin typeface="Times New Roman"/>
                <a:cs typeface="Times New Roman"/>
              </a:rPr>
              <a:t>Plan Maestro</a:t>
            </a:r>
          </a:p>
          <a:p>
            <a:pPr algn="ctr"/>
            <a:r>
              <a:rPr lang="es-ES" sz="4000" b="1" dirty="0" smtClean="0">
                <a:solidFill>
                  <a:schemeClr val="tx1">
                    <a:lumMod val="65000"/>
                    <a:lumOff val="35000"/>
                  </a:schemeClr>
                </a:solidFill>
                <a:latin typeface="Times New Roman"/>
                <a:cs typeface="Times New Roman"/>
              </a:rPr>
              <a:t>De</a:t>
            </a:r>
          </a:p>
          <a:p>
            <a:pPr algn="ctr"/>
            <a:r>
              <a:rPr lang="es-ES" sz="4000" b="1" dirty="0" smtClean="0">
                <a:solidFill>
                  <a:srgbClr val="800000"/>
                </a:solidFill>
                <a:latin typeface="Times New Roman"/>
                <a:cs typeface="Times New Roman"/>
              </a:rPr>
              <a:t>Inv</a:t>
            </a:r>
            <a:r>
              <a:rPr lang="es-ES" sz="4000" b="1" dirty="0" smtClean="0">
                <a:solidFill>
                  <a:schemeClr val="tx1">
                    <a:lumMod val="65000"/>
                    <a:lumOff val="35000"/>
                  </a:schemeClr>
                </a:solidFill>
                <a:latin typeface="Times New Roman"/>
                <a:cs typeface="Times New Roman"/>
              </a:rPr>
              <a:t>estigación </a:t>
            </a:r>
            <a:r>
              <a:rPr lang="es-ES" sz="4000" b="1" dirty="0" smtClean="0">
                <a:solidFill>
                  <a:srgbClr val="800000"/>
                </a:solidFill>
                <a:latin typeface="Times New Roman"/>
                <a:cs typeface="Times New Roman"/>
              </a:rPr>
              <a:t>E</a:t>
            </a:r>
            <a:r>
              <a:rPr lang="es-ES" sz="4000" b="1" dirty="0" smtClean="0">
                <a:solidFill>
                  <a:schemeClr val="tx1">
                    <a:lumMod val="65000"/>
                    <a:lumOff val="35000"/>
                  </a:schemeClr>
                </a:solidFill>
                <a:latin typeface="Times New Roman"/>
                <a:cs typeface="Times New Roman"/>
              </a:rPr>
              <a:t>ducativa </a:t>
            </a:r>
            <a:r>
              <a:rPr lang="es-ES" sz="4000" b="1" dirty="0" smtClean="0">
                <a:solidFill>
                  <a:srgbClr val="800000"/>
                </a:solidFill>
                <a:latin typeface="Times New Roman"/>
                <a:cs typeface="Times New Roman"/>
              </a:rPr>
              <a:t>A</a:t>
            </a:r>
            <a:r>
              <a:rPr lang="es-ES" sz="4000" b="1" dirty="0" smtClean="0">
                <a:solidFill>
                  <a:schemeClr val="tx1">
                    <a:lumMod val="65000"/>
                    <a:lumOff val="35000"/>
                  </a:schemeClr>
                </a:solidFill>
                <a:latin typeface="Times New Roman"/>
                <a:cs typeface="Times New Roman"/>
              </a:rPr>
              <a:t>plicada</a:t>
            </a:r>
            <a:endParaRPr lang="es-ES" sz="4000" b="1" dirty="0">
              <a:solidFill>
                <a:schemeClr val="tx1">
                  <a:lumMod val="65000"/>
                  <a:lumOff val="35000"/>
                </a:schemeClr>
              </a:solidFill>
              <a:latin typeface="Times New Roman"/>
              <a:cs typeface="Times New Roman"/>
            </a:endParaRPr>
          </a:p>
        </p:txBody>
      </p:sp>
    </p:spTree>
    <p:extLst>
      <p:ext uri="{BB962C8B-B14F-4D97-AF65-F5344CB8AC3E}">
        <p14:creationId xmlns:p14="http://schemas.microsoft.com/office/powerpoint/2010/main" val="411360592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Antecedentes del INVEA</a:t>
            </a:r>
            <a:endParaRPr lang="es-ES" dirty="0"/>
          </a:p>
        </p:txBody>
      </p:sp>
      <p:sp>
        <p:nvSpPr>
          <p:cNvPr id="3" name="Marcador de contenido 2"/>
          <p:cNvSpPr>
            <a:spLocks noGrp="1"/>
          </p:cNvSpPr>
          <p:nvPr>
            <p:ph idx="1"/>
          </p:nvPr>
        </p:nvSpPr>
        <p:spPr/>
        <p:txBody>
          <a:bodyPr/>
          <a:lstStyle/>
          <a:p>
            <a:r>
              <a:rPr lang="es-ES" dirty="0" smtClean="0"/>
              <a:t>Dirección de Docencia coordina y promueve</a:t>
            </a:r>
          </a:p>
          <a:p>
            <a:r>
              <a:rPr lang="es-ES" dirty="0" smtClean="0"/>
              <a:t>Numerosos proyectos en el Sistema</a:t>
            </a:r>
          </a:p>
          <a:p>
            <a:r>
              <a:rPr lang="es-ES" dirty="0" smtClean="0"/>
              <a:t>Preocupación de docentes por conocer</a:t>
            </a:r>
          </a:p>
          <a:p>
            <a:r>
              <a:rPr lang="es-ES" dirty="0" smtClean="0"/>
              <a:t>Ocupación de docentes por resolver</a:t>
            </a:r>
          </a:p>
          <a:p>
            <a:r>
              <a:rPr lang="es-ES" dirty="0" smtClean="0"/>
              <a:t>Impacto visible</a:t>
            </a:r>
          </a:p>
          <a:p>
            <a:r>
              <a:rPr lang="es-ES" dirty="0" smtClean="0"/>
              <a:t>También áreas de oportunidad</a:t>
            </a:r>
          </a:p>
          <a:p>
            <a:r>
              <a:rPr lang="es-ES" dirty="0" smtClean="0">
                <a:solidFill>
                  <a:schemeClr val="tx1">
                    <a:lumMod val="75000"/>
                    <a:lumOff val="25000"/>
                  </a:schemeClr>
                </a:solidFill>
              </a:rPr>
              <a:t>Por lo anterior, INVEA </a:t>
            </a:r>
          </a:p>
          <a:p>
            <a:endParaRPr lang="es-ES" dirty="0"/>
          </a:p>
        </p:txBody>
      </p:sp>
    </p:spTree>
    <p:extLst>
      <p:ext uri="{BB962C8B-B14F-4D97-AF65-F5344CB8AC3E}">
        <p14:creationId xmlns:p14="http://schemas.microsoft.com/office/powerpoint/2010/main" val="30922423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Beneficios del INVEA</a:t>
            </a:r>
            <a:endParaRPr lang="es-ES" dirty="0"/>
          </a:p>
        </p:txBody>
      </p:sp>
      <p:sp>
        <p:nvSpPr>
          <p:cNvPr id="3" name="Marcador de contenido 2"/>
          <p:cNvSpPr>
            <a:spLocks noGrp="1"/>
          </p:cNvSpPr>
          <p:nvPr>
            <p:ph idx="1"/>
          </p:nvPr>
        </p:nvSpPr>
        <p:spPr/>
        <p:txBody>
          <a:bodyPr/>
          <a:lstStyle/>
          <a:p>
            <a:r>
              <a:rPr lang="es-ES" dirty="0"/>
              <a:t>Trabajo </a:t>
            </a:r>
            <a:r>
              <a:rPr lang="es-ES" dirty="0" smtClean="0"/>
              <a:t>colegiado </a:t>
            </a:r>
            <a:endParaRPr lang="es-ES" dirty="0"/>
          </a:p>
          <a:p>
            <a:r>
              <a:rPr lang="es-ES" dirty="0">
                <a:solidFill>
                  <a:srgbClr val="595959"/>
                </a:solidFill>
              </a:rPr>
              <a:t>Conjunción de </a:t>
            </a:r>
            <a:r>
              <a:rPr lang="es-ES" dirty="0" smtClean="0">
                <a:solidFill>
                  <a:srgbClr val="595959"/>
                </a:solidFill>
              </a:rPr>
              <a:t>capacidades</a:t>
            </a:r>
            <a:endParaRPr lang="es-ES" dirty="0">
              <a:solidFill>
                <a:srgbClr val="595959"/>
              </a:solidFill>
            </a:endParaRPr>
          </a:p>
          <a:p>
            <a:r>
              <a:rPr lang="es-ES" dirty="0"/>
              <a:t>Necesidades de formación de </a:t>
            </a:r>
            <a:r>
              <a:rPr lang="es-ES" dirty="0" smtClean="0"/>
              <a:t>investigadores</a:t>
            </a:r>
            <a:endParaRPr lang="es-ES" dirty="0"/>
          </a:p>
          <a:p>
            <a:r>
              <a:rPr lang="es-ES" dirty="0">
                <a:solidFill>
                  <a:srgbClr val="595959"/>
                </a:solidFill>
              </a:rPr>
              <a:t>Prioridades de </a:t>
            </a:r>
            <a:r>
              <a:rPr lang="es-ES" dirty="0" smtClean="0">
                <a:solidFill>
                  <a:srgbClr val="595959"/>
                </a:solidFill>
              </a:rPr>
              <a:t>investigación</a:t>
            </a:r>
            <a:endParaRPr lang="es-ES" dirty="0">
              <a:solidFill>
                <a:srgbClr val="595959"/>
              </a:solidFill>
            </a:endParaRPr>
          </a:p>
          <a:p>
            <a:r>
              <a:rPr lang="es-ES" dirty="0"/>
              <a:t>Cuerpos académicos</a:t>
            </a:r>
          </a:p>
          <a:p>
            <a:r>
              <a:rPr lang="es-ES" dirty="0">
                <a:solidFill>
                  <a:srgbClr val="595959"/>
                </a:solidFill>
              </a:rPr>
              <a:t>Redes de </a:t>
            </a:r>
            <a:r>
              <a:rPr lang="es-ES" dirty="0" smtClean="0">
                <a:solidFill>
                  <a:srgbClr val="595959"/>
                </a:solidFill>
              </a:rPr>
              <a:t>investigación…</a:t>
            </a:r>
            <a:endParaRPr lang="es-ES" dirty="0">
              <a:solidFill>
                <a:srgbClr val="595959"/>
              </a:solidFill>
            </a:endParaRPr>
          </a:p>
        </p:txBody>
      </p:sp>
    </p:spTree>
    <p:extLst>
      <p:ext uri="{BB962C8B-B14F-4D97-AF65-F5344CB8AC3E}">
        <p14:creationId xmlns:p14="http://schemas.microsoft.com/office/powerpoint/2010/main" val="5605001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5244" y="2025451"/>
            <a:ext cx="8229600" cy="2523776"/>
          </a:xfrm>
          <a:solidFill>
            <a:srgbClr val="CC0000"/>
          </a:solidFill>
          <a:effectLst/>
          <a:scene3d>
            <a:camera prst="orthographicFront"/>
            <a:lightRig rig="threePt" dir="t"/>
          </a:scene3d>
          <a:sp3d>
            <a:bevelT w="381000" h="381000" prst="relaxedInset"/>
            <a:bevelB w="381000" h="381000"/>
          </a:sp3d>
        </p:spPr>
        <p:txBody>
          <a:bodyPr>
            <a:normAutofit/>
          </a:bodyPr>
          <a:lstStyle/>
          <a:p>
            <a:pPr algn="ctr"/>
            <a:r>
              <a:rPr lang="es-ES" dirty="0" smtClean="0">
                <a:solidFill>
                  <a:schemeClr val="bg1">
                    <a:lumMod val="85000"/>
                  </a:schemeClr>
                </a:solidFill>
              </a:rPr>
              <a:t>Plan Maestro de Investigación Educativa Aplicada del SNIT</a:t>
            </a:r>
            <a:br>
              <a:rPr lang="es-ES" dirty="0" smtClean="0">
                <a:solidFill>
                  <a:schemeClr val="bg1">
                    <a:lumMod val="85000"/>
                  </a:schemeClr>
                </a:solidFill>
              </a:rPr>
            </a:br>
            <a:r>
              <a:rPr lang="es-ES" dirty="0" smtClean="0">
                <a:solidFill>
                  <a:schemeClr val="bg1">
                    <a:lumMod val="85000"/>
                  </a:schemeClr>
                </a:solidFill>
              </a:rPr>
              <a:t>(INVEA)</a:t>
            </a:r>
            <a:endParaRPr lang="es-ES" dirty="0">
              <a:solidFill>
                <a:schemeClr val="bg1">
                  <a:lumMod val="85000"/>
                </a:schemeClr>
              </a:solidFill>
            </a:endParaRPr>
          </a:p>
        </p:txBody>
      </p:sp>
      <p:pic>
        <p:nvPicPr>
          <p:cNvPr id="3" name="Imagen 2"/>
          <p:cNvPicPr>
            <a:picLocks noChangeAspect="1"/>
          </p:cNvPicPr>
          <p:nvPr/>
        </p:nvPicPr>
        <p:blipFill>
          <a:blip r:embed="rId2"/>
          <a:stretch>
            <a:fillRect/>
          </a:stretch>
        </p:blipFill>
        <p:spPr>
          <a:xfrm>
            <a:off x="0" y="122226"/>
            <a:ext cx="9144000" cy="755957"/>
          </a:xfrm>
          <a:prstGeom prst="rect">
            <a:avLst/>
          </a:prstGeom>
        </p:spPr>
      </p:pic>
    </p:spTree>
    <p:extLst>
      <p:ext uri="{BB962C8B-B14F-4D97-AF65-F5344CB8AC3E}">
        <p14:creationId xmlns:p14="http://schemas.microsoft.com/office/powerpoint/2010/main" val="11923086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Elementos del INVEA</a:t>
            </a:r>
            <a:endParaRPr lang="es-ES" dirty="0"/>
          </a:p>
        </p:txBody>
      </p:sp>
      <p:sp>
        <p:nvSpPr>
          <p:cNvPr id="3" name="Marcador de contenido 2"/>
          <p:cNvSpPr>
            <a:spLocks noGrp="1"/>
          </p:cNvSpPr>
          <p:nvPr>
            <p:ph idx="1"/>
          </p:nvPr>
        </p:nvSpPr>
        <p:spPr/>
        <p:txBody>
          <a:bodyPr>
            <a:normAutofit fontScale="70000" lnSpcReduction="20000"/>
          </a:bodyPr>
          <a:lstStyle/>
          <a:p>
            <a:r>
              <a:rPr lang="es-ES" dirty="0" smtClean="0"/>
              <a:t>Visión de largo plazo: conjunción de esfuerzos</a:t>
            </a:r>
          </a:p>
          <a:p>
            <a:r>
              <a:rPr lang="es-ES" dirty="0" smtClean="0"/>
              <a:t>Organización dinámica y flexible</a:t>
            </a:r>
          </a:p>
          <a:p>
            <a:r>
              <a:rPr lang="es-ES" dirty="0"/>
              <a:t>Marco de referencia</a:t>
            </a:r>
          </a:p>
          <a:p>
            <a:pPr lvl="1"/>
            <a:r>
              <a:rPr lang="es-ES" dirty="0">
                <a:solidFill>
                  <a:schemeClr val="tx1">
                    <a:lumMod val="85000"/>
                    <a:lumOff val="15000"/>
                  </a:schemeClr>
                </a:solidFill>
              </a:rPr>
              <a:t>Objetivos</a:t>
            </a:r>
          </a:p>
          <a:p>
            <a:pPr lvl="1"/>
            <a:r>
              <a:rPr lang="es-ES" dirty="0">
                <a:solidFill>
                  <a:schemeClr val="tx1">
                    <a:lumMod val="85000"/>
                    <a:lumOff val="15000"/>
                  </a:schemeClr>
                </a:solidFill>
              </a:rPr>
              <a:t>Estrategias</a:t>
            </a:r>
          </a:p>
          <a:p>
            <a:pPr lvl="1"/>
            <a:r>
              <a:rPr lang="es-ES" dirty="0">
                <a:solidFill>
                  <a:schemeClr val="tx1">
                    <a:lumMod val="85000"/>
                    <a:lumOff val="15000"/>
                  </a:schemeClr>
                </a:solidFill>
              </a:rPr>
              <a:t>Líneas de acción</a:t>
            </a:r>
          </a:p>
          <a:p>
            <a:r>
              <a:rPr lang="es-ES" dirty="0"/>
              <a:t>Sistema de gestión:</a:t>
            </a:r>
          </a:p>
          <a:p>
            <a:pPr lvl="1"/>
            <a:r>
              <a:rPr lang="es-ES" dirty="0">
                <a:solidFill>
                  <a:srgbClr val="262626"/>
                </a:solidFill>
              </a:rPr>
              <a:t>Lineamientos</a:t>
            </a:r>
          </a:p>
          <a:p>
            <a:pPr lvl="1"/>
            <a:r>
              <a:rPr lang="es-ES" dirty="0">
                <a:solidFill>
                  <a:srgbClr val="262626"/>
                </a:solidFill>
              </a:rPr>
              <a:t>Procesos</a:t>
            </a:r>
          </a:p>
          <a:p>
            <a:pPr lvl="1"/>
            <a:r>
              <a:rPr lang="es-ES" dirty="0" smtClean="0">
                <a:solidFill>
                  <a:srgbClr val="262626"/>
                </a:solidFill>
              </a:rPr>
              <a:t>Procedimientos</a:t>
            </a:r>
            <a:endParaRPr lang="es-ES" dirty="0">
              <a:solidFill>
                <a:srgbClr val="262626"/>
              </a:solidFill>
            </a:endParaRPr>
          </a:p>
          <a:p>
            <a:r>
              <a:rPr lang="es-ES" dirty="0" smtClean="0"/>
              <a:t>Directrices:</a:t>
            </a:r>
          </a:p>
          <a:p>
            <a:pPr lvl="1"/>
            <a:r>
              <a:rPr lang="es-ES" dirty="0" smtClean="0">
                <a:solidFill>
                  <a:srgbClr val="262626"/>
                </a:solidFill>
              </a:rPr>
              <a:t>Inicio</a:t>
            </a:r>
          </a:p>
          <a:p>
            <a:pPr lvl="1"/>
            <a:r>
              <a:rPr lang="es-ES" dirty="0" smtClean="0">
                <a:solidFill>
                  <a:srgbClr val="262626"/>
                </a:solidFill>
              </a:rPr>
              <a:t>Desarrollo</a:t>
            </a:r>
          </a:p>
          <a:p>
            <a:pPr lvl="1"/>
            <a:r>
              <a:rPr lang="es-ES" dirty="0" smtClean="0">
                <a:solidFill>
                  <a:srgbClr val="262626"/>
                </a:solidFill>
              </a:rPr>
              <a:t>Conclusión</a:t>
            </a:r>
          </a:p>
        </p:txBody>
      </p:sp>
    </p:spTree>
    <p:extLst>
      <p:ext uri="{BB962C8B-B14F-4D97-AF65-F5344CB8AC3E}">
        <p14:creationId xmlns:p14="http://schemas.microsoft.com/office/powerpoint/2010/main" val="41728923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3">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p:cTn id="70"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3">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 calcmode="lin" valueType="num">
                                      <p:cBhvr>
                                        <p:cTn id="77"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8"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79" dur="500"/>
                                        <p:tgtEl>
                                          <p:spTgt spid="3">
                                            <p:txEl>
                                              <p:pRg st="10" end="1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 calcmode="lin" valueType="num">
                                      <p:cBhvr>
                                        <p:cTn id="84"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85"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86" dur="500"/>
                                        <p:tgtEl>
                                          <p:spTgt spid="3">
                                            <p:txEl>
                                              <p:pRg st="11" end="1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 calcmode="lin" valueType="num">
                                      <p:cBhvr>
                                        <p:cTn id="91"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92" dur="5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93" dur="500"/>
                                        <p:tgtEl>
                                          <p:spTgt spid="3">
                                            <p:txEl>
                                              <p:pRg st="12" end="12"/>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3">
                                            <p:txEl>
                                              <p:pRg st="13" end="13"/>
                                            </p:txEl>
                                          </p:spTgt>
                                        </p:tgtEl>
                                        <p:attrNameLst>
                                          <p:attrName>style.visibility</p:attrName>
                                        </p:attrNameLst>
                                      </p:cBhvr>
                                      <p:to>
                                        <p:strVal val="visible"/>
                                      </p:to>
                                    </p:set>
                                    <p:anim calcmode="lin" valueType="num">
                                      <p:cBhvr>
                                        <p:cTn id="98" dur="5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99" dur="500" fill="hold"/>
                                        <p:tgtEl>
                                          <p:spTgt spid="3">
                                            <p:txEl>
                                              <p:pRg st="13" end="13"/>
                                            </p:txEl>
                                          </p:spTgt>
                                        </p:tgtEl>
                                        <p:attrNameLst>
                                          <p:attrName>ppt_h</p:attrName>
                                        </p:attrNameLst>
                                      </p:cBhvr>
                                      <p:tavLst>
                                        <p:tav tm="0">
                                          <p:val>
                                            <p:fltVal val="0"/>
                                          </p:val>
                                        </p:tav>
                                        <p:tav tm="100000">
                                          <p:val>
                                            <p:strVal val="#ppt_h"/>
                                          </p:val>
                                        </p:tav>
                                      </p:tavLst>
                                    </p:anim>
                                    <p:animEffect transition="in" filter="fade">
                                      <p:cBhvr>
                                        <p:cTn id="100"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b="1" cap="all" dirty="0" smtClean="0"/>
              <a:t>Misión</a:t>
            </a:r>
            <a:endParaRPr lang="es-MX" dirty="0"/>
          </a:p>
        </p:txBody>
      </p:sp>
      <p:sp>
        <p:nvSpPr>
          <p:cNvPr id="3" name="Marcador de contenido 2"/>
          <p:cNvSpPr>
            <a:spLocks noGrp="1"/>
          </p:cNvSpPr>
          <p:nvPr>
            <p:ph idx="1"/>
          </p:nvPr>
        </p:nvSpPr>
        <p:spPr/>
        <p:txBody>
          <a:bodyPr>
            <a:normAutofit/>
          </a:bodyPr>
          <a:lstStyle/>
          <a:p>
            <a:pPr marL="0" indent="0" algn="r">
              <a:buNone/>
            </a:pPr>
            <a:r>
              <a:rPr lang="es-ES" dirty="0" smtClean="0"/>
              <a:t>Promover</a:t>
            </a:r>
            <a:r>
              <a:rPr lang="es-ES" dirty="0"/>
              <a:t>, organizar y </a:t>
            </a:r>
            <a:r>
              <a:rPr lang="es-ES" dirty="0" smtClean="0"/>
              <a:t>difundir</a:t>
            </a:r>
          </a:p>
          <a:p>
            <a:pPr marL="0" indent="0" algn="r">
              <a:buNone/>
            </a:pPr>
            <a:r>
              <a:rPr lang="es-ES" dirty="0" smtClean="0">
                <a:solidFill>
                  <a:srgbClr val="404040"/>
                </a:solidFill>
              </a:rPr>
              <a:t>la </a:t>
            </a:r>
            <a:r>
              <a:rPr lang="es-ES" dirty="0">
                <a:solidFill>
                  <a:srgbClr val="404040"/>
                </a:solidFill>
              </a:rPr>
              <a:t>investigación educativa </a:t>
            </a:r>
            <a:r>
              <a:rPr lang="es-ES" dirty="0" smtClean="0">
                <a:solidFill>
                  <a:srgbClr val="404040"/>
                </a:solidFill>
              </a:rPr>
              <a:t>aplicada</a:t>
            </a:r>
          </a:p>
          <a:p>
            <a:pPr marL="0" indent="0" algn="r">
              <a:buNone/>
            </a:pPr>
            <a:r>
              <a:rPr lang="es-ES" dirty="0" smtClean="0"/>
              <a:t>del </a:t>
            </a:r>
            <a:r>
              <a:rPr lang="es-ES" dirty="0"/>
              <a:t>SNIT</a:t>
            </a:r>
            <a:r>
              <a:rPr lang="es-ES" dirty="0" smtClean="0"/>
              <a:t>,</a:t>
            </a:r>
          </a:p>
          <a:p>
            <a:pPr marL="0" indent="0" algn="r">
              <a:buNone/>
            </a:pPr>
            <a:r>
              <a:rPr lang="es-ES" dirty="0" smtClean="0">
                <a:solidFill>
                  <a:srgbClr val="404040"/>
                </a:solidFill>
              </a:rPr>
              <a:t>para </a:t>
            </a:r>
            <a:r>
              <a:rPr lang="es-ES" dirty="0">
                <a:solidFill>
                  <a:srgbClr val="404040"/>
                </a:solidFill>
              </a:rPr>
              <a:t>elevar la </a:t>
            </a:r>
            <a:r>
              <a:rPr lang="es-ES" dirty="0" smtClean="0">
                <a:solidFill>
                  <a:srgbClr val="404040"/>
                </a:solidFill>
              </a:rPr>
              <a:t>calidad del proceso educativo</a:t>
            </a:r>
          </a:p>
          <a:p>
            <a:pPr marL="0" indent="0" algn="r">
              <a:buNone/>
            </a:pPr>
            <a:r>
              <a:rPr lang="es-ES" dirty="0" smtClean="0"/>
              <a:t>en </a:t>
            </a:r>
            <a:r>
              <a:rPr lang="es-ES" dirty="0"/>
              <a:t>los institutos tecnológicos</a:t>
            </a:r>
            <a:r>
              <a:rPr lang="es-ES" dirty="0" smtClean="0"/>
              <a:t>,</a:t>
            </a:r>
          </a:p>
          <a:p>
            <a:pPr marL="0" indent="0" algn="r">
              <a:buNone/>
            </a:pPr>
            <a:r>
              <a:rPr lang="es-ES" dirty="0" smtClean="0">
                <a:solidFill>
                  <a:schemeClr val="tx1">
                    <a:lumMod val="75000"/>
                    <a:lumOff val="25000"/>
                  </a:schemeClr>
                </a:solidFill>
              </a:rPr>
              <a:t>mediante </a:t>
            </a:r>
            <a:r>
              <a:rPr lang="es-ES" dirty="0">
                <a:solidFill>
                  <a:schemeClr val="tx1">
                    <a:lumMod val="75000"/>
                    <a:lumOff val="25000"/>
                  </a:schemeClr>
                </a:solidFill>
              </a:rPr>
              <a:t>un sistema </a:t>
            </a:r>
            <a:r>
              <a:rPr lang="es-ES" dirty="0" smtClean="0">
                <a:solidFill>
                  <a:schemeClr val="tx1">
                    <a:lumMod val="75000"/>
                    <a:lumOff val="25000"/>
                  </a:schemeClr>
                </a:solidFill>
              </a:rPr>
              <a:t>rector</a:t>
            </a:r>
          </a:p>
          <a:p>
            <a:pPr marL="0" indent="0" algn="r">
              <a:buNone/>
            </a:pPr>
            <a:r>
              <a:rPr lang="es-ES" dirty="0" smtClean="0"/>
              <a:t>que </a:t>
            </a:r>
            <a:r>
              <a:rPr lang="es-ES" dirty="0"/>
              <a:t>garantice su mayor impacto.</a:t>
            </a:r>
            <a:endParaRPr lang="es-MX" dirty="0"/>
          </a:p>
          <a:p>
            <a:pPr marL="0" indent="0" algn="r">
              <a:buNone/>
            </a:pPr>
            <a:endParaRPr lang="es-MX" dirty="0"/>
          </a:p>
        </p:txBody>
      </p:sp>
    </p:spTree>
    <p:extLst>
      <p:ext uri="{BB962C8B-B14F-4D97-AF65-F5344CB8AC3E}">
        <p14:creationId xmlns:p14="http://schemas.microsoft.com/office/powerpoint/2010/main" val="2976539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463641" y="3356992"/>
            <a:ext cx="5217293" cy="2554545"/>
          </a:xfrm>
          <a:prstGeom prst="rect">
            <a:avLst/>
          </a:prstGeom>
          <a:noFill/>
        </p:spPr>
        <p:txBody>
          <a:bodyPr wrap="none" rtlCol="0">
            <a:spAutoFit/>
          </a:bodyPr>
          <a:lstStyle/>
          <a:p>
            <a:r>
              <a:rPr lang="es-ES" sz="3200" b="1" dirty="0" smtClean="0">
                <a:solidFill>
                  <a:schemeClr val="accent5">
                    <a:lumMod val="50000"/>
                  </a:schemeClr>
                </a:solidFill>
                <a:latin typeface="Times New Roman"/>
                <a:cs typeface="Times New Roman"/>
              </a:rPr>
              <a:t>Ver lejos,</a:t>
            </a:r>
          </a:p>
          <a:p>
            <a:r>
              <a:rPr lang="es-ES" sz="3200" b="1" dirty="0" smtClean="0">
                <a:solidFill>
                  <a:schemeClr val="accent5">
                    <a:lumMod val="50000"/>
                  </a:schemeClr>
                </a:solidFill>
                <a:latin typeface="Times New Roman"/>
                <a:cs typeface="Times New Roman"/>
              </a:rPr>
              <a:t>con amplitud y profundidad,</a:t>
            </a:r>
          </a:p>
          <a:p>
            <a:r>
              <a:rPr lang="es-ES" sz="3200" b="1" dirty="0" smtClean="0">
                <a:solidFill>
                  <a:schemeClr val="accent5">
                    <a:lumMod val="50000"/>
                  </a:schemeClr>
                </a:solidFill>
                <a:latin typeface="Times New Roman"/>
                <a:cs typeface="Times New Roman"/>
              </a:rPr>
              <a:t>tomar riesgos</a:t>
            </a:r>
          </a:p>
          <a:p>
            <a:r>
              <a:rPr lang="es-ES" sz="3200" b="1" dirty="0" smtClean="0">
                <a:solidFill>
                  <a:schemeClr val="accent5">
                    <a:lumMod val="50000"/>
                  </a:schemeClr>
                </a:solidFill>
                <a:latin typeface="Times New Roman"/>
                <a:cs typeface="Times New Roman"/>
              </a:rPr>
              <a:t>y pensar en la </a:t>
            </a:r>
            <a:r>
              <a:rPr lang="es-ES" sz="3200" b="1" dirty="0" smtClean="0">
                <a:solidFill>
                  <a:schemeClr val="accent5">
                    <a:lumMod val="50000"/>
                  </a:schemeClr>
                </a:solidFill>
                <a:latin typeface="Times New Roman"/>
                <a:cs typeface="Times New Roman"/>
              </a:rPr>
              <a:t>humanidad</a:t>
            </a:r>
          </a:p>
          <a:p>
            <a:r>
              <a:rPr lang="es-ES" b="1" dirty="0" err="1" smtClean="0">
                <a:solidFill>
                  <a:schemeClr val="accent5">
                    <a:lumMod val="50000"/>
                  </a:schemeClr>
                </a:solidFill>
                <a:latin typeface="Times New Roman"/>
                <a:cs typeface="Times New Roman"/>
              </a:rPr>
              <a:t>Godet</a:t>
            </a:r>
            <a:r>
              <a:rPr lang="es-ES" sz="3200" b="1" dirty="0" smtClean="0">
                <a:solidFill>
                  <a:schemeClr val="accent5">
                    <a:lumMod val="50000"/>
                  </a:schemeClr>
                </a:solidFill>
                <a:latin typeface="Times New Roman"/>
                <a:cs typeface="Times New Roman"/>
              </a:rPr>
              <a:t>.</a:t>
            </a:r>
            <a:endParaRPr lang="es-ES" sz="3200" b="1" dirty="0">
              <a:solidFill>
                <a:schemeClr val="accent5">
                  <a:lumMod val="50000"/>
                </a:schemeClr>
              </a:solidFill>
              <a:latin typeface="Times New Roman"/>
              <a:cs typeface="Times New Roman"/>
            </a:endParaRPr>
          </a:p>
        </p:txBody>
      </p:sp>
      <p:sp>
        <p:nvSpPr>
          <p:cNvPr id="2" name="CuadroTexto 1"/>
          <p:cNvSpPr txBox="1"/>
          <p:nvPr/>
        </p:nvSpPr>
        <p:spPr>
          <a:xfrm>
            <a:off x="562703" y="1303546"/>
            <a:ext cx="2929007" cy="1077218"/>
          </a:xfrm>
          <a:prstGeom prst="rect">
            <a:avLst/>
          </a:prstGeom>
          <a:noFill/>
        </p:spPr>
        <p:txBody>
          <a:bodyPr wrap="none" rtlCol="0">
            <a:spAutoFit/>
          </a:bodyPr>
          <a:lstStyle/>
          <a:p>
            <a:r>
              <a:rPr lang="es-ES" sz="3200" b="1" dirty="0" smtClean="0">
                <a:solidFill>
                  <a:srgbClr val="800000"/>
                </a:solidFill>
                <a:latin typeface="Times New Roman"/>
                <a:cs typeface="Times New Roman"/>
              </a:rPr>
              <a:t>INVEA</a:t>
            </a:r>
          </a:p>
          <a:p>
            <a:r>
              <a:rPr lang="es-ES" sz="3200" b="1" dirty="0" smtClean="0">
                <a:solidFill>
                  <a:srgbClr val="800000"/>
                </a:solidFill>
                <a:latin typeface="Times New Roman"/>
                <a:cs typeface="Times New Roman"/>
              </a:rPr>
              <a:t>con prospectiva</a:t>
            </a:r>
            <a:endParaRPr lang="es-ES" sz="3200" b="1" dirty="0">
              <a:solidFill>
                <a:srgbClr val="800000"/>
              </a:solidFill>
              <a:latin typeface="Times New Roman"/>
              <a:cs typeface="Times New Roman"/>
            </a:endParaRPr>
          </a:p>
        </p:txBody>
      </p:sp>
    </p:spTree>
    <p:extLst>
      <p:ext uri="{BB962C8B-B14F-4D97-AF65-F5344CB8AC3E}">
        <p14:creationId xmlns:p14="http://schemas.microsoft.com/office/powerpoint/2010/main" val="2656943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Effect transition="in" filter="fade">
                                      <p:cBhvr>
                                        <p:cTn id="9"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74003" y="836712"/>
            <a:ext cx="4326224" cy="584776"/>
          </a:xfrm>
          <a:prstGeom prst="rect">
            <a:avLst/>
          </a:prstGeom>
          <a:noFill/>
        </p:spPr>
        <p:txBody>
          <a:bodyPr wrap="none" rtlCol="0">
            <a:spAutoFit/>
          </a:bodyPr>
          <a:lstStyle/>
          <a:p>
            <a:r>
              <a:rPr lang="es-ES" sz="3200" b="1" dirty="0" smtClean="0">
                <a:solidFill>
                  <a:schemeClr val="accent1">
                    <a:lumMod val="50000"/>
                  </a:schemeClr>
                </a:solidFill>
              </a:rPr>
              <a:t>¿Qué es prospectiva?</a:t>
            </a:r>
            <a:endParaRPr lang="es-ES" sz="3200" b="1" dirty="0">
              <a:solidFill>
                <a:schemeClr val="accent1">
                  <a:lumMod val="50000"/>
                </a:schemeClr>
              </a:solidFill>
            </a:endParaRPr>
          </a:p>
        </p:txBody>
      </p:sp>
      <p:sp>
        <p:nvSpPr>
          <p:cNvPr id="3" name="CuadroTexto 2"/>
          <p:cNvSpPr txBox="1"/>
          <p:nvPr/>
        </p:nvSpPr>
        <p:spPr>
          <a:xfrm>
            <a:off x="4322954" y="2998693"/>
            <a:ext cx="428322" cy="646331"/>
          </a:xfrm>
          <a:prstGeom prst="rect">
            <a:avLst/>
          </a:prstGeom>
          <a:noFill/>
        </p:spPr>
        <p:txBody>
          <a:bodyPr wrap="none" rtlCol="0">
            <a:spAutoFit/>
          </a:bodyPr>
          <a:lstStyle/>
          <a:p>
            <a:pPr algn="ctr"/>
            <a:r>
              <a:rPr lang="es-ES" sz="3600" b="1" dirty="0">
                <a:solidFill>
                  <a:srgbClr val="0000FF"/>
                </a:solidFill>
                <a:latin typeface="Times New Roman"/>
                <a:cs typeface="Times New Roman"/>
              </a:rPr>
              <a:t>y</a:t>
            </a:r>
          </a:p>
        </p:txBody>
      </p:sp>
      <p:sp>
        <p:nvSpPr>
          <p:cNvPr id="4" name="CuadroTexto 3"/>
          <p:cNvSpPr txBox="1"/>
          <p:nvPr/>
        </p:nvSpPr>
        <p:spPr>
          <a:xfrm>
            <a:off x="467544" y="3718773"/>
            <a:ext cx="8139142" cy="646331"/>
          </a:xfrm>
          <a:prstGeom prst="rect">
            <a:avLst/>
          </a:prstGeom>
          <a:noFill/>
        </p:spPr>
        <p:txBody>
          <a:bodyPr wrap="none" rtlCol="0">
            <a:spAutoFit/>
          </a:bodyPr>
          <a:lstStyle/>
          <a:p>
            <a:pPr algn="ctr"/>
            <a:r>
              <a:rPr lang="es-ES" sz="3600" b="1" dirty="0" smtClean="0">
                <a:solidFill>
                  <a:srgbClr val="0000FF"/>
                </a:solidFill>
                <a:latin typeface="Times New Roman"/>
                <a:cs typeface="Times New Roman"/>
              </a:rPr>
              <a:t>poner los medios prácticos para lograrlo</a:t>
            </a:r>
            <a:endParaRPr lang="es-ES" sz="3600" b="1" dirty="0">
              <a:solidFill>
                <a:srgbClr val="0000FF"/>
              </a:solidFill>
              <a:latin typeface="Times New Roman"/>
              <a:cs typeface="Times New Roman"/>
            </a:endParaRPr>
          </a:p>
        </p:txBody>
      </p:sp>
      <p:sp>
        <p:nvSpPr>
          <p:cNvPr id="5" name="CuadroTexto 4"/>
          <p:cNvSpPr txBox="1"/>
          <p:nvPr/>
        </p:nvSpPr>
        <p:spPr>
          <a:xfrm>
            <a:off x="1702182" y="2278613"/>
            <a:ext cx="5669866" cy="646331"/>
          </a:xfrm>
          <a:prstGeom prst="rect">
            <a:avLst/>
          </a:prstGeom>
          <a:noFill/>
        </p:spPr>
        <p:txBody>
          <a:bodyPr wrap="none" rtlCol="0">
            <a:spAutoFit/>
          </a:bodyPr>
          <a:lstStyle/>
          <a:p>
            <a:pPr algn="ctr"/>
            <a:r>
              <a:rPr lang="es-ES" sz="3600" b="1" dirty="0" smtClean="0">
                <a:solidFill>
                  <a:srgbClr val="0000FF"/>
                </a:solidFill>
                <a:latin typeface="Times New Roman"/>
                <a:cs typeface="Times New Roman"/>
              </a:rPr>
              <a:t>Concebir un futuro deseado</a:t>
            </a:r>
            <a:endParaRPr lang="es-ES" sz="3600" b="1" dirty="0">
              <a:solidFill>
                <a:srgbClr val="0000FF"/>
              </a:solidFill>
              <a:latin typeface="Times New Roman"/>
              <a:cs typeface="Times New Roman"/>
            </a:endParaRPr>
          </a:p>
        </p:txBody>
      </p:sp>
    </p:spTree>
    <p:extLst>
      <p:ext uri="{BB962C8B-B14F-4D97-AF65-F5344CB8AC3E}">
        <p14:creationId xmlns:p14="http://schemas.microsoft.com/office/powerpoint/2010/main" val="42364793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fltVal val="0"/>
                                          </p:val>
                                        </p:tav>
                                        <p:tav tm="100000">
                                          <p:val>
                                            <p:strVal val="#ppt_w"/>
                                          </p:val>
                                        </p:tav>
                                      </p:tavLst>
                                    </p:anim>
                                    <p:anim calcmode="lin" valueType="num">
                                      <p:cBhvr>
                                        <p:cTn id="8" dur="3000" fill="hold"/>
                                        <p:tgtEl>
                                          <p:spTgt spid="5"/>
                                        </p:tgtEl>
                                        <p:attrNameLst>
                                          <p:attrName>ppt_h</p:attrName>
                                        </p:attrNameLst>
                                      </p:cBhvr>
                                      <p:tavLst>
                                        <p:tav tm="0">
                                          <p:val>
                                            <p:fltVal val="0"/>
                                          </p:val>
                                        </p:tav>
                                        <p:tav tm="100000">
                                          <p:val>
                                            <p:strVal val="#ppt_h"/>
                                          </p:val>
                                        </p:tav>
                                      </p:tavLst>
                                    </p:anim>
                                    <p:animEffect transition="in" filter="fade">
                                      <p:cBhvr>
                                        <p:cTn id="9" dur="3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1"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53" presetClass="entr" presetSubtype="16" fill="hold" grpId="1"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3000" fill="hold"/>
                                        <p:tgtEl>
                                          <p:spTgt spid="4"/>
                                        </p:tgtEl>
                                        <p:attrNameLst>
                                          <p:attrName>ppt_w</p:attrName>
                                        </p:attrNameLst>
                                      </p:cBhvr>
                                      <p:tavLst>
                                        <p:tav tm="0">
                                          <p:val>
                                            <p:fltVal val="0"/>
                                          </p:val>
                                        </p:tav>
                                        <p:tav tm="100000">
                                          <p:val>
                                            <p:strVal val="#ppt_w"/>
                                          </p:val>
                                        </p:tav>
                                      </p:tavLst>
                                    </p:anim>
                                    <p:anim calcmode="lin" valueType="num">
                                      <p:cBhvr>
                                        <p:cTn id="20" dur="3000" fill="hold"/>
                                        <p:tgtEl>
                                          <p:spTgt spid="4"/>
                                        </p:tgtEl>
                                        <p:attrNameLst>
                                          <p:attrName>ppt_h</p:attrName>
                                        </p:attrNameLst>
                                      </p:cBhvr>
                                      <p:tavLst>
                                        <p:tav tm="0">
                                          <p:val>
                                            <p:fltVal val="0"/>
                                          </p:val>
                                        </p:tav>
                                        <p:tav tm="100000">
                                          <p:val>
                                            <p:strVal val="#ppt_h"/>
                                          </p:val>
                                        </p:tav>
                                      </p:tavLst>
                                    </p:anim>
                                    <p:animEffect transition="in" filter="fade">
                                      <p:cBhvr>
                                        <p:cTn id="21"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4" grpId="1"/>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ext Box 2"/>
          <p:cNvSpPr txBox="1">
            <a:spLocks noChangeArrowheads="1"/>
          </p:cNvSpPr>
          <p:nvPr/>
        </p:nvSpPr>
        <p:spPr bwMode="auto">
          <a:xfrm>
            <a:off x="755650" y="549275"/>
            <a:ext cx="701285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s-MX" sz="3200" b="1" dirty="0">
                <a:solidFill>
                  <a:srgbClr val="0000FF"/>
                </a:solidFill>
                <a:effectLst>
                  <a:outerShdw blurRad="38100" dist="38100" dir="2700000" algn="tl">
                    <a:srgbClr val="DDDDDD"/>
                  </a:outerShdw>
                </a:effectLst>
              </a:rPr>
              <a:t>El futuro nos atrae;</a:t>
            </a:r>
          </a:p>
          <a:p>
            <a:r>
              <a:rPr lang="es-MX" sz="3200" b="1" dirty="0">
                <a:solidFill>
                  <a:srgbClr val="0000FF"/>
                </a:solidFill>
                <a:effectLst>
                  <a:outerShdw blurRad="38100" dist="38100" dir="2700000" algn="tl">
                    <a:srgbClr val="DDDDDD"/>
                  </a:outerShdw>
                </a:effectLst>
              </a:rPr>
              <a:t>queremos conocerlo, manipularlo.</a:t>
            </a:r>
            <a:endParaRPr lang="en-US" sz="3200" b="1" dirty="0">
              <a:solidFill>
                <a:srgbClr val="0000FF"/>
              </a:solidFill>
              <a:effectLst>
                <a:outerShdw blurRad="38100" dist="38100" dir="2700000" algn="tl">
                  <a:srgbClr val="DDDDDD"/>
                </a:outerShdw>
              </a:effectLst>
            </a:endParaRPr>
          </a:p>
        </p:txBody>
      </p:sp>
      <p:sp>
        <p:nvSpPr>
          <p:cNvPr id="199684" name="Rectangle 4"/>
          <p:cNvSpPr>
            <a:spLocks noGrp="1"/>
          </p:cNvSpPr>
          <p:nvPr>
            <p:ph type="body" sz="half" idx="1"/>
          </p:nvPr>
        </p:nvSpPr>
        <p:spPr>
          <a:xfrm>
            <a:off x="746125" y="2079625"/>
            <a:ext cx="3852863" cy="3930650"/>
          </a:xfrm>
        </p:spPr>
        <p:txBody>
          <a:bodyPr/>
          <a:lstStyle/>
          <a:p>
            <a:r>
              <a:rPr lang="es-MX" sz="2800">
                <a:solidFill>
                  <a:srgbClr val="4C5F27"/>
                </a:solidFill>
              </a:rPr>
              <a:t>Horóscopos</a:t>
            </a:r>
          </a:p>
          <a:p>
            <a:r>
              <a:rPr lang="es-MX" sz="2800">
                <a:solidFill>
                  <a:srgbClr val="D60093"/>
                </a:solidFill>
              </a:rPr>
              <a:t>Oráculos</a:t>
            </a:r>
          </a:p>
          <a:p>
            <a:r>
              <a:rPr lang="es-MX" sz="2800">
                <a:solidFill>
                  <a:srgbClr val="4C5F27"/>
                </a:solidFill>
              </a:rPr>
              <a:t>Adivinaciones</a:t>
            </a:r>
          </a:p>
          <a:p>
            <a:r>
              <a:rPr lang="es-MX" sz="2800">
                <a:solidFill>
                  <a:srgbClr val="D60093"/>
                </a:solidFill>
              </a:rPr>
              <a:t>Astrología</a:t>
            </a:r>
          </a:p>
          <a:p>
            <a:r>
              <a:rPr lang="es-MX" sz="2800">
                <a:solidFill>
                  <a:srgbClr val="4C5F27"/>
                </a:solidFill>
              </a:rPr>
              <a:t>Quiromancia</a:t>
            </a:r>
          </a:p>
          <a:p>
            <a:r>
              <a:rPr lang="es-MX" sz="2800">
                <a:solidFill>
                  <a:srgbClr val="D60093"/>
                </a:solidFill>
              </a:rPr>
              <a:t>Profecía</a:t>
            </a:r>
          </a:p>
          <a:p>
            <a:r>
              <a:rPr lang="es-MX" sz="2800">
                <a:solidFill>
                  <a:srgbClr val="4C5F27"/>
                </a:solidFill>
              </a:rPr>
              <a:t>Premoniciones…</a:t>
            </a:r>
          </a:p>
          <a:p>
            <a:endParaRPr lang="en-US" sz="2800">
              <a:solidFill>
                <a:srgbClr val="4C5F27"/>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9684">
                                            <p:txEl>
                                              <p:pRg st="0" end="0"/>
                                            </p:txEl>
                                          </p:spTgt>
                                        </p:tgtEl>
                                        <p:attrNameLst>
                                          <p:attrName>style.visibility</p:attrName>
                                        </p:attrNameLst>
                                      </p:cBhvr>
                                      <p:to>
                                        <p:strVal val="visible"/>
                                      </p:to>
                                    </p:set>
                                    <p:animEffect transition="in" filter="fade">
                                      <p:cBhvr>
                                        <p:cTn id="7" dur="2000"/>
                                        <p:tgtEl>
                                          <p:spTgt spid="199684">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99684">
                                            <p:txEl>
                                              <p:pRg st="1" end="1"/>
                                            </p:txEl>
                                          </p:spTgt>
                                        </p:tgtEl>
                                        <p:attrNameLst>
                                          <p:attrName>style.visibility</p:attrName>
                                        </p:attrNameLst>
                                      </p:cBhvr>
                                      <p:to>
                                        <p:strVal val="visible"/>
                                      </p:to>
                                    </p:set>
                                    <p:animEffect transition="in" filter="fade">
                                      <p:cBhvr>
                                        <p:cTn id="11" dur="2000"/>
                                        <p:tgtEl>
                                          <p:spTgt spid="199684">
                                            <p:txEl>
                                              <p:pRg st="1" end="1"/>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99684">
                                            <p:txEl>
                                              <p:pRg st="2" end="2"/>
                                            </p:txEl>
                                          </p:spTgt>
                                        </p:tgtEl>
                                        <p:attrNameLst>
                                          <p:attrName>style.visibility</p:attrName>
                                        </p:attrNameLst>
                                      </p:cBhvr>
                                      <p:to>
                                        <p:strVal val="visible"/>
                                      </p:to>
                                    </p:set>
                                    <p:animEffect transition="in" filter="fade">
                                      <p:cBhvr>
                                        <p:cTn id="15" dur="2000"/>
                                        <p:tgtEl>
                                          <p:spTgt spid="199684">
                                            <p:txEl>
                                              <p:pRg st="2" end="2"/>
                                            </p:txEl>
                                          </p:spTgt>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99684">
                                            <p:txEl>
                                              <p:pRg st="3" end="3"/>
                                            </p:txEl>
                                          </p:spTgt>
                                        </p:tgtEl>
                                        <p:attrNameLst>
                                          <p:attrName>style.visibility</p:attrName>
                                        </p:attrNameLst>
                                      </p:cBhvr>
                                      <p:to>
                                        <p:strVal val="visible"/>
                                      </p:to>
                                    </p:set>
                                    <p:animEffect transition="in" filter="fade">
                                      <p:cBhvr>
                                        <p:cTn id="19" dur="2000"/>
                                        <p:tgtEl>
                                          <p:spTgt spid="199684">
                                            <p:txEl>
                                              <p:pRg st="3" end="3"/>
                                            </p:txEl>
                                          </p:spTgt>
                                        </p:tgtEl>
                                      </p:cBhvr>
                                    </p:animEffect>
                                  </p:childTnLst>
                                </p:cTn>
                              </p:par>
                            </p:childTnLst>
                          </p:cTn>
                        </p:par>
                        <p:par>
                          <p:cTn id="20" fill="hold" nodeType="afterGroup">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99684">
                                            <p:txEl>
                                              <p:pRg st="4" end="4"/>
                                            </p:txEl>
                                          </p:spTgt>
                                        </p:tgtEl>
                                        <p:attrNameLst>
                                          <p:attrName>style.visibility</p:attrName>
                                        </p:attrNameLst>
                                      </p:cBhvr>
                                      <p:to>
                                        <p:strVal val="visible"/>
                                      </p:to>
                                    </p:set>
                                    <p:animEffect transition="in" filter="fade">
                                      <p:cBhvr>
                                        <p:cTn id="23" dur="2000"/>
                                        <p:tgtEl>
                                          <p:spTgt spid="199684">
                                            <p:txEl>
                                              <p:pRg st="4" end="4"/>
                                            </p:txEl>
                                          </p:spTgt>
                                        </p:tgtEl>
                                      </p:cBhvr>
                                    </p:animEffect>
                                  </p:childTnLst>
                                </p:cTn>
                              </p:par>
                            </p:childTnLst>
                          </p:cTn>
                        </p:par>
                        <p:par>
                          <p:cTn id="24" fill="hold" nodeType="afterGroup">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199684">
                                            <p:txEl>
                                              <p:pRg st="5" end="5"/>
                                            </p:txEl>
                                          </p:spTgt>
                                        </p:tgtEl>
                                        <p:attrNameLst>
                                          <p:attrName>style.visibility</p:attrName>
                                        </p:attrNameLst>
                                      </p:cBhvr>
                                      <p:to>
                                        <p:strVal val="visible"/>
                                      </p:to>
                                    </p:set>
                                    <p:animEffect transition="in" filter="fade">
                                      <p:cBhvr>
                                        <p:cTn id="27" dur="2000"/>
                                        <p:tgtEl>
                                          <p:spTgt spid="199684">
                                            <p:txEl>
                                              <p:pRg st="5" end="5"/>
                                            </p:txEl>
                                          </p:spTgt>
                                        </p:tgtEl>
                                      </p:cBhvr>
                                    </p:animEffect>
                                  </p:childTnLst>
                                </p:cTn>
                              </p:par>
                            </p:childTnLst>
                          </p:cTn>
                        </p:par>
                        <p:par>
                          <p:cTn id="28" fill="hold" nodeType="afterGroup">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199684">
                                            <p:txEl>
                                              <p:pRg st="6" end="6"/>
                                            </p:txEl>
                                          </p:spTgt>
                                        </p:tgtEl>
                                        <p:attrNameLst>
                                          <p:attrName>style.visibility</p:attrName>
                                        </p:attrNameLst>
                                      </p:cBhvr>
                                      <p:to>
                                        <p:strVal val="visible"/>
                                      </p:to>
                                    </p:set>
                                    <p:animEffect transition="in" filter="fade">
                                      <p:cBhvr>
                                        <p:cTn id="31" dur="2000"/>
                                        <p:tgtEl>
                                          <p:spTgt spid="19968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853" name="AutoShape 101"/>
          <p:cNvSpPr>
            <a:spLocks noChangeArrowheads="1"/>
          </p:cNvSpPr>
          <p:nvPr/>
        </p:nvSpPr>
        <p:spPr bwMode="auto">
          <a:xfrm>
            <a:off x="468313" y="2888650"/>
            <a:ext cx="1943100" cy="93503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00CC"/>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s-MX" sz="2400" dirty="0" smtClean="0">
                <a:solidFill>
                  <a:schemeClr val="bg1"/>
                </a:solidFill>
                <a:effectLst>
                  <a:outerShdw blurRad="38100" dist="38100" dir="2700000" algn="tl">
                    <a:srgbClr val="000000"/>
                  </a:outerShdw>
                </a:effectLst>
              </a:rPr>
              <a:t>Futur</a:t>
            </a:r>
            <a:r>
              <a:rPr lang="es-MX" sz="3600" dirty="0" smtClean="0">
                <a:solidFill>
                  <a:srgbClr val="FFFF00"/>
                </a:solidFill>
                <a:effectLst>
                  <a:outerShdw blurRad="38100" dist="38100" dir="2700000" algn="tl">
                    <a:srgbClr val="000000"/>
                  </a:outerShdw>
                </a:effectLst>
              </a:rPr>
              <a:t>o</a:t>
            </a:r>
            <a:endParaRPr lang="en-US" sz="3600" dirty="0">
              <a:solidFill>
                <a:srgbClr val="FFFF00"/>
              </a:solidFill>
              <a:effectLst>
                <a:outerShdw blurRad="38100" dist="38100" dir="2700000" algn="tl">
                  <a:srgbClr val="000000"/>
                </a:outerShdw>
              </a:effectLst>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flipH="1">
            <a:off x="6610499" y="4437113"/>
            <a:ext cx="985837" cy="1314448"/>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chemeClr val="accent1">
                      <a:gamma/>
                      <a:shade val="60000"/>
                      <a:invGamma/>
                      <a:alpha val="74998"/>
                    </a:schemeClr>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rot="5400000" flipH="1">
            <a:off x="6696235" y="4401107"/>
            <a:ext cx="864096" cy="2520281"/>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chemeClr val="accent1">
                      <a:gamma/>
                      <a:shade val="60000"/>
                      <a:invGamma/>
                      <a:alpha val="74998"/>
                    </a:schemeClr>
                  </a:outerShdw>
                </a:effectLst>
              </a14:hiddenEffects>
            </a:ext>
          </a:extLst>
        </p:spPr>
      </p:pic>
      <p:pic>
        <p:nvPicPr>
          <p:cNvPr id="8" name="Picture 3" descr="ANd9GcSg6wqaNUvvvy3S_CQZMixig2Ae1AHtJi3ofL9Id8ubfd1Xy8yX"/>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84167" l="0" r="100000"/>
                    </a14:imgEffect>
                  </a14:imgLayer>
                </a14:imgProps>
              </a:ext>
              <a:ext uri="{28A0092B-C50C-407E-A947-70E740481C1C}">
                <a14:useLocalDpi xmlns:a14="http://schemas.microsoft.com/office/drawing/2010/main" val="0"/>
              </a:ext>
            </a:extLst>
          </a:blip>
          <a:srcRect/>
          <a:stretch>
            <a:fillRect/>
          </a:stretch>
        </p:blipFill>
        <p:spPr bwMode="auto">
          <a:xfrm>
            <a:off x="3436811" y="2419243"/>
            <a:ext cx="1639245" cy="1873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469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2853"/>
                                        </p:tgtEl>
                                        <p:attrNameLst>
                                          <p:attrName>style.visibility</p:attrName>
                                        </p:attrNameLst>
                                      </p:cBhvr>
                                      <p:to>
                                        <p:strVal val="visible"/>
                                      </p:to>
                                    </p:set>
                                    <p:animEffect transition="in" filter="wipe(left)">
                                      <p:cBhvr>
                                        <p:cTn id="7" dur="3000"/>
                                        <p:tgtEl>
                                          <p:spTgt spid="20285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3000" fill="hold"/>
                                        <p:tgtEl>
                                          <p:spTgt spid="8"/>
                                        </p:tgtEl>
                                        <p:attrNameLst>
                                          <p:attrName>ppt_w</p:attrName>
                                        </p:attrNameLst>
                                      </p:cBhvr>
                                      <p:tavLst>
                                        <p:tav tm="0">
                                          <p:val>
                                            <p:fltVal val="0"/>
                                          </p:val>
                                        </p:tav>
                                        <p:tav tm="100000">
                                          <p:val>
                                            <p:strVal val="#ppt_w"/>
                                          </p:val>
                                        </p:tav>
                                      </p:tavLst>
                                    </p:anim>
                                    <p:anim calcmode="lin" valueType="num">
                                      <p:cBhvr>
                                        <p:cTn id="13" dur="3000" fill="hold"/>
                                        <p:tgtEl>
                                          <p:spTgt spid="8"/>
                                        </p:tgtEl>
                                        <p:attrNameLst>
                                          <p:attrName>ppt_h</p:attrName>
                                        </p:attrNameLst>
                                      </p:cBhvr>
                                      <p:tavLst>
                                        <p:tav tm="0">
                                          <p:val>
                                            <p:fltVal val="0"/>
                                          </p:val>
                                        </p:tav>
                                        <p:tav tm="100000">
                                          <p:val>
                                            <p:strVal val="#ppt_h"/>
                                          </p:val>
                                        </p:tav>
                                      </p:tavLst>
                                    </p:anim>
                                    <p:animEffect transition="in" filter="fade">
                                      <p:cBhvr>
                                        <p:cTn id="14" dur="3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3000" fill="hold"/>
                                        <p:tgtEl>
                                          <p:spTgt spid="5"/>
                                        </p:tgtEl>
                                        <p:attrNameLst>
                                          <p:attrName>ppt_w</p:attrName>
                                        </p:attrNameLst>
                                      </p:cBhvr>
                                      <p:tavLst>
                                        <p:tav tm="0">
                                          <p:val>
                                            <p:fltVal val="0"/>
                                          </p:val>
                                        </p:tav>
                                        <p:tav tm="100000">
                                          <p:val>
                                            <p:strVal val="#ppt_w"/>
                                          </p:val>
                                        </p:tav>
                                      </p:tavLst>
                                    </p:anim>
                                    <p:anim calcmode="lin" valueType="num">
                                      <p:cBhvr>
                                        <p:cTn id="20" dur="3000" fill="hold"/>
                                        <p:tgtEl>
                                          <p:spTgt spid="5"/>
                                        </p:tgtEl>
                                        <p:attrNameLst>
                                          <p:attrName>ppt_h</p:attrName>
                                        </p:attrNameLst>
                                      </p:cBhvr>
                                      <p:tavLst>
                                        <p:tav tm="0">
                                          <p:val>
                                            <p:fltVal val="0"/>
                                          </p:val>
                                        </p:tav>
                                        <p:tav tm="100000">
                                          <p:val>
                                            <p:strVal val="#ppt_h"/>
                                          </p:val>
                                        </p:tav>
                                      </p:tavLst>
                                    </p:anim>
                                    <p:animEffect transition="in" filter="fade">
                                      <p:cBhvr>
                                        <p:cTn id="21" dur="3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nodeType="clickEffect">
                                  <p:stCondLst>
                                    <p:cond delay="0"/>
                                  </p:stCondLst>
                                  <p:childTnLst>
                                    <p:animMotion origin="layout" path="M -5.83739E-7 7.17095E-6 C 0.00452 -0.02151 0.01008 -0.03261 0.0212 -0.0488 C 0.03128 -0.06361 0.0311 -0.068 0.04448 -0.0798 C 0.07975 -0.11126 0.1383 -0.10201 0.17374 -0.10293 C 0.17999 -0.10594 0.18468 -0.11033 0.19111 -0.11311 C 0.18972 -0.10548 0.18955 -0.09738 0.18729 -0.08998 C 0.18625 -0.08674 0.18312 -0.08535 0.18155 -0.08234 C 0.17982 -0.07934 0.17877 -0.0754 0.17756 -0.07194 C 0.17339 -0.04996 0.16175 -0.05505 0.14681 -0.05135 C 0.13864 -0.04626 0.1343 -0.04348 0.12926 -0.03354 C 0.13048 -0.02937 0.13082 -0.02405 0.13326 -0.02058 C 0.14142 -0.00878 0.15341 -0.00138 0.1621 0.01018 C 0.14351 0.0162 0.13569 0.01712 0.11189 0.02059 C 0.10598 0.03216 0.10025 0.03401 0.0966 0.04881 C 0.10737 0.05228 0.11832 0.05344 0.12926 0.05645 C 0.13187 0.05807 0.1343 0.06015 0.13708 0.06177 C 0.14021 0.06362 0.14368 0.06478 0.14681 0.06686 C 0.14872 0.06801 0.15028 0.07079 0.15254 0.07195 C 0.15741 0.07426 0.168 0.07704 0.168 0.07704 C 0.19059 0.06478 0.20292 0.03424 0.22203 0.01527 C 0.2262 -0.00184 0.23385 -0.02081 0.24514 -0.03099 C 0.25504 -0.05088 0.258 -0.0525 0.27415 -0.05667 C 0.28788 -0.03747 0.28475 0.0118 0.30508 0.02059 C 0.31324 0.01689 0.31811 0.00856 0.32627 0.00509 C 0.32054 0.02013 0.31116 0.028 0.29917 0.03332 C 0.29066 0.04488 0.27745 0.0465 0.26634 0.05136 C 0.26442 0.05298 0.26095 0.05344 0.2606 0.05645 C 0.25887 0.06755 0.26564 0.0768 0.2606 0.08744 C 0.25921 0.08999 0.25678 0.09068 0.25487 0.09253 C 0.24966 0.09161 0.24427 0.09207 0.23941 0.08999 C 0.23628 0.0886 0.23472 0.08282 0.23159 0.08212 C 0.22638 0.08097 0.22134 0.08398 0.2163 0.0849 C 0.20987 0.09277 0.21039 0.09647 0.20657 0.10526 C 0.20431 0.10988 0.20119 0.11358 0.19893 0.11821 C 0.20171 0.12376 0.2057 0.12793 0.20848 0.13371 C 0.21561 0.14805 0.20344 0.13533 0.2163 0.14643 C 0.22273 0.14458 0.22968 0.14504 0.23558 0.14134 C 0.24045 0.13787 0.24253 0.13001 0.24705 0.12584 C 0.25817 0.11474 0.28076 0.08814 0.29344 0.08212 C 0.29795 0.08721 0.30317 0.09138 0.30699 0.09762 C 0.30959 0.10202 0.30907 0.10965 0.31272 0.11312 C 0.31637 0.11659 0.32176 0.11474 0.32627 0.11567 C 0.33531 0.1196 0.33757 0.12399 0.33982 0.13625 C 0.33913 0.14481 0.33948 0.15337 0.33791 0.16193 C 0.33739 0.16424 0.33479 0.16471 0.33392 0.16702 C 0.32923 0.17673 0.32923 0.1809 0.32245 0.19015 C 0.31637 0.21398 0.31463 0.2422 0.31463 0.26741 " pathEditMode="relative" ptsTypes="ffffffffffffffffffffffffffffffffffffffffffffffA">
                                      <p:cBhvr>
                                        <p:cTn id="25" dur="4000" fill="hold"/>
                                        <p:tgtEl>
                                          <p:spTgt spid="8"/>
                                        </p:tgtEl>
                                        <p:attrNameLst>
                                          <p:attrName>ppt_x</p:attrName>
                                          <p:attrName>ppt_y</p:attrName>
                                        </p:attrNameLst>
                                      </p:cBhvr>
                                    </p:animMotion>
                                  </p:childTnLst>
                                </p:cTn>
                              </p:par>
                            </p:childTnLst>
                          </p:cTn>
                        </p:par>
                        <p:par>
                          <p:cTn id="26" fill="hold">
                            <p:stCondLst>
                              <p:cond delay="40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85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4225" y="681038"/>
            <a:ext cx="360363"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37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4225" y="1489075"/>
            <a:ext cx="360363"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37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4225" y="2297113"/>
            <a:ext cx="360363"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378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4225" y="3106738"/>
            <a:ext cx="360363"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378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4225" y="3914775"/>
            <a:ext cx="360363"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378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4225" y="4722813"/>
            <a:ext cx="360363"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378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4413" y="1482725"/>
            <a:ext cx="420687"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378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290763"/>
            <a:ext cx="420688"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378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098800"/>
            <a:ext cx="420688"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378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908425"/>
            <a:ext cx="420688"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3788"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7413" y="2422525"/>
            <a:ext cx="1366837" cy="136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203789" name="Group 13"/>
          <p:cNvGrpSpPr>
            <a:grpSpLocks/>
          </p:cNvGrpSpPr>
          <p:nvPr/>
        </p:nvGrpSpPr>
        <p:grpSpPr bwMode="auto">
          <a:xfrm>
            <a:off x="2724150" y="260350"/>
            <a:ext cx="719138" cy="5327650"/>
            <a:chOff x="1791" y="210"/>
            <a:chExt cx="583" cy="3712"/>
          </a:xfrm>
        </p:grpSpPr>
        <p:pic>
          <p:nvPicPr>
            <p:cNvPr id="203790"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9" y="217"/>
              <a:ext cx="265"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3791"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9" y="503"/>
              <a:ext cx="265"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3792"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9" y="790"/>
              <a:ext cx="265"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3793"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9" y="1077"/>
              <a:ext cx="265"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3794"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9" y="1363"/>
              <a:ext cx="265"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3795"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9" y="1937"/>
              <a:ext cx="265"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3796"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9" y="2223"/>
              <a:ext cx="265"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3797"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9" y="2510"/>
              <a:ext cx="265"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3798"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9" y="2797"/>
              <a:ext cx="265"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3799"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9" y="3083"/>
              <a:ext cx="265"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3800"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9" y="3370"/>
              <a:ext cx="265"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3801"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9" y="3657"/>
              <a:ext cx="265"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3802"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9" y="1650"/>
              <a:ext cx="265"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3803"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9" y="496"/>
              <a:ext cx="265"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3804" name="Picture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9" y="783"/>
              <a:ext cx="265"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3805"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9" y="1070"/>
              <a:ext cx="265"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3806" name="Picture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9" y="1356"/>
              <a:ext cx="265"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3807" name="Pictur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9" y="1930"/>
              <a:ext cx="265"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3808" name="Picture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9" y="2216"/>
              <a:ext cx="265"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3809" name="Picture 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9" y="2503"/>
              <a:ext cx="265"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3810" name="Picture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9" y="2790"/>
              <a:ext cx="265"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3811" name="Picture 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9" y="3076"/>
              <a:ext cx="265"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3812" name="Picture 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9" y="3363"/>
              <a:ext cx="265"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3813" name="Picture 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9" y="3650"/>
              <a:ext cx="265"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3814" name="Picture 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9" y="1643"/>
              <a:ext cx="265"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3815" name="Picture 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 y="210"/>
              <a:ext cx="265"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
        <p:nvSpPr>
          <p:cNvPr id="203816" name="Text Box 40"/>
          <p:cNvSpPr txBox="1">
            <a:spLocks noChangeArrowheads="1"/>
          </p:cNvSpPr>
          <p:nvPr/>
        </p:nvSpPr>
        <p:spPr bwMode="auto">
          <a:xfrm>
            <a:off x="2343150" y="5815013"/>
            <a:ext cx="1436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s-MX" sz="2400">
                <a:solidFill>
                  <a:srgbClr val="66CCFF"/>
                </a:solidFill>
                <a:effectLst>
                  <a:outerShdw blurRad="38100" dist="38100" dir="2700000" algn="tl">
                    <a:srgbClr val="DDDDDD"/>
                  </a:outerShdw>
                </a:effectLst>
                <a:latin typeface="Arial" charset="0"/>
              </a:rPr>
              <a:t>Posibles</a:t>
            </a:r>
            <a:endParaRPr lang="en-US" sz="2400">
              <a:solidFill>
                <a:srgbClr val="66CCFF"/>
              </a:solidFill>
              <a:effectLst>
                <a:outerShdw blurRad="38100" dist="38100" dir="2700000" algn="tl">
                  <a:srgbClr val="DDDDDD"/>
                </a:outerShdw>
              </a:effectLst>
              <a:latin typeface="Arial" charset="0"/>
            </a:endParaRPr>
          </a:p>
        </p:txBody>
      </p:sp>
      <p:sp>
        <p:nvSpPr>
          <p:cNvPr id="203817" name="Text Box 41"/>
          <p:cNvSpPr txBox="1">
            <a:spLocks noChangeArrowheads="1"/>
          </p:cNvSpPr>
          <p:nvPr/>
        </p:nvSpPr>
        <p:spPr bwMode="auto">
          <a:xfrm>
            <a:off x="3922713" y="5815013"/>
            <a:ext cx="165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s-MX" sz="2400">
                <a:solidFill>
                  <a:srgbClr val="0066FF"/>
                </a:solidFill>
                <a:effectLst>
                  <a:outerShdw blurRad="38100" dist="38100" dir="2700000" algn="tl">
                    <a:srgbClr val="DDDDDD"/>
                  </a:outerShdw>
                </a:effectLst>
                <a:latin typeface="Arial" charset="0"/>
              </a:rPr>
              <a:t>Probables</a:t>
            </a:r>
            <a:endParaRPr lang="en-US" sz="2400">
              <a:solidFill>
                <a:srgbClr val="0066FF"/>
              </a:solidFill>
              <a:effectLst>
                <a:outerShdw blurRad="38100" dist="38100" dir="2700000" algn="tl">
                  <a:srgbClr val="DDDDDD"/>
                </a:outerShdw>
              </a:effectLst>
              <a:latin typeface="Arial" charset="0"/>
            </a:endParaRPr>
          </a:p>
        </p:txBody>
      </p:sp>
      <p:sp>
        <p:nvSpPr>
          <p:cNvPr id="203818" name="Text Box 42"/>
          <p:cNvSpPr txBox="1">
            <a:spLocks noChangeArrowheads="1"/>
          </p:cNvSpPr>
          <p:nvPr/>
        </p:nvSpPr>
        <p:spPr bwMode="auto">
          <a:xfrm>
            <a:off x="5541963" y="5815013"/>
            <a:ext cx="1693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s-MX" sz="2400">
                <a:solidFill>
                  <a:srgbClr val="0000FF"/>
                </a:solidFill>
                <a:effectLst>
                  <a:outerShdw blurRad="38100" dist="38100" dir="2700000" algn="tl">
                    <a:srgbClr val="DDDDDD"/>
                  </a:outerShdw>
                </a:effectLst>
                <a:latin typeface="Arial" charset="0"/>
              </a:rPr>
              <a:t>Deseables</a:t>
            </a:r>
            <a:endParaRPr lang="en-US" sz="2400">
              <a:solidFill>
                <a:srgbClr val="0000FF"/>
              </a:solidFill>
              <a:effectLst>
                <a:outerShdw blurRad="38100" dist="38100" dir="2700000" algn="tl">
                  <a:srgbClr val="DDDDDD"/>
                </a:outerShdw>
              </a:effectLst>
              <a:latin typeface="Arial" charset="0"/>
            </a:endParaRPr>
          </a:p>
        </p:txBody>
      </p:sp>
      <p:sp>
        <p:nvSpPr>
          <p:cNvPr id="203819" name="Text Box 43"/>
          <p:cNvSpPr txBox="1">
            <a:spLocks noChangeArrowheads="1"/>
          </p:cNvSpPr>
          <p:nvPr/>
        </p:nvSpPr>
        <p:spPr bwMode="auto">
          <a:xfrm>
            <a:off x="7559675" y="5813425"/>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s-MX" sz="2400" b="1" dirty="0">
                <a:solidFill>
                  <a:srgbClr val="000066"/>
                </a:solidFill>
                <a:effectLst>
                  <a:outerShdw blurRad="38100" dist="38100" dir="2700000" algn="tl">
                    <a:srgbClr val="DDDDDD"/>
                  </a:outerShdw>
                </a:effectLst>
                <a:latin typeface="Arial" charset="0"/>
              </a:rPr>
              <a:t>Apuesta</a:t>
            </a:r>
            <a:endParaRPr lang="en-US" sz="2400" b="1" dirty="0">
              <a:solidFill>
                <a:srgbClr val="000066"/>
              </a:solidFill>
              <a:effectLst>
                <a:outerShdw blurRad="38100" dist="38100" dir="2700000" algn="tl">
                  <a:srgbClr val="DDDDDD"/>
                </a:outerShdw>
              </a:effectLst>
              <a:latin typeface="Arial" charset="0"/>
            </a:endParaRPr>
          </a:p>
        </p:txBody>
      </p:sp>
      <p:sp>
        <p:nvSpPr>
          <p:cNvPr id="203821" name="AutoShape 45"/>
          <p:cNvSpPr>
            <a:spLocks noChangeArrowheads="1"/>
          </p:cNvSpPr>
          <p:nvPr/>
        </p:nvSpPr>
        <p:spPr bwMode="auto">
          <a:xfrm>
            <a:off x="468313" y="2781300"/>
            <a:ext cx="1943100" cy="93503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00CC"/>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s-MX" sz="2400" dirty="0">
                <a:solidFill>
                  <a:schemeClr val="bg1"/>
                </a:solidFill>
                <a:effectLst>
                  <a:outerShdw blurRad="38100" dist="38100" dir="2700000" algn="tl">
                    <a:srgbClr val="000000"/>
                  </a:outerShdw>
                </a:effectLst>
              </a:rPr>
              <a:t>Futuro</a:t>
            </a:r>
            <a:r>
              <a:rPr lang="es-MX" sz="4000" dirty="0">
                <a:solidFill>
                  <a:srgbClr val="FFFF00"/>
                </a:solidFill>
                <a:effectLst>
                  <a:outerShdw blurRad="38100" dist="38100" dir="2700000" algn="tl">
                    <a:srgbClr val="000000"/>
                  </a:outerShdw>
                </a:effectLst>
              </a:rPr>
              <a:t>s</a:t>
            </a:r>
            <a:endParaRPr lang="en-US" sz="4000" dirty="0">
              <a:solidFill>
                <a:srgbClr val="FFFF00"/>
              </a:solidFill>
              <a:effectLst>
                <a:outerShdw blurRad="38100" dist="38100" dir="2700000" algn="tl">
                  <a:srgbClr val="000000"/>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3821"/>
                                        </p:tgtEl>
                                        <p:attrNameLst>
                                          <p:attrName>style.visibility</p:attrName>
                                        </p:attrNameLst>
                                      </p:cBhvr>
                                      <p:to>
                                        <p:strVal val="visible"/>
                                      </p:to>
                                    </p:set>
                                    <p:animEffect transition="in" filter="wipe(left)">
                                      <p:cBhvr>
                                        <p:cTn id="7" dur="5000"/>
                                        <p:tgtEl>
                                          <p:spTgt spid="2038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3816"/>
                                        </p:tgtEl>
                                        <p:attrNameLst>
                                          <p:attrName>style.visibility</p:attrName>
                                        </p:attrNameLst>
                                      </p:cBhvr>
                                      <p:to>
                                        <p:strVal val="visible"/>
                                      </p:to>
                                    </p:set>
                                    <p:animEffect transition="in" filter="fade">
                                      <p:cBhvr>
                                        <p:cTn id="12" dur="2000"/>
                                        <p:tgtEl>
                                          <p:spTgt spid="203816"/>
                                        </p:tgtEl>
                                      </p:cBhvr>
                                    </p:animEffect>
                                  </p:childTnLst>
                                </p:cTn>
                              </p:par>
                            </p:childTnLst>
                          </p:cTn>
                        </p:par>
                        <p:par>
                          <p:cTn id="13" fill="hold" nodeType="afterGroup">
                            <p:stCondLst>
                              <p:cond delay="2000"/>
                            </p:stCondLst>
                            <p:childTnLst>
                              <p:par>
                                <p:cTn id="14" presetID="22" presetClass="entr" presetSubtype="4" fill="hold" nodeType="afterEffect">
                                  <p:stCondLst>
                                    <p:cond delay="0"/>
                                  </p:stCondLst>
                                  <p:childTnLst>
                                    <p:set>
                                      <p:cBhvr>
                                        <p:cTn id="15" dur="1" fill="hold">
                                          <p:stCondLst>
                                            <p:cond delay="0"/>
                                          </p:stCondLst>
                                        </p:cTn>
                                        <p:tgtEl>
                                          <p:spTgt spid="203789"/>
                                        </p:tgtEl>
                                        <p:attrNameLst>
                                          <p:attrName>style.visibility</p:attrName>
                                        </p:attrNameLst>
                                      </p:cBhvr>
                                      <p:to>
                                        <p:strVal val="visible"/>
                                      </p:to>
                                    </p:set>
                                    <p:animEffect transition="in" filter="wipe(down)">
                                      <p:cBhvr>
                                        <p:cTn id="16" dur="3000"/>
                                        <p:tgtEl>
                                          <p:spTgt spid="20378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3817"/>
                                        </p:tgtEl>
                                        <p:attrNameLst>
                                          <p:attrName>style.visibility</p:attrName>
                                        </p:attrNameLst>
                                      </p:cBhvr>
                                      <p:to>
                                        <p:strVal val="visible"/>
                                      </p:to>
                                    </p:set>
                                    <p:animEffect transition="in" filter="fade">
                                      <p:cBhvr>
                                        <p:cTn id="21" dur="2000"/>
                                        <p:tgtEl>
                                          <p:spTgt spid="203817"/>
                                        </p:tgtEl>
                                      </p:cBhvr>
                                    </p:animEffect>
                                  </p:childTnLst>
                                </p:cTn>
                              </p:par>
                            </p:childTnLst>
                          </p:cTn>
                        </p:par>
                        <p:par>
                          <p:cTn id="22" fill="hold" nodeType="afterGroup">
                            <p:stCondLst>
                              <p:cond delay="2000"/>
                            </p:stCondLst>
                            <p:childTnLst>
                              <p:par>
                                <p:cTn id="23" presetID="10" presetClass="entr" presetSubtype="0" fill="hold" nodeType="afterEffect">
                                  <p:stCondLst>
                                    <p:cond delay="0"/>
                                  </p:stCondLst>
                                  <p:childTnLst>
                                    <p:set>
                                      <p:cBhvr>
                                        <p:cTn id="24" dur="1" fill="hold">
                                          <p:stCondLst>
                                            <p:cond delay="0"/>
                                          </p:stCondLst>
                                        </p:cTn>
                                        <p:tgtEl>
                                          <p:spTgt spid="203779"/>
                                        </p:tgtEl>
                                        <p:attrNameLst>
                                          <p:attrName>style.visibility</p:attrName>
                                        </p:attrNameLst>
                                      </p:cBhvr>
                                      <p:to>
                                        <p:strVal val="visible"/>
                                      </p:to>
                                    </p:set>
                                    <p:animEffect transition="in" filter="fade">
                                      <p:cBhvr>
                                        <p:cTn id="25" dur="2000"/>
                                        <p:tgtEl>
                                          <p:spTgt spid="203779"/>
                                        </p:tgtEl>
                                      </p:cBhvr>
                                    </p:animEffect>
                                  </p:childTnLst>
                                </p:cTn>
                              </p:par>
                            </p:childTnLst>
                          </p:cTn>
                        </p:par>
                        <p:par>
                          <p:cTn id="26" fill="hold" nodeType="afterGroup">
                            <p:stCondLst>
                              <p:cond delay="4000"/>
                            </p:stCondLst>
                            <p:childTnLst>
                              <p:par>
                                <p:cTn id="27" presetID="10" presetClass="entr" presetSubtype="0" fill="hold" nodeType="afterEffect">
                                  <p:stCondLst>
                                    <p:cond delay="0"/>
                                  </p:stCondLst>
                                  <p:childTnLst>
                                    <p:set>
                                      <p:cBhvr>
                                        <p:cTn id="28" dur="1" fill="hold">
                                          <p:stCondLst>
                                            <p:cond delay="0"/>
                                          </p:stCondLst>
                                        </p:cTn>
                                        <p:tgtEl>
                                          <p:spTgt spid="203778"/>
                                        </p:tgtEl>
                                        <p:attrNameLst>
                                          <p:attrName>style.visibility</p:attrName>
                                        </p:attrNameLst>
                                      </p:cBhvr>
                                      <p:to>
                                        <p:strVal val="visible"/>
                                      </p:to>
                                    </p:set>
                                    <p:animEffect transition="in" filter="fade">
                                      <p:cBhvr>
                                        <p:cTn id="29" dur="2000"/>
                                        <p:tgtEl>
                                          <p:spTgt spid="203778"/>
                                        </p:tgtEl>
                                      </p:cBhvr>
                                    </p:animEffect>
                                  </p:childTnLst>
                                </p:cTn>
                              </p:par>
                            </p:childTnLst>
                          </p:cTn>
                        </p:par>
                        <p:par>
                          <p:cTn id="30" fill="hold" nodeType="afterGroup">
                            <p:stCondLst>
                              <p:cond delay="6000"/>
                            </p:stCondLst>
                            <p:childTnLst>
                              <p:par>
                                <p:cTn id="31" presetID="10" presetClass="entr" presetSubtype="0" fill="hold" nodeType="afterEffect">
                                  <p:stCondLst>
                                    <p:cond delay="0"/>
                                  </p:stCondLst>
                                  <p:childTnLst>
                                    <p:set>
                                      <p:cBhvr>
                                        <p:cTn id="32" dur="1" fill="hold">
                                          <p:stCondLst>
                                            <p:cond delay="0"/>
                                          </p:stCondLst>
                                        </p:cTn>
                                        <p:tgtEl>
                                          <p:spTgt spid="203781"/>
                                        </p:tgtEl>
                                        <p:attrNameLst>
                                          <p:attrName>style.visibility</p:attrName>
                                        </p:attrNameLst>
                                      </p:cBhvr>
                                      <p:to>
                                        <p:strVal val="visible"/>
                                      </p:to>
                                    </p:set>
                                    <p:animEffect transition="in" filter="fade">
                                      <p:cBhvr>
                                        <p:cTn id="33" dur="2000"/>
                                        <p:tgtEl>
                                          <p:spTgt spid="203781"/>
                                        </p:tgtEl>
                                      </p:cBhvr>
                                    </p:animEffect>
                                  </p:childTnLst>
                                </p:cTn>
                              </p:par>
                            </p:childTnLst>
                          </p:cTn>
                        </p:par>
                        <p:par>
                          <p:cTn id="34" fill="hold" nodeType="afterGroup">
                            <p:stCondLst>
                              <p:cond delay="8000"/>
                            </p:stCondLst>
                            <p:childTnLst>
                              <p:par>
                                <p:cTn id="35" presetID="10" presetClass="entr" presetSubtype="0" fill="hold" nodeType="afterEffect">
                                  <p:stCondLst>
                                    <p:cond delay="0"/>
                                  </p:stCondLst>
                                  <p:childTnLst>
                                    <p:set>
                                      <p:cBhvr>
                                        <p:cTn id="36" dur="1" fill="hold">
                                          <p:stCondLst>
                                            <p:cond delay="0"/>
                                          </p:stCondLst>
                                        </p:cTn>
                                        <p:tgtEl>
                                          <p:spTgt spid="203780"/>
                                        </p:tgtEl>
                                        <p:attrNameLst>
                                          <p:attrName>style.visibility</p:attrName>
                                        </p:attrNameLst>
                                      </p:cBhvr>
                                      <p:to>
                                        <p:strVal val="visible"/>
                                      </p:to>
                                    </p:set>
                                    <p:animEffect transition="in" filter="fade">
                                      <p:cBhvr>
                                        <p:cTn id="37" dur="2000"/>
                                        <p:tgtEl>
                                          <p:spTgt spid="203780"/>
                                        </p:tgtEl>
                                      </p:cBhvr>
                                    </p:animEffect>
                                  </p:childTnLst>
                                </p:cTn>
                              </p:par>
                            </p:childTnLst>
                          </p:cTn>
                        </p:par>
                        <p:par>
                          <p:cTn id="38" fill="hold" nodeType="afterGroup">
                            <p:stCondLst>
                              <p:cond delay="10000"/>
                            </p:stCondLst>
                            <p:childTnLst>
                              <p:par>
                                <p:cTn id="39" presetID="10" presetClass="entr" presetSubtype="0" fill="hold" nodeType="afterEffect">
                                  <p:stCondLst>
                                    <p:cond delay="0"/>
                                  </p:stCondLst>
                                  <p:childTnLst>
                                    <p:set>
                                      <p:cBhvr>
                                        <p:cTn id="40" dur="1" fill="hold">
                                          <p:stCondLst>
                                            <p:cond delay="0"/>
                                          </p:stCondLst>
                                        </p:cTn>
                                        <p:tgtEl>
                                          <p:spTgt spid="203783"/>
                                        </p:tgtEl>
                                        <p:attrNameLst>
                                          <p:attrName>style.visibility</p:attrName>
                                        </p:attrNameLst>
                                      </p:cBhvr>
                                      <p:to>
                                        <p:strVal val="visible"/>
                                      </p:to>
                                    </p:set>
                                    <p:animEffect transition="in" filter="fade">
                                      <p:cBhvr>
                                        <p:cTn id="41" dur="2000"/>
                                        <p:tgtEl>
                                          <p:spTgt spid="203783"/>
                                        </p:tgtEl>
                                      </p:cBhvr>
                                    </p:animEffect>
                                  </p:childTnLst>
                                </p:cTn>
                              </p:par>
                            </p:childTnLst>
                          </p:cTn>
                        </p:par>
                        <p:par>
                          <p:cTn id="42" fill="hold" nodeType="afterGroup">
                            <p:stCondLst>
                              <p:cond delay="12000"/>
                            </p:stCondLst>
                            <p:childTnLst>
                              <p:par>
                                <p:cTn id="43" presetID="10" presetClass="entr" presetSubtype="0" fill="hold" nodeType="afterEffect">
                                  <p:stCondLst>
                                    <p:cond delay="0"/>
                                  </p:stCondLst>
                                  <p:childTnLst>
                                    <p:set>
                                      <p:cBhvr>
                                        <p:cTn id="44" dur="1" fill="hold">
                                          <p:stCondLst>
                                            <p:cond delay="0"/>
                                          </p:stCondLst>
                                        </p:cTn>
                                        <p:tgtEl>
                                          <p:spTgt spid="203782"/>
                                        </p:tgtEl>
                                        <p:attrNameLst>
                                          <p:attrName>style.visibility</p:attrName>
                                        </p:attrNameLst>
                                      </p:cBhvr>
                                      <p:to>
                                        <p:strVal val="visible"/>
                                      </p:to>
                                    </p:set>
                                    <p:animEffect transition="in" filter="fade">
                                      <p:cBhvr>
                                        <p:cTn id="45" dur="2000"/>
                                        <p:tgtEl>
                                          <p:spTgt spid="20378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03818"/>
                                        </p:tgtEl>
                                        <p:attrNameLst>
                                          <p:attrName>style.visibility</p:attrName>
                                        </p:attrNameLst>
                                      </p:cBhvr>
                                      <p:to>
                                        <p:strVal val="visible"/>
                                      </p:to>
                                    </p:set>
                                    <p:animEffect transition="in" filter="fade">
                                      <p:cBhvr>
                                        <p:cTn id="50" dur="2000"/>
                                        <p:tgtEl>
                                          <p:spTgt spid="203818"/>
                                        </p:tgtEl>
                                      </p:cBhvr>
                                    </p:animEffect>
                                  </p:childTnLst>
                                </p:cTn>
                              </p:par>
                            </p:childTnLst>
                          </p:cTn>
                        </p:par>
                        <p:par>
                          <p:cTn id="51" fill="hold" nodeType="afterGroup">
                            <p:stCondLst>
                              <p:cond delay="2000"/>
                            </p:stCondLst>
                            <p:childTnLst>
                              <p:par>
                                <p:cTn id="52" presetID="10" presetClass="entr" presetSubtype="0" fill="hold" nodeType="afterEffect">
                                  <p:stCondLst>
                                    <p:cond delay="0"/>
                                  </p:stCondLst>
                                  <p:childTnLst>
                                    <p:set>
                                      <p:cBhvr>
                                        <p:cTn id="53" dur="1" fill="hold">
                                          <p:stCondLst>
                                            <p:cond delay="0"/>
                                          </p:stCondLst>
                                        </p:cTn>
                                        <p:tgtEl>
                                          <p:spTgt spid="203784"/>
                                        </p:tgtEl>
                                        <p:attrNameLst>
                                          <p:attrName>style.visibility</p:attrName>
                                        </p:attrNameLst>
                                      </p:cBhvr>
                                      <p:to>
                                        <p:strVal val="visible"/>
                                      </p:to>
                                    </p:set>
                                    <p:animEffect transition="in" filter="fade">
                                      <p:cBhvr>
                                        <p:cTn id="54" dur="2000"/>
                                        <p:tgtEl>
                                          <p:spTgt spid="203784"/>
                                        </p:tgtEl>
                                      </p:cBhvr>
                                    </p:animEffect>
                                  </p:childTnLst>
                                </p:cTn>
                              </p:par>
                            </p:childTnLst>
                          </p:cTn>
                        </p:par>
                        <p:par>
                          <p:cTn id="55" fill="hold" nodeType="afterGroup">
                            <p:stCondLst>
                              <p:cond delay="4000"/>
                            </p:stCondLst>
                            <p:childTnLst>
                              <p:par>
                                <p:cTn id="56" presetID="10" presetClass="entr" presetSubtype="0" fill="hold" nodeType="afterEffect">
                                  <p:stCondLst>
                                    <p:cond delay="0"/>
                                  </p:stCondLst>
                                  <p:childTnLst>
                                    <p:set>
                                      <p:cBhvr>
                                        <p:cTn id="57" dur="1" fill="hold">
                                          <p:stCondLst>
                                            <p:cond delay="0"/>
                                          </p:stCondLst>
                                        </p:cTn>
                                        <p:tgtEl>
                                          <p:spTgt spid="203785"/>
                                        </p:tgtEl>
                                        <p:attrNameLst>
                                          <p:attrName>style.visibility</p:attrName>
                                        </p:attrNameLst>
                                      </p:cBhvr>
                                      <p:to>
                                        <p:strVal val="visible"/>
                                      </p:to>
                                    </p:set>
                                    <p:animEffect transition="in" filter="fade">
                                      <p:cBhvr>
                                        <p:cTn id="58" dur="2000"/>
                                        <p:tgtEl>
                                          <p:spTgt spid="203785"/>
                                        </p:tgtEl>
                                      </p:cBhvr>
                                    </p:animEffect>
                                  </p:childTnLst>
                                </p:cTn>
                              </p:par>
                            </p:childTnLst>
                          </p:cTn>
                        </p:par>
                        <p:par>
                          <p:cTn id="59" fill="hold" nodeType="afterGroup">
                            <p:stCondLst>
                              <p:cond delay="6000"/>
                            </p:stCondLst>
                            <p:childTnLst>
                              <p:par>
                                <p:cTn id="60" presetID="10" presetClass="entr" presetSubtype="0" fill="hold" nodeType="afterEffect">
                                  <p:stCondLst>
                                    <p:cond delay="0"/>
                                  </p:stCondLst>
                                  <p:childTnLst>
                                    <p:set>
                                      <p:cBhvr>
                                        <p:cTn id="61" dur="1" fill="hold">
                                          <p:stCondLst>
                                            <p:cond delay="0"/>
                                          </p:stCondLst>
                                        </p:cTn>
                                        <p:tgtEl>
                                          <p:spTgt spid="203786"/>
                                        </p:tgtEl>
                                        <p:attrNameLst>
                                          <p:attrName>style.visibility</p:attrName>
                                        </p:attrNameLst>
                                      </p:cBhvr>
                                      <p:to>
                                        <p:strVal val="visible"/>
                                      </p:to>
                                    </p:set>
                                    <p:animEffect transition="in" filter="fade">
                                      <p:cBhvr>
                                        <p:cTn id="62" dur="2000"/>
                                        <p:tgtEl>
                                          <p:spTgt spid="203786"/>
                                        </p:tgtEl>
                                      </p:cBhvr>
                                    </p:animEffect>
                                  </p:childTnLst>
                                </p:cTn>
                              </p:par>
                            </p:childTnLst>
                          </p:cTn>
                        </p:par>
                        <p:par>
                          <p:cTn id="63" fill="hold" nodeType="afterGroup">
                            <p:stCondLst>
                              <p:cond delay="8000"/>
                            </p:stCondLst>
                            <p:childTnLst>
                              <p:par>
                                <p:cTn id="64" presetID="10" presetClass="entr" presetSubtype="0" fill="hold" nodeType="afterEffect">
                                  <p:stCondLst>
                                    <p:cond delay="0"/>
                                  </p:stCondLst>
                                  <p:childTnLst>
                                    <p:set>
                                      <p:cBhvr>
                                        <p:cTn id="65" dur="1" fill="hold">
                                          <p:stCondLst>
                                            <p:cond delay="0"/>
                                          </p:stCondLst>
                                        </p:cTn>
                                        <p:tgtEl>
                                          <p:spTgt spid="203787"/>
                                        </p:tgtEl>
                                        <p:attrNameLst>
                                          <p:attrName>style.visibility</p:attrName>
                                        </p:attrNameLst>
                                      </p:cBhvr>
                                      <p:to>
                                        <p:strVal val="visible"/>
                                      </p:to>
                                    </p:set>
                                    <p:animEffect transition="in" filter="fade">
                                      <p:cBhvr>
                                        <p:cTn id="66" dur="2000"/>
                                        <p:tgtEl>
                                          <p:spTgt spid="203787"/>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3" presetClass="entr" presetSubtype="0" fill="hold" grpId="0" nodeType="clickEffect">
                                  <p:stCondLst>
                                    <p:cond delay="0"/>
                                  </p:stCondLst>
                                  <p:childTnLst>
                                    <p:set>
                                      <p:cBhvr>
                                        <p:cTn id="70" dur="1" fill="hold">
                                          <p:stCondLst>
                                            <p:cond delay="0"/>
                                          </p:stCondLst>
                                        </p:cTn>
                                        <p:tgtEl>
                                          <p:spTgt spid="203819"/>
                                        </p:tgtEl>
                                        <p:attrNameLst>
                                          <p:attrName>style.visibility</p:attrName>
                                        </p:attrNameLst>
                                      </p:cBhvr>
                                      <p:to>
                                        <p:strVal val="visible"/>
                                      </p:to>
                                    </p:set>
                                    <p:anim calcmode="lin" valueType="num">
                                      <p:cBhvr>
                                        <p:cTn id="71" dur="3000" fill="hold"/>
                                        <p:tgtEl>
                                          <p:spTgt spid="203819"/>
                                        </p:tgtEl>
                                        <p:attrNameLst>
                                          <p:attrName>ppt_w</p:attrName>
                                        </p:attrNameLst>
                                      </p:cBhvr>
                                      <p:tavLst>
                                        <p:tav tm="0">
                                          <p:val>
                                            <p:fltVal val="0"/>
                                          </p:val>
                                        </p:tav>
                                        <p:tav tm="100000">
                                          <p:val>
                                            <p:strVal val="#ppt_w"/>
                                          </p:val>
                                        </p:tav>
                                      </p:tavLst>
                                    </p:anim>
                                    <p:anim calcmode="lin" valueType="num">
                                      <p:cBhvr>
                                        <p:cTn id="72" dur="3000" fill="hold"/>
                                        <p:tgtEl>
                                          <p:spTgt spid="203819"/>
                                        </p:tgtEl>
                                        <p:attrNameLst>
                                          <p:attrName>ppt_h</p:attrName>
                                        </p:attrNameLst>
                                      </p:cBhvr>
                                      <p:tavLst>
                                        <p:tav tm="0">
                                          <p:val>
                                            <p:fltVal val="0"/>
                                          </p:val>
                                        </p:tav>
                                        <p:tav tm="100000">
                                          <p:val>
                                            <p:strVal val="#ppt_h"/>
                                          </p:val>
                                        </p:tav>
                                      </p:tavLst>
                                    </p:anim>
                                    <p:animEffect transition="in" filter="fade">
                                      <p:cBhvr>
                                        <p:cTn id="73" dur="3000"/>
                                        <p:tgtEl>
                                          <p:spTgt spid="203819"/>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53" presetClass="entr" presetSubtype="0" fill="hold" nodeType="clickEffect">
                                  <p:stCondLst>
                                    <p:cond delay="0"/>
                                  </p:stCondLst>
                                  <p:childTnLst>
                                    <p:set>
                                      <p:cBhvr>
                                        <p:cTn id="77" dur="1" fill="hold">
                                          <p:stCondLst>
                                            <p:cond delay="0"/>
                                          </p:stCondLst>
                                        </p:cTn>
                                        <p:tgtEl>
                                          <p:spTgt spid="203788"/>
                                        </p:tgtEl>
                                        <p:attrNameLst>
                                          <p:attrName>style.visibility</p:attrName>
                                        </p:attrNameLst>
                                      </p:cBhvr>
                                      <p:to>
                                        <p:strVal val="visible"/>
                                      </p:to>
                                    </p:set>
                                    <p:anim calcmode="lin" valueType="num">
                                      <p:cBhvr>
                                        <p:cTn id="78" dur="5000" fill="hold"/>
                                        <p:tgtEl>
                                          <p:spTgt spid="203788"/>
                                        </p:tgtEl>
                                        <p:attrNameLst>
                                          <p:attrName>ppt_w</p:attrName>
                                        </p:attrNameLst>
                                      </p:cBhvr>
                                      <p:tavLst>
                                        <p:tav tm="0">
                                          <p:val>
                                            <p:fltVal val="0"/>
                                          </p:val>
                                        </p:tav>
                                        <p:tav tm="100000">
                                          <p:val>
                                            <p:strVal val="#ppt_w"/>
                                          </p:val>
                                        </p:tav>
                                      </p:tavLst>
                                    </p:anim>
                                    <p:anim calcmode="lin" valueType="num">
                                      <p:cBhvr>
                                        <p:cTn id="79" dur="5000" fill="hold"/>
                                        <p:tgtEl>
                                          <p:spTgt spid="203788"/>
                                        </p:tgtEl>
                                        <p:attrNameLst>
                                          <p:attrName>ppt_h</p:attrName>
                                        </p:attrNameLst>
                                      </p:cBhvr>
                                      <p:tavLst>
                                        <p:tav tm="0">
                                          <p:val>
                                            <p:fltVal val="0"/>
                                          </p:val>
                                        </p:tav>
                                        <p:tav tm="100000">
                                          <p:val>
                                            <p:strVal val="#ppt_h"/>
                                          </p:val>
                                        </p:tav>
                                      </p:tavLst>
                                    </p:anim>
                                    <p:animEffect transition="in" filter="fade">
                                      <p:cBhvr>
                                        <p:cTn id="80" dur="5000"/>
                                        <p:tgtEl>
                                          <p:spTgt spid="203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816" grpId="0"/>
      <p:bldP spid="203817" grpId="0"/>
      <p:bldP spid="203818" grpId="0"/>
      <p:bldP spid="203819" grpId="0"/>
      <p:bldP spid="2038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6" name="Text Box 4"/>
          <p:cNvSpPr txBox="1">
            <a:spLocks noChangeArrowheads="1"/>
          </p:cNvSpPr>
          <p:nvPr/>
        </p:nvSpPr>
        <p:spPr bwMode="auto">
          <a:xfrm>
            <a:off x="3563938" y="2997200"/>
            <a:ext cx="17287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s-MX" sz="4000">
                <a:effectLst>
                  <a:outerShdw blurRad="38100" dist="38100" dir="2700000" algn="tl">
                    <a:srgbClr val="DDDDDD"/>
                  </a:outerShdw>
                </a:effectLst>
              </a:rPr>
              <a:t>Pasiva</a:t>
            </a:r>
            <a:endParaRPr lang="en-US" sz="4000">
              <a:effectLst>
                <a:outerShdw blurRad="38100" dist="38100" dir="2700000" algn="tl">
                  <a:srgbClr val="DDDDDD"/>
                </a:outerShdw>
              </a:effectLst>
            </a:endParaRPr>
          </a:p>
        </p:txBody>
      </p:sp>
      <p:pic>
        <p:nvPicPr>
          <p:cNvPr id="238610" name="Picture 18" descr="cafe personas perezosas El efecto estimulante del café solo funciona en personas floj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023938"/>
            <a:ext cx="2592387" cy="1325562"/>
          </a:xfrm>
          <a:prstGeom prst="rect">
            <a:avLst/>
          </a:prstGeom>
          <a:noFill/>
          <a:extLst>
            <a:ext uri="{909E8E84-426E-40dd-AFC4-6F175D3DCCD1}">
              <a14:hiddenFill xmlns:a14="http://schemas.microsoft.com/office/drawing/2010/main">
                <a:solidFill>
                  <a:srgbClr val="FFFFFF"/>
                </a:solidFill>
              </a14:hiddenFill>
            </a:ext>
          </a:extLst>
        </p:spPr>
      </p:pic>
      <p:pic>
        <p:nvPicPr>
          <p:cNvPr id="238614" name="Picture 22" descr="personasflojas14.jpg"/>
          <p:cNvPicPr>
            <a:picLocks noChangeAspect="1" noChangeArrowheads="1"/>
          </p:cNvPicPr>
          <p:nvPr/>
        </p:nvPicPr>
        <p:blipFill>
          <a:blip r:embed="rId3">
            <a:extLst>
              <a:ext uri="{28A0092B-C50C-407E-A947-70E740481C1C}">
                <a14:useLocalDpi xmlns:a14="http://schemas.microsoft.com/office/drawing/2010/main" val="0"/>
              </a:ext>
            </a:extLst>
          </a:blip>
          <a:srcRect b="24353"/>
          <a:stretch>
            <a:fillRect/>
          </a:stretch>
        </p:blipFill>
        <p:spPr bwMode="auto">
          <a:xfrm>
            <a:off x="827088" y="4395338"/>
            <a:ext cx="2592387"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38616" name="Picture 24" descr="personasflojas11"/>
          <p:cNvPicPr>
            <a:picLocks noChangeAspect="1" noChangeArrowheads="1"/>
          </p:cNvPicPr>
          <p:nvPr/>
        </p:nvPicPr>
        <p:blipFill>
          <a:blip r:embed="rId4">
            <a:extLst>
              <a:ext uri="{28A0092B-C50C-407E-A947-70E740481C1C}">
                <a14:useLocalDpi xmlns:a14="http://schemas.microsoft.com/office/drawing/2010/main" val="0"/>
              </a:ext>
            </a:extLst>
          </a:blip>
          <a:srcRect t="18216" b="13200"/>
          <a:stretch>
            <a:fillRect/>
          </a:stretch>
        </p:blipFill>
        <p:spPr bwMode="auto">
          <a:xfrm>
            <a:off x="5580063" y="4411413"/>
            <a:ext cx="2592387" cy="1274762"/>
          </a:xfrm>
          <a:prstGeom prst="rect">
            <a:avLst/>
          </a:prstGeom>
          <a:noFill/>
          <a:extLst>
            <a:ext uri="{909E8E84-426E-40dd-AFC4-6F175D3DCCD1}">
              <a14:hiddenFill xmlns:a14="http://schemas.microsoft.com/office/drawing/2010/main">
                <a:solidFill>
                  <a:srgbClr val="FFFFFF"/>
                </a:solidFill>
              </a14:hiddenFill>
            </a:ext>
          </a:extLst>
        </p:spPr>
      </p:pic>
      <p:pic>
        <p:nvPicPr>
          <p:cNvPr id="238618" name="Picture 26" descr="personasflojas6"/>
          <p:cNvPicPr>
            <a:picLocks noChangeAspect="1" noChangeArrowheads="1"/>
          </p:cNvPicPr>
          <p:nvPr/>
        </p:nvPicPr>
        <p:blipFill>
          <a:blip r:embed="rId5">
            <a:extLst>
              <a:ext uri="{28A0092B-C50C-407E-A947-70E740481C1C}">
                <a14:useLocalDpi xmlns:a14="http://schemas.microsoft.com/office/drawing/2010/main" val="0"/>
              </a:ext>
            </a:extLst>
          </a:blip>
          <a:srcRect t="11864" r="2740" b="45653"/>
          <a:stretch>
            <a:fillRect/>
          </a:stretch>
        </p:blipFill>
        <p:spPr bwMode="auto">
          <a:xfrm>
            <a:off x="5724525" y="981075"/>
            <a:ext cx="2592388" cy="1247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6" name="Picture 2"/>
          <p:cNvPicPr>
            <a:picLocks noChangeAspect="1" noChangeArrowheads="1"/>
          </p:cNvPicPr>
          <p:nvPr/>
        </p:nvPicPr>
        <p:blipFill>
          <a:blip r:embed="rId2">
            <a:extLst>
              <a:ext uri="{28A0092B-C50C-407E-A947-70E740481C1C}">
                <a14:useLocalDpi xmlns:a14="http://schemas.microsoft.com/office/drawing/2010/main" val="0"/>
              </a:ext>
            </a:extLst>
          </a:blip>
          <a:srcRect t="5714"/>
          <a:stretch>
            <a:fillRect/>
          </a:stretch>
        </p:blipFill>
        <p:spPr bwMode="auto">
          <a:xfrm>
            <a:off x="611188" y="2060575"/>
            <a:ext cx="6553200"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0707" name="Picture 3" descr="ANd9GcSg6wqaNUvvvy3S_CQZMixig2Ae1AHtJi3ofL9Id8ubfd1Xy8y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981075"/>
            <a:ext cx="865188" cy="989013"/>
          </a:xfrm>
          <a:prstGeom prst="rect">
            <a:avLst/>
          </a:prstGeom>
          <a:noFill/>
          <a:extLst>
            <a:ext uri="{909E8E84-426E-40dd-AFC4-6F175D3DCCD1}">
              <a14:hiddenFill xmlns:a14="http://schemas.microsoft.com/office/drawing/2010/main">
                <a:solidFill>
                  <a:srgbClr val="FFFFFF"/>
                </a:solidFill>
              </a14:hiddenFill>
            </a:ext>
          </a:extLst>
        </p:spPr>
      </p:pic>
      <p:pic>
        <p:nvPicPr>
          <p:cNvPr id="200709" name="Picture 5"/>
          <p:cNvPicPr>
            <a:picLocks noChangeAspect="1" noChangeArrowheads="1"/>
          </p:cNvPicPr>
          <p:nvPr/>
        </p:nvPicPr>
        <p:blipFill>
          <a:blip r:embed="rId4">
            <a:extLst>
              <a:ext uri="{28A0092B-C50C-407E-A947-70E740481C1C}">
                <a14:useLocalDpi xmlns:a14="http://schemas.microsoft.com/office/drawing/2010/main" val="0"/>
              </a:ext>
            </a:extLst>
          </a:blip>
          <a:srcRect r="56541"/>
          <a:stretch>
            <a:fillRect/>
          </a:stretch>
        </p:blipFill>
        <p:spPr bwMode="auto">
          <a:xfrm>
            <a:off x="0" y="3573463"/>
            <a:ext cx="1335088"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8" name="Text Box 6"/>
          <p:cNvSpPr txBox="1">
            <a:spLocks noChangeArrowheads="1"/>
          </p:cNvSpPr>
          <p:nvPr/>
        </p:nvSpPr>
        <p:spPr bwMode="auto">
          <a:xfrm>
            <a:off x="1619250" y="5373688"/>
            <a:ext cx="21980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s-MX" sz="2400" b="1" dirty="0">
                <a:solidFill>
                  <a:schemeClr val="tx2"/>
                </a:solidFill>
                <a:effectLst>
                  <a:outerShdw blurRad="38100" dist="38100" dir="2700000" algn="tl">
                    <a:srgbClr val="DDDDDD"/>
                  </a:outerShdw>
                </a:effectLst>
              </a:rPr>
              <a:t>Retrospectiva</a:t>
            </a:r>
            <a:endParaRPr lang="en-US" sz="2400" b="1" dirty="0">
              <a:solidFill>
                <a:schemeClr val="tx2"/>
              </a:solidFill>
              <a:effectLst>
                <a:outerShdw blurRad="38100" dist="38100" dir="2700000" algn="tl">
                  <a:srgbClr val="DDDDDD"/>
                </a:outerShdw>
              </a:effectLst>
            </a:endParaRPr>
          </a:p>
        </p:txBody>
      </p:sp>
      <p:pic>
        <p:nvPicPr>
          <p:cNvPr id="20" name="Picture 5"/>
          <p:cNvPicPr>
            <a:picLocks noChangeAspect="1" noChangeArrowheads="1"/>
          </p:cNvPicPr>
          <p:nvPr/>
        </p:nvPicPr>
        <p:blipFill>
          <a:blip r:embed="rId4">
            <a:extLst>
              <a:ext uri="{28A0092B-C50C-407E-A947-70E740481C1C}">
                <a14:useLocalDpi xmlns:a14="http://schemas.microsoft.com/office/drawing/2010/main" val="0"/>
              </a:ext>
            </a:extLst>
          </a:blip>
          <a:srcRect r="56541"/>
          <a:stretch>
            <a:fillRect/>
          </a:stretch>
        </p:blipFill>
        <p:spPr bwMode="auto">
          <a:xfrm>
            <a:off x="6300192" y="836712"/>
            <a:ext cx="709021"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00706"/>
                                        </p:tgtEl>
                                        <p:attrNameLst>
                                          <p:attrName>style.visibility</p:attrName>
                                        </p:attrNameLst>
                                      </p:cBhvr>
                                      <p:to>
                                        <p:strVal val="visible"/>
                                      </p:to>
                                    </p:set>
                                    <p:animEffect transition="in" filter="wipe(down)">
                                      <p:cBhvr>
                                        <p:cTn id="7" dur="2000"/>
                                        <p:tgtEl>
                                          <p:spTgt spid="2007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200707"/>
                                        </p:tgtEl>
                                        <p:attrNameLst>
                                          <p:attrName>style.visibility</p:attrName>
                                        </p:attrNameLst>
                                      </p:cBhvr>
                                      <p:to>
                                        <p:strVal val="visible"/>
                                      </p:to>
                                    </p:set>
                                    <p:anim calcmode="lin" valueType="num">
                                      <p:cBhvr>
                                        <p:cTn id="12" dur="3000" fill="hold"/>
                                        <p:tgtEl>
                                          <p:spTgt spid="200707"/>
                                        </p:tgtEl>
                                        <p:attrNameLst>
                                          <p:attrName>ppt_w</p:attrName>
                                        </p:attrNameLst>
                                      </p:cBhvr>
                                      <p:tavLst>
                                        <p:tav tm="0">
                                          <p:val>
                                            <p:fltVal val="0"/>
                                          </p:val>
                                        </p:tav>
                                        <p:tav tm="100000">
                                          <p:val>
                                            <p:strVal val="#ppt_w"/>
                                          </p:val>
                                        </p:tav>
                                      </p:tavLst>
                                    </p:anim>
                                    <p:anim calcmode="lin" valueType="num">
                                      <p:cBhvr>
                                        <p:cTn id="13" dur="3000" fill="hold"/>
                                        <p:tgtEl>
                                          <p:spTgt spid="200707"/>
                                        </p:tgtEl>
                                        <p:attrNameLst>
                                          <p:attrName>ppt_h</p:attrName>
                                        </p:attrNameLst>
                                      </p:cBhvr>
                                      <p:tavLst>
                                        <p:tav tm="0">
                                          <p:val>
                                            <p:fltVal val="0"/>
                                          </p:val>
                                        </p:tav>
                                        <p:tav tm="100000">
                                          <p:val>
                                            <p:strVal val="#ppt_h"/>
                                          </p:val>
                                        </p:tav>
                                      </p:tavLst>
                                    </p:anim>
                                    <p:animEffect transition="in" filter="fade">
                                      <p:cBhvr>
                                        <p:cTn id="14" dur="3000"/>
                                        <p:tgtEl>
                                          <p:spTgt spid="20070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nodeType="clickEffect">
                                  <p:stCondLst>
                                    <p:cond delay="0"/>
                                  </p:stCondLst>
                                  <p:childTnLst>
                                    <p:set>
                                      <p:cBhvr>
                                        <p:cTn id="18" dur="1" fill="hold">
                                          <p:stCondLst>
                                            <p:cond delay="0"/>
                                          </p:stCondLst>
                                        </p:cTn>
                                        <p:tgtEl>
                                          <p:spTgt spid="200709"/>
                                        </p:tgtEl>
                                        <p:attrNameLst>
                                          <p:attrName>style.visibility</p:attrName>
                                        </p:attrNameLst>
                                      </p:cBhvr>
                                      <p:to>
                                        <p:strVal val="visible"/>
                                      </p:to>
                                    </p:set>
                                    <p:anim calcmode="lin" valueType="num">
                                      <p:cBhvr>
                                        <p:cTn id="19" dur="500" fill="hold"/>
                                        <p:tgtEl>
                                          <p:spTgt spid="200709"/>
                                        </p:tgtEl>
                                        <p:attrNameLst>
                                          <p:attrName>ppt_w</p:attrName>
                                        </p:attrNameLst>
                                      </p:cBhvr>
                                      <p:tavLst>
                                        <p:tav tm="0">
                                          <p:val>
                                            <p:fltVal val="0"/>
                                          </p:val>
                                        </p:tav>
                                        <p:tav tm="100000">
                                          <p:val>
                                            <p:strVal val="#ppt_w"/>
                                          </p:val>
                                        </p:tav>
                                      </p:tavLst>
                                    </p:anim>
                                    <p:anim calcmode="lin" valueType="num">
                                      <p:cBhvr>
                                        <p:cTn id="20" dur="500" fill="hold"/>
                                        <p:tgtEl>
                                          <p:spTgt spid="200709"/>
                                        </p:tgtEl>
                                        <p:attrNameLst>
                                          <p:attrName>ppt_h</p:attrName>
                                        </p:attrNameLst>
                                      </p:cBhvr>
                                      <p:tavLst>
                                        <p:tav tm="0">
                                          <p:val>
                                            <p:fltVal val="0"/>
                                          </p:val>
                                        </p:tav>
                                        <p:tav tm="100000">
                                          <p:val>
                                            <p:strVal val="#ppt_h"/>
                                          </p:val>
                                        </p:tav>
                                      </p:tavLst>
                                    </p:anim>
                                    <p:animEffect transition="in" filter="fade">
                                      <p:cBhvr>
                                        <p:cTn id="21" dur="500"/>
                                        <p:tgtEl>
                                          <p:spTgt spid="20070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3000"/>
                                        <p:tgtEl>
                                          <p:spTgt spid="200709"/>
                                        </p:tgtEl>
                                      </p:cBhvr>
                                    </p:animEffect>
                                    <p:set>
                                      <p:cBhvr>
                                        <p:cTn id="26" dur="1" fill="hold">
                                          <p:stCondLst>
                                            <p:cond delay="2999"/>
                                          </p:stCondLst>
                                        </p:cTn>
                                        <p:tgtEl>
                                          <p:spTgt spid="200709"/>
                                        </p:tgtEl>
                                        <p:attrNameLst>
                                          <p:attrName>style.visibility</p:attrName>
                                        </p:attrNameLst>
                                      </p:cBhvr>
                                      <p:to>
                                        <p:strVal val="hidden"/>
                                      </p:to>
                                    </p:set>
                                  </p:childTnLst>
                                </p:cTn>
                              </p:par>
                            </p:childTnLst>
                          </p:cTn>
                        </p:par>
                        <p:par>
                          <p:cTn id="27" fill="hold">
                            <p:stCondLst>
                              <p:cond delay="3000"/>
                            </p:stCondLst>
                            <p:childTnLst>
                              <p:par>
                                <p:cTn id="28" presetID="55"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3000" fill="hold"/>
                                        <p:tgtEl>
                                          <p:spTgt spid="20"/>
                                        </p:tgtEl>
                                        <p:attrNameLst>
                                          <p:attrName>ppt_w</p:attrName>
                                        </p:attrNameLst>
                                      </p:cBhvr>
                                      <p:tavLst>
                                        <p:tav tm="0">
                                          <p:val>
                                            <p:strVal val="#ppt_w*0.70"/>
                                          </p:val>
                                        </p:tav>
                                        <p:tav tm="100000">
                                          <p:val>
                                            <p:strVal val="#ppt_w"/>
                                          </p:val>
                                        </p:tav>
                                      </p:tavLst>
                                    </p:anim>
                                    <p:anim calcmode="lin" valueType="num">
                                      <p:cBhvr>
                                        <p:cTn id="31" dur="3000" fill="hold"/>
                                        <p:tgtEl>
                                          <p:spTgt spid="20"/>
                                        </p:tgtEl>
                                        <p:attrNameLst>
                                          <p:attrName>ppt_h</p:attrName>
                                        </p:attrNameLst>
                                      </p:cBhvr>
                                      <p:tavLst>
                                        <p:tav tm="0">
                                          <p:val>
                                            <p:strVal val="#ppt_h"/>
                                          </p:val>
                                        </p:tav>
                                        <p:tav tm="100000">
                                          <p:val>
                                            <p:strVal val="#ppt_h"/>
                                          </p:val>
                                        </p:tav>
                                      </p:tavLst>
                                    </p:anim>
                                    <p:animEffect transition="in" filter="fade">
                                      <p:cBhvr>
                                        <p:cTn id="32" dur="30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4000" fill="hold"/>
                                        <p:tgtEl>
                                          <p:spTgt spid="18"/>
                                        </p:tgtEl>
                                        <p:attrNameLst>
                                          <p:attrName>ppt_w</p:attrName>
                                        </p:attrNameLst>
                                      </p:cBhvr>
                                      <p:tavLst>
                                        <p:tav tm="0">
                                          <p:val>
                                            <p:fltVal val="0"/>
                                          </p:val>
                                        </p:tav>
                                        <p:tav tm="100000">
                                          <p:val>
                                            <p:strVal val="#ppt_w"/>
                                          </p:val>
                                        </p:tav>
                                      </p:tavLst>
                                    </p:anim>
                                    <p:anim calcmode="lin" valueType="num">
                                      <p:cBhvr>
                                        <p:cTn id="38" dur="4000" fill="hold"/>
                                        <p:tgtEl>
                                          <p:spTgt spid="18"/>
                                        </p:tgtEl>
                                        <p:attrNameLst>
                                          <p:attrName>ppt_h</p:attrName>
                                        </p:attrNameLst>
                                      </p:cBhvr>
                                      <p:tavLst>
                                        <p:tav tm="0">
                                          <p:val>
                                            <p:fltVal val="0"/>
                                          </p:val>
                                        </p:tav>
                                        <p:tav tm="100000">
                                          <p:val>
                                            <p:strVal val="#ppt_h"/>
                                          </p:val>
                                        </p:tav>
                                      </p:tavLst>
                                    </p:anim>
                                    <p:animEffect transition="in" filter="fade">
                                      <p:cBhvr>
                                        <p:cTn id="39" dur="4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6" name="Picture 2"/>
          <p:cNvPicPr>
            <a:picLocks noChangeAspect="1" noChangeArrowheads="1"/>
          </p:cNvPicPr>
          <p:nvPr/>
        </p:nvPicPr>
        <p:blipFill>
          <a:blip r:embed="rId2">
            <a:extLst>
              <a:ext uri="{28A0092B-C50C-407E-A947-70E740481C1C}">
                <a14:useLocalDpi xmlns:a14="http://schemas.microsoft.com/office/drawing/2010/main" val="0"/>
              </a:ext>
            </a:extLst>
          </a:blip>
          <a:srcRect t="5714"/>
          <a:stretch>
            <a:fillRect/>
          </a:stretch>
        </p:blipFill>
        <p:spPr bwMode="auto">
          <a:xfrm>
            <a:off x="611188" y="2060575"/>
            <a:ext cx="6553200"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0707" name="Picture 3" descr="ANd9GcSg6wqaNUvvvy3S_CQZMixig2Ae1AHtJi3ofL9Id8ubfd1Xy8y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981075"/>
            <a:ext cx="865188" cy="989013"/>
          </a:xfrm>
          <a:prstGeom prst="rect">
            <a:avLst/>
          </a:prstGeom>
          <a:noFill/>
          <a:extLst>
            <a:ext uri="{909E8E84-426E-40dd-AFC4-6F175D3DCCD1}">
              <a14:hiddenFill xmlns:a14="http://schemas.microsoft.com/office/drawing/2010/main">
                <a:solidFill>
                  <a:srgbClr val="FFFFFF"/>
                </a:solidFill>
              </a14:hiddenFill>
            </a:ext>
          </a:extLst>
        </p:spPr>
      </p:pic>
      <p:pic>
        <p:nvPicPr>
          <p:cNvPr id="200709" name="Picture 5"/>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22400" r="53133"/>
          <a:stretch/>
        </p:blipFill>
        <p:spPr bwMode="auto">
          <a:xfrm>
            <a:off x="179512" y="3717032"/>
            <a:ext cx="696991"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0712" name="Picture 8"/>
          <p:cNvPicPr>
            <a:picLocks noChangeAspect="1" noChangeArrowheads="1"/>
          </p:cNvPicPr>
          <p:nvPr/>
        </p:nvPicPr>
        <p:blipFill>
          <a:blip r:embed="rId4">
            <a:extLst>
              <a:ext uri="{28A0092B-C50C-407E-A947-70E740481C1C}">
                <a14:useLocalDpi xmlns:a14="http://schemas.microsoft.com/office/drawing/2010/main" val="0"/>
              </a:ext>
            </a:extLst>
          </a:blip>
          <a:srcRect l="47250" r="30083"/>
          <a:stretch>
            <a:fillRect/>
          </a:stretch>
        </p:blipFill>
        <p:spPr bwMode="auto">
          <a:xfrm flipH="1">
            <a:off x="6876256" y="620688"/>
            <a:ext cx="406400" cy="134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9" name="Text Box 9"/>
          <p:cNvSpPr txBox="1">
            <a:spLocks noChangeArrowheads="1"/>
          </p:cNvSpPr>
          <p:nvPr/>
        </p:nvSpPr>
        <p:spPr bwMode="auto">
          <a:xfrm>
            <a:off x="4716016" y="1316038"/>
            <a:ext cx="189026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s-MX" sz="2400" b="1" dirty="0">
                <a:solidFill>
                  <a:schemeClr val="tx2"/>
                </a:solidFill>
                <a:effectLst>
                  <a:outerShdw blurRad="38100" dist="38100" dir="2700000" algn="tl">
                    <a:srgbClr val="DDDDDD"/>
                  </a:outerShdw>
                </a:effectLst>
              </a:rPr>
              <a:t>Prospectiva</a:t>
            </a:r>
            <a:endParaRPr lang="en-US" sz="2400" b="1" dirty="0">
              <a:solidFill>
                <a:schemeClr val="tx2"/>
              </a:solidFill>
              <a:effectLst>
                <a:outerShdw blurRad="38100" dist="38100" dir="2700000" algn="tl">
                  <a:srgbClr val="DDDDDD"/>
                </a:outerShdw>
              </a:effectLst>
            </a:endParaRPr>
          </a:p>
        </p:txBody>
      </p:sp>
      <p:pic>
        <p:nvPicPr>
          <p:cNvPr id="4" name="Imagen 3"/>
          <p:cNvPicPr>
            <a:picLocks noChangeAspect="1"/>
          </p:cNvPicPr>
          <p:nvPr/>
        </p:nvPicPr>
        <p:blipFill>
          <a:blip r:embed="rId5"/>
          <a:stretch>
            <a:fillRect/>
          </a:stretch>
        </p:blipFill>
        <p:spPr>
          <a:xfrm>
            <a:off x="1691680" y="1340768"/>
            <a:ext cx="1751673" cy="864096"/>
          </a:xfrm>
          <a:prstGeom prst="rect">
            <a:avLst/>
          </a:prstGeom>
        </p:spPr>
      </p:pic>
    </p:spTree>
    <p:extLst>
      <p:ext uri="{BB962C8B-B14F-4D97-AF65-F5344CB8AC3E}">
        <p14:creationId xmlns:p14="http://schemas.microsoft.com/office/powerpoint/2010/main" val="17717108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00706"/>
                                        </p:tgtEl>
                                        <p:attrNameLst>
                                          <p:attrName>style.visibility</p:attrName>
                                        </p:attrNameLst>
                                      </p:cBhvr>
                                      <p:to>
                                        <p:strVal val="visible"/>
                                      </p:to>
                                    </p:set>
                                    <p:animEffect transition="in" filter="wipe(down)">
                                      <p:cBhvr>
                                        <p:cTn id="7" dur="2000"/>
                                        <p:tgtEl>
                                          <p:spTgt spid="2007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200707"/>
                                        </p:tgtEl>
                                        <p:attrNameLst>
                                          <p:attrName>style.visibility</p:attrName>
                                        </p:attrNameLst>
                                      </p:cBhvr>
                                      <p:to>
                                        <p:strVal val="visible"/>
                                      </p:to>
                                    </p:set>
                                    <p:anim calcmode="lin" valueType="num">
                                      <p:cBhvr>
                                        <p:cTn id="12" dur="3000" fill="hold"/>
                                        <p:tgtEl>
                                          <p:spTgt spid="200707"/>
                                        </p:tgtEl>
                                        <p:attrNameLst>
                                          <p:attrName>ppt_w</p:attrName>
                                        </p:attrNameLst>
                                      </p:cBhvr>
                                      <p:tavLst>
                                        <p:tav tm="0">
                                          <p:val>
                                            <p:fltVal val="0"/>
                                          </p:val>
                                        </p:tav>
                                        <p:tav tm="100000">
                                          <p:val>
                                            <p:strVal val="#ppt_w"/>
                                          </p:val>
                                        </p:tav>
                                      </p:tavLst>
                                    </p:anim>
                                    <p:anim calcmode="lin" valueType="num">
                                      <p:cBhvr>
                                        <p:cTn id="13" dur="3000" fill="hold"/>
                                        <p:tgtEl>
                                          <p:spTgt spid="200707"/>
                                        </p:tgtEl>
                                        <p:attrNameLst>
                                          <p:attrName>ppt_h</p:attrName>
                                        </p:attrNameLst>
                                      </p:cBhvr>
                                      <p:tavLst>
                                        <p:tav tm="0">
                                          <p:val>
                                            <p:fltVal val="0"/>
                                          </p:val>
                                        </p:tav>
                                        <p:tav tm="100000">
                                          <p:val>
                                            <p:strVal val="#ppt_h"/>
                                          </p:val>
                                        </p:tav>
                                      </p:tavLst>
                                    </p:anim>
                                    <p:animEffect transition="in" filter="fade">
                                      <p:cBhvr>
                                        <p:cTn id="14" dur="3000"/>
                                        <p:tgtEl>
                                          <p:spTgt spid="20070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00709"/>
                                        </p:tgtEl>
                                        <p:attrNameLst>
                                          <p:attrName>style.visibility</p:attrName>
                                        </p:attrNameLst>
                                      </p:cBhvr>
                                      <p:to>
                                        <p:strVal val="visible"/>
                                      </p:to>
                                    </p:set>
                                    <p:anim calcmode="lin" valueType="num">
                                      <p:cBhvr>
                                        <p:cTn id="19" dur="500" fill="hold"/>
                                        <p:tgtEl>
                                          <p:spTgt spid="200709"/>
                                        </p:tgtEl>
                                        <p:attrNameLst>
                                          <p:attrName>ppt_w</p:attrName>
                                        </p:attrNameLst>
                                      </p:cBhvr>
                                      <p:tavLst>
                                        <p:tav tm="0">
                                          <p:val>
                                            <p:fltVal val="0"/>
                                          </p:val>
                                        </p:tav>
                                        <p:tav tm="100000">
                                          <p:val>
                                            <p:strVal val="#ppt_w"/>
                                          </p:val>
                                        </p:tav>
                                      </p:tavLst>
                                    </p:anim>
                                    <p:anim calcmode="lin" valueType="num">
                                      <p:cBhvr>
                                        <p:cTn id="20" dur="500" fill="hold"/>
                                        <p:tgtEl>
                                          <p:spTgt spid="200709"/>
                                        </p:tgtEl>
                                        <p:attrNameLst>
                                          <p:attrName>ppt_h</p:attrName>
                                        </p:attrNameLst>
                                      </p:cBhvr>
                                      <p:tavLst>
                                        <p:tav tm="0">
                                          <p:val>
                                            <p:fltVal val="0"/>
                                          </p:val>
                                        </p:tav>
                                        <p:tav tm="100000">
                                          <p:val>
                                            <p:strVal val="#ppt_h"/>
                                          </p:val>
                                        </p:tav>
                                      </p:tavLst>
                                    </p:anim>
                                    <p:animEffect transition="in" filter="fade">
                                      <p:cBhvr>
                                        <p:cTn id="21" dur="500"/>
                                        <p:tgtEl>
                                          <p:spTgt spid="200709"/>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xit" presetSubtype="0" fill="hold" nodeType="clickEffect">
                                  <p:stCondLst>
                                    <p:cond delay="0"/>
                                  </p:stCondLst>
                                  <p:childTnLst>
                                    <p:anim calcmode="lin" valueType="num">
                                      <p:cBhvr>
                                        <p:cTn id="25" dur="2000"/>
                                        <p:tgtEl>
                                          <p:spTgt spid="200709"/>
                                        </p:tgtEl>
                                        <p:attrNameLst>
                                          <p:attrName>ppt_w</p:attrName>
                                        </p:attrNameLst>
                                      </p:cBhvr>
                                      <p:tavLst>
                                        <p:tav tm="0">
                                          <p:val>
                                            <p:strVal val="ppt_w"/>
                                          </p:val>
                                        </p:tav>
                                        <p:tav tm="100000">
                                          <p:val>
                                            <p:strVal val="ppt_w*0.70"/>
                                          </p:val>
                                        </p:tav>
                                      </p:tavLst>
                                    </p:anim>
                                    <p:anim calcmode="lin" valueType="num">
                                      <p:cBhvr>
                                        <p:cTn id="26" dur="2000"/>
                                        <p:tgtEl>
                                          <p:spTgt spid="200709"/>
                                        </p:tgtEl>
                                        <p:attrNameLst>
                                          <p:attrName>ppt_h</p:attrName>
                                        </p:attrNameLst>
                                      </p:cBhvr>
                                      <p:tavLst>
                                        <p:tav tm="0">
                                          <p:val>
                                            <p:strVal val="ppt_h"/>
                                          </p:val>
                                        </p:tav>
                                        <p:tav tm="100000">
                                          <p:val>
                                            <p:strVal val="ppt_h"/>
                                          </p:val>
                                        </p:tav>
                                      </p:tavLst>
                                    </p:anim>
                                    <p:animEffect transition="out" filter="fade">
                                      <p:cBhvr>
                                        <p:cTn id="27" dur="2000"/>
                                        <p:tgtEl>
                                          <p:spTgt spid="200709"/>
                                        </p:tgtEl>
                                      </p:cBhvr>
                                    </p:animEffect>
                                    <p:set>
                                      <p:cBhvr>
                                        <p:cTn id="28" dur="1" fill="hold">
                                          <p:stCondLst>
                                            <p:cond delay="1999"/>
                                          </p:stCondLst>
                                        </p:cTn>
                                        <p:tgtEl>
                                          <p:spTgt spid="200709"/>
                                        </p:tgtEl>
                                        <p:attrNameLst>
                                          <p:attrName>style.visibility</p:attrName>
                                        </p:attrNameLst>
                                      </p:cBhvr>
                                      <p:to>
                                        <p:strVal val="hidden"/>
                                      </p:to>
                                    </p:set>
                                  </p:childTnLst>
                                </p:cTn>
                              </p:par>
                            </p:childTnLst>
                          </p:cTn>
                        </p:par>
                        <p:par>
                          <p:cTn id="29" fill="hold">
                            <p:stCondLst>
                              <p:cond delay="2000"/>
                            </p:stCondLst>
                            <p:childTnLst>
                              <p:par>
                                <p:cTn id="30" presetID="55" presetClass="entr" presetSubtype="0" fill="hold" nodeType="afterEffect">
                                  <p:stCondLst>
                                    <p:cond delay="0"/>
                                  </p:stCondLst>
                                  <p:childTnLst>
                                    <p:set>
                                      <p:cBhvr>
                                        <p:cTn id="31" dur="1" fill="hold">
                                          <p:stCondLst>
                                            <p:cond delay="0"/>
                                          </p:stCondLst>
                                        </p:cTn>
                                        <p:tgtEl>
                                          <p:spTgt spid="200712"/>
                                        </p:tgtEl>
                                        <p:attrNameLst>
                                          <p:attrName>style.visibility</p:attrName>
                                        </p:attrNameLst>
                                      </p:cBhvr>
                                      <p:to>
                                        <p:strVal val="visible"/>
                                      </p:to>
                                    </p:set>
                                    <p:anim calcmode="lin" valueType="num">
                                      <p:cBhvr>
                                        <p:cTn id="32" dur="3000" fill="hold"/>
                                        <p:tgtEl>
                                          <p:spTgt spid="200712"/>
                                        </p:tgtEl>
                                        <p:attrNameLst>
                                          <p:attrName>ppt_w</p:attrName>
                                        </p:attrNameLst>
                                      </p:cBhvr>
                                      <p:tavLst>
                                        <p:tav tm="0">
                                          <p:val>
                                            <p:strVal val="#ppt_w*0.70"/>
                                          </p:val>
                                        </p:tav>
                                        <p:tav tm="100000">
                                          <p:val>
                                            <p:strVal val="#ppt_w"/>
                                          </p:val>
                                        </p:tav>
                                      </p:tavLst>
                                    </p:anim>
                                    <p:anim calcmode="lin" valueType="num">
                                      <p:cBhvr>
                                        <p:cTn id="33" dur="3000" fill="hold"/>
                                        <p:tgtEl>
                                          <p:spTgt spid="200712"/>
                                        </p:tgtEl>
                                        <p:attrNameLst>
                                          <p:attrName>ppt_h</p:attrName>
                                        </p:attrNameLst>
                                      </p:cBhvr>
                                      <p:tavLst>
                                        <p:tav tm="0">
                                          <p:val>
                                            <p:strVal val="#ppt_h"/>
                                          </p:val>
                                        </p:tav>
                                        <p:tav tm="100000">
                                          <p:val>
                                            <p:strVal val="#ppt_h"/>
                                          </p:val>
                                        </p:tav>
                                      </p:tavLst>
                                    </p:anim>
                                    <p:animEffect transition="in" filter="fade">
                                      <p:cBhvr>
                                        <p:cTn id="34" dur="3000"/>
                                        <p:tgtEl>
                                          <p:spTgt spid="2007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4000"/>
                                        <p:tgtEl>
                                          <p:spTgt spid="200712"/>
                                        </p:tgtEl>
                                      </p:cBhvr>
                                    </p:animEffect>
                                    <p:set>
                                      <p:cBhvr>
                                        <p:cTn id="39" dur="1" fill="hold">
                                          <p:stCondLst>
                                            <p:cond delay="3999"/>
                                          </p:stCondLst>
                                        </p:cTn>
                                        <p:tgtEl>
                                          <p:spTgt spid="200712"/>
                                        </p:tgtEl>
                                        <p:attrNameLst>
                                          <p:attrName>style.visibility</p:attrName>
                                        </p:attrNameLst>
                                      </p:cBhvr>
                                      <p:to>
                                        <p:strVal val="hidden"/>
                                      </p:to>
                                    </p:set>
                                  </p:childTnLst>
                                </p:cTn>
                              </p:par>
                            </p:childTnLst>
                          </p:cTn>
                        </p:par>
                        <p:par>
                          <p:cTn id="40" fill="hold">
                            <p:stCondLst>
                              <p:cond delay="4000"/>
                            </p:stCondLst>
                            <p:childTnLst>
                              <p:par>
                                <p:cTn id="41" presetID="55" presetClass="entr" presetSubtype="0" fill="hold" nodeType="afterEffect">
                                  <p:stCondLst>
                                    <p:cond delay="0"/>
                                  </p:stCondLst>
                                  <p:childTnLst>
                                    <p:set>
                                      <p:cBhvr>
                                        <p:cTn id="42" dur="1" fill="hold">
                                          <p:stCondLst>
                                            <p:cond delay="0"/>
                                          </p:stCondLst>
                                        </p:cTn>
                                        <p:tgtEl>
                                          <p:spTgt spid="200709"/>
                                        </p:tgtEl>
                                        <p:attrNameLst>
                                          <p:attrName>style.visibility</p:attrName>
                                        </p:attrNameLst>
                                      </p:cBhvr>
                                      <p:to>
                                        <p:strVal val="visible"/>
                                      </p:to>
                                    </p:set>
                                    <p:anim calcmode="lin" valueType="num">
                                      <p:cBhvr>
                                        <p:cTn id="43" dur="3000" fill="hold"/>
                                        <p:tgtEl>
                                          <p:spTgt spid="200709"/>
                                        </p:tgtEl>
                                        <p:attrNameLst>
                                          <p:attrName>ppt_w</p:attrName>
                                        </p:attrNameLst>
                                      </p:cBhvr>
                                      <p:tavLst>
                                        <p:tav tm="0">
                                          <p:val>
                                            <p:strVal val="#ppt_w*0.70"/>
                                          </p:val>
                                        </p:tav>
                                        <p:tav tm="100000">
                                          <p:val>
                                            <p:strVal val="#ppt_w"/>
                                          </p:val>
                                        </p:tav>
                                      </p:tavLst>
                                    </p:anim>
                                    <p:anim calcmode="lin" valueType="num">
                                      <p:cBhvr>
                                        <p:cTn id="44" dur="3000" fill="hold"/>
                                        <p:tgtEl>
                                          <p:spTgt spid="200709"/>
                                        </p:tgtEl>
                                        <p:attrNameLst>
                                          <p:attrName>ppt_h</p:attrName>
                                        </p:attrNameLst>
                                      </p:cBhvr>
                                      <p:tavLst>
                                        <p:tav tm="0">
                                          <p:val>
                                            <p:strVal val="#ppt_h"/>
                                          </p:val>
                                        </p:tav>
                                        <p:tav tm="100000">
                                          <p:val>
                                            <p:strVal val="#ppt_h"/>
                                          </p:val>
                                        </p:tav>
                                      </p:tavLst>
                                    </p:anim>
                                    <p:animEffect transition="in" filter="fade">
                                      <p:cBhvr>
                                        <p:cTn id="45" dur="3000"/>
                                        <p:tgtEl>
                                          <p:spTgt spid="200709"/>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p:cTn id="57" dur="500" fill="hold"/>
                                        <p:tgtEl>
                                          <p:spTgt spid="4"/>
                                        </p:tgtEl>
                                        <p:attrNameLst>
                                          <p:attrName>ppt_w</p:attrName>
                                        </p:attrNameLst>
                                      </p:cBhvr>
                                      <p:tavLst>
                                        <p:tav tm="0">
                                          <p:val>
                                            <p:fltVal val="0"/>
                                          </p:val>
                                        </p:tav>
                                        <p:tav tm="100000">
                                          <p:val>
                                            <p:strVal val="#ppt_w"/>
                                          </p:val>
                                        </p:tav>
                                      </p:tavLst>
                                    </p:anim>
                                    <p:anim calcmode="lin" valueType="num">
                                      <p:cBhvr>
                                        <p:cTn id="58" dur="500" fill="hold"/>
                                        <p:tgtEl>
                                          <p:spTgt spid="4"/>
                                        </p:tgtEl>
                                        <p:attrNameLst>
                                          <p:attrName>ppt_h</p:attrName>
                                        </p:attrNameLst>
                                      </p:cBhvr>
                                      <p:tavLst>
                                        <p:tav tm="0">
                                          <p:val>
                                            <p:fltVal val="0"/>
                                          </p:val>
                                        </p:tav>
                                        <p:tav tm="100000">
                                          <p:val>
                                            <p:strVal val="#ppt_h"/>
                                          </p:val>
                                        </p:tav>
                                      </p:tavLst>
                                    </p:anim>
                                    <p:animEffect transition="in" filter="fade">
                                      <p:cBhvr>
                                        <p:cTn id="5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type="body" orient="vert" idx="1"/>
          </p:nvPr>
        </p:nvSpPr>
        <p:spPr/>
        <p:txBody>
          <a:bodyPr/>
          <a:lstStyle/>
          <a:p>
            <a:pPr marL="0" indent="0" algn="r">
              <a:buNone/>
            </a:pPr>
            <a:r>
              <a:rPr lang="es-ES" dirty="0" smtClean="0"/>
              <a:t>Compartir y fortalecer</a:t>
            </a:r>
          </a:p>
          <a:p>
            <a:pPr marL="0" indent="0" algn="r">
              <a:buNone/>
            </a:pPr>
            <a:r>
              <a:rPr lang="es-ES" dirty="0" smtClean="0">
                <a:solidFill>
                  <a:srgbClr val="595959"/>
                </a:solidFill>
              </a:rPr>
              <a:t> los elementos fundamentales</a:t>
            </a:r>
          </a:p>
          <a:p>
            <a:pPr marL="0" indent="0" algn="r">
              <a:buNone/>
            </a:pPr>
            <a:r>
              <a:rPr lang="es-ES" dirty="0" smtClean="0"/>
              <a:t>del Plan Maestro</a:t>
            </a:r>
          </a:p>
          <a:p>
            <a:pPr marL="0" indent="0" algn="r">
              <a:buNone/>
            </a:pPr>
            <a:r>
              <a:rPr lang="es-ES" dirty="0" smtClean="0">
                <a:solidFill>
                  <a:schemeClr val="tx1">
                    <a:lumMod val="65000"/>
                    <a:lumOff val="35000"/>
                  </a:schemeClr>
                </a:solidFill>
              </a:rPr>
              <a:t>de Investigación Educativa Aplicada</a:t>
            </a:r>
          </a:p>
          <a:p>
            <a:pPr marL="0" indent="0" algn="r">
              <a:buNone/>
            </a:pPr>
            <a:r>
              <a:rPr lang="es-ES" dirty="0" smtClean="0"/>
              <a:t>como herramienta fundamental</a:t>
            </a:r>
          </a:p>
          <a:p>
            <a:pPr marL="0" indent="0" algn="r">
              <a:buNone/>
            </a:pPr>
            <a:r>
              <a:rPr lang="es-ES" dirty="0" smtClean="0">
                <a:solidFill>
                  <a:srgbClr val="595959"/>
                </a:solidFill>
              </a:rPr>
              <a:t>para cumplir nuestro fin</a:t>
            </a:r>
          </a:p>
          <a:p>
            <a:pPr marL="0" indent="0" algn="r">
              <a:buNone/>
            </a:pPr>
            <a:r>
              <a:rPr lang="es-ES" dirty="0" smtClean="0"/>
              <a:t>de una verdadera educación de calidad</a:t>
            </a:r>
          </a:p>
        </p:txBody>
      </p:sp>
      <p:sp>
        <p:nvSpPr>
          <p:cNvPr id="2" name="Título 1"/>
          <p:cNvSpPr>
            <a:spLocks noGrp="1"/>
          </p:cNvSpPr>
          <p:nvPr>
            <p:ph type="title"/>
          </p:nvPr>
        </p:nvSpPr>
        <p:spPr/>
        <p:txBody>
          <a:bodyPr/>
          <a:lstStyle/>
          <a:p>
            <a:r>
              <a:rPr lang="es-ES" smtClean="0"/>
              <a:t>Objetivo</a:t>
            </a:r>
            <a:endParaRPr lang="es-ES" dirty="0"/>
          </a:p>
        </p:txBody>
      </p:sp>
      <p:sp>
        <p:nvSpPr>
          <p:cNvPr id="18435" name="AutoShape 8" descr="data:image/jpg;base64,/9j/4AAQSkZJRgABAQAAAQABAAD/2wCEAAkGBhQSEBUUEhQVFBQVFRcUFxgXGBUaFBkYFBQXFxcYFRoYHCYeGBojGRcUHy8gIycpLCwvGB4xNTAtNiYrLCoBCQoKDgwOGg8PGikkHyQsLCwsKSksLCkpKSwuLCksLCosKSwsKSwuKSwtLCkpLCwsLCwsKSwsKSwsLCwsLCkpKf/AABEIAM0A9gMBIgACEQEDEQH/xAAcAAEAAQUBAQAAAAAAAAAAAAAAAgEDBAUHBgj/xAA9EAABAwEEBgkCBAUFAQEAAAABAAIRAwQhMfAFEkFRYXEGByKBkaGxwdETMkJS4fEjcoKSwhQkU2KisjP/xAAaAQEAAwEBAQAAAAAAAAAAAAAAAQIDBAUG/8QALxEAAgIBAwIDBwMFAAAAAAAAAAECAxEEITEFEkFR0RMyYXGBkaEiUsEVI0Kx4f/aAAwDAQACEQMRAD8A7iiIgCIiAIiIAiIgCIiAIiIAiIgCIiAIiIAiIgBKjrcFjWq3BlwvccAsWpTcb6r9UflGPfsGb0BnutAGLmqP+tb+YeBWvmkPwa38xn1lPrU/+Jn/AJ+EBsm1wcHNPfCl9WMbvTxWrNKk7Y5nEYJFSmJa76jM4hAbhFrLJpAHC7e33Z8eHHZNdIkICqIiAIiIAiIgCIiAIiIAiIgCIiAIiIAiIgCIiAIiIArFtrarCRjgOZV9YNvqdof9e13m5vh2j3IDFb2ONQ4n8vAcUZSm83qlJiy6bEBBlNXIOQFeaxVLEBhvpDcPCD5KyJaZaYWe5ix6jEBiWigHgubc8XkD1CydD2zWlpxF/wA+fqrDiWmRiFjuf9OqHi5sz/S65w7r/BAeiREQBERAEREAREQBERAEREAREQBERAEREAREQBEVitbWNxN+4XlAX1p6z9Z55/p7K9W0uIIAdfdNyjZqUwR+uKAkxiy6TFFxbOIHBXmEbEBIBCFF0zsjzUK1XVEnDbvxQFwBRqMU271VAamu29YVdsiM3rbWulj5H2K1lVh2oSbfR1XWpMO2IPMXH0WStToy3MY0Mc6CXGJwvN1+C2yEBERAEREAREQBEVCYxQFUWM/SDBgZ5JTtwOCnAMlFaNfgrgKgFUREAREQBERAFYqWNhMlolX0QGMNH0/yheH6xdGOq1KVOnUqUmhhLtSpUa0y6Gy1rgCRDr4nBdBXlemNBrX06prahP8AC1HR9NwkndrB0kCQTsuWdue14Nacd6ycZ01pzSGjn6ra1R1MnsuL6xHIgvLZ7t63Nh673MskPDnWprHgSwfTfUNQGm8vDxDQwkFgZJIEOC9TprQtO00ixwBa4cJBjEHguH6Y0Q6z2h1F33NNx/MDgR3LOials+Ta+GN1wdNsHX7XP32ZhO5r3D1aVsW9fI/HZHRwqtPqwX8FyCkI+5sHfgqiYnbnFdWDkPonRvWMytSFSnSc5h2tcwwRiCJBBG4wVcqdYbBjRreFM/5r5/0RpurZamvRNxjXYfseBscN42EXjxB6TobT1K109anc4few/cwnfvB2OFx4GQJSRV5RvtM9c1koOaypTtEuGsAG0zdMSZqjbPgVLQHWTZ7dW+lRp1Q7V1v4jWARrBv4XuOJ3LCoaNp1db6rGVGtDWAPa1w1nS92I/KaX95W16H9CbPTthtFKn9MsbqQwltMkiPsHZ3+Sq0WTPYWPRha7WcQYwAHuVsERQAiIgCIiAJKwrVbnNwad0nPqtfVrud9zu4KcA2la3tbtlYFrtBqCIgcfj9lYAjN6rrb1OAYwbBvv9PD5WVSqI6mHBWcCpBsqT1m0DctVQqrY2d6hgyERFUBERAEREAREQBeK0+9tpLg8TT+1nd+MbiTfyAXtV5XT+hG0qbnse9usQAy4slx2Xaw2n7ouWVqbjsb0NKW55nQujHUWQ6o6pBMF0Tjiuc9atk/3IeBi1s+YHououcQ2MYAv5BeN6b2HXo65v1HT3QfePBcVUmrMndZHMGcypOk9qTsxNyyHP1YMTs/Q8VGz0752ET5THsleHXL1TyyDT4K7YrW+jUFSk4se3aIwOwg3OBi8EELHNUC7bIP6+yjRfN24H2+VBJ6ux9ZdsYYig4TrGaZEm4SdR7RgAMNgXRepnpvVtVWvQtGoXBrarC1obInVeDffEsjvXEgO1zkeC9T1W6R+jpazOmA8vpO3Q5hif6oPcoZGD6aRUa4ESLwVVQQEREAVFVEBgaXPZb/ADexWsDlsdMm5vM+i1Tzs3qyBc1jy9fhVaM7VZDyMR3hXQ+6VIJMEkmY2Kbxd2h3j3VplSB5yfjw3KQM+xOM8BsQEJ1Ss+z2hY1Qy29am2WxzYgnhEi8YqspKKyy8I9zweyBVV4HRXSF4e5lN/aaS40nkluq5xhzTi1pJIABgEERcvU6H039Ylrmajm7JkEcDAPkso2RlsWnVKPJtURFoZBERAEREAVm12cPYWuGsCMN+6/ZftV5EBzai147NZuo/EtgyAdl+PMXFaHpt2bHUjZEeK9p0rs72VjU1XFrgIIBIBAggxhv71zbpzpprqD2AyZB8CM9y89wxM9WM+6GTndiqRTg7yByEe8eag6pd4o2idUCCCG34zvP/wBMUWXjmvRTPMawW3gmDuV2jShx5ejv0CnRbAIOJu8f1AUgO1dgfSblJBAjbud7x7rJ0PpB1nrU6zI1qVYOEzEtnGL4Vsxqv4Pv5OH6hWxi4bcfEAqCT6o6K9Jadts7K1O7WElpMkHAidt8jZxAW5XLOoetNmrAknVqAAThLAT4yMdy6moIewREQgKhVUQGs0yfs7/Zaqb53Xd/BbLSj51P6v8AFa3UgyN+c8VZAkakcOePh8qsbonaT8fsohoHr3HFSJgbScLsZ2Z4KQTG6Z8O/BBn2KrqXYm9Rjhhv+0X3TtcgJ60++4d/P1Wo0pRLgQ284g4NkeZnDvW2YJN9+6cO4cli2tl6q1lYLReHk8w+nGpVp9mIkXXtxLTOBnbsvV+29Jm2Rra4BJJ7LCdUkjEON8QJnHzCuWupTpk67gwQXmTAuI1iPEGNsrlOmtLutNYvvAFzGzg0YR5z+y85pwlg9vTUrUbvjxPoborp8WyzMrQGuMhzQZAIOwxgRB71t1w3q06XizVtWoYpVIDp/DH2vHAE38CeC7dRrteNZrg4HaCCPELsrn3I4NbpXRZt7r49PoXERFocIREQBERAFpekdmplgdUbIDgbvxO/C3VF9RxMQ03TG5bkrQaR0VVqnWc76QiNZpL6rQfuFIEatNxF2sGudegOSdMtBfwzaC2CXGnUi+ajv4rmgi5wYGU6U7S2Fzqx0ocQ64tuI5SCvoXpTosMsJ1mhrGGmyhSF+rDp1nkk61Q3nhN8m9cK0nZgyo8X6xJdgRiZBvxHJZuWJYOmEHOKwae0Vb+Z8gpsrX37RdzULTTlwjYL/FWKr7xGz5Wy3MWsM2TYv3OEHPBWXSCN4lvgf0ChTq3R3jPl3qtQyJ3gHvB1T/AIoGdZ6jLOH1KxBLKjA0yDi1xPZcMHtlpxwxESu2BcW6gLE41LRWwaGNpc3F2t5Af+l2lVIlyEREKhUJhVWu6QUi6zvgxHaO4hpkg9yhvCySll4MG2Wtjy3VcHAmpBGB1S2Y5SrQWhq61zm36pJj+aJLdzoaPTatlZLdrgA3k3CLg47Z2tP/AFyKV3KWxtOlx3Rl+ZGTO7eqA9+zc3vO3Nyr9PfhuFzf1TV33+kHC5bmJMkj9Lz3DZftO9SZx/Xv8imy/kffyvQH47x8j1CEFQL+PuLwsa3EY7FkEzx9OE71j2hCUc26zKLnGk5oJbDgd8yIIHevBsznYV2LTtlDwJEwT5g/ovMac6J/Usf+opN/iWc6lZoxdSAllWNpa3suO0NnZfy2wzuj3dBqlBKuXHn6nidaMx+xWx0RpmpZ6gqMcWOBxF079YZC1k358t4Unv7N2eS5T32k00zvnRjrEs1qa0OeKVaILH9kE/8AQm4g7BMr1YK+VQ4jDPwvadE+tOtZGim8fWpDBrjDm/yujDhHgumN37j5/U9L/wAqX9H/AA/U7ui830X6dULaIB+lU/43ubrGfyX9rBekW6ae6PFsrlXLtmsMIrNqtbKTHPqOaxjRJc4gNA4krw2keuOzMJFGnUrR+K5jDy1u1/5UOSjyXq09l3uRye/WLpPSLKFJ9WoYaxpJ3mNg3k4ALmGkOuSq9hFGi2m4j7nP+oRyGq0TznkvE6U01XtDprVX1Dj2nGBP5Rg3uAWUr4rg9OjpF03mzZfdmz0/0xq13vfPbdcPyUmSDqUWnb+ao69xAuAAXjbbSeZOLjfM395N5KznK2XZzzXN3vOT3lpK4w7FsaH/AEjycL+KxqzIN4yOS9GBnasd9IThnA+x7lvG9+J5lvSoYXa9zRNf2hGzFXaDHO1WNBJwjfLpj0W2s2jw4kYb4x7s7Vt7DYGUiC0dqBeePPir+2OVdMllbneegnRxtjsNKlDdaNd7gZDnvAL3AxeDAjC4DcvRLS9DbSalgoOOP0w3+wlvst0tVweROPbJx8mERFJQLB03T1rNVB/43m7GQ0kR3gLOUatMOaQcCCDyNyhkp4Z4GxDWaTEgnWbMXA4C5Yem7fSszPqVCZd2Q0RLyI2YXXdo4XcAsqu91EODnjsFwPJpMk+E965h0g0461VtYzqi5jTgBdPIkiT3bgvN+B7+k03t5b8Gzb1iWwmRUAANzSxhEAyA4uGsboEzMbV0fo/0jp2ylrs7L2j+JTmXNnd+Zs4O9CuJluflZuidKvs9VtWmYc3nBBuLXYS07ru4wtq7nF7nfqum12w/tpJr8/M7mHxz3bbtpSN/hywlaTo70so2sarJZVAl1N2MDEsP4gDyI2hbqV3pprKPlLK5Vy7ZrDJyse0FXiVZfRLjABJOwe+YUlEae1t1gQPFbbopox7HF8QxzIOt9zoMggbscYxuWzsOgA061SHHd+EfJW3AVCzltg5H036pnh7q1haHNJ1nURcWnb9ObiMTqyCNk3Ac0tFJzXFrgWuaYcCCCCMQ4G8FfVC8h066v6dvZrsinaGjsv2OjBtSL43HEcRcsJ1Z3R62k6lKOIW8eZwKc5xUKjgBxWdpXRNWzVDTr03U3DeLjxBFxH/YSFgnGVzH0CkpLKDKxaRffj8cgvadHOta12eGOP12Yarz2hyf927GRwXiM53q9ZaZIJHKdgkeOHqpUmuDOdUbV2zWUeo6a9O6ukKga0FlFkarA6RMXvcYEnGNwwxM+dZQjEyfLuGfi4wACAqEqkpNs6KqI1RUYrYanPxVWP3xk8ON3woznv8AmfDwi4eHLOyBmBBrwS1pMAZj4lQdVAwvPyNngqfUgZ2Xm/OPG+zPx5/ClIpKRIvznPkqE5zm9QJz3qmfbOZsYtmVo13b4Rn2WxBw3/C1dhN5WeVYqjtvVdadbR4B/DUe3xIf/kvXLwPU5UmyVRsFf1psXvl2Q91HyWsWL5/MIiKxyhERAcr633mztBaR/uHEGMeywB3C+WeJXLmwc+q+iulHRChb2NbW1gWSWOY6HN1onGQQYFxBwXKukXVDabPL7ORaGC+B2ascWYO/pM8FyWVPOUfR9N1tUK1XJ4fx9TxrTn5381WZznPgo618EQRcQcQQb/NVBznELmPoU01sZGjNIvo1WVWGHsOsJwPPeCJBG4rr3R7pPStjex2agEupu+4by38zeOzaN/GwM/G5XKFZzHBzS5rmmQ5pIcDwIvHcta7XD5HDrNBDUrykuH6n0HY7AXXm4bzieS2tGztaLh8nmuX9FOtZwc2nbIcw3fWA7Q/nAucOIg8DiumWHSFOs3XpPbUadrXBw8tq7YzU+D5PUaW3TvE19fAyERFY5QiIgNbp3o9RtlL6ddgcNhwc072OxafXbK4b016v61gdrCalnJ7NQCNWTc2oB9p44Hgbl9BudGK5t046zGar6Fl1amsC19QhrqcG4hgIIfuk9nnsxtUcZZ6nTp39/bUsrxXh/wAOO0rKXY3Dfv5b+aycLhcM+JU3vlQznfy/RcTeT66MFEoTnPBUGfX2CrGc+Ko4xnhnMqCzBOe5Rz5bJVc+SgSpKMgXeo9dvnm5Wz8K6BnPDOKg/wDX3VjJotnOeaE5z3qrhnvUDnzVjN7GVYTeVlvN2d6wbGcVmNk3AEk4AYzOAUlc7HZupyzltgc4/jrPI5Naxnq1y92tX0Y0P/pbHRo7WMAdxee08/3Fy2i7IrCwfH3z9pZKS8WERFYxCIiAKhCqiA5h0s6EU7RXcBLK09lzRJcIu12/iugTcbsYXOtN6CrWSr9K0N1XYtI+1w/Mw7eO7avpL6YmYExE7Y3TuWr6R9GqNtomlWbdi1wjXY78zCRd6HasrKlLjk9TR9RnQ1GW8f8AR854KTHZz6Lb9Keh9fR9SKg16TjDKrQdU8D+V0fhPcSAtKBOC4XFrZn1lV0bYqUGXSYF2ee7y91n6I05Wszy+hUdTcYBIi8DAPaZDhedh4LVycDnOeEg7O3OZOChZXBpJRmsSWUdV0F1wCNW10zP56UEHmwm7uJ5Be40b0nstcD6Vem4uwbrAP5FjocD3L50a7O3w2qT6mbv2W8b5Lk8i7o9M94Pt/KPp1a7SPSKzWcxWr06bonVc4a0fy4+V64c/rGt1NlOlTtDuzDQS1jjE/jL2kugeQWltludUque50ucS5xJEkkzJ8Vo71jZHBV0aTk1ZLb4HqOl/Tura3ua1xZQkhtMGNYb6kfcTddgPM+UqPznPmqOeoznOGYXLJuTyz6OqqFUeyCwikznuz+yEemffzRxVp1WcM8vlQXbJOfCNz4ZyVAfOeKFykrkq52c5xVpzs5zeovepU2bSpKZzsTaFQi7ly5emqpkwsavaQMx+qISxFblHO9PZW3Oz4qyapKMCvg5HPPBnWZe36sNB/6i3tJEsofxXc2kCmP7od/SV4ajcOK7r1Q6G+lYfqkQ6u7WG/Ub2W+J1zyIWlazI49bb7Ol45ex7tERdZ8uEREAREQBERAEREBZtdjZVY5lRrXscIc1wBaRxBXJ+l/VI+mXVbDL24mkTLx/IT944HtcXLryKkoKXJ06fU2USzB/TwPlu8EtcCHCQQQbjtBBv7iqkZ2eOwr6B6VdBrPbhLxqVQIbVaBr8A7Y9vA9xC490k6DWqxEl7dal/ysks/q2s77uJXJOpxPptJ1Gu79L2fl6Hn5z55lVDs3e6gXZGYVAP3iPNZHp5KsF8+8+abdvl5IffdP7KhcJznuIQZJznPrjeouqxnOfBW3VCVElMEdxUunzVJ9snfy+Soa+c4cgrVSspwUci856tPqwsepagMT8rHdaZNw8VZROed0VtkzqQkz3q5UtTRtjPiVrw1xxJ7lNtnaM53R3BMIhWyx+lfcrWtpdc2QPP8AQKFNiuXDZnPtxQuO5WM8NvMnkqqgqGqVIBCTO0VYnVqzKTL3VHtY3m4wO4Yr6msVlbSpsptuaxrWN5NAA8guN9SGgw+0VLQ4T9Joaydj6kgkcQ1rh/Uu1LoqW2TwOpW901Dy/kIiLY8wIiIAiIgCIiAIiIAiIgCo5oIg3hVRAeF6S9U9nry+h/t6mMATSJ4s/DzbHIrlvSDoXarGZrUjqT/+jO1T/uA7P9QC+jFQtlZSqjI9HT9Rtq2e6+PqfLRbnJUIX0HpLq3sFYlzqAY44mmXU/JpDe+FiWbqn0e3Gk9/81Wp/i4LH2Ej1f6vTjh/j1OBuMLK0doavaTFCjUq8WNJaP5nfaO8hfRFk6E2GkQWWWgCMCabXO8XAlblrAAAAABgBh3Kyo82c8+r/sj9z5Fr2uCQLz4BYlSq47Y5LMt7Qa1R0RLnOjdJLo81RtAe3lKz2R3ONlnLMOnZiVsqNiAHdHj+keKlRpgX53q+6phnH91SUmzqp08YLLICiM96hqDbmbj7K6DeM7SPW9UAnvj/ANTKqbNIgGj59D53qjnfPfEFTbf3n1b8hWXvznkrIzlsRcpUmKyaq9Z1ZaEZa9IU6dW9jQ6q5uId9OIaeBJE8ARtVksvBz2WKEXJ+B2Tqx0CbLo9msIqVT9Z42jXA1AeTA27eSvWIi7UsLB8lZNzk5PxCIikoEREB//Z"/>
          <p:cNvSpPr>
            <a:spLocks noChangeAspect="1" noChangeArrowheads="1"/>
          </p:cNvSpPr>
          <p:nvPr/>
        </p:nvSpPr>
        <p:spPr bwMode="auto">
          <a:xfrm>
            <a:off x="74613" y="-946150"/>
            <a:ext cx="234315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es-MX"/>
          </a:p>
        </p:txBody>
      </p:sp>
      <p:sp>
        <p:nvSpPr>
          <p:cNvPr id="18436" name="AutoShape 10" descr="data:image/jpg;base64,/9j/4AAQSkZJRgABAQAAAQABAAD/2wCEAAkGBhQSEBUUEhQVFBQVFRcUFxgXGBUaFBkYFBQXFxcYFRoYHCYeGBojGRcUHy8gIycpLCwvGB4xNTAtNiYrLCoBCQoKDgwOGg8PGikkHyQsLCwsKSksLCkpKSwuLCksLCosKSwsKSwuKSwtLCkpLCwsLCwsKSwsKSwsLCwsLCkpKf/AABEIAM0A9gMBIgACEQEDEQH/xAAcAAEAAQUBAQAAAAAAAAAAAAAAAgEDBAUHBgj/xAA9EAABAwEEBgkCBAUFAQEAAAABAAIRAwQhMfAFEkFRYXEGByKBkaGxwdETMkJS4fEjcoKSwhQkU2KisjP/xAAaAQEAAwEBAQAAAAAAAAAAAAAAAQIDBAUG/8QALxEAAgIBAwIDBwMFAAAAAAAAAAECAxEEITEFEkFR0RMyYXGBkaEiUsEVI0Kx4f/aAAwDAQACEQMRAD8A7iiIgCIiAIiIAiIgCIiAIiIAiIgCIiAIiIAiIgBKjrcFjWq3BlwvccAsWpTcb6r9UflGPfsGb0BnutAGLmqP+tb+YeBWvmkPwa38xn1lPrU/+Jn/AJ+EBsm1wcHNPfCl9WMbvTxWrNKk7Y5nEYJFSmJa76jM4hAbhFrLJpAHC7e33Z8eHHZNdIkICqIiAIiIAiIgCIiAIiIAiIgCIiAIiIAiIgCIiAIiIArFtrarCRjgOZV9YNvqdof9e13m5vh2j3IDFb2ONQ4n8vAcUZSm83qlJiy6bEBBlNXIOQFeaxVLEBhvpDcPCD5KyJaZaYWe5ix6jEBiWigHgubc8XkD1CydD2zWlpxF/wA+fqrDiWmRiFjuf9OqHi5sz/S65w7r/BAeiREQBERAEREAREQBERAEREAREQBERAEREAREQBEVitbWNxN+4XlAX1p6z9Z55/p7K9W0uIIAdfdNyjZqUwR+uKAkxiy6TFFxbOIHBXmEbEBIBCFF0zsjzUK1XVEnDbvxQFwBRqMU271VAamu29YVdsiM3rbWulj5H2K1lVh2oSbfR1XWpMO2IPMXH0WStToy3MY0Mc6CXGJwvN1+C2yEBERAEREAREQBEVCYxQFUWM/SDBgZ5JTtwOCnAMlFaNfgrgKgFUREAREQBERAFYqWNhMlolX0QGMNH0/yheH6xdGOq1KVOnUqUmhhLtSpUa0y6Gy1rgCRDr4nBdBXlemNBrX06prahP8AC1HR9NwkndrB0kCQTsuWdue14Nacd6ycZ01pzSGjn6ra1R1MnsuL6xHIgvLZ7t63Nh673MskPDnWprHgSwfTfUNQGm8vDxDQwkFgZJIEOC9TprQtO00ixwBa4cJBjEHguH6Y0Q6z2h1F33NNx/MDgR3LOials+Ta+GN1wdNsHX7XP32ZhO5r3D1aVsW9fI/HZHRwqtPqwX8FyCkI+5sHfgqiYnbnFdWDkPonRvWMytSFSnSc5h2tcwwRiCJBBG4wVcqdYbBjRreFM/5r5/0RpurZamvRNxjXYfseBscN42EXjxB6TobT1K109anc4few/cwnfvB2OFx4GQJSRV5RvtM9c1koOaypTtEuGsAG0zdMSZqjbPgVLQHWTZ7dW+lRp1Q7V1v4jWARrBv4XuOJ3LCoaNp1db6rGVGtDWAPa1w1nS92I/KaX95W16H9CbPTthtFKn9MsbqQwltMkiPsHZ3+Sq0WTPYWPRha7WcQYwAHuVsERQAiIgCIiAJKwrVbnNwad0nPqtfVrud9zu4KcA2la3tbtlYFrtBqCIgcfj9lYAjN6rrb1OAYwbBvv9PD5WVSqI6mHBWcCpBsqT1m0DctVQqrY2d6hgyERFUBERAEREAREQBeK0+9tpLg8TT+1nd+MbiTfyAXtV5XT+hG0qbnse9usQAy4slx2Xaw2n7ouWVqbjsb0NKW55nQujHUWQ6o6pBMF0Tjiuc9atk/3IeBi1s+YHououcQ2MYAv5BeN6b2HXo65v1HT3QfePBcVUmrMndZHMGcypOk9qTsxNyyHP1YMTs/Q8VGz0752ET5THsleHXL1TyyDT4K7YrW+jUFSk4se3aIwOwg3OBi8EELHNUC7bIP6+yjRfN24H2+VBJ6ux9ZdsYYig4TrGaZEm4SdR7RgAMNgXRepnpvVtVWvQtGoXBrarC1obInVeDffEsjvXEgO1zkeC9T1W6R+jpazOmA8vpO3Q5hif6oPcoZGD6aRUa4ESLwVVQQEREAVFVEBgaXPZb/ADexWsDlsdMm5vM+i1Tzs3qyBc1jy9fhVaM7VZDyMR3hXQ+6VIJMEkmY2Kbxd2h3j3VplSB5yfjw3KQM+xOM8BsQEJ1Ss+z2hY1Qy29am2WxzYgnhEi8YqspKKyy8I9zweyBVV4HRXSF4e5lN/aaS40nkluq5xhzTi1pJIABgEERcvU6H039Ylrmajm7JkEcDAPkso2RlsWnVKPJtURFoZBERAEREAVm12cPYWuGsCMN+6/ZftV5EBzai147NZuo/EtgyAdl+PMXFaHpt2bHUjZEeK9p0rs72VjU1XFrgIIBIBAggxhv71zbpzpprqD2AyZB8CM9y89wxM9WM+6GTndiqRTg7yByEe8eag6pd4o2idUCCCG34zvP/wBMUWXjmvRTPMawW3gmDuV2jShx5ejv0CnRbAIOJu8f1AUgO1dgfSblJBAjbud7x7rJ0PpB1nrU6zI1qVYOEzEtnGL4Vsxqv4Pv5OH6hWxi4bcfEAqCT6o6K9Jadts7K1O7WElpMkHAidt8jZxAW5XLOoetNmrAknVqAAThLAT4yMdy6moIewREQgKhVUQGs0yfs7/Zaqb53Xd/BbLSj51P6v8AFa3UgyN+c8VZAkakcOePh8qsbonaT8fsohoHr3HFSJgbScLsZ2Z4KQTG6Z8O/BBn2KrqXYm9Rjhhv+0X3TtcgJ60++4d/P1Wo0pRLgQ284g4NkeZnDvW2YJN9+6cO4cli2tl6q1lYLReHk8w+nGpVp9mIkXXtxLTOBnbsvV+29Jm2Rra4BJJ7LCdUkjEON8QJnHzCuWupTpk67gwQXmTAuI1iPEGNsrlOmtLutNYvvAFzGzg0YR5z+y85pwlg9vTUrUbvjxPoborp8WyzMrQGuMhzQZAIOwxgRB71t1w3q06XizVtWoYpVIDp/DH2vHAE38CeC7dRrteNZrg4HaCCPELsrn3I4NbpXRZt7r49PoXERFocIREQBERAFpekdmplgdUbIDgbvxO/C3VF9RxMQ03TG5bkrQaR0VVqnWc76QiNZpL6rQfuFIEatNxF2sGudegOSdMtBfwzaC2CXGnUi+ajv4rmgi5wYGU6U7S2Fzqx0ocQ64tuI5SCvoXpTosMsJ1mhrGGmyhSF+rDp1nkk61Q3nhN8m9cK0nZgyo8X6xJdgRiZBvxHJZuWJYOmEHOKwae0Vb+Z8gpsrX37RdzULTTlwjYL/FWKr7xGz5Wy3MWsM2TYv3OEHPBWXSCN4lvgf0ChTq3R3jPl3qtQyJ3gHvB1T/AIoGdZ6jLOH1KxBLKjA0yDi1xPZcMHtlpxwxESu2BcW6gLE41LRWwaGNpc3F2t5Af+l2lVIlyEREKhUJhVWu6QUi6zvgxHaO4hpkg9yhvCySll4MG2Wtjy3VcHAmpBGB1S2Y5SrQWhq61zm36pJj+aJLdzoaPTatlZLdrgA3k3CLg47Z2tP/AFyKV3KWxtOlx3Rl+ZGTO7eqA9+zc3vO3Nyr9PfhuFzf1TV33+kHC5bmJMkj9Lz3DZftO9SZx/Xv8imy/kffyvQH47x8j1CEFQL+PuLwsa3EY7FkEzx9OE71j2hCUc26zKLnGk5oJbDgd8yIIHevBsznYV2LTtlDwJEwT5g/ovMac6J/Usf+opN/iWc6lZoxdSAllWNpa3suO0NnZfy2wzuj3dBqlBKuXHn6nidaMx+xWx0RpmpZ6gqMcWOBxF079YZC1k358t4Unv7N2eS5T32k00zvnRjrEs1qa0OeKVaILH9kE/8AQm4g7BMr1YK+VQ4jDPwvadE+tOtZGim8fWpDBrjDm/yujDhHgumN37j5/U9L/wAqX9H/AA/U7ui830X6dULaIB+lU/43ubrGfyX9rBekW6ae6PFsrlXLtmsMIrNqtbKTHPqOaxjRJc4gNA4krw2keuOzMJFGnUrR+K5jDy1u1/5UOSjyXq09l3uRye/WLpPSLKFJ9WoYaxpJ3mNg3k4ALmGkOuSq9hFGi2m4j7nP+oRyGq0TznkvE6U01XtDprVX1Dj2nGBP5Rg3uAWUr4rg9OjpF03mzZfdmz0/0xq13vfPbdcPyUmSDqUWnb+ao69xAuAAXjbbSeZOLjfM395N5KznK2XZzzXN3vOT3lpK4w7FsaH/AEjycL+KxqzIN4yOS9GBnasd9IThnA+x7lvG9+J5lvSoYXa9zRNf2hGzFXaDHO1WNBJwjfLpj0W2s2jw4kYb4x7s7Vt7DYGUiC0dqBeePPir+2OVdMllbneegnRxtjsNKlDdaNd7gZDnvAL3AxeDAjC4DcvRLS9DbSalgoOOP0w3+wlvst0tVweROPbJx8mERFJQLB03T1rNVB/43m7GQ0kR3gLOUatMOaQcCCDyNyhkp4Z4GxDWaTEgnWbMXA4C5Yem7fSszPqVCZd2Q0RLyI2YXXdo4XcAsqu91EODnjsFwPJpMk+E965h0g0461VtYzqi5jTgBdPIkiT3bgvN+B7+k03t5b8Gzb1iWwmRUAANzSxhEAyA4uGsboEzMbV0fo/0jp2ylrs7L2j+JTmXNnd+Zs4O9CuJluflZuidKvs9VtWmYc3nBBuLXYS07ru4wtq7nF7nfqum12w/tpJr8/M7mHxz3bbtpSN/hywlaTo70so2sarJZVAl1N2MDEsP4gDyI2hbqV3pprKPlLK5Vy7ZrDJyse0FXiVZfRLjABJOwe+YUlEae1t1gQPFbbopox7HF8QxzIOt9zoMggbscYxuWzsOgA061SHHd+EfJW3AVCzltg5H036pnh7q1haHNJ1nURcWnb9ObiMTqyCNk3Ac0tFJzXFrgWuaYcCCCCMQ4G8FfVC8h066v6dvZrsinaGjsv2OjBtSL43HEcRcsJ1Z3R62k6lKOIW8eZwKc5xUKjgBxWdpXRNWzVDTr03U3DeLjxBFxH/YSFgnGVzH0CkpLKDKxaRffj8cgvadHOta12eGOP12Yarz2hyf927GRwXiM53q9ZaZIJHKdgkeOHqpUmuDOdUbV2zWUeo6a9O6ukKga0FlFkarA6RMXvcYEnGNwwxM+dZQjEyfLuGfi4wACAqEqkpNs6KqI1RUYrYanPxVWP3xk8ON3woznv8AmfDwi4eHLOyBmBBrwS1pMAZj4lQdVAwvPyNngqfUgZ2Xm/OPG+zPx5/ClIpKRIvznPkqE5zm9QJz3qmfbOZsYtmVo13b4Rn2WxBw3/C1dhN5WeVYqjtvVdadbR4B/DUe3xIf/kvXLwPU5UmyVRsFf1psXvl2Q91HyWsWL5/MIiKxyhERAcr633mztBaR/uHEGMeywB3C+WeJXLmwc+q+iulHRChb2NbW1gWSWOY6HN1onGQQYFxBwXKukXVDabPL7ORaGC+B2ascWYO/pM8FyWVPOUfR9N1tUK1XJ4fx9TxrTn5381WZznPgo618EQRcQcQQb/NVBznELmPoU01sZGjNIvo1WVWGHsOsJwPPeCJBG4rr3R7pPStjex2agEupu+4by38zeOzaN/GwM/G5XKFZzHBzS5rmmQ5pIcDwIvHcta7XD5HDrNBDUrykuH6n0HY7AXXm4bzieS2tGztaLh8nmuX9FOtZwc2nbIcw3fWA7Q/nAucOIg8DiumWHSFOs3XpPbUadrXBw8tq7YzU+D5PUaW3TvE19fAyERFY5QiIgNbp3o9RtlL6ddgcNhwc072OxafXbK4b016v61gdrCalnJ7NQCNWTc2oB9p44Hgbl9BudGK5t046zGar6Fl1amsC19QhrqcG4hgIIfuk9nnsxtUcZZ6nTp39/bUsrxXh/wAOO0rKXY3Dfv5b+aycLhcM+JU3vlQznfy/RcTeT66MFEoTnPBUGfX2CrGc+Ko4xnhnMqCzBOe5Rz5bJVc+SgSpKMgXeo9dvnm5Wz8K6BnPDOKg/wDX3VjJotnOeaE5z3qrhnvUDnzVjN7GVYTeVlvN2d6wbGcVmNk3AEk4AYzOAUlc7HZupyzltgc4/jrPI5Naxnq1y92tX0Y0P/pbHRo7WMAdxee08/3Fy2i7IrCwfH3z9pZKS8WERFYxCIiAKhCqiA5h0s6EU7RXcBLK09lzRJcIu12/iugTcbsYXOtN6CrWSr9K0N1XYtI+1w/Mw7eO7avpL6YmYExE7Y3TuWr6R9GqNtomlWbdi1wjXY78zCRd6HasrKlLjk9TR9RnQ1GW8f8AR854KTHZz6Lb9Keh9fR9SKg16TjDKrQdU8D+V0fhPcSAtKBOC4XFrZn1lV0bYqUGXSYF2ee7y91n6I05Wszy+hUdTcYBIi8DAPaZDhedh4LVycDnOeEg7O3OZOChZXBpJRmsSWUdV0F1wCNW10zP56UEHmwm7uJ5Be40b0nstcD6Vem4uwbrAP5FjocD3L50a7O3w2qT6mbv2W8b5Lk8i7o9M94Pt/KPp1a7SPSKzWcxWr06bonVc4a0fy4+V64c/rGt1NlOlTtDuzDQS1jjE/jL2kugeQWltludUque50ucS5xJEkkzJ8Vo71jZHBV0aTk1ZLb4HqOl/Tura3ua1xZQkhtMGNYb6kfcTddgPM+UqPznPmqOeoznOGYXLJuTyz6OqqFUeyCwikznuz+yEemffzRxVp1WcM8vlQXbJOfCNz4ZyVAfOeKFykrkq52c5xVpzs5zeovepU2bSpKZzsTaFQi7ly5emqpkwsavaQMx+qISxFblHO9PZW3Oz4qyapKMCvg5HPPBnWZe36sNB/6i3tJEsofxXc2kCmP7od/SV4ajcOK7r1Q6G+lYfqkQ6u7WG/Ub2W+J1zyIWlazI49bb7Ol45ex7tERdZ8uEREAREQBERAEREBZtdjZVY5lRrXscIc1wBaRxBXJ+l/VI+mXVbDL24mkTLx/IT944HtcXLryKkoKXJ06fU2USzB/TwPlu8EtcCHCQQQbjtBBv7iqkZ2eOwr6B6VdBrPbhLxqVQIbVaBr8A7Y9vA9xC490k6DWqxEl7dal/ysks/q2s77uJXJOpxPptJ1Gu79L2fl6Hn5z55lVDs3e6gXZGYVAP3iPNZHp5KsF8+8+abdvl5IffdP7KhcJznuIQZJznPrjeouqxnOfBW3VCVElMEdxUunzVJ9snfy+Soa+c4cgrVSspwUci856tPqwsepagMT8rHdaZNw8VZROed0VtkzqQkz3q5UtTRtjPiVrw1xxJ7lNtnaM53R3BMIhWyx+lfcrWtpdc2QPP8AQKFNiuXDZnPtxQuO5WM8NvMnkqqgqGqVIBCTO0VYnVqzKTL3VHtY3m4wO4Yr6msVlbSpsptuaxrWN5NAA8guN9SGgw+0VLQ4T9Joaydj6kgkcQ1rh/Uu1LoqW2TwOpW901Dy/kIiLY8wIiIAiIgCIiAIiIAiIgCo5oIg3hVRAeF6S9U9nry+h/t6mMATSJ4s/DzbHIrlvSDoXarGZrUjqT/+jO1T/uA7P9QC+jFQtlZSqjI9HT9Rtq2e6+PqfLRbnJUIX0HpLq3sFYlzqAY44mmXU/JpDe+FiWbqn0e3Gk9/81Wp/i4LH2Ej1f6vTjh/j1OBuMLK0doavaTFCjUq8WNJaP5nfaO8hfRFk6E2GkQWWWgCMCabXO8XAlblrAAAAABgBh3Kyo82c8+r/sj9z5Fr2uCQLz4BYlSq47Y5LMt7Qa1R0RLnOjdJLo81RtAe3lKz2R3ONlnLMOnZiVsqNiAHdHj+keKlRpgX53q+6phnH91SUmzqp08YLLICiM96hqDbmbj7K6DeM7SPW9UAnvj/ANTKqbNIgGj59D53qjnfPfEFTbf3n1b8hWXvznkrIzlsRcpUmKyaq9Z1ZaEZa9IU6dW9jQ6q5uId9OIaeBJE8ARtVksvBz2WKEXJ+B2Tqx0CbLo9msIqVT9Z42jXA1AeTA27eSvWIi7UsLB8lZNzk5PxCIikoEREB//Z"/>
          <p:cNvSpPr>
            <a:spLocks noChangeAspect="1" noChangeArrowheads="1"/>
          </p:cNvSpPr>
          <p:nvPr/>
        </p:nvSpPr>
        <p:spPr bwMode="auto">
          <a:xfrm>
            <a:off x="74613" y="-946150"/>
            <a:ext cx="234315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es-MX"/>
          </a:p>
        </p:txBody>
      </p:sp>
      <p:pic>
        <p:nvPicPr>
          <p:cNvPr id="18437" name="Picture 12" descr="http://www.residentialarchitects.us/architect-64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317500"/>
            <a:ext cx="1366838"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3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3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3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3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3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30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3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Visión de INVEA</a:t>
            </a:r>
            <a:endParaRPr lang="es-ES" dirty="0"/>
          </a:p>
        </p:txBody>
      </p:sp>
      <p:sp>
        <p:nvSpPr>
          <p:cNvPr id="4" name="CuadroTexto 3"/>
          <p:cNvSpPr txBox="1"/>
          <p:nvPr/>
        </p:nvSpPr>
        <p:spPr>
          <a:xfrm>
            <a:off x="1115616" y="2119496"/>
            <a:ext cx="7344816" cy="2677656"/>
          </a:xfrm>
          <a:prstGeom prst="rect">
            <a:avLst/>
          </a:prstGeom>
          <a:noFill/>
        </p:spPr>
        <p:txBody>
          <a:bodyPr wrap="square" rtlCol="0">
            <a:spAutoFit/>
          </a:bodyPr>
          <a:lstStyle/>
          <a:p>
            <a:r>
              <a:rPr lang="es-ES" sz="2800" b="1" dirty="0">
                <a:solidFill>
                  <a:srgbClr val="800000"/>
                </a:solidFill>
                <a:latin typeface="Times New Roman"/>
                <a:cs typeface="Times New Roman"/>
              </a:rPr>
              <a:t>La investigación educativa en los institutos tecnológicos </a:t>
            </a:r>
            <a:r>
              <a:rPr lang="es-ES" sz="2800" b="1" dirty="0">
                <a:solidFill>
                  <a:schemeClr val="tx1">
                    <a:lumMod val="75000"/>
                    <a:lumOff val="25000"/>
                  </a:schemeClr>
                </a:solidFill>
                <a:latin typeface="Times New Roman"/>
                <a:cs typeface="Times New Roman"/>
              </a:rPr>
              <a:t>se desarrolla de una manera sistemática </a:t>
            </a:r>
            <a:r>
              <a:rPr lang="es-ES" sz="2800" b="1" dirty="0">
                <a:solidFill>
                  <a:srgbClr val="800000"/>
                </a:solidFill>
                <a:latin typeface="Times New Roman"/>
                <a:cs typeface="Times New Roman"/>
              </a:rPr>
              <a:t>y </a:t>
            </a:r>
            <a:r>
              <a:rPr lang="es-ES" sz="2800" b="1" dirty="0">
                <a:solidFill>
                  <a:srgbClr val="404040"/>
                </a:solidFill>
                <a:latin typeface="Times New Roman"/>
                <a:cs typeface="Times New Roman"/>
              </a:rPr>
              <a:t>contribuye a elevar la calidad de los procesos académicos</a:t>
            </a:r>
            <a:r>
              <a:rPr lang="es-ES" sz="2800" b="1" dirty="0">
                <a:solidFill>
                  <a:srgbClr val="800000"/>
                </a:solidFill>
                <a:latin typeface="Times New Roman"/>
                <a:cs typeface="Times New Roman"/>
              </a:rPr>
              <a:t> en todas y cada una de las instituciones que conforman el Sistema Nacional de Institutos </a:t>
            </a:r>
            <a:r>
              <a:rPr lang="es-ES" sz="2800" b="1" dirty="0" smtClean="0">
                <a:solidFill>
                  <a:srgbClr val="800000"/>
                </a:solidFill>
                <a:latin typeface="Times New Roman"/>
                <a:cs typeface="Times New Roman"/>
              </a:rPr>
              <a:t>Tecnológicos.</a:t>
            </a:r>
            <a:endParaRPr lang="es-MX" sz="2800" b="1" dirty="0">
              <a:solidFill>
                <a:srgbClr val="800000"/>
              </a:solidFill>
              <a:latin typeface="Times New Roman"/>
              <a:cs typeface="Times New Roman"/>
            </a:endParaRPr>
          </a:p>
        </p:txBody>
      </p:sp>
    </p:spTree>
    <p:extLst>
      <p:ext uri="{BB962C8B-B14F-4D97-AF65-F5344CB8AC3E}">
        <p14:creationId xmlns:p14="http://schemas.microsoft.com/office/powerpoint/2010/main" val="203445484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Política</a:t>
            </a:r>
            <a:endParaRPr lang="es-ES" dirty="0"/>
          </a:p>
        </p:txBody>
      </p:sp>
      <p:sp>
        <p:nvSpPr>
          <p:cNvPr id="5" name="CuadroTexto 4"/>
          <p:cNvSpPr txBox="1"/>
          <p:nvPr/>
        </p:nvSpPr>
        <p:spPr>
          <a:xfrm>
            <a:off x="1115616" y="2204864"/>
            <a:ext cx="7200800" cy="3108544"/>
          </a:xfrm>
          <a:prstGeom prst="rect">
            <a:avLst/>
          </a:prstGeom>
          <a:noFill/>
        </p:spPr>
        <p:txBody>
          <a:bodyPr wrap="square" rtlCol="0">
            <a:spAutoFit/>
          </a:bodyPr>
          <a:lstStyle/>
          <a:p>
            <a:r>
              <a:rPr lang="es-ES" sz="2800" b="1" dirty="0" smtClean="0">
                <a:solidFill>
                  <a:schemeClr val="accent5">
                    <a:lumMod val="50000"/>
                  </a:schemeClr>
                </a:solidFill>
                <a:latin typeface="Times New Roman"/>
                <a:cs typeface="Times New Roman"/>
              </a:rPr>
              <a:t>Promover la </a:t>
            </a:r>
            <a:r>
              <a:rPr lang="es-ES" sz="2800" b="1" dirty="0">
                <a:solidFill>
                  <a:schemeClr val="accent5">
                    <a:lumMod val="50000"/>
                  </a:schemeClr>
                </a:solidFill>
                <a:latin typeface="Times New Roman"/>
                <a:cs typeface="Times New Roman"/>
              </a:rPr>
              <a:t>investigación educativa aplicada al análisis de los principales problemas del proceso educativo del Sistema, </a:t>
            </a:r>
            <a:r>
              <a:rPr lang="es-ES" sz="2800" b="1" dirty="0" smtClean="0">
                <a:solidFill>
                  <a:schemeClr val="accent5">
                    <a:lumMod val="50000"/>
                  </a:schemeClr>
                </a:solidFill>
                <a:latin typeface="Times New Roman"/>
                <a:cs typeface="Times New Roman"/>
              </a:rPr>
              <a:t>al </a:t>
            </a:r>
            <a:r>
              <a:rPr lang="es-ES" sz="2800" b="1" dirty="0">
                <a:solidFill>
                  <a:schemeClr val="accent5">
                    <a:lumMod val="50000"/>
                  </a:schemeClr>
                </a:solidFill>
                <a:latin typeface="Times New Roman"/>
                <a:cs typeface="Times New Roman"/>
              </a:rPr>
              <a:t>diseño y desarrollo de </a:t>
            </a:r>
            <a:r>
              <a:rPr lang="es-ES" sz="2800" b="1" dirty="0" smtClean="0">
                <a:solidFill>
                  <a:schemeClr val="accent5">
                    <a:lumMod val="50000"/>
                  </a:schemeClr>
                </a:solidFill>
                <a:latin typeface="Times New Roman"/>
                <a:cs typeface="Times New Roman"/>
              </a:rPr>
              <a:t>soluciones </a:t>
            </a:r>
            <a:r>
              <a:rPr lang="es-ES" sz="2800" b="1" dirty="0">
                <a:solidFill>
                  <a:schemeClr val="accent5">
                    <a:lumMod val="50000"/>
                  </a:schemeClr>
                </a:solidFill>
                <a:latin typeface="Times New Roman"/>
                <a:cs typeface="Times New Roman"/>
              </a:rPr>
              <a:t>pertinentes, </a:t>
            </a:r>
            <a:r>
              <a:rPr lang="es-ES" sz="2800" b="1" dirty="0" smtClean="0">
                <a:solidFill>
                  <a:schemeClr val="accent5">
                    <a:lumMod val="50000"/>
                  </a:schemeClr>
                </a:solidFill>
                <a:latin typeface="Times New Roman"/>
                <a:cs typeface="Times New Roman"/>
              </a:rPr>
              <a:t>y a su </a:t>
            </a:r>
            <a:r>
              <a:rPr lang="es-ES" sz="2800" b="1" dirty="0">
                <a:solidFill>
                  <a:schemeClr val="accent5">
                    <a:lumMod val="50000"/>
                  </a:schemeClr>
                </a:solidFill>
                <a:latin typeface="Times New Roman"/>
                <a:cs typeface="Times New Roman"/>
              </a:rPr>
              <a:t>implementación, evaluación y mejora continua.</a:t>
            </a:r>
            <a:endParaRPr lang="es-MX" sz="2800" b="1" dirty="0">
              <a:solidFill>
                <a:schemeClr val="accent5">
                  <a:lumMod val="50000"/>
                </a:schemeClr>
              </a:solidFill>
              <a:latin typeface="Times New Roman"/>
              <a:cs typeface="Times New Roman"/>
            </a:endParaRPr>
          </a:p>
          <a:p>
            <a:endParaRPr lang="es-ES" sz="2800" b="1" dirty="0">
              <a:solidFill>
                <a:schemeClr val="accent5">
                  <a:lumMod val="50000"/>
                </a:schemeClr>
              </a:solidFill>
              <a:latin typeface="Times New Roman"/>
              <a:cs typeface="Times New Roman"/>
            </a:endParaRPr>
          </a:p>
        </p:txBody>
      </p:sp>
    </p:spTree>
    <p:extLst>
      <p:ext uri="{BB962C8B-B14F-4D97-AF65-F5344CB8AC3E}">
        <p14:creationId xmlns:p14="http://schemas.microsoft.com/office/powerpoint/2010/main" val="323993640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Líneas de investigación</a:t>
            </a:r>
            <a:endParaRPr lang="es-ES" dirty="0"/>
          </a:p>
        </p:txBody>
      </p:sp>
    </p:spTree>
    <p:extLst>
      <p:ext uri="{BB962C8B-B14F-4D97-AF65-F5344CB8AC3E}">
        <p14:creationId xmlns:p14="http://schemas.microsoft.com/office/powerpoint/2010/main" val="321161003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 dirty="0" smtClean="0"/>
              <a:t>Modelos educativos y currículo</a:t>
            </a:r>
          </a:p>
          <a:p>
            <a:r>
              <a:rPr lang="es-ES" dirty="0" smtClean="0"/>
              <a:t>Aprendizaje y docencia</a:t>
            </a:r>
          </a:p>
          <a:p>
            <a:r>
              <a:rPr lang="es-ES" dirty="0" smtClean="0"/>
              <a:t>Tecnologías de la información y comunicación</a:t>
            </a:r>
          </a:p>
          <a:p>
            <a:r>
              <a:rPr lang="es-ES" dirty="0" smtClean="0"/>
              <a:t>Indicadores de desempeño</a:t>
            </a:r>
          </a:p>
          <a:p>
            <a:r>
              <a:rPr lang="es-ES" dirty="0" smtClean="0"/>
              <a:t>Gestión y liderazgo educativo</a:t>
            </a:r>
          </a:p>
          <a:p>
            <a:r>
              <a:rPr lang="es-ES" dirty="0" smtClean="0"/>
              <a:t>Tutoría</a:t>
            </a:r>
          </a:p>
          <a:p>
            <a:r>
              <a:rPr lang="es-ES" dirty="0" smtClean="0"/>
              <a:t>Entorno del proceso educativo</a:t>
            </a:r>
          </a:p>
          <a:p>
            <a:endParaRPr lang="es-ES" dirty="0"/>
          </a:p>
        </p:txBody>
      </p:sp>
    </p:spTree>
    <p:extLst>
      <p:ext uri="{BB962C8B-B14F-4D97-AF65-F5344CB8AC3E}">
        <p14:creationId xmlns:p14="http://schemas.microsoft.com/office/powerpoint/2010/main" val="12945078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Modelos educativos y currículo</a:t>
            </a:r>
            <a:endParaRPr lang="es-MX" dirty="0"/>
          </a:p>
        </p:txBody>
      </p:sp>
      <p:sp>
        <p:nvSpPr>
          <p:cNvPr id="3" name="Marcador de contenido 2"/>
          <p:cNvSpPr>
            <a:spLocks noGrp="1"/>
          </p:cNvSpPr>
          <p:nvPr>
            <p:ph idx="1"/>
          </p:nvPr>
        </p:nvSpPr>
        <p:spPr>
          <a:xfrm>
            <a:off x="617970" y="1470328"/>
            <a:ext cx="8229600" cy="4648119"/>
          </a:xfrm>
        </p:spPr>
        <p:txBody>
          <a:bodyPr>
            <a:normAutofit/>
          </a:bodyPr>
          <a:lstStyle/>
          <a:p>
            <a:pPr marL="0" indent="0">
              <a:buNone/>
            </a:pPr>
            <a:r>
              <a:rPr lang="es-ES_tradnl" dirty="0" smtClean="0"/>
              <a:t>En esta línea se incluyen temas relacionados con el Modelo Educativo para el Siglo XXI, los diversos enfoques por competencias, el modelo dual, aquellos modelos pedagógicos que enriquecen el proceso educativo en el SNIT y, en general, aquellos temas orientados al estudio, análisis, mejora e innovación curricular.</a:t>
            </a:r>
            <a:endParaRPr lang="es-MX" dirty="0" smtClean="0"/>
          </a:p>
        </p:txBody>
      </p:sp>
    </p:spTree>
    <p:extLst>
      <p:ext uri="{BB962C8B-B14F-4D97-AF65-F5344CB8AC3E}">
        <p14:creationId xmlns:p14="http://schemas.microsoft.com/office/powerpoint/2010/main" val="255359790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rgbClr val="CC0000"/>
          </a:solidFill>
        </p:spPr>
        <p:txBody>
          <a:bodyPr/>
          <a:lstStyle/>
          <a:p>
            <a:r>
              <a:rPr lang="es-ES" smtClean="0"/>
              <a:t>Modelos educativos y currículo</a:t>
            </a:r>
            <a:endParaRPr lang="es-MX" dirty="0"/>
          </a:p>
        </p:txBody>
      </p:sp>
      <p:sp>
        <p:nvSpPr>
          <p:cNvPr id="3" name="Marcador de contenido 2"/>
          <p:cNvSpPr>
            <a:spLocks noGrp="1"/>
          </p:cNvSpPr>
          <p:nvPr>
            <p:ph idx="1"/>
          </p:nvPr>
        </p:nvSpPr>
        <p:spPr>
          <a:xfrm>
            <a:off x="617970" y="1470328"/>
            <a:ext cx="8229600" cy="4648119"/>
          </a:xfrm>
        </p:spPr>
        <p:txBody>
          <a:bodyPr>
            <a:normAutofit fontScale="92500" lnSpcReduction="10000"/>
          </a:bodyPr>
          <a:lstStyle/>
          <a:p>
            <a:pPr marL="0" indent="0">
              <a:buNone/>
            </a:pPr>
            <a:r>
              <a:rPr lang="es-ES_tradnl" dirty="0" smtClean="0">
                <a:solidFill>
                  <a:srgbClr val="404040"/>
                </a:solidFill>
              </a:rPr>
              <a:t>Ejemplos de temas para esta línea de investigación son vigencia del modelo educativo, educación por competencias, desarrollo y certificación de competencias profesionales, revisiones teóricas del estado del arte de nuevas propuestas, prácticas didáctico-pedagógicas, innovación curricular, educación formal y no formal, currículo y formación profesional, evaluación curricular y nuevas modalidades educativas, entre otros.</a:t>
            </a:r>
            <a:endParaRPr lang="es-MX" dirty="0" smtClean="0">
              <a:solidFill>
                <a:srgbClr val="404040"/>
              </a:solidFill>
            </a:endParaRPr>
          </a:p>
          <a:p>
            <a:endParaRPr lang="es-MX" dirty="0">
              <a:solidFill>
                <a:srgbClr val="800000"/>
              </a:solidFill>
            </a:endParaRPr>
          </a:p>
        </p:txBody>
      </p:sp>
    </p:spTree>
    <p:extLst>
      <p:ext uri="{BB962C8B-B14F-4D97-AF65-F5344CB8AC3E}">
        <p14:creationId xmlns:p14="http://schemas.microsoft.com/office/powerpoint/2010/main" val="30334085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Aprendizaje y docencia</a:t>
            </a:r>
            <a:endParaRPr lang="es-MX" dirty="0"/>
          </a:p>
        </p:txBody>
      </p:sp>
      <p:sp>
        <p:nvSpPr>
          <p:cNvPr id="3" name="Marcador de contenido 2"/>
          <p:cNvSpPr>
            <a:spLocks noGrp="1"/>
          </p:cNvSpPr>
          <p:nvPr>
            <p:ph idx="1"/>
          </p:nvPr>
        </p:nvSpPr>
        <p:spPr>
          <a:xfrm>
            <a:off x="650124" y="1470328"/>
            <a:ext cx="8229600" cy="4648119"/>
          </a:xfrm>
        </p:spPr>
        <p:txBody>
          <a:bodyPr>
            <a:normAutofit fontScale="92500" lnSpcReduction="10000"/>
          </a:bodyPr>
          <a:lstStyle/>
          <a:p>
            <a:pPr marL="0" indent="0">
              <a:buNone/>
            </a:pPr>
            <a:r>
              <a:rPr lang="es-ES" dirty="0" smtClean="0"/>
              <a:t>En esta línea de investigación, se incluyen proyectos, actividades y estudios relacionados con las actitudes y comportamientos del profesor y de los estudiantes; con la organización del curso, taller o laboratorio; con las estrategias, métodos, técnicas y materiales didácticos, con los resultados de aprendizaje y, en general, con aquellas iniciativas encaminadas a enriquecer o mejorar la práctica docente y el aprendizaje de los estudiantes.</a:t>
            </a:r>
            <a:endParaRPr lang="es-MX" dirty="0" smtClean="0"/>
          </a:p>
          <a:p>
            <a:pPr marL="0" indent="0">
              <a:buNone/>
            </a:pPr>
            <a:endParaRPr lang="es-MX" dirty="0"/>
          </a:p>
        </p:txBody>
      </p:sp>
    </p:spTree>
    <p:extLst>
      <p:ext uri="{BB962C8B-B14F-4D97-AF65-F5344CB8AC3E}">
        <p14:creationId xmlns:p14="http://schemas.microsoft.com/office/powerpoint/2010/main" val="345096054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rgbClr val="CC0000"/>
          </a:solidFill>
        </p:spPr>
        <p:txBody>
          <a:bodyPr/>
          <a:lstStyle/>
          <a:p>
            <a:r>
              <a:rPr lang="es-ES" dirty="0"/>
              <a:t>Aprendizaje y docencia</a:t>
            </a:r>
            <a:endParaRPr lang="es-MX" dirty="0"/>
          </a:p>
        </p:txBody>
      </p:sp>
      <p:sp>
        <p:nvSpPr>
          <p:cNvPr id="3" name="Marcador de contenido 2"/>
          <p:cNvSpPr>
            <a:spLocks noGrp="1"/>
          </p:cNvSpPr>
          <p:nvPr>
            <p:ph idx="1"/>
          </p:nvPr>
        </p:nvSpPr>
        <p:spPr>
          <a:xfrm>
            <a:off x="634047" y="1470328"/>
            <a:ext cx="8229600" cy="4648119"/>
          </a:xfrm>
        </p:spPr>
        <p:txBody>
          <a:bodyPr>
            <a:normAutofit fontScale="92500" lnSpcReduction="10000"/>
          </a:bodyPr>
          <a:lstStyle/>
          <a:p>
            <a:pPr marL="0" indent="0">
              <a:buNone/>
            </a:pPr>
            <a:r>
              <a:rPr lang="es-ES_tradnl" dirty="0" smtClean="0">
                <a:solidFill>
                  <a:srgbClr val="404040"/>
                </a:solidFill>
              </a:rPr>
              <a:t>Ejemplos de temas para esta línea de investigación son estilos de aprendizaje; aprendizaje basado en proyectos o en problemas; estrategias de aprendizaje y de enseñanza; prácticas educativas y ambientes de aprendizaje; didácticas especiales; </a:t>
            </a:r>
            <a:r>
              <a:rPr lang="es-ES" dirty="0" smtClean="0">
                <a:solidFill>
                  <a:srgbClr val="404040"/>
                </a:solidFill>
              </a:rPr>
              <a:t>motivación, afectividad, percepción, atención y actitudes; estrategias constructivistas y aprendizaje significativo; medición y evaluación del aprendizaje y la docencia.</a:t>
            </a:r>
            <a:endParaRPr lang="es-MX" dirty="0" smtClean="0">
              <a:solidFill>
                <a:srgbClr val="404040"/>
              </a:solidFill>
            </a:endParaRPr>
          </a:p>
          <a:p>
            <a:pPr marL="0" indent="0">
              <a:buNone/>
            </a:pPr>
            <a:endParaRPr lang="es-MX" dirty="0"/>
          </a:p>
        </p:txBody>
      </p:sp>
    </p:spTree>
    <p:extLst>
      <p:ext uri="{BB962C8B-B14F-4D97-AF65-F5344CB8AC3E}">
        <p14:creationId xmlns:p14="http://schemas.microsoft.com/office/powerpoint/2010/main" val="137526205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rgbClr val="CC0000"/>
          </a:solidFill>
        </p:spPr>
        <p:txBody>
          <a:bodyPr/>
          <a:lstStyle/>
          <a:p>
            <a:r>
              <a:rPr lang="es-ES" dirty="0" smtClean="0"/>
              <a:t>Indicadores de desempeño</a:t>
            </a:r>
            <a:endParaRPr lang="es-MX" dirty="0"/>
          </a:p>
        </p:txBody>
      </p:sp>
      <p:sp>
        <p:nvSpPr>
          <p:cNvPr id="3" name="Marcador de contenido 2"/>
          <p:cNvSpPr>
            <a:spLocks noGrp="1"/>
          </p:cNvSpPr>
          <p:nvPr>
            <p:ph idx="1"/>
          </p:nvPr>
        </p:nvSpPr>
        <p:spPr>
          <a:xfrm>
            <a:off x="617970" y="1470328"/>
            <a:ext cx="8229600" cy="4648119"/>
          </a:xfrm>
        </p:spPr>
        <p:txBody>
          <a:bodyPr>
            <a:normAutofit fontScale="85000" lnSpcReduction="10000"/>
          </a:bodyPr>
          <a:lstStyle/>
          <a:p>
            <a:pPr marL="0" indent="0">
              <a:buNone/>
            </a:pPr>
            <a:r>
              <a:rPr lang="es-ES" dirty="0" smtClean="0"/>
              <a:t>En esta línea de investigación, se incluyen proyectos, actividades y estudios relacionados con las teorías, fundamentos, objetivos, funciones y modelos de la evaluación; con las estrategias, métodos y técnicas de evaluación; con la interpretación y uso de los resultados de la evaluación; con los tipos y ámbitos de la evaluación y, en general, con los proyectos y actividades de investigación educativa encaminadas al desarrollo (planeación, implementación y valoración) de indicadores de desempeño y a la creación de una cultura de evaluación en la práctica educativa.</a:t>
            </a:r>
            <a:endParaRPr lang="es-MX" dirty="0" smtClean="0"/>
          </a:p>
          <a:p>
            <a:endParaRPr lang="es-MX" dirty="0"/>
          </a:p>
        </p:txBody>
      </p:sp>
    </p:spTree>
    <p:extLst>
      <p:ext uri="{BB962C8B-B14F-4D97-AF65-F5344CB8AC3E}">
        <p14:creationId xmlns:p14="http://schemas.microsoft.com/office/powerpoint/2010/main" val="177759939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rgbClr val="CC0000"/>
          </a:solidFill>
        </p:spPr>
        <p:txBody>
          <a:bodyPr/>
          <a:lstStyle/>
          <a:p>
            <a:r>
              <a:rPr lang="es-ES" dirty="0" smtClean="0"/>
              <a:t>Indicadores de desempeño</a:t>
            </a:r>
            <a:endParaRPr lang="es-MX" dirty="0"/>
          </a:p>
        </p:txBody>
      </p:sp>
      <p:sp>
        <p:nvSpPr>
          <p:cNvPr id="3" name="Marcador de contenido 2"/>
          <p:cNvSpPr>
            <a:spLocks noGrp="1"/>
          </p:cNvSpPr>
          <p:nvPr>
            <p:ph idx="1"/>
          </p:nvPr>
        </p:nvSpPr>
        <p:spPr>
          <a:xfrm>
            <a:off x="666201" y="1470328"/>
            <a:ext cx="8229600" cy="4648119"/>
          </a:xfrm>
        </p:spPr>
        <p:txBody>
          <a:bodyPr>
            <a:normAutofit fontScale="92500" lnSpcReduction="10000"/>
          </a:bodyPr>
          <a:lstStyle/>
          <a:p>
            <a:pPr marL="0" indent="0">
              <a:buNone/>
            </a:pPr>
            <a:r>
              <a:rPr lang="es-ES" dirty="0" smtClean="0">
                <a:solidFill>
                  <a:srgbClr val="404040"/>
                </a:solidFill>
              </a:rPr>
              <a:t>Ejemplos de temas para esta línea de investigación son evaluación y rendición de cuentas; certificación y acreditación de procesos educativos; evaluación institucional y departamental; evaluación del docente; evaluación del aprendizaje; estudios de predicción; evaluación formativas versus sumativa; evaluación de, por y para competencias; evaluación adaptativa; evaluación centrada en indicadores.</a:t>
            </a:r>
            <a:endParaRPr lang="es-MX" dirty="0" smtClean="0">
              <a:solidFill>
                <a:srgbClr val="404040"/>
              </a:solidFill>
            </a:endParaRPr>
          </a:p>
          <a:p>
            <a:pPr marL="0" indent="0">
              <a:buNone/>
            </a:pPr>
            <a:endParaRPr lang="es-MX" dirty="0">
              <a:solidFill>
                <a:srgbClr val="404040"/>
              </a:solidFill>
            </a:endParaRPr>
          </a:p>
        </p:txBody>
      </p:sp>
    </p:spTree>
    <p:extLst>
      <p:ext uri="{BB962C8B-B14F-4D97-AF65-F5344CB8AC3E}">
        <p14:creationId xmlns:p14="http://schemas.microsoft.com/office/powerpoint/2010/main" val="302863624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7523"/>
            <a:ext cx="914400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Rectangle 3"/>
          <p:cNvSpPr>
            <a:spLocks noChangeArrowheads="1"/>
          </p:cNvSpPr>
          <p:nvPr/>
        </p:nvSpPr>
        <p:spPr bwMode="auto">
          <a:xfrm>
            <a:off x="2627313" y="490717"/>
            <a:ext cx="3889375" cy="358775"/>
          </a:xfrm>
          <a:prstGeom prst="rect">
            <a:avLst/>
          </a:prstGeom>
          <a:noFill/>
          <a:ln w="9525" algn="ctr">
            <a:noFill/>
            <a:miter lim="800000"/>
            <a:headEnd/>
            <a:tailEnd/>
          </a:ln>
          <a:effectLst/>
        </p:spPr>
        <p:txBody>
          <a:bodyPr wrap="none" anchor="ctr"/>
          <a:lstStyle/>
          <a:p>
            <a:pPr algn="ctr">
              <a:defRPr/>
            </a:pPr>
            <a:r>
              <a:rPr lang="es-MX" sz="2400" b="1" dirty="0">
                <a:solidFill>
                  <a:srgbClr val="CC0000"/>
                </a:solidFill>
                <a:effectLst>
                  <a:outerShdw blurRad="38100" dist="38100" dir="2700000" algn="tl">
                    <a:srgbClr val="DDDDDD"/>
                  </a:outerShdw>
                </a:effectLst>
                <a:latin typeface="Times New Roman" charset="0"/>
                <a:cs typeface="Arial" charset="0"/>
              </a:rPr>
              <a:t>Índice de percepción de corrupción</a:t>
            </a:r>
            <a:endParaRPr lang="en-US" sz="2400" b="1" dirty="0">
              <a:solidFill>
                <a:srgbClr val="CC0000"/>
              </a:solidFill>
              <a:effectLst>
                <a:outerShdw blurRad="38100" dist="38100" dir="2700000" algn="tl">
                  <a:srgbClr val="DDDDDD"/>
                </a:outerShdw>
              </a:effectLst>
              <a:latin typeface="Times New Roman"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428447"/>
            <a:ext cx="7729534" cy="1152128"/>
          </a:xfrm>
        </p:spPr>
        <p:txBody>
          <a:bodyPr>
            <a:normAutofit fontScale="90000"/>
          </a:bodyPr>
          <a:lstStyle/>
          <a:p>
            <a:r>
              <a:rPr lang="es-ES" dirty="0" smtClean="0"/>
              <a:t>Tecnologías de la información y de la comunicación (TIC)</a:t>
            </a:r>
            <a:endParaRPr lang="es-MX" dirty="0"/>
          </a:p>
        </p:txBody>
      </p:sp>
      <p:sp>
        <p:nvSpPr>
          <p:cNvPr id="3" name="Marcador de contenido 2"/>
          <p:cNvSpPr>
            <a:spLocks noGrp="1"/>
          </p:cNvSpPr>
          <p:nvPr>
            <p:ph idx="1"/>
          </p:nvPr>
        </p:nvSpPr>
        <p:spPr>
          <a:xfrm>
            <a:off x="755575" y="1732299"/>
            <a:ext cx="7942277" cy="4824536"/>
          </a:xfrm>
        </p:spPr>
        <p:txBody>
          <a:bodyPr>
            <a:normAutofit/>
          </a:bodyPr>
          <a:lstStyle/>
          <a:p>
            <a:pPr marL="0" indent="0">
              <a:buNone/>
            </a:pPr>
            <a:r>
              <a:rPr lang="es-ES_tradnl" dirty="0" smtClean="0"/>
              <a:t>En esta línea de investigación, se incluyen proyectos, actividades y estudios relacionados con la integración de las TIC, con su uso por parte de profesores y estudiantes, con su poder transformador, con los beneficios y riesgos de su uso, con los modelos y modalidades de educación en línea, con sistemas de administración del aprendizaje.</a:t>
            </a:r>
            <a:endParaRPr lang="es-MX" dirty="0" smtClean="0"/>
          </a:p>
          <a:p>
            <a:pPr marL="0" indent="0">
              <a:buNone/>
            </a:pPr>
            <a:endParaRPr lang="es-MX" dirty="0"/>
          </a:p>
        </p:txBody>
      </p:sp>
    </p:spTree>
    <p:extLst>
      <p:ext uri="{BB962C8B-B14F-4D97-AF65-F5344CB8AC3E}">
        <p14:creationId xmlns:p14="http://schemas.microsoft.com/office/powerpoint/2010/main" val="165197336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476672"/>
            <a:ext cx="7729534" cy="1152128"/>
          </a:xfrm>
          <a:solidFill>
            <a:srgbClr val="CC0000"/>
          </a:solidFill>
        </p:spPr>
        <p:txBody>
          <a:bodyPr>
            <a:normAutofit fontScale="90000"/>
          </a:bodyPr>
          <a:lstStyle/>
          <a:p>
            <a:r>
              <a:rPr lang="es-ES" dirty="0" smtClean="0"/>
              <a:t>Tecnologías de la información y de la comunicación (TIC)</a:t>
            </a:r>
            <a:endParaRPr lang="es-MX" dirty="0"/>
          </a:p>
        </p:txBody>
      </p:sp>
      <p:sp>
        <p:nvSpPr>
          <p:cNvPr id="3" name="Marcador de contenido 2"/>
          <p:cNvSpPr>
            <a:spLocks noGrp="1"/>
          </p:cNvSpPr>
          <p:nvPr>
            <p:ph idx="1"/>
          </p:nvPr>
        </p:nvSpPr>
        <p:spPr>
          <a:xfrm>
            <a:off x="916346" y="1772816"/>
            <a:ext cx="7715304" cy="4824536"/>
          </a:xfrm>
        </p:spPr>
        <p:txBody>
          <a:bodyPr>
            <a:normAutofit/>
          </a:bodyPr>
          <a:lstStyle/>
          <a:p>
            <a:pPr marL="0" indent="0">
              <a:buNone/>
            </a:pPr>
            <a:r>
              <a:rPr lang="es-ES_tradnl" dirty="0" smtClean="0">
                <a:solidFill>
                  <a:srgbClr val="404040"/>
                </a:solidFill>
              </a:rPr>
              <a:t>Ejemplos de temas para esta línea de investigación son el impacto de las TIC en el proceso educativo; la alfabetización e inclusión digital; las plataformas y los espacios virtuales; el Diseño y Desarrollo de Tecnología para la Educación (D&amp;DTE); las modalidades de educación mediadas por tecnología.</a:t>
            </a:r>
            <a:endParaRPr lang="es-MX" dirty="0" smtClean="0">
              <a:solidFill>
                <a:srgbClr val="404040"/>
              </a:solidFill>
            </a:endParaRPr>
          </a:p>
          <a:p>
            <a:endParaRPr lang="es-MX" dirty="0">
              <a:solidFill>
                <a:srgbClr val="800000"/>
              </a:solidFill>
            </a:endParaRPr>
          </a:p>
        </p:txBody>
      </p:sp>
    </p:spTree>
    <p:extLst>
      <p:ext uri="{BB962C8B-B14F-4D97-AF65-F5344CB8AC3E}">
        <p14:creationId xmlns:p14="http://schemas.microsoft.com/office/powerpoint/2010/main" val="268396285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Gestión y liderazgo educativo</a:t>
            </a:r>
            <a:endParaRPr lang="es-MX" dirty="0"/>
          </a:p>
        </p:txBody>
      </p:sp>
      <p:sp>
        <p:nvSpPr>
          <p:cNvPr id="3" name="Marcador de contenido 2"/>
          <p:cNvSpPr>
            <a:spLocks noGrp="1"/>
          </p:cNvSpPr>
          <p:nvPr>
            <p:ph idx="1"/>
          </p:nvPr>
        </p:nvSpPr>
        <p:spPr>
          <a:xfrm>
            <a:off x="634047" y="1470328"/>
            <a:ext cx="8229600" cy="4648119"/>
          </a:xfrm>
        </p:spPr>
        <p:txBody>
          <a:bodyPr>
            <a:normAutofit/>
          </a:bodyPr>
          <a:lstStyle/>
          <a:p>
            <a:pPr marL="0" indent="0">
              <a:buNone/>
            </a:pPr>
            <a:r>
              <a:rPr lang="es-ES" dirty="0" smtClean="0"/>
              <a:t>En esta línea de investigación se incluyen proyectos, actividades y estudios relacionados con la teoría y los modelos de gestión y desarrollo organizacional, con la planificación, la dirección, organización y evaluación del proceso educativo y de los procesos estratégicos, con las tendencias administrativas y la política educativa, con modelos y estilos de liderazgo.</a:t>
            </a:r>
            <a:endParaRPr lang="es-MX" dirty="0" smtClean="0"/>
          </a:p>
          <a:p>
            <a:pPr marL="0" indent="0">
              <a:buNone/>
            </a:pPr>
            <a:endParaRPr lang="es-MX" dirty="0"/>
          </a:p>
        </p:txBody>
      </p:sp>
    </p:spTree>
    <p:extLst>
      <p:ext uri="{BB962C8B-B14F-4D97-AF65-F5344CB8AC3E}">
        <p14:creationId xmlns:p14="http://schemas.microsoft.com/office/powerpoint/2010/main" val="291870001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rgbClr val="CC0000"/>
          </a:solidFill>
        </p:spPr>
        <p:txBody>
          <a:bodyPr/>
          <a:lstStyle/>
          <a:p>
            <a:r>
              <a:rPr lang="es-ES" dirty="0"/>
              <a:t>Gestión y liderazgo educativo</a:t>
            </a:r>
            <a:endParaRPr lang="es-MX" dirty="0"/>
          </a:p>
        </p:txBody>
      </p:sp>
      <p:sp>
        <p:nvSpPr>
          <p:cNvPr id="3" name="Marcador de contenido 2"/>
          <p:cNvSpPr>
            <a:spLocks noGrp="1"/>
          </p:cNvSpPr>
          <p:nvPr>
            <p:ph idx="1"/>
          </p:nvPr>
        </p:nvSpPr>
        <p:spPr>
          <a:xfrm>
            <a:off x="666201" y="1470328"/>
            <a:ext cx="8229600" cy="4648119"/>
          </a:xfrm>
        </p:spPr>
        <p:txBody>
          <a:bodyPr>
            <a:normAutofit/>
          </a:bodyPr>
          <a:lstStyle/>
          <a:p>
            <a:pPr marL="0" indent="0">
              <a:buNone/>
            </a:pPr>
            <a:r>
              <a:rPr lang="es-ES" dirty="0" smtClean="0">
                <a:solidFill>
                  <a:srgbClr val="404040"/>
                </a:solidFill>
              </a:rPr>
              <a:t>Ejemplos de temas para esta línea de investigación son uso eficiente de recursos institucionales, liderazgo educativo, trabajo colaborativo y equipos de trabajo, comunicación organizacional y trabajo conversacional, evaluación de personal, cultura organizacional, formación y evaluación de recursos humanos, legislación y reformas educativas.</a:t>
            </a:r>
            <a:endParaRPr lang="es-MX" dirty="0" smtClean="0">
              <a:solidFill>
                <a:srgbClr val="404040"/>
              </a:solidFill>
            </a:endParaRPr>
          </a:p>
          <a:p>
            <a:endParaRPr lang="es-MX" dirty="0">
              <a:solidFill>
                <a:srgbClr val="404040"/>
              </a:solidFill>
            </a:endParaRPr>
          </a:p>
        </p:txBody>
      </p:sp>
    </p:spTree>
    <p:extLst>
      <p:ext uri="{BB962C8B-B14F-4D97-AF65-F5344CB8AC3E}">
        <p14:creationId xmlns:p14="http://schemas.microsoft.com/office/powerpoint/2010/main" val="315588334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Tutoría</a:t>
            </a:r>
            <a:endParaRPr lang="es-MX" dirty="0"/>
          </a:p>
        </p:txBody>
      </p:sp>
      <p:sp>
        <p:nvSpPr>
          <p:cNvPr id="3" name="Marcador de contenido 2"/>
          <p:cNvSpPr>
            <a:spLocks noGrp="1"/>
          </p:cNvSpPr>
          <p:nvPr>
            <p:ph idx="1"/>
          </p:nvPr>
        </p:nvSpPr>
        <p:spPr>
          <a:xfrm>
            <a:off x="650124" y="1470328"/>
            <a:ext cx="8229600" cy="4648119"/>
          </a:xfrm>
        </p:spPr>
        <p:txBody>
          <a:bodyPr>
            <a:normAutofit/>
          </a:bodyPr>
          <a:lstStyle/>
          <a:p>
            <a:pPr marL="0" indent="0">
              <a:buNone/>
            </a:pPr>
            <a:r>
              <a:rPr lang="es-ES" dirty="0" smtClean="0"/>
              <a:t>En esta línea de investigación se incluyen proyectos, actividades y estudios relacionados con las teorías y modelos de tutoría, estado del arte de las tutorías, enfoques y aproximaciones teórico-metodológicas a la práctica de la tutoría, distinciones de otras formas y modelos de acompañamiento, relaciones entre tutoría y éxito académico, modalidades de tutoría, formación de tutores.</a:t>
            </a:r>
            <a:endParaRPr lang="es-MX" dirty="0" smtClean="0"/>
          </a:p>
          <a:p>
            <a:pPr marL="0" indent="0">
              <a:buNone/>
            </a:pPr>
            <a:endParaRPr lang="es-MX" dirty="0"/>
          </a:p>
        </p:txBody>
      </p:sp>
    </p:spTree>
    <p:extLst>
      <p:ext uri="{BB962C8B-B14F-4D97-AF65-F5344CB8AC3E}">
        <p14:creationId xmlns:p14="http://schemas.microsoft.com/office/powerpoint/2010/main" val="143158940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rgbClr val="CC0000"/>
          </a:solidFill>
        </p:spPr>
        <p:txBody>
          <a:bodyPr/>
          <a:lstStyle/>
          <a:p>
            <a:r>
              <a:rPr lang="es-ES" dirty="0" smtClean="0"/>
              <a:t>Tutoría</a:t>
            </a:r>
            <a:endParaRPr lang="es-MX" dirty="0"/>
          </a:p>
        </p:txBody>
      </p:sp>
      <p:sp>
        <p:nvSpPr>
          <p:cNvPr id="3" name="Marcador de contenido 2"/>
          <p:cNvSpPr>
            <a:spLocks noGrp="1"/>
          </p:cNvSpPr>
          <p:nvPr>
            <p:ph idx="1"/>
          </p:nvPr>
        </p:nvSpPr>
        <p:spPr/>
        <p:txBody>
          <a:bodyPr>
            <a:normAutofit/>
          </a:bodyPr>
          <a:lstStyle/>
          <a:p>
            <a:pPr marL="0" indent="0">
              <a:buNone/>
            </a:pPr>
            <a:r>
              <a:rPr lang="es-ES" dirty="0" smtClean="0">
                <a:solidFill>
                  <a:srgbClr val="404040"/>
                </a:solidFill>
              </a:rPr>
              <a:t>Ejemplos de temas para esta línea de investigación son el impacto de la tutoría en el proceso formativo de estudiantes, análisis de alternativas y modalidades de tutoría, impacto de los procesos de formación de tutores, relación entre los procesos de tutoría y otros procesos institucionales, entre otros.</a:t>
            </a:r>
            <a:endParaRPr lang="es-MX" dirty="0" smtClean="0">
              <a:solidFill>
                <a:srgbClr val="404040"/>
              </a:solidFill>
            </a:endParaRPr>
          </a:p>
          <a:p>
            <a:endParaRPr lang="es-MX" dirty="0">
              <a:solidFill>
                <a:srgbClr val="404040"/>
              </a:solidFill>
            </a:endParaRPr>
          </a:p>
        </p:txBody>
      </p:sp>
    </p:spTree>
    <p:extLst>
      <p:ext uri="{BB962C8B-B14F-4D97-AF65-F5344CB8AC3E}">
        <p14:creationId xmlns:p14="http://schemas.microsoft.com/office/powerpoint/2010/main" val="390192396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chor="ctr"/>
          <a:lstStyle/>
          <a:p>
            <a:r>
              <a:rPr lang="es-ES" dirty="0" smtClean="0"/>
              <a:t>Entorno del proceso educativo</a:t>
            </a:r>
            <a:endParaRPr lang="es-MX" dirty="0"/>
          </a:p>
        </p:txBody>
      </p:sp>
      <p:sp>
        <p:nvSpPr>
          <p:cNvPr id="3" name="Marcador de contenido 2"/>
          <p:cNvSpPr>
            <a:spLocks noGrp="1"/>
          </p:cNvSpPr>
          <p:nvPr>
            <p:ph idx="1"/>
          </p:nvPr>
        </p:nvSpPr>
        <p:spPr>
          <a:xfrm>
            <a:off x="682278" y="1470328"/>
            <a:ext cx="8229600" cy="4648119"/>
          </a:xfrm>
        </p:spPr>
        <p:txBody>
          <a:bodyPr>
            <a:normAutofit lnSpcReduction="10000"/>
          </a:bodyPr>
          <a:lstStyle/>
          <a:p>
            <a:pPr marL="0" indent="0">
              <a:buNone/>
            </a:pPr>
            <a:r>
              <a:rPr lang="es-ES" dirty="0" smtClean="0"/>
              <a:t>En esta línea de investigación, se incluyen todos aquellos proyectos, actividades y estudios  relacionados con todas las posibilidades de vinculación e interacción entre las instituciones de educación superior tecnológica y los sectores económicos, los sectores sociales, así como el resto de instituciones y grupos humanos en diversas situaciones sociales, económicas, políticas y de riesgo.</a:t>
            </a:r>
            <a:endParaRPr lang="es-MX" dirty="0" smtClean="0"/>
          </a:p>
        </p:txBody>
      </p:sp>
    </p:spTree>
    <p:extLst>
      <p:ext uri="{BB962C8B-B14F-4D97-AF65-F5344CB8AC3E}">
        <p14:creationId xmlns:p14="http://schemas.microsoft.com/office/powerpoint/2010/main" val="227618850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rgbClr val="CC0000"/>
          </a:solidFill>
        </p:spPr>
        <p:txBody>
          <a:bodyPr/>
          <a:lstStyle/>
          <a:p>
            <a:r>
              <a:rPr lang="es-ES" dirty="0" smtClean="0"/>
              <a:t>Entorno del proceso educativo</a:t>
            </a:r>
            <a:endParaRPr lang="es-MX" dirty="0"/>
          </a:p>
        </p:txBody>
      </p:sp>
      <p:sp>
        <p:nvSpPr>
          <p:cNvPr id="3" name="Marcador de contenido 2"/>
          <p:cNvSpPr>
            <a:spLocks noGrp="1"/>
          </p:cNvSpPr>
          <p:nvPr>
            <p:ph idx="1"/>
          </p:nvPr>
        </p:nvSpPr>
        <p:spPr>
          <a:xfrm>
            <a:off x="650124" y="1438178"/>
            <a:ext cx="8229600" cy="4648119"/>
          </a:xfrm>
        </p:spPr>
        <p:txBody>
          <a:bodyPr>
            <a:normAutofit fontScale="92500" lnSpcReduction="10000"/>
          </a:bodyPr>
          <a:lstStyle/>
          <a:p>
            <a:pPr marL="0" indent="0">
              <a:buNone/>
            </a:pPr>
            <a:r>
              <a:rPr lang="es-ES" dirty="0" smtClean="0">
                <a:solidFill>
                  <a:srgbClr val="404040"/>
                </a:solidFill>
              </a:rPr>
              <a:t>Ejemplos de temas para esta línea de investigación son el impacto de las diferentes carreras en la comunidad; estudios de equidad de género; atención de problemas de violencia; relaciones entre ciencia, tecnología y sociedad; ocupación, trabajo e ingresos; percepciones sociales sobre la ciencia y la tecnología; educación y desarrollo comunitario; vinculación escuela-empresa; emprendimiento y, en general, todos aquellos temas que analizan y proponen soluciones a las necesidades y demandas sociales.</a:t>
            </a:r>
            <a:endParaRPr lang="es-MX" dirty="0" smtClean="0">
              <a:solidFill>
                <a:srgbClr val="404040"/>
              </a:solidFill>
            </a:endParaRPr>
          </a:p>
          <a:p>
            <a:pPr marL="0" indent="0">
              <a:buNone/>
            </a:pPr>
            <a:endParaRPr lang="es-MX" dirty="0">
              <a:solidFill>
                <a:srgbClr val="404040"/>
              </a:solidFill>
            </a:endParaRPr>
          </a:p>
        </p:txBody>
      </p:sp>
    </p:spTree>
    <p:extLst>
      <p:ext uri="{BB962C8B-B14F-4D97-AF65-F5344CB8AC3E}">
        <p14:creationId xmlns:p14="http://schemas.microsoft.com/office/powerpoint/2010/main" val="287351452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92988" y="1936013"/>
            <a:ext cx="8111565" cy="3625608"/>
          </a:xfrm>
          <a:prstGeom prst="rect">
            <a:avLst/>
          </a:prstGeom>
          <a:noFill/>
        </p:spPr>
        <p:txBody>
          <a:bodyPr wrap="none" rtlCol="0">
            <a:spAutoFit/>
          </a:bodyPr>
          <a:lstStyle/>
          <a:p>
            <a:pPr algn="dist">
              <a:lnSpc>
                <a:spcPct val="120000"/>
              </a:lnSpc>
            </a:pPr>
            <a:r>
              <a:rPr lang="es-ES" sz="2400" b="1" dirty="0" smtClean="0">
                <a:solidFill>
                  <a:srgbClr val="800000"/>
                </a:solidFill>
                <a:latin typeface="Times New Roman"/>
                <a:cs typeface="Times New Roman"/>
              </a:rPr>
              <a:t>Serie </a:t>
            </a:r>
            <a:r>
              <a:rPr lang="es-ES" sz="2400" b="1" dirty="0">
                <a:solidFill>
                  <a:srgbClr val="800000"/>
                </a:solidFill>
                <a:latin typeface="Times New Roman"/>
                <a:cs typeface="Times New Roman"/>
              </a:rPr>
              <a:t>coherente de proyectos, actividades o </a:t>
            </a:r>
            <a:r>
              <a:rPr lang="es-ES" sz="2400" b="1" dirty="0" smtClean="0">
                <a:solidFill>
                  <a:srgbClr val="800000"/>
                </a:solidFill>
                <a:latin typeface="Times New Roman"/>
                <a:cs typeface="Times New Roman"/>
              </a:rPr>
              <a:t>estudios</a:t>
            </a:r>
          </a:p>
          <a:p>
            <a:pPr algn="dist">
              <a:lnSpc>
                <a:spcPct val="120000"/>
              </a:lnSpc>
            </a:pPr>
            <a:r>
              <a:rPr lang="es-ES" sz="2400" b="1" dirty="0" smtClean="0">
                <a:solidFill>
                  <a:schemeClr val="tx1">
                    <a:lumMod val="50000"/>
                    <a:lumOff val="50000"/>
                  </a:schemeClr>
                </a:solidFill>
                <a:latin typeface="Times New Roman"/>
                <a:cs typeface="Times New Roman"/>
              </a:rPr>
              <a:t>que </a:t>
            </a:r>
            <a:r>
              <a:rPr lang="es-ES" sz="2400" b="1" dirty="0">
                <a:solidFill>
                  <a:schemeClr val="tx1">
                    <a:lumMod val="50000"/>
                    <a:lumOff val="50000"/>
                  </a:schemeClr>
                </a:solidFill>
                <a:latin typeface="Times New Roman"/>
                <a:cs typeface="Times New Roman"/>
              </a:rPr>
              <a:t>profundizan en el </a:t>
            </a:r>
            <a:r>
              <a:rPr lang="es-ES" sz="2400" b="1" dirty="0" smtClean="0">
                <a:solidFill>
                  <a:schemeClr val="tx1">
                    <a:lumMod val="50000"/>
                    <a:lumOff val="50000"/>
                  </a:schemeClr>
                </a:solidFill>
                <a:latin typeface="Times New Roman"/>
                <a:cs typeface="Times New Roman"/>
              </a:rPr>
              <a:t>conocimiento</a:t>
            </a:r>
          </a:p>
          <a:p>
            <a:pPr algn="dist">
              <a:lnSpc>
                <a:spcPct val="120000"/>
              </a:lnSpc>
            </a:pPr>
            <a:r>
              <a:rPr lang="es-ES" sz="2400" b="1" dirty="0" smtClean="0">
                <a:solidFill>
                  <a:srgbClr val="800000"/>
                </a:solidFill>
                <a:latin typeface="Times New Roman"/>
                <a:cs typeface="Times New Roman"/>
              </a:rPr>
              <a:t>como </a:t>
            </a:r>
            <a:r>
              <a:rPr lang="es-ES" sz="2400" b="1" dirty="0">
                <a:solidFill>
                  <a:srgbClr val="800000"/>
                </a:solidFill>
                <a:latin typeface="Times New Roman"/>
                <a:cs typeface="Times New Roman"/>
              </a:rPr>
              <a:t>producto de la </a:t>
            </a:r>
            <a:r>
              <a:rPr lang="es-ES" sz="2400" b="1" dirty="0" smtClean="0">
                <a:solidFill>
                  <a:srgbClr val="800000"/>
                </a:solidFill>
                <a:latin typeface="Times New Roman"/>
                <a:cs typeface="Times New Roman"/>
              </a:rPr>
              <a:t>investigación básica </a:t>
            </a:r>
            <a:r>
              <a:rPr lang="es-ES" sz="2400" b="1" dirty="0">
                <a:solidFill>
                  <a:srgbClr val="800000"/>
                </a:solidFill>
                <a:latin typeface="Times New Roman"/>
                <a:cs typeface="Times New Roman"/>
              </a:rPr>
              <a:t>y </a:t>
            </a:r>
            <a:r>
              <a:rPr lang="es-ES" sz="2400" b="1" dirty="0" smtClean="0">
                <a:solidFill>
                  <a:srgbClr val="800000"/>
                </a:solidFill>
                <a:latin typeface="Times New Roman"/>
                <a:cs typeface="Times New Roman"/>
              </a:rPr>
              <a:t>aplicada</a:t>
            </a:r>
          </a:p>
          <a:p>
            <a:pPr algn="dist">
              <a:lnSpc>
                <a:spcPct val="120000"/>
              </a:lnSpc>
            </a:pPr>
            <a:r>
              <a:rPr lang="es-ES" sz="2400" b="1" dirty="0" smtClean="0">
                <a:solidFill>
                  <a:srgbClr val="7F7F7F"/>
                </a:solidFill>
                <a:latin typeface="Times New Roman"/>
                <a:cs typeface="Times New Roman"/>
              </a:rPr>
              <a:t>con </a:t>
            </a:r>
            <a:r>
              <a:rPr lang="es-ES" sz="2400" b="1" dirty="0">
                <a:solidFill>
                  <a:srgbClr val="7F7F7F"/>
                </a:solidFill>
                <a:latin typeface="Times New Roman"/>
                <a:cs typeface="Times New Roman"/>
              </a:rPr>
              <a:t>un conjunto de objetivos y metas de </a:t>
            </a:r>
            <a:r>
              <a:rPr lang="es-ES" sz="2400" b="1" dirty="0" smtClean="0">
                <a:solidFill>
                  <a:srgbClr val="7F7F7F"/>
                </a:solidFill>
                <a:latin typeface="Times New Roman"/>
                <a:cs typeface="Times New Roman"/>
              </a:rPr>
              <a:t>carácter académico,</a:t>
            </a:r>
          </a:p>
          <a:p>
            <a:pPr algn="dist">
              <a:lnSpc>
                <a:spcPct val="120000"/>
              </a:lnSpc>
            </a:pPr>
            <a:r>
              <a:rPr lang="es-ES" sz="2400" b="1" dirty="0" smtClean="0">
                <a:solidFill>
                  <a:srgbClr val="800000"/>
                </a:solidFill>
                <a:latin typeface="Times New Roman"/>
                <a:cs typeface="Times New Roman"/>
              </a:rPr>
              <a:t>en </a:t>
            </a:r>
            <a:r>
              <a:rPr lang="es-ES" sz="2400" b="1" dirty="0">
                <a:solidFill>
                  <a:srgbClr val="800000"/>
                </a:solidFill>
                <a:latin typeface="Times New Roman"/>
                <a:cs typeface="Times New Roman"/>
              </a:rPr>
              <a:t>temas disciplinares o </a:t>
            </a:r>
            <a:r>
              <a:rPr lang="es-ES" sz="2400" b="1" dirty="0" smtClean="0">
                <a:solidFill>
                  <a:srgbClr val="800000"/>
                </a:solidFill>
                <a:latin typeface="Times New Roman"/>
                <a:cs typeface="Times New Roman"/>
              </a:rPr>
              <a:t>multidisciplinares,</a:t>
            </a:r>
          </a:p>
          <a:p>
            <a:pPr algn="dist">
              <a:lnSpc>
                <a:spcPct val="120000"/>
              </a:lnSpc>
            </a:pPr>
            <a:r>
              <a:rPr lang="es-ES" sz="2400" b="1" dirty="0" smtClean="0">
                <a:solidFill>
                  <a:srgbClr val="7F7F7F"/>
                </a:solidFill>
                <a:latin typeface="Times New Roman"/>
                <a:cs typeface="Times New Roman"/>
              </a:rPr>
              <a:t>que llevan </a:t>
            </a:r>
            <a:r>
              <a:rPr lang="es-ES" sz="2400" b="1" dirty="0">
                <a:solidFill>
                  <a:srgbClr val="7F7F7F"/>
                </a:solidFill>
                <a:latin typeface="Times New Roman"/>
                <a:cs typeface="Times New Roman"/>
              </a:rPr>
              <a:t>al desarrollo de aplicaciones de </a:t>
            </a:r>
            <a:r>
              <a:rPr lang="es-ES" sz="2400" b="1" dirty="0" smtClean="0">
                <a:solidFill>
                  <a:srgbClr val="7F7F7F"/>
                </a:solidFill>
                <a:latin typeface="Times New Roman"/>
                <a:cs typeface="Times New Roman"/>
              </a:rPr>
              <a:t>tipo innovador</a:t>
            </a:r>
          </a:p>
          <a:p>
            <a:pPr algn="dist">
              <a:lnSpc>
                <a:spcPct val="120000"/>
              </a:lnSpc>
            </a:pPr>
            <a:r>
              <a:rPr lang="es-ES" sz="2400" b="1" dirty="0" smtClean="0">
                <a:solidFill>
                  <a:srgbClr val="800000"/>
                </a:solidFill>
                <a:latin typeface="Times New Roman"/>
                <a:cs typeface="Times New Roman"/>
              </a:rPr>
              <a:t>en </a:t>
            </a:r>
            <a:r>
              <a:rPr lang="es-ES" sz="2400" b="1" dirty="0">
                <a:solidFill>
                  <a:srgbClr val="800000"/>
                </a:solidFill>
                <a:latin typeface="Times New Roman"/>
                <a:cs typeface="Times New Roman"/>
              </a:rPr>
              <a:t>beneficio de la sociedad. </a:t>
            </a:r>
            <a:endParaRPr lang="es-ES" sz="2400" dirty="0">
              <a:solidFill>
                <a:srgbClr val="800000"/>
              </a:solidFill>
              <a:latin typeface="Times New Roman"/>
              <a:cs typeface="Times New Roman"/>
            </a:endParaRPr>
          </a:p>
          <a:p>
            <a:pPr algn="dist">
              <a:lnSpc>
                <a:spcPct val="120000"/>
              </a:lnSpc>
            </a:pPr>
            <a:endParaRPr lang="es-ES" sz="2400" dirty="0">
              <a:solidFill>
                <a:srgbClr val="800000"/>
              </a:solidFill>
              <a:latin typeface="Times New Roman"/>
              <a:cs typeface="Times New Roman"/>
            </a:endParaRPr>
          </a:p>
        </p:txBody>
      </p:sp>
      <p:sp>
        <p:nvSpPr>
          <p:cNvPr id="3" name="Título 2"/>
          <p:cNvSpPr>
            <a:spLocks noGrp="1"/>
          </p:cNvSpPr>
          <p:nvPr>
            <p:ph type="title"/>
          </p:nvPr>
        </p:nvSpPr>
        <p:spPr/>
        <p:txBody>
          <a:bodyPr>
            <a:normAutofit/>
          </a:bodyPr>
          <a:lstStyle/>
          <a:p>
            <a:r>
              <a:rPr lang="es-ES" dirty="0" smtClean="0"/>
              <a:t>LGAC</a:t>
            </a:r>
            <a:endParaRPr lang="es-ES" dirty="0"/>
          </a:p>
        </p:txBody>
      </p:sp>
    </p:spTree>
    <p:extLst>
      <p:ext uri="{BB962C8B-B14F-4D97-AF65-F5344CB8AC3E}">
        <p14:creationId xmlns:p14="http://schemas.microsoft.com/office/powerpoint/2010/main" val="296311945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Elementos de una LGAC</a:t>
            </a:r>
            <a:endParaRPr lang="es-ES" dirty="0"/>
          </a:p>
        </p:txBody>
      </p:sp>
      <p:sp>
        <p:nvSpPr>
          <p:cNvPr id="4" name="Marcador de contenido 3"/>
          <p:cNvSpPr>
            <a:spLocks noGrp="1"/>
          </p:cNvSpPr>
          <p:nvPr>
            <p:ph idx="1"/>
          </p:nvPr>
        </p:nvSpPr>
        <p:spPr/>
        <p:txBody>
          <a:bodyPr/>
          <a:lstStyle/>
          <a:p>
            <a:r>
              <a:rPr lang="es-ES" dirty="0"/>
              <a:t>Relación con un programa académico </a:t>
            </a:r>
          </a:p>
          <a:p>
            <a:r>
              <a:rPr lang="es-ES" dirty="0"/>
              <a:t>Suficiencia de </a:t>
            </a:r>
            <a:r>
              <a:rPr lang="es-ES" dirty="0" smtClean="0"/>
              <a:t>recursos</a:t>
            </a:r>
            <a:endParaRPr lang="es-ES" dirty="0"/>
          </a:p>
          <a:p>
            <a:r>
              <a:rPr lang="es-ES" dirty="0"/>
              <a:t>Número pertinente de investigadores.</a:t>
            </a:r>
          </a:p>
          <a:p>
            <a:r>
              <a:rPr lang="es-ES" dirty="0" smtClean="0"/>
              <a:t>Consistencia</a:t>
            </a:r>
            <a:endParaRPr lang="es-ES" dirty="0"/>
          </a:p>
          <a:p>
            <a:pPr lvl="1"/>
            <a:r>
              <a:rPr lang="es-ES" dirty="0"/>
              <a:t>Productividad real o potencial </a:t>
            </a:r>
          </a:p>
          <a:p>
            <a:pPr lvl="1"/>
            <a:r>
              <a:rPr lang="es-ES" dirty="0"/>
              <a:t>Continuidad y proyección</a:t>
            </a:r>
          </a:p>
          <a:p>
            <a:pPr lvl="1"/>
            <a:r>
              <a:rPr lang="es-ES" dirty="0"/>
              <a:t> Articulación</a:t>
            </a:r>
          </a:p>
          <a:p>
            <a:endParaRPr lang="es-ES" dirty="0"/>
          </a:p>
        </p:txBody>
      </p:sp>
    </p:spTree>
    <p:extLst>
      <p:ext uri="{BB962C8B-B14F-4D97-AF65-F5344CB8AC3E}">
        <p14:creationId xmlns:p14="http://schemas.microsoft.com/office/powerpoint/2010/main" val="928910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620713"/>
            <a:ext cx="7561262" cy="5133975"/>
          </a:xfrm>
          <a:prstGeom prst="rect">
            <a:avLst/>
          </a:prstGeom>
          <a:noFill/>
          <a:ln w="76200">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41986" name="AutoShape 3" descr="Flag of Canada">
            <a:hlinkClick r:id="rId4" tooltip="Flag of Canada"/>
          </p:cNvPr>
          <p:cNvSpPr>
            <a:spLocks noChangeAspect="1" noChangeArrowheads="1"/>
          </p:cNvSpPr>
          <p:nvPr/>
        </p:nvSpPr>
        <p:spPr bwMode="auto">
          <a:xfrm>
            <a:off x="3735388" y="2886075"/>
            <a:ext cx="20955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987" name="Rectangle 4"/>
          <p:cNvSpPr>
            <a:spLocks noChangeArrowheads="1"/>
          </p:cNvSpPr>
          <p:nvPr/>
        </p:nvSpPr>
        <p:spPr bwMode="auto">
          <a:xfrm>
            <a:off x="827088" y="4221163"/>
            <a:ext cx="7561262" cy="1511300"/>
          </a:xfrm>
          <a:prstGeom prst="rect">
            <a:avLst/>
          </a:prstGeom>
          <a:solidFill>
            <a:schemeClr val="bg1"/>
          </a:solidFill>
          <a:ln w="12700">
            <a:solidFill>
              <a:schemeClr val="bg1"/>
            </a:solidFill>
            <a:miter lim="800000"/>
            <a:headEnd/>
            <a:tailEnd/>
          </a:ln>
        </p:spPr>
        <p:txBody>
          <a:bodyPr wrap="none" anchor="ctr"/>
          <a:lstStyle/>
          <a:p>
            <a:endParaRPr lang="en-US"/>
          </a:p>
        </p:txBody>
      </p:sp>
      <p:sp>
        <p:nvSpPr>
          <p:cNvPr id="111621" name="Rectangle 5"/>
          <p:cNvSpPr>
            <a:spLocks noChangeArrowheads="1"/>
          </p:cNvSpPr>
          <p:nvPr/>
        </p:nvSpPr>
        <p:spPr bwMode="auto">
          <a:xfrm>
            <a:off x="1331913" y="4364038"/>
            <a:ext cx="1368425" cy="250825"/>
          </a:xfrm>
          <a:prstGeom prst="rect">
            <a:avLst/>
          </a:prstGeom>
          <a:solidFill>
            <a:srgbClr val="006600"/>
          </a:solidFill>
          <a:ln w="9525">
            <a:solidFill>
              <a:schemeClr val="tx1"/>
            </a:solidFill>
            <a:miter lim="800000"/>
            <a:headEnd/>
            <a:tailEnd/>
          </a:ln>
          <a:effectLst/>
        </p:spPr>
        <p:txBody>
          <a:bodyPr wrap="none" anchor="ctr"/>
          <a:lstStyle/>
          <a:p>
            <a:pPr algn="ctr">
              <a:defRPr/>
            </a:pPr>
            <a:r>
              <a:rPr lang="es-MX" b="1">
                <a:effectLst>
                  <a:outerShdw blurRad="38100" dist="38100" dir="2700000" algn="tl">
                    <a:srgbClr val="FFFFFF"/>
                  </a:outerShdw>
                </a:effectLst>
                <a:latin typeface="Times New Roman" pitchFamily="18" charset="0"/>
                <a:ea typeface="+mn-ea"/>
                <a:cs typeface="Arial" pitchFamily="34" charset="0"/>
              </a:rPr>
              <a:t>&lt;0.25</a:t>
            </a:r>
            <a:endParaRPr lang="es-ES" b="1">
              <a:effectLst>
                <a:outerShdw blurRad="38100" dist="38100" dir="2700000" algn="tl">
                  <a:srgbClr val="FFFFFF"/>
                </a:outerShdw>
              </a:effectLst>
              <a:latin typeface="Times New Roman" pitchFamily="18" charset="0"/>
              <a:ea typeface="+mn-ea"/>
              <a:cs typeface="Arial" pitchFamily="34" charset="0"/>
            </a:endParaRPr>
          </a:p>
        </p:txBody>
      </p:sp>
      <p:sp>
        <p:nvSpPr>
          <p:cNvPr id="111622" name="Rectangle 6"/>
          <p:cNvSpPr>
            <a:spLocks noChangeArrowheads="1"/>
          </p:cNvSpPr>
          <p:nvPr/>
        </p:nvSpPr>
        <p:spPr bwMode="auto">
          <a:xfrm>
            <a:off x="1331913" y="4797425"/>
            <a:ext cx="1368425" cy="250825"/>
          </a:xfrm>
          <a:prstGeom prst="rect">
            <a:avLst/>
          </a:prstGeom>
          <a:solidFill>
            <a:srgbClr val="009900"/>
          </a:solidFill>
          <a:ln w="9525">
            <a:solidFill>
              <a:schemeClr val="tx1"/>
            </a:solidFill>
            <a:miter lim="800000"/>
            <a:headEnd/>
            <a:tailEnd/>
          </a:ln>
          <a:effectLst/>
        </p:spPr>
        <p:txBody>
          <a:bodyPr wrap="none" anchor="ctr"/>
          <a:lstStyle/>
          <a:p>
            <a:pPr algn="ctr">
              <a:defRPr/>
            </a:pPr>
            <a:r>
              <a:rPr lang="es-MX" b="1">
                <a:effectLst>
                  <a:outerShdw blurRad="38100" dist="38100" dir="2700000" algn="tl">
                    <a:srgbClr val="FFFFFF"/>
                  </a:outerShdw>
                </a:effectLst>
                <a:latin typeface="Times New Roman" charset="0"/>
                <a:cs typeface="Arial" charset="0"/>
              </a:rPr>
              <a:t>0.25 – 0.29</a:t>
            </a:r>
            <a:endParaRPr lang="es-ES" b="1">
              <a:effectLst>
                <a:outerShdw blurRad="38100" dist="38100" dir="2700000" algn="tl">
                  <a:srgbClr val="FFFFFF"/>
                </a:outerShdw>
              </a:effectLst>
              <a:latin typeface="Times New Roman" charset="0"/>
              <a:cs typeface="Arial" charset="0"/>
            </a:endParaRPr>
          </a:p>
        </p:txBody>
      </p:sp>
      <p:sp>
        <p:nvSpPr>
          <p:cNvPr id="111623" name="Rectangle 7"/>
          <p:cNvSpPr>
            <a:spLocks noChangeArrowheads="1"/>
          </p:cNvSpPr>
          <p:nvPr/>
        </p:nvSpPr>
        <p:spPr bwMode="auto">
          <a:xfrm>
            <a:off x="1331913" y="5264150"/>
            <a:ext cx="1368425" cy="250825"/>
          </a:xfrm>
          <a:prstGeom prst="rect">
            <a:avLst/>
          </a:prstGeom>
          <a:solidFill>
            <a:srgbClr val="CCCC00"/>
          </a:solidFill>
          <a:ln w="9525">
            <a:solidFill>
              <a:schemeClr val="tx1"/>
            </a:solidFill>
            <a:miter lim="800000"/>
            <a:headEnd/>
            <a:tailEnd/>
          </a:ln>
          <a:effectLst/>
        </p:spPr>
        <p:txBody>
          <a:bodyPr wrap="none" anchor="ctr"/>
          <a:lstStyle/>
          <a:p>
            <a:pPr algn="ctr">
              <a:defRPr/>
            </a:pPr>
            <a:r>
              <a:rPr lang="es-MX" b="1">
                <a:effectLst>
                  <a:outerShdw blurRad="38100" dist="38100" dir="2700000" algn="tl">
                    <a:srgbClr val="FFFFFF"/>
                  </a:outerShdw>
                </a:effectLst>
                <a:latin typeface="Times New Roman" charset="0"/>
                <a:cs typeface="Arial" charset="0"/>
              </a:rPr>
              <a:t>0.30 – 0.34</a:t>
            </a:r>
            <a:endParaRPr lang="es-ES" b="1">
              <a:effectLst>
                <a:outerShdw blurRad="38100" dist="38100" dir="2700000" algn="tl">
                  <a:srgbClr val="FFFFFF"/>
                </a:outerShdw>
              </a:effectLst>
              <a:latin typeface="Times New Roman" charset="0"/>
              <a:cs typeface="Arial" charset="0"/>
            </a:endParaRPr>
          </a:p>
        </p:txBody>
      </p:sp>
      <p:sp>
        <p:nvSpPr>
          <p:cNvPr id="111624" name="Rectangle 8"/>
          <p:cNvSpPr>
            <a:spLocks noChangeArrowheads="1"/>
          </p:cNvSpPr>
          <p:nvPr/>
        </p:nvSpPr>
        <p:spPr bwMode="auto">
          <a:xfrm>
            <a:off x="3922713" y="5265738"/>
            <a:ext cx="1368425" cy="250825"/>
          </a:xfrm>
          <a:prstGeom prst="rect">
            <a:avLst/>
          </a:prstGeom>
          <a:solidFill>
            <a:srgbClr val="CC3300"/>
          </a:solidFill>
          <a:ln w="9525">
            <a:solidFill>
              <a:schemeClr val="tx1"/>
            </a:solidFill>
            <a:miter lim="800000"/>
            <a:headEnd/>
            <a:tailEnd/>
          </a:ln>
          <a:effectLst/>
        </p:spPr>
        <p:txBody>
          <a:bodyPr wrap="none" anchor="ctr"/>
          <a:lstStyle/>
          <a:p>
            <a:pPr algn="ctr">
              <a:defRPr/>
            </a:pPr>
            <a:r>
              <a:rPr lang="es-MX" b="1">
                <a:effectLst>
                  <a:outerShdw blurRad="38100" dist="38100" dir="2700000" algn="tl">
                    <a:srgbClr val="FFFFFF"/>
                  </a:outerShdw>
                </a:effectLst>
                <a:latin typeface="Times New Roman" charset="0"/>
                <a:cs typeface="Arial" charset="0"/>
              </a:rPr>
              <a:t>0.50 – 0.54</a:t>
            </a:r>
            <a:endParaRPr lang="es-ES" b="1">
              <a:effectLst>
                <a:outerShdw blurRad="38100" dist="38100" dir="2700000" algn="tl">
                  <a:srgbClr val="FFFFFF"/>
                </a:outerShdw>
              </a:effectLst>
              <a:latin typeface="Times New Roman" charset="0"/>
              <a:cs typeface="Arial" charset="0"/>
            </a:endParaRPr>
          </a:p>
        </p:txBody>
      </p:sp>
      <p:sp>
        <p:nvSpPr>
          <p:cNvPr id="111625" name="Rectangle 9"/>
          <p:cNvSpPr>
            <a:spLocks noChangeArrowheads="1"/>
          </p:cNvSpPr>
          <p:nvPr/>
        </p:nvSpPr>
        <p:spPr bwMode="auto">
          <a:xfrm>
            <a:off x="3922713" y="4797425"/>
            <a:ext cx="1368425" cy="250825"/>
          </a:xfrm>
          <a:prstGeom prst="rect">
            <a:avLst/>
          </a:prstGeom>
          <a:solidFill>
            <a:srgbClr val="FF7C80"/>
          </a:solidFill>
          <a:ln w="9525">
            <a:solidFill>
              <a:schemeClr val="tx1"/>
            </a:solidFill>
            <a:miter lim="800000"/>
            <a:headEnd/>
            <a:tailEnd/>
          </a:ln>
          <a:effectLst/>
        </p:spPr>
        <p:txBody>
          <a:bodyPr wrap="none" anchor="ctr"/>
          <a:lstStyle/>
          <a:p>
            <a:pPr algn="ctr">
              <a:defRPr/>
            </a:pPr>
            <a:r>
              <a:rPr lang="es-MX" b="1">
                <a:effectLst>
                  <a:outerShdw blurRad="38100" dist="38100" dir="2700000" algn="tl">
                    <a:srgbClr val="FFFFFF"/>
                  </a:outerShdw>
                </a:effectLst>
                <a:latin typeface="Times New Roman" charset="0"/>
                <a:cs typeface="Arial" charset="0"/>
              </a:rPr>
              <a:t>0.46 – 0.49</a:t>
            </a:r>
            <a:endParaRPr lang="es-ES" b="1">
              <a:effectLst>
                <a:outerShdw blurRad="38100" dist="38100" dir="2700000" algn="tl">
                  <a:srgbClr val="FFFFFF"/>
                </a:outerShdw>
              </a:effectLst>
              <a:latin typeface="Times New Roman" charset="0"/>
              <a:cs typeface="Arial" charset="0"/>
            </a:endParaRPr>
          </a:p>
        </p:txBody>
      </p:sp>
      <p:sp>
        <p:nvSpPr>
          <p:cNvPr id="111626" name="Rectangle 10"/>
          <p:cNvSpPr>
            <a:spLocks noChangeArrowheads="1"/>
          </p:cNvSpPr>
          <p:nvPr/>
        </p:nvSpPr>
        <p:spPr bwMode="auto">
          <a:xfrm>
            <a:off x="3924300" y="4364038"/>
            <a:ext cx="1368425" cy="250825"/>
          </a:xfrm>
          <a:prstGeom prst="rect">
            <a:avLst/>
          </a:prstGeom>
          <a:solidFill>
            <a:srgbClr val="CC9200"/>
          </a:solidFill>
          <a:ln w="9525">
            <a:solidFill>
              <a:schemeClr val="tx1"/>
            </a:solidFill>
            <a:miter lim="800000"/>
            <a:headEnd/>
            <a:tailEnd/>
          </a:ln>
          <a:effectLst/>
        </p:spPr>
        <p:txBody>
          <a:bodyPr wrap="none" anchor="ctr"/>
          <a:lstStyle/>
          <a:p>
            <a:pPr algn="ctr">
              <a:defRPr/>
            </a:pPr>
            <a:r>
              <a:rPr lang="es-MX" b="1">
                <a:effectLst>
                  <a:outerShdw blurRad="38100" dist="38100" dir="2700000" algn="tl">
                    <a:srgbClr val="FFFFFF"/>
                  </a:outerShdw>
                </a:effectLst>
                <a:latin typeface="Times New Roman" charset="0"/>
                <a:cs typeface="Arial" charset="0"/>
              </a:rPr>
              <a:t>0.40 – 0.45</a:t>
            </a:r>
            <a:endParaRPr lang="es-ES" b="1">
              <a:effectLst>
                <a:outerShdw blurRad="38100" dist="38100" dir="2700000" algn="tl">
                  <a:srgbClr val="FFFFFF"/>
                </a:outerShdw>
              </a:effectLst>
              <a:latin typeface="Times New Roman" charset="0"/>
              <a:cs typeface="Arial" charset="0"/>
            </a:endParaRPr>
          </a:p>
        </p:txBody>
      </p:sp>
      <p:sp>
        <p:nvSpPr>
          <p:cNvPr id="111627" name="Rectangle 11"/>
          <p:cNvSpPr>
            <a:spLocks noChangeArrowheads="1"/>
          </p:cNvSpPr>
          <p:nvPr/>
        </p:nvSpPr>
        <p:spPr bwMode="auto">
          <a:xfrm>
            <a:off x="3924300" y="3932238"/>
            <a:ext cx="1368425" cy="250825"/>
          </a:xfrm>
          <a:prstGeom prst="rect">
            <a:avLst/>
          </a:prstGeom>
          <a:solidFill>
            <a:srgbClr val="FCC65A"/>
          </a:solidFill>
          <a:ln w="9525">
            <a:solidFill>
              <a:schemeClr val="tx1"/>
            </a:solidFill>
            <a:miter lim="800000"/>
            <a:headEnd/>
            <a:tailEnd/>
          </a:ln>
          <a:effectLst/>
        </p:spPr>
        <p:txBody>
          <a:bodyPr wrap="none" anchor="ctr"/>
          <a:lstStyle/>
          <a:p>
            <a:pPr algn="ctr">
              <a:defRPr/>
            </a:pPr>
            <a:r>
              <a:rPr lang="es-MX" b="1">
                <a:effectLst>
                  <a:outerShdw blurRad="38100" dist="38100" dir="2700000" algn="tl">
                    <a:srgbClr val="FFFFFF"/>
                  </a:outerShdw>
                </a:effectLst>
                <a:latin typeface="Times New Roman" charset="0"/>
                <a:cs typeface="Arial" charset="0"/>
              </a:rPr>
              <a:t>0.35 – 0.39</a:t>
            </a:r>
            <a:endParaRPr lang="es-ES" b="1">
              <a:effectLst>
                <a:outerShdw blurRad="38100" dist="38100" dir="2700000" algn="tl">
                  <a:srgbClr val="FFFFFF"/>
                </a:outerShdw>
              </a:effectLst>
              <a:latin typeface="Times New Roman" charset="0"/>
              <a:cs typeface="Arial" charset="0"/>
            </a:endParaRPr>
          </a:p>
        </p:txBody>
      </p:sp>
      <p:sp>
        <p:nvSpPr>
          <p:cNvPr id="111628" name="Rectangle 12"/>
          <p:cNvSpPr>
            <a:spLocks noChangeArrowheads="1"/>
          </p:cNvSpPr>
          <p:nvPr/>
        </p:nvSpPr>
        <p:spPr bwMode="auto">
          <a:xfrm>
            <a:off x="6516688" y="5265738"/>
            <a:ext cx="1368425" cy="250825"/>
          </a:xfrm>
          <a:prstGeom prst="rect">
            <a:avLst/>
          </a:prstGeom>
          <a:solidFill>
            <a:srgbClr val="B2B2B2"/>
          </a:solidFill>
          <a:ln w="9525">
            <a:solidFill>
              <a:schemeClr val="tx1"/>
            </a:solidFill>
            <a:miter lim="800000"/>
            <a:headEnd/>
            <a:tailEnd/>
          </a:ln>
          <a:effectLst/>
        </p:spPr>
        <p:txBody>
          <a:bodyPr wrap="none" anchor="ctr"/>
          <a:lstStyle/>
          <a:p>
            <a:pPr algn="ctr">
              <a:defRPr/>
            </a:pPr>
            <a:r>
              <a:rPr lang="es-MX" b="1">
                <a:effectLst>
                  <a:outerShdw blurRad="38100" dist="38100" dir="2700000" algn="tl">
                    <a:srgbClr val="FFFFFF"/>
                  </a:outerShdw>
                </a:effectLst>
                <a:latin typeface="Times New Roman" pitchFamily="18" charset="0"/>
                <a:ea typeface="+mn-ea"/>
                <a:cs typeface="Arial" pitchFamily="34" charset="0"/>
              </a:rPr>
              <a:t>NA</a:t>
            </a:r>
            <a:endParaRPr lang="es-ES" b="1">
              <a:effectLst>
                <a:outerShdw blurRad="38100" dist="38100" dir="2700000" algn="tl">
                  <a:srgbClr val="FFFFFF"/>
                </a:outerShdw>
              </a:effectLst>
              <a:latin typeface="Times New Roman" pitchFamily="18" charset="0"/>
              <a:ea typeface="+mn-ea"/>
              <a:cs typeface="Arial" pitchFamily="34" charset="0"/>
            </a:endParaRPr>
          </a:p>
        </p:txBody>
      </p:sp>
      <p:sp>
        <p:nvSpPr>
          <p:cNvPr id="111629" name="Rectangle 13"/>
          <p:cNvSpPr>
            <a:spLocks noChangeArrowheads="1"/>
          </p:cNvSpPr>
          <p:nvPr/>
        </p:nvSpPr>
        <p:spPr bwMode="auto">
          <a:xfrm>
            <a:off x="6516688" y="4797425"/>
            <a:ext cx="1368425" cy="250825"/>
          </a:xfrm>
          <a:prstGeom prst="rect">
            <a:avLst/>
          </a:prstGeom>
          <a:solidFill>
            <a:srgbClr val="800000"/>
          </a:solidFill>
          <a:ln w="9525">
            <a:solidFill>
              <a:schemeClr val="tx1"/>
            </a:solidFill>
            <a:miter lim="800000"/>
            <a:headEnd/>
            <a:tailEnd/>
          </a:ln>
          <a:effectLst/>
        </p:spPr>
        <p:txBody>
          <a:bodyPr wrap="none" anchor="ctr"/>
          <a:lstStyle/>
          <a:p>
            <a:pPr algn="ctr">
              <a:defRPr/>
            </a:pPr>
            <a:r>
              <a:rPr lang="es-MX" b="1">
                <a:effectLst>
                  <a:outerShdw blurRad="38100" dist="38100" dir="2700000" algn="tl">
                    <a:srgbClr val="FFFFFF"/>
                  </a:outerShdw>
                </a:effectLst>
                <a:latin typeface="Times New Roman" pitchFamily="18" charset="0"/>
                <a:ea typeface="+mn-ea"/>
                <a:cs typeface="Arial" pitchFamily="34" charset="0"/>
              </a:rPr>
              <a:t>&gt; 0.60 </a:t>
            </a:r>
            <a:endParaRPr lang="es-ES" b="1">
              <a:effectLst>
                <a:outerShdw blurRad="38100" dist="38100" dir="2700000" algn="tl">
                  <a:srgbClr val="FFFFFF"/>
                </a:outerShdw>
              </a:effectLst>
              <a:latin typeface="Times New Roman" pitchFamily="18" charset="0"/>
              <a:ea typeface="+mn-ea"/>
              <a:cs typeface="Arial" pitchFamily="34" charset="0"/>
            </a:endParaRPr>
          </a:p>
        </p:txBody>
      </p:sp>
      <p:sp>
        <p:nvSpPr>
          <p:cNvPr id="111630" name="Rectangle 14"/>
          <p:cNvSpPr>
            <a:spLocks noChangeArrowheads="1"/>
          </p:cNvSpPr>
          <p:nvPr/>
        </p:nvSpPr>
        <p:spPr bwMode="auto">
          <a:xfrm>
            <a:off x="6516688" y="4364038"/>
            <a:ext cx="1368425" cy="250825"/>
          </a:xfrm>
          <a:prstGeom prst="rect">
            <a:avLst/>
          </a:prstGeom>
          <a:solidFill>
            <a:srgbClr val="CC0000"/>
          </a:solidFill>
          <a:ln w="9525">
            <a:solidFill>
              <a:schemeClr val="tx1"/>
            </a:solidFill>
            <a:miter lim="800000"/>
            <a:headEnd/>
            <a:tailEnd/>
          </a:ln>
          <a:effectLst/>
        </p:spPr>
        <p:txBody>
          <a:bodyPr wrap="none" anchor="ctr"/>
          <a:lstStyle/>
          <a:p>
            <a:pPr algn="ctr">
              <a:defRPr/>
            </a:pPr>
            <a:r>
              <a:rPr lang="es-MX" b="1">
                <a:effectLst>
                  <a:outerShdw blurRad="38100" dist="38100" dir="2700000" algn="tl">
                    <a:srgbClr val="FFFFFF"/>
                  </a:outerShdw>
                </a:effectLst>
                <a:latin typeface="Times New Roman" charset="0"/>
                <a:cs typeface="Arial" charset="0"/>
              </a:rPr>
              <a:t>0.54 – 0.59</a:t>
            </a:r>
            <a:endParaRPr lang="es-ES" b="1">
              <a:effectLst>
                <a:outerShdw blurRad="38100" dist="38100" dir="2700000" algn="tl">
                  <a:srgbClr val="FFFFFF"/>
                </a:outerShdw>
              </a:effectLst>
              <a:latin typeface="Times New Roman" charset="0"/>
              <a:cs typeface="Arial" charset="0"/>
            </a:endParaRPr>
          </a:p>
        </p:txBody>
      </p:sp>
      <p:sp>
        <p:nvSpPr>
          <p:cNvPr id="111631" name="Text Box 15"/>
          <p:cNvSpPr txBox="1">
            <a:spLocks noChangeArrowheads="1"/>
          </p:cNvSpPr>
          <p:nvPr/>
        </p:nvSpPr>
        <p:spPr bwMode="auto">
          <a:xfrm>
            <a:off x="971550" y="3429000"/>
            <a:ext cx="879475" cy="457200"/>
          </a:xfrm>
          <a:prstGeom prst="rect">
            <a:avLst/>
          </a:prstGeom>
          <a:noFill/>
          <a:ln w="9525">
            <a:noFill/>
            <a:miter lim="800000"/>
            <a:headEnd/>
            <a:tailEnd/>
          </a:ln>
          <a:effectLst/>
        </p:spPr>
        <p:txBody>
          <a:bodyPr wrap="none">
            <a:spAutoFit/>
          </a:bodyPr>
          <a:lstStyle/>
          <a:p>
            <a:pPr>
              <a:defRPr/>
            </a:pPr>
            <a:r>
              <a:rPr lang="es-MX" sz="2400" b="1">
                <a:solidFill>
                  <a:srgbClr val="000066"/>
                </a:solidFill>
                <a:effectLst>
                  <a:outerShdw blurRad="38100" dist="38100" dir="2700000" algn="tl">
                    <a:srgbClr val="C0C0C0"/>
                  </a:outerShdw>
                </a:effectLst>
                <a:latin typeface="Times New Roman" pitchFamily="18" charset="0"/>
                <a:ea typeface="+mn-ea"/>
                <a:cs typeface="Arial" pitchFamily="34" charset="0"/>
              </a:rPr>
              <a:t>GINI</a:t>
            </a:r>
            <a:endParaRPr lang="es-ES" sz="2400" b="1">
              <a:solidFill>
                <a:srgbClr val="000066"/>
              </a:solidFill>
              <a:effectLst>
                <a:outerShdw blurRad="38100" dist="38100" dir="2700000" algn="tl">
                  <a:srgbClr val="C0C0C0"/>
                </a:outerShdw>
              </a:effectLst>
              <a:latin typeface="Times New Roman" pitchFamily="18" charset="0"/>
              <a:ea typeface="+mn-ea"/>
              <a:cs typeface="Arial" pitchFamily="34" charset="0"/>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descr="Juan%20Salvador%20Gaviot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476250"/>
            <a:ext cx="7704138" cy="555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5939" name="Text Box 3"/>
          <p:cNvSpPr txBox="1">
            <a:spLocks noChangeArrowheads="1"/>
          </p:cNvSpPr>
          <p:nvPr/>
        </p:nvSpPr>
        <p:spPr bwMode="auto">
          <a:xfrm>
            <a:off x="3149600" y="3814763"/>
            <a:ext cx="5180013"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defRPr/>
            </a:pPr>
            <a:r>
              <a:rPr lang="es-MX" sz="3600" b="1">
                <a:solidFill>
                  <a:srgbClr val="000099"/>
                </a:solidFill>
                <a:effectLst>
                  <a:outerShdw blurRad="38100" dist="38100" dir="2700000" algn="tl">
                    <a:srgbClr val="DDDDDD"/>
                  </a:outerShdw>
                </a:effectLst>
                <a:latin typeface="Colonna MT" charset="0"/>
                <a:cs typeface="Arial" charset="0"/>
              </a:rPr>
              <a:t>Como todo, Pedro,</a:t>
            </a:r>
          </a:p>
          <a:p>
            <a:pPr algn="r">
              <a:defRPr/>
            </a:pPr>
            <a:r>
              <a:rPr lang="es-MX" sz="3600" b="1">
                <a:solidFill>
                  <a:srgbClr val="000099"/>
                </a:solidFill>
                <a:effectLst>
                  <a:outerShdw blurRad="38100" dist="38100" dir="2700000" algn="tl">
                    <a:srgbClr val="DDDDDD"/>
                  </a:outerShdw>
                </a:effectLst>
                <a:latin typeface="Colonna MT" charset="0"/>
                <a:cs typeface="Arial" charset="0"/>
              </a:rPr>
              <a:t>con esfuerzo, con práctica,</a:t>
            </a:r>
          </a:p>
          <a:p>
            <a:pPr algn="r">
              <a:defRPr/>
            </a:pPr>
            <a:r>
              <a:rPr lang="es-MX" sz="3600" b="1">
                <a:solidFill>
                  <a:srgbClr val="000099"/>
                </a:solidFill>
                <a:effectLst>
                  <a:outerShdw blurRad="38100" dist="38100" dir="2700000" algn="tl">
                    <a:srgbClr val="DDDDDD"/>
                  </a:outerShdw>
                </a:effectLst>
                <a:latin typeface="Colonna MT" charset="0"/>
                <a:cs typeface="Arial" charset="0"/>
              </a:rPr>
              <a:t>con entusiasmo</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5939"/>
                                        </p:tgtEl>
                                        <p:attrNameLst>
                                          <p:attrName>style.visibility</p:attrName>
                                        </p:attrNameLst>
                                      </p:cBhvr>
                                      <p:to>
                                        <p:strVal val="visible"/>
                                      </p:to>
                                    </p:set>
                                    <p:animEffect transition="in" filter="fade">
                                      <p:cBhvr>
                                        <p:cTn id="7" dur="5000"/>
                                        <p:tgtEl>
                                          <p:spTgt spid="295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descr="lesson4_pg2_fig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5875"/>
            <a:ext cx="9180513" cy="452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4" name="Rectangle 3"/>
          <p:cNvSpPr>
            <a:spLocks noChangeArrowheads="1"/>
          </p:cNvSpPr>
          <p:nvPr/>
        </p:nvSpPr>
        <p:spPr bwMode="auto">
          <a:xfrm>
            <a:off x="3203575" y="76517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3668" name="Text Box 4"/>
          <p:cNvSpPr txBox="1">
            <a:spLocks noChangeArrowheads="1"/>
          </p:cNvSpPr>
          <p:nvPr/>
        </p:nvSpPr>
        <p:spPr bwMode="auto">
          <a:xfrm>
            <a:off x="215900" y="569913"/>
            <a:ext cx="8788400" cy="519112"/>
          </a:xfrm>
          <a:prstGeom prst="rect">
            <a:avLst/>
          </a:prstGeom>
          <a:noFill/>
          <a:ln w="9525" algn="ctr">
            <a:noFill/>
            <a:miter lim="800000"/>
            <a:headEnd/>
            <a:tailEnd/>
          </a:ln>
          <a:effec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defRPr/>
            </a:pPr>
            <a:r>
              <a:rPr lang="es-MX" sz="2800" b="1" smtClean="0">
                <a:effectLst>
                  <a:outerShdw blurRad="38100" dist="38100" dir="2700000" algn="tl">
                    <a:srgbClr val="DDDDDD"/>
                  </a:outerShdw>
                </a:effectLst>
                <a:latin typeface="Times New Roman" charset="0"/>
              </a:rPr>
              <a:t>Índice de desarrollo humano: </a:t>
            </a:r>
            <a:r>
              <a:rPr lang="es-MX" sz="2800" b="1" smtClean="0">
                <a:solidFill>
                  <a:srgbClr val="008000"/>
                </a:solidFill>
                <a:effectLst>
                  <a:outerShdw blurRad="38100" dist="38100" dir="2700000" algn="tl">
                    <a:srgbClr val="DDDDDD"/>
                  </a:outerShdw>
                </a:effectLst>
                <a:latin typeface="Times New Roman" charset="0"/>
              </a:rPr>
              <a:t>vida</a:t>
            </a:r>
            <a:r>
              <a:rPr lang="es-MX" sz="2800" b="1" smtClean="0">
                <a:effectLst>
                  <a:outerShdw blurRad="38100" dist="38100" dir="2700000" algn="tl">
                    <a:srgbClr val="DDDDDD"/>
                  </a:outerShdw>
                </a:effectLst>
                <a:latin typeface="Times New Roman" charset="0"/>
              </a:rPr>
              <a:t> + </a:t>
            </a:r>
            <a:r>
              <a:rPr lang="es-MX" sz="2800" b="1" smtClean="0">
                <a:solidFill>
                  <a:srgbClr val="CC0000"/>
                </a:solidFill>
                <a:effectLst>
                  <a:outerShdw blurRad="38100" dist="38100" dir="2700000" algn="tl">
                    <a:srgbClr val="DDDDDD"/>
                  </a:outerShdw>
                </a:effectLst>
                <a:latin typeface="Times New Roman" charset="0"/>
              </a:rPr>
              <a:t>educación</a:t>
            </a:r>
            <a:r>
              <a:rPr lang="es-MX" sz="2800" b="1" smtClean="0">
                <a:effectLst>
                  <a:outerShdw blurRad="38100" dist="38100" dir="2700000" algn="tl">
                    <a:srgbClr val="DDDDDD"/>
                  </a:outerShdw>
                </a:effectLst>
                <a:latin typeface="Times New Roman" charset="0"/>
              </a:rPr>
              <a:t> + </a:t>
            </a:r>
            <a:r>
              <a:rPr lang="es-MX" sz="2800" b="1" smtClean="0">
                <a:solidFill>
                  <a:schemeClr val="accent2"/>
                </a:solidFill>
                <a:effectLst>
                  <a:outerShdw blurRad="38100" dist="38100" dir="2700000" algn="tl">
                    <a:srgbClr val="DDDDDD"/>
                  </a:outerShdw>
                </a:effectLst>
                <a:latin typeface="Times New Roman" charset="0"/>
              </a:rPr>
              <a:t>ingreso</a:t>
            </a:r>
            <a:endParaRPr lang="en-US" sz="2800" b="1" smtClean="0">
              <a:solidFill>
                <a:schemeClr val="accent2"/>
              </a:solidFill>
              <a:effectLst>
                <a:outerShdw blurRad="38100" dist="38100" dir="2700000" algn="tl">
                  <a:srgbClr val="DDDDDD"/>
                </a:outerShdw>
              </a:effectLst>
              <a:latin typeface="Times New Roman" charset="0"/>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1771650"/>
            <a:ext cx="8480425" cy="424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1" name="Rectangle 3"/>
          <p:cNvSpPr>
            <a:spLocks noChangeArrowheads="1"/>
          </p:cNvSpPr>
          <p:nvPr/>
        </p:nvSpPr>
        <p:spPr bwMode="auto">
          <a:xfrm>
            <a:off x="1981200" y="765175"/>
            <a:ext cx="4895850" cy="360363"/>
          </a:xfrm>
          <a:prstGeom prst="rect">
            <a:avLst/>
          </a:prstGeom>
          <a:noFill/>
          <a:ln w="9525" algn="ctr">
            <a:noFill/>
            <a:miter lim="800000"/>
            <a:headEnd/>
            <a:tailEnd/>
          </a:ln>
          <a:effectLst/>
        </p:spPr>
        <p:txBody>
          <a:bodyPr wrap="none" anchor="ctr"/>
          <a:lstStyle/>
          <a:p>
            <a:pPr algn="ctr">
              <a:defRPr/>
            </a:pPr>
            <a:r>
              <a:rPr lang="es-MX" sz="2400" b="1">
                <a:solidFill>
                  <a:srgbClr val="336600"/>
                </a:solidFill>
                <a:effectLst>
                  <a:outerShdw blurRad="38100" dist="38100" dir="2700000" algn="tl">
                    <a:srgbClr val="DDDDDD"/>
                  </a:outerShdw>
                </a:effectLst>
                <a:latin typeface="Times New Roman" charset="0"/>
                <a:cs typeface="Arial" charset="0"/>
              </a:rPr>
              <a:t>Índice de competitividad global</a:t>
            </a:r>
            <a:endParaRPr lang="en-US" sz="2400" b="1">
              <a:solidFill>
                <a:srgbClr val="336600"/>
              </a:solidFill>
              <a:effectLst>
                <a:outerShdw blurRad="38100" dist="38100" dir="2700000" algn="tl">
                  <a:srgbClr val="DDDDDD"/>
                </a:outerShdw>
              </a:effectLst>
              <a:latin typeface="Times New Roman" charset="0"/>
              <a:cs typeface="Arial" charset="0"/>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3"/>
          <p:cNvSpPr>
            <a:spLocks noGrp="1"/>
          </p:cNvSpPr>
          <p:nvPr>
            <p:ph type="body" orient="vert" idx="1"/>
          </p:nvPr>
        </p:nvSpPr>
        <p:spPr>
          <a:xfrm>
            <a:off x="611188" y="1916113"/>
            <a:ext cx="3856037" cy="4465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sz="2000">
              <a:effectLst/>
              <a:latin typeface="Times New Roman" charset="0"/>
            </a:endParaRPr>
          </a:p>
          <a:p>
            <a:endParaRPr lang="es-ES_tradnl" sz="2000">
              <a:effectLst/>
              <a:latin typeface="Times New Roman" charset="0"/>
            </a:endParaRPr>
          </a:p>
          <a:p>
            <a:endParaRPr lang="es-ES_tradnl" sz="2000">
              <a:effectLst/>
              <a:latin typeface="Times New Roman" charset="0"/>
            </a:endParaRPr>
          </a:p>
        </p:txBody>
      </p:sp>
      <p:graphicFrame>
        <p:nvGraphicFramePr>
          <p:cNvPr id="116740" name="Group 4"/>
          <p:cNvGraphicFramePr>
            <a:graphicFrameLocks noGrp="1"/>
          </p:cNvGraphicFramePr>
          <p:nvPr>
            <p:ph sz="half" idx="4294967295"/>
          </p:nvPr>
        </p:nvGraphicFramePr>
        <p:xfrm>
          <a:off x="796925" y="2133600"/>
          <a:ext cx="7591425" cy="3803651"/>
        </p:xfrm>
        <a:graphic>
          <a:graphicData uri="http://schemas.openxmlformats.org/drawingml/2006/table">
            <a:tbl>
              <a:tblPr/>
              <a:tblGrid>
                <a:gridCol w="1519238"/>
                <a:gridCol w="1519237"/>
                <a:gridCol w="1514475"/>
                <a:gridCol w="1519238"/>
                <a:gridCol w="1519237"/>
              </a:tblGrid>
              <a:tr h="971550">
                <a:tc>
                  <a:txBody>
                    <a:bodyPr/>
                    <a:lstStyle/>
                    <a:p>
                      <a:pPr marL="0" marR="0" lvl="0" indent="0" algn="ctr" defTabSz="914400" rtl="0" eaLnBrk="0" fontAlgn="base" latinLnBrk="0" hangingPunct="0">
                        <a:lnSpc>
                          <a:spcPct val="100000"/>
                        </a:lnSpc>
                        <a:spcBef>
                          <a:spcPct val="20000"/>
                        </a:spcBef>
                        <a:spcAft>
                          <a:spcPct val="0"/>
                        </a:spcAft>
                        <a:buClrTx/>
                        <a:buSzTx/>
                        <a:buFont typeface="Webdings" charset="0"/>
                        <a:buNone/>
                        <a:tabLst/>
                      </a:pPr>
                      <a:endParaRPr kumimoji="0" lang="en-US" sz="2000" b="1" i="0" u="none" strike="noStrike" cap="none" normalizeH="0" baseline="0">
                        <a:ln>
                          <a:noFill/>
                        </a:ln>
                        <a:solidFill>
                          <a:srgbClr val="376092"/>
                        </a:solidFill>
                        <a:effectLst/>
                        <a:latin typeface="Times New Roman" charset="0"/>
                        <a:ea typeface="ＭＳ Ｐゴシック" charset="0"/>
                        <a:cs typeface="Arial" charset="0"/>
                      </a:endParaRPr>
                    </a:p>
                  </a:txBody>
                  <a:tcPr marL="45720" marR="45720" anchor="ctr" horzOverflow="overflow">
                    <a:lnL>
                      <a:noFill/>
                    </a:lnL>
                    <a:lnR w="28575" cap="flat" cmpd="sng" algn="ctr">
                      <a:solidFill>
                        <a:srgbClr val="000066"/>
                      </a:solidFill>
                      <a:prstDash val="solid"/>
                      <a:round/>
                      <a:headEnd type="none" w="med" len="med"/>
                      <a:tailEnd type="none" w="med" len="med"/>
                    </a:lnR>
                    <a:lnT>
                      <a:noFill/>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ebdings" charset="0"/>
                        <a:buNone/>
                        <a:tabLst/>
                      </a:pPr>
                      <a:r>
                        <a:rPr kumimoji="0" lang="es-MX" sz="2000" b="1" i="0" u="none" strike="noStrike" cap="none" normalizeH="0" baseline="0">
                          <a:ln>
                            <a:noFill/>
                          </a:ln>
                          <a:solidFill>
                            <a:srgbClr val="376092"/>
                          </a:solidFill>
                          <a:effectLst/>
                          <a:latin typeface="Times New Roman" charset="0"/>
                          <a:ea typeface="ＭＳ Ｐゴシック" charset="0"/>
                          <a:cs typeface="Arial" charset="0"/>
                        </a:rPr>
                        <a:t>México</a:t>
                      </a:r>
                    </a:p>
                  </a:txBody>
                  <a:tcPr marL="45720" marR="45720" anchor="ct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ebdings" charset="0"/>
                        <a:buNone/>
                        <a:tabLst/>
                      </a:pPr>
                      <a:r>
                        <a:rPr kumimoji="0" lang="es-MX" sz="2000" b="1" i="0" u="none" strike="noStrike" cap="none" normalizeH="0" baseline="0" dirty="0">
                          <a:ln>
                            <a:noFill/>
                          </a:ln>
                          <a:solidFill>
                            <a:srgbClr val="376092"/>
                          </a:solidFill>
                          <a:effectLst/>
                          <a:latin typeface="Times New Roman" charset="0"/>
                          <a:ea typeface="ＭＳ Ｐゴシック" charset="0"/>
                          <a:cs typeface="Arial" charset="0"/>
                        </a:rPr>
                        <a:t>Taiwán</a:t>
                      </a:r>
                    </a:p>
                  </a:txBody>
                  <a:tcPr marL="45720" marR="45720" anchor="ct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ebdings" charset="0"/>
                        <a:buNone/>
                        <a:tabLst/>
                      </a:pPr>
                      <a:r>
                        <a:rPr kumimoji="0" lang="es-MX" sz="2000" b="1" i="0" u="none" strike="noStrike" cap="none" normalizeH="0" baseline="0">
                          <a:ln>
                            <a:noFill/>
                          </a:ln>
                          <a:solidFill>
                            <a:srgbClr val="376092"/>
                          </a:solidFill>
                          <a:effectLst/>
                          <a:latin typeface="Times New Roman" charset="0"/>
                          <a:ea typeface="ＭＳ Ｐゴシック" charset="0"/>
                          <a:cs typeface="Arial" charset="0"/>
                        </a:rPr>
                        <a:t>Corea</a:t>
                      </a:r>
                    </a:p>
                  </a:txBody>
                  <a:tcPr marL="45720" marR="45720" anchor="ct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ebdings" charset="0"/>
                        <a:buNone/>
                        <a:tabLst/>
                      </a:pPr>
                      <a:r>
                        <a:rPr kumimoji="0" lang="es-MX" sz="2000" b="1" i="0" u="none" strike="noStrike" cap="none" normalizeH="0" baseline="0">
                          <a:ln>
                            <a:noFill/>
                          </a:ln>
                          <a:solidFill>
                            <a:srgbClr val="376092"/>
                          </a:solidFill>
                          <a:effectLst/>
                          <a:latin typeface="Times New Roman" charset="0"/>
                          <a:ea typeface="ＭＳ Ｐゴシック" charset="0"/>
                          <a:cs typeface="Arial" charset="0"/>
                        </a:rPr>
                        <a:t>Singapur</a:t>
                      </a:r>
                    </a:p>
                  </a:txBody>
                  <a:tcPr marL="45720" marR="45720" anchor="ct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r>
              <a:tr h="944563">
                <a:tc>
                  <a:txBody>
                    <a:bodyPr/>
                    <a:lstStyle/>
                    <a:p>
                      <a:pPr marL="0" marR="0" lvl="0" indent="0" algn="ctr" defTabSz="914400" rtl="0" eaLnBrk="0" fontAlgn="base" latinLnBrk="0" hangingPunct="0">
                        <a:lnSpc>
                          <a:spcPct val="100000"/>
                        </a:lnSpc>
                        <a:spcBef>
                          <a:spcPct val="20000"/>
                        </a:spcBef>
                        <a:spcAft>
                          <a:spcPct val="0"/>
                        </a:spcAft>
                        <a:buClrTx/>
                        <a:buSzTx/>
                        <a:buFont typeface="Webdings" charset="0"/>
                        <a:buNone/>
                        <a:tabLst/>
                      </a:pPr>
                      <a:r>
                        <a:rPr kumimoji="0" lang="es-MX" sz="2000" b="1" i="0" u="none" strike="noStrike" cap="none" normalizeH="0" baseline="0">
                          <a:ln>
                            <a:noFill/>
                          </a:ln>
                          <a:solidFill>
                            <a:srgbClr val="376092"/>
                          </a:solidFill>
                          <a:effectLst/>
                          <a:latin typeface="Times New Roman" charset="0"/>
                          <a:ea typeface="ＭＳ Ｐゴシック" charset="0"/>
                          <a:cs typeface="Arial" charset="0"/>
                        </a:rPr>
                        <a:t>1975</a:t>
                      </a:r>
                    </a:p>
                  </a:txBody>
                  <a:tcPr marL="45720" marR="45720" anchor="ct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ebdings" charset="0"/>
                        <a:buNone/>
                        <a:tabLst/>
                      </a:pPr>
                      <a:r>
                        <a:rPr kumimoji="0" lang="es-MX" sz="2000" b="1" i="0" u="none" strike="noStrike" cap="none" normalizeH="0" baseline="0">
                          <a:ln>
                            <a:noFill/>
                          </a:ln>
                          <a:solidFill>
                            <a:srgbClr val="006600"/>
                          </a:solidFill>
                          <a:effectLst/>
                          <a:latin typeface="Times New Roman" charset="0"/>
                          <a:ea typeface="ＭＳ Ｐゴシック" charset="0"/>
                          <a:cs typeface="Arial" charset="0"/>
                        </a:rPr>
                        <a:t>1.47</a:t>
                      </a:r>
                    </a:p>
                  </a:txBody>
                  <a:tcPr marL="45720" marR="45720" anchor="ct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ebdings" charset="0"/>
                        <a:buNone/>
                        <a:tabLst/>
                      </a:pPr>
                      <a:r>
                        <a:rPr kumimoji="0" lang="es-MX" sz="2000" b="1" i="0" u="none" strike="noStrike" cap="none" normalizeH="0" baseline="0">
                          <a:ln>
                            <a:noFill/>
                          </a:ln>
                          <a:solidFill>
                            <a:srgbClr val="006600"/>
                          </a:solidFill>
                          <a:effectLst/>
                          <a:latin typeface="Times New Roman" charset="0"/>
                          <a:ea typeface="ＭＳ Ｐゴシック" charset="0"/>
                          <a:cs typeface="Arial" charset="0"/>
                        </a:rPr>
                        <a:t>0.40</a:t>
                      </a:r>
                    </a:p>
                  </a:txBody>
                  <a:tcPr marL="45720" marR="45720" anchor="ct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ebdings" charset="0"/>
                        <a:buNone/>
                        <a:tabLst/>
                      </a:pPr>
                      <a:r>
                        <a:rPr kumimoji="0" lang="es-MX" sz="2000" b="1" i="0" u="none" strike="noStrike" cap="none" normalizeH="0" baseline="0">
                          <a:ln>
                            <a:noFill/>
                          </a:ln>
                          <a:solidFill>
                            <a:srgbClr val="006600"/>
                          </a:solidFill>
                          <a:effectLst/>
                          <a:latin typeface="Times New Roman" charset="0"/>
                          <a:ea typeface="ＭＳ Ｐゴシック" charset="0"/>
                          <a:cs typeface="Arial" charset="0"/>
                        </a:rPr>
                        <a:t>0.32</a:t>
                      </a:r>
                    </a:p>
                  </a:txBody>
                  <a:tcPr marL="45720" marR="45720" anchor="ct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ebdings" charset="0"/>
                        <a:buNone/>
                        <a:tabLst/>
                      </a:pPr>
                      <a:r>
                        <a:rPr kumimoji="0" lang="es-MX" sz="2000" b="1" i="0" u="none" strike="noStrike" cap="none" normalizeH="0" baseline="0">
                          <a:ln>
                            <a:noFill/>
                          </a:ln>
                          <a:solidFill>
                            <a:srgbClr val="006600"/>
                          </a:solidFill>
                          <a:effectLst/>
                          <a:latin typeface="Times New Roman" charset="0"/>
                          <a:ea typeface="ＭＳ Ｐゴシック" charset="0"/>
                          <a:cs typeface="Arial" charset="0"/>
                        </a:rPr>
                        <a:t>0.84</a:t>
                      </a:r>
                    </a:p>
                  </a:txBody>
                  <a:tcPr marL="45720" marR="45720" anchor="ct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r>
              <a:tr h="942975">
                <a:tc>
                  <a:txBody>
                    <a:bodyPr/>
                    <a:lstStyle/>
                    <a:p>
                      <a:pPr marL="0" marR="0" lvl="0" indent="0" algn="ctr" defTabSz="914400" rtl="0" eaLnBrk="0" fontAlgn="base" latinLnBrk="0" hangingPunct="0">
                        <a:lnSpc>
                          <a:spcPct val="100000"/>
                        </a:lnSpc>
                        <a:spcBef>
                          <a:spcPct val="20000"/>
                        </a:spcBef>
                        <a:spcAft>
                          <a:spcPct val="0"/>
                        </a:spcAft>
                        <a:buClrTx/>
                        <a:buSzTx/>
                        <a:buFont typeface="Webdings" charset="0"/>
                        <a:buNone/>
                        <a:tabLst/>
                      </a:pPr>
                      <a:r>
                        <a:rPr kumimoji="0" lang="es-MX" sz="2000" b="1" i="0" u="none" strike="noStrike" cap="none" normalizeH="0" baseline="0">
                          <a:ln>
                            <a:noFill/>
                          </a:ln>
                          <a:solidFill>
                            <a:srgbClr val="376092"/>
                          </a:solidFill>
                          <a:effectLst/>
                          <a:latin typeface="Times New Roman" charset="0"/>
                          <a:ea typeface="ＭＳ Ｐゴシック" charset="0"/>
                          <a:cs typeface="Arial" charset="0"/>
                        </a:rPr>
                        <a:t>1990</a:t>
                      </a:r>
                    </a:p>
                  </a:txBody>
                  <a:tcPr marL="45720" marR="45720" anchor="ct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ebdings" charset="0"/>
                        <a:buNone/>
                        <a:tabLst/>
                      </a:pPr>
                      <a:r>
                        <a:rPr kumimoji="0" lang="es-MX" sz="2000" b="1" i="0" u="none" strike="noStrike" cap="none" normalizeH="0" baseline="0">
                          <a:ln>
                            <a:noFill/>
                          </a:ln>
                          <a:solidFill>
                            <a:srgbClr val="376092"/>
                          </a:solidFill>
                          <a:effectLst/>
                          <a:latin typeface="Times New Roman" charset="0"/>
                          <a:ea typeface="ＭＳ Ｐゴシック" charset="0"/>
                          <a:cs typeface="Arial" charset="0"/>
                        </a:rPr>
                        <a:t>1.58</a:t>
                      </a:r>
                    </a:p>
                  </a:txBody>
                  <a:tcPr marL="45720" marR="45720" anchor="ct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ebdings" charset="0"/>
                        <a:buNone/>
                        <a:tabLst/>
                      </a:pPr>
                      <a:r>
                        <a:rPr kumimoji="0" lang="es-MX" sz="2000" b="1" i="0" u="none" strike="noStrike" cap="none" normalizeH="0" baseline="0">
                          <a:ln>
                            <a:noFill/>
                          </a:ln>
                          <a:solidFill>
                            <a:srgbClr val="376092"/>
                          </a:solidFill>
                          <a:effectLst/>
                          <a:latin typeface="Times New Roman" charset="0"/>
                          <a:ea typeface="ＭＳ Ｐゴシック" charset="0"/>
                          <a:cs typeface="Arial" charset="0"/>
                        </a:rPr>
                        <a:t>3.93</a:t>
                      </a:r>
                    </a:p>
                  </a:txBody>
                  <a:tcPr marL="45720" marR="45720" anchor="ct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ebdings" charset="0"/>
                        <a:buNone/>
                        <a:tabLst/>
                      </a:pPr>
                      <a:r>
                        <a:rPr kumimoji="0" lang="es-MX" sz="2000" b="1" i="0" u="none" strike="noStrike" cap="none" normalizeH="0" baseline="0">
                          <a:ln>
                            <a:noFill/>
                          </a:ln>
                          <a:solidFill>
                            <a:srgbClr val="376092"/>
                          </a:solidFill>
                          <a:effectLst/>
                          <a:latin typeface="Times New Roman" charset="0"/>
                          <a:ea typeface="ＭＳ Ｐゴシック" charset="0"/>
                          <a:cs typeface="Arial" charset="0"/>
                        </a:rPr>
                        <a:t>3.71</a:t>
                      </a:r>
                    </a:p>
                  </a:txBody>
                  <a:tcPr marL="45720" marR="45720" anchor="ct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ebdings" charset="0"/>
                        <a:buNone/>
                        <a:tabLst/>
                      </a:pPr>
                      <a:r>
                        <a:rPr kumimoji="0" lang="es-MX" sz="2000" b="1" i="0" u="none" strike="noStrike" cap="none" normalizeH="0" baseline="0">
                          <a:ln>
                            <a:noFill/>
                          </a:ln>
                          <a:solidFill>
                            <a:srgbClr val="376092"/>
                          </a:solidFill>
                          <a:effectLst/>
                          <a:latin typeface="Times New Roman" charset="0"/>
                          <a:ea typeface="ＭＳ Ｐゴシック" charset="0"/>
                          <a:cs typeface="Arial" charset="0"/>
                        </a:rPr>
                        <a:t>3.78</a:t>
                      </a:r>
                    </a:p>
                  </a:txBody>
                  <a:tcPr marL="45720" marR="45720" anchor="ct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r>
              <a:tr h="944563">
                <a:tc>
                  <a:txBody>
                    <a:bodyPr/>
                    <a:lstStyle/>
                    <a:p>
                      <a:pPr marL="0" marR="0" lvl="0" indent="0" algn="ctr" defTabSz="914400" rtl="0" eaLnBrk="0" fontAlgn="base" latinLnBrk="0" hangingPunct="0">
                        <a:lnSpc>
                          <a:spcPct val="100000"/>
                        </a:lnSpc>
                        <a:spcBef>
                          <a:spcPct val="20000"/>
                        </a:spcBef>
                        <a:spcAft>
                          <a:spcPct val="0"/>
                        </a:spcAft>
                        <a:buClrTx/>
                        <a:buSzTx/>
                        <a:buFont typeface="Webdings" charset="0"/>
                        <a:buNone/>
                        <a:tabLst/>
                      </a:pPr>
                      <a:r>
                        <a:rPr kumimoji="0" lang="es-MX" sz="2000" b="1" i="0" u="none" strike="noStrike" cap="none" normalizeH="0" baseline="0">
                          <a:ln>
                            <a:noFill/>
                          </a:ln>
                          <a:solidFill>
                            <a:srgbClr val="376092"/>
                          </a:solidFill>
                          <a:effectLst/>
                          <a:latin typeface="Times New Roman" charset="0"/>
                          <a:ea typeface="ＭＳ Ｐゴシック" charset="0"/>
                          <a:cs typeface="Arial" charset="0"/>
                        </a:rPr>
                        <a:t>2000</a:t>
                      </a:r>
                    </a:p>
                  </a:txBody>
                  <a:tcPr marL="45720" marR="45720" anchor="ct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ebdings" charset="0"/>
                        <a:buNone/>
                        <a:tabLst/>
                      </a:pPr>
                      <a:r>
                        <a:rPr kumimoji="0" lang="es-MX" sz="2000" b="1" i="0" u="none" strike="noStrike" cap="none" normalizeH="0" baseline="0">
                          <a:ln>
                            <a:noFill/>
                          </a:ln>
                          <a:solidFill>
                            <a:srgbClr val="FF0000"/>
                          </a:solidFill>
                          <a:effectLst/>
                          <a:latin typeface="Times New Roman" charset="0"/>
                          <a:ea typeface="ＭＳ Ｐゴシック" charset="0"/>
                          <a:cs typeface="Arial" charset="0"/>
                        </a:rPr>
                        <a:t>2.12</a:t>
                      </a:r>
                    </a:p>
                  </a:txBody>
                  <a:tcPr marL="45720" marR="45720" anchor="ct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ebdings" charset="0"/>
                        <a:buNone/>
                        <a:tabLst/>
                      </a:pPr>
                      <a:r>
                        <a:rPr kumimoji="0" lang="es-MX" sz="2000" b="1" i="0" u="none" strike="noStrike" cap="none" normalizeH="0" baseline="0">
                          <a:ln>
                            <a:noFill/>
                          </a:ln>
                          <a:solidFill>
                            <a:srgbClr val="FF0000"/>
                          </a:solidFill>
                          <a:effectLst/>
                          <a:latin typeface="Times New Roman" charset="0"/>
                          <a:ea typeface="ＭＳ Ｐゴシック" charset="0"/>
                          <a:cs typeface="Arial" charset="0"/>
                        </a:rPr>
                        <a:t>5.62</a:t>
                      </a:r>
                    </a:p>
                  </a:txBody>
                  <a:tcPr marL="45720" marR="45720" anchor="ct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ebdings" charset="0"/>
                        <a:buNone/>
                        <a:tabLst/>
                      </a:pPr>
                      <a:r>
                        <a:rPr kumimoji="0" lang="es-MX" sz="2000" b="1" i="0" u="none" strike="noStrike" cap="none" normalizeH="0" baseline="0">
                          <a:ln>
                            <a:noFill/>
                          </a:ln>
                          <a:solidFill>
                            <a:srgbClr val="FF0000"/>
                          </a:solidFill>
                          <a:effectLst/>
                          <a:latin typeface="Times New Roman" charset="0"/>
                          <a:ea typeface="ＭＳ Ｐゴシック" charset="0"/>
                          <a:cs typeface="Arial" charset="0"/>
                        </a:rPr>
                        <a:t>6.71</a:t>
                      </a:r>
                    </a:p>
                  </a:txBody>
                  <a:tcPr marL="45720" marR="45720" anchor="ct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ebdings" charset="0"/>
                        <a:buNone/>
                        <a:tabLst/>
                      </a:pPr>
                      <a:r>
                        <a:rPr kumimoji="0" lang="es-MX" sz="2000" b="1" i="0" u="none" strike="noStrike" cap="none" normalizeH="0" baseline="0" dirty="0">
                          <a:ln>
                            <a:noFill/>
                          </a:ln>
                          <a:solidFill>
                            <a:srgbClr val="FF0000"/>
                          </a:solidFill>
                          <a:effectLst/>
                          <a:latin typeface="Times New Roman" charset="0"/>
                          <a:ea typeface="ＭＳ Ｐゴシック" charset="0"/>
                          <a:cs typeface="Arial" charset="0"/>
                        </a:rPr>
                        <a:t>7.18</a:t>
                      </a:r>
                    </a:p>
                  </a:txBody>
                  <a:tcPr marL="45720" marR="45720" anchor="ctr" horzOverflow="overflow">
                    <a:lnL w="2857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r>
            </a:tbl>
          </a:graphicData>
        </a:graphic>
      </p:graphicFrame>
      <p:sp>
        <p:nvSpPr>
          <p:cNvPr id="2" name="Título 1"/>
          <p:cNvSpPr>
            <a:spLocks noGrp="1"/>
          </p:cNvSpPr>
          <p:nvPr>
            <p:ph type="title"/>
          </p:nvPr>
        </p:nvSpPr>
        <p:spPr/>
        <p:txBody>
          <a:bodyPr/>
          <a:lstStyle/>
          <a:p>
            <a:pPr>
              <a:defRPr/>
            </a:pPr>
            <a:r>
              <a:rPr lang="es-ES" dirty="0" smtClean="0"/>
              <a:t>Salarios</a:t>
            </a:r>
            <a:endParaRPr lang="es-ES" dirty="0"/>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3"/>
          <p:cNvSpPr>
            <a:spLocks noGrp="1"/>
          </p:cNvSpPr>
          <p:nvPr>
            <p:ph type="body" orient="vert" idx="1"/>
          </p:nvPr>
        </p:nvSpPr>
        <p:spPr>
          <a:xfrm>
            <a:off x="1573213" y="1556792"/>
            <a:ext cx="4006899" cy="4465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s-MX" b="1" dirty="0">
                <a:solidFill>
                  <a:srgbClr val="FF0000"/>
                </a:solidFill>
                <a:effectLst/>
                <a:latin typeface="Times New Roman" charset="0"/>
              </a:rPr>
              <a:t>1985</a:t>
            </a:r>
          </a:p>
          <a:p>
            <a:pPr lvl="1">
              <a:lnSpc>
                <a:spcPct val="90000"/>
              </a:lnSpc>
            </a:pPr>
            <a:r>
              <a:rPr lang="es-MX" sz="2400" b="1" dirty="0">
                <a:effectLst/>
                <a:latin typeface="Times New Roman" charset="0"/>
              </a:rPr>
              <a:t>Argentina</a:t>
            </a:r>
            <a:r>
              <a:rPr lang="es-MX" sz="2400" b="1" dirty="0" smtClean="0">
                <a:effectLst/>
                <a:latin typeface="Times New Roman" charset="0"/>
              </a:rPr>
              <a:t>:</a:t>
            </a:r>
            <a:r>
              <a:rPr lang="es-MX" sz="2400" b="1" dirty="0">
                <a:latin typeface="Times New Roman" charset="0"/>
              </a:rPr>
              <a:t>	</a:t>
            </a:r>
            <a:r>
              <a:rPr lang="es-MX" sz="2400" b="1" dirty="0" smtClean="0">
                <a:effectLst/>
                <a:latin typeface="Times New Roman" charset="0"/>
              </a:rPr>
              <a:t>    12</a:t>
            </a:r>
            <a:endParaRPr lang="es-MX" sz="2400" b="1" dirty="0">
              <a:effectLst/>
              <a:latin typeface="Times New Roman" charset="0"/>
            </a:endParaRPr>
          </a:p>
          <a:p>
            <a:pPr lvl="1">
              <a:lnSpc>
                <a:spcPct val="90000"/>
              </a:lnSpc>
            </a:pPr>
            <a:r>
              <a:rPr lang="es-MX" sz="2400" b="1" dirty="0">
                <a:effectLst/>
                <a:latin typeface="Times New Roman" charset="0"/>
              </a:rPr>
              <a:t>Brasil		    30</a:t>
            </a:r>
          </a:p>
          <a:p>
            <a:pPr lvl="1">
              <a:lnSpc>
                <a:spcPct val="90000"/>
              </a:lnSpc>
            </a:pPr>
            <a:r>
              <a:rPr lang="es-MX" sz="2400" b="1" dirty="0">
                <a:effectLst/>
                <a:latin typeface="Times New Roman" charset="0"/>
              </a:rPr>
              <a:t>México		    35</a:t>
            </a:r>
          </a:p>
          <a:p>
            <a:pPr lvl="1">
              <a:lnSpc>
                <a:spcPct val="90000"/>
              </a:lnSpc>
            </a:pPr>
            <a:r>
              <a:rPr lang="es-MX" sz="2400" b="1" dirty="0">
                <a:effectLst/>
                <a:latin typeface="Times New Roman" charset="0"/>
              </a:rPr>
              <a:t>Corea		    50</a:t>
            </a:r>
          </a:p>
          <a:p>
            <a:pPr>
              <a:lnSpc>
                <a:spcPct val="90000"/>
              </a:lnSpc>
            </a:pPr>
            <a:r>
              <a:rPr lang="es-MX" b="1" dirty="0" smtClean="0">
                <a:solidFill>
                  <a:srgbClr val="FF0000"/>
                </a:solidFill>
                <a:effectLst/>
                <a:latin typeface="Times New Roman" charset="0"/>
              </a:rPr>
              <a:t>2000</a:t>
            </a:r>
            <a:endParaRPr lang="es-MX" b="1" dirty="0">
              <a:solidFill>
                <a:srgbClr val="FF0000"/>
              </a:solidFill>
              <a:effectLst/>
              <a:latin typeface="Times New Roman" charset="0"/>
            </a:endParaRPr>
          </a:p>
          <a:p>
            <a:pPr lvl="1">
              <a:lnSpc>
                <a:spcPct val="90000"/>
              </a:lnSpc>
            </a:pPr>
            <a:r>
              <a:rPr lang="es-MX" sz="2400" b="1" dirty="0">
                <a:effectLst/>
                <a:latin typeface="Times New Roman" charset="0"/>
              </a:rPr>
              <a:t>Argentina	  </a:t>
            </a:r>
            <a:r>
              <a:rPr lang="es-MX" sz="2400" b="1" dirty="0" smtClean="0">
                <a:effectLst/>
                <a:latin typeface="Times New Roman" charset="0"/>
              </a:rPr>
              <a:t>  46</a:t>
            </a:r>
            <a:endParaRPr lang="es-MX" sz="2400" b="1" dirty="0">
              <a:effectLst/>
              <a:latin typeface="Times New Roman" charset="0"/>
            </a:endParaRPr>
          </a:p>
          <a:p>
            <a:pPr lvl="1">
              <a:lnSpc>
                <a:spcPct val="90000"/>
              </a:lnSpc>
            </a:pPr>
            <a:r>
              <a:rPr lang="es-MX" sz="2400" b="1" dirty="0">
                <a:effectLst/>
                <a:latin typeface="Times New Roman" charset="0"/>
              </a:rPr>
              <a:t>Brasil		    88</a:t>
            </a:r>
          </a:p>
          <a:p>
            <a:pPr lvl="1">
              <a:lnSpc>
                <a:spcPct val="90000"/>
              </a:lnSpc>
            </a:pPr>
            <a:r>
              <a:rPr lang="es-MX" sz="2400" b="1" dirty="0">
                <a:solidFill>
                  <a:srgbClr val="000066"/>
                </a:solidFill>
                <a:effectLst/>
                <a:latin typeface="Times New Roman" charset="0"/>
              </a:rPr>
              <a:t>México		    77	</a:t>
            </a:r>
          </a:p>
          <a:p>
            <a:pPr lvl="1">
              <a:lnSpc>
                <a:spcPct val="90000"/>
              </a:lnSpc>
            </a:pPr>
            <a:r>
              <a:rPr lang="es-MX" sz="2400" b="1" dirty="0">
                <a:solidFill>
                  <a:srgbClr val="000066"/>
                </a:solidFill>
                <a:effectLst/>
                <a:latin typeface="Times New Roman" charset="0"/>
              </a:rPr>
              <a:t>Corea		3362		 </a:t>
            </a:r>
          </a:p>
          <a:p>
            <a:pPr lvl="1">
              <a:lnSpc>
                <a:spcPct val="90000"/>
              </a:lnSpc>
            </a:pPr>
            <a:endParaRPr lang="es-MX" sz="2400" b="1" dirty="0">
              <a:solidFill>
                <a:srgbClr val="000066"/>
              </a:solidFill>
              <a:effectLst/>
              <a:latin typeface="Times New Roman" charset="0"/>
            </a:endParaRPr>
          </a:p>
        </p:txBody>
      </p:sp>
      <p:sp>
        <p:nvSpPr>
          <p:cNvPr id="2" name="Título 1"/>
          <p:cNvSpPr>
            <a:spLocks noGrp="1"/>
          </p:cNvSpPr>
          <p:nvPr>
            <p:ph type="title"/>
          </p:nvPr>
        </p:nvSpPr>
        <p:spPr/>
        <p:txBody>
          <a:bodyPr/>
          <a:lstStyle/>
          <a:p>
            <a:pPr>
              <a:defRPr/>
            </a:pPr>
            <a:r>
              <a:rPr lang="es-ES" dirty="0" smtClean="0"/>
              <a:t>Patentes</a:t>
            </a:r>
            <a:endParaRPr lang="es-ES" dirty="0"/>
          </a:p>
        </p:txBody>
      </p:sp>
      <p:sp>
        <p:nvSpPr>
          <p:cNvPr id="3" name="CuadroTexto 2"/>
          <p:cNvSpPr txBox="1"/>
          <p:nvPr/>
        </p:nvSpPr>
        <p:spPr>
          <a:xfrm>
            <a:off x="5868144" y="4725144"/>
            <a:ext cx="1415772" cy="461665"/>
          </a:xfrm>
          <a:prstGeom prst="rect">
            <a:avLst/>
          </a:prstGeom>
          <a:noFill/>
        </p:spPr>
        <p:txBody>
          <a:bodyPr wrap="none" rtlCol="0">
            <a:spAutoFit/>
          </a:bodyPr>
          <a:lstStyle/>
          <a:p>
            <a:pPr algn="r"/>
            <a:r>
              <a:rPr lang="es-ES" sz="2400" b="1" dirty="0" smtClean="0">
                <a:solidFill>
                  <a:srgbClr val="008000"/>
                </a:solidFill>
                <a:latin typeface="Times New Roman"/>
                <a:cs typeface="Times New Roman"/>
              </a:rPr>
              <a:t>1 270 000</a:t>
            </a:r>
          </a:p>
        </p:txBody>
      </p:sp>
      <p:sp>
        <p:nvSpPr>
          <p:cNvPr id="5" name="CuadroTexto 4"/>
          <p:cNvSpPr txBox="1"/>
          <p:nvPr/>
        </p:nvSpPr>
        <p:spPr>
          <a:xfrm>
            <a:off x="6252865" y="5085184"/>
            <a:ext cx="1031051" cy="461665"/>
          </a:xfrm>
          <a:prstGeom prst="rect">
            <a:avLst/>
          </a:prstGeom>
          <a:noFill/>
        </p:spPr>
        <p:txBody>
          <a:bodyPr wrap="none" rtlCol="0">
            <a:spAutoFit/>
          </a:bodyPr>
          <a:lstStyle/>
          <a:p>
            <a:pPr algn="r"/>
            <a:r>
              <a:rPr lang="es-ES" sz="2400" b="1" dirty="0" smtClean="0">
                <a:solidFill>
                  <a:srgbClr val="008000"/>
                </a:solidFill>
                <a:latin typeface="Times New Roman"/>
                <a:cs typeface="Times New Roman"/>
              </a:rPr>
              <a:t>13 600</a:t>
            </a:r>
            <a:endParaRPr lang="es-ES" sz="2400" b="1" dirty="0">
              <a:solidFill>
                <a:srgbClr val="008000"/>
              </a:solidFill>
              <a:latin typeface="Times New Roman"/>
              <a:cs typeface="Times New Roman"/>
            </a:endParaRPr>
          </a:p>
        </p:txBody>
      </p:sp>
      <p:cxnSp>
        <p:nvCxnSpPr>
          <p:cNvPr id="6" name="Conector recto de flecha 5"/>
          <p:cNvCxnSpPr/>
          <p:nvPr/>
        </p:nvCxnSpPr>
        <p:spPr>
          <a:xfrm>
            <a:off x="5148064" y="5373216"/>
            <a:ext cx="792088" cy="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8" name="Conector recto de flecha 7"/>
          <p:cNvCxnSpPr/>
          <p:nvPr/>
        </p:nvCxnSpPr>
        <p:spPr>
          <a:xfrm>
            <a:off x="5148064" y="4955976"/>
            <a:ext cx="792088" cy="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52137"/>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4000"/>
                                        <p:tgtEl>
                                          <p:spTgt spid="8"/>
                                        </p:tgtEl>
                                      </p:cBhvr>
                                    </p:animEffect>
                                  </p:childTnLst>
                                </p:cTn>
                              </p:par>
                            </p:childTnLst>
                          </p:cTn>
                        </p:par>
                        <p:par>
                          <p:cTn id="8" fill="hold">
                            <p:stCondLst>
                              <p:cond delay="40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4000" fill="hold"/>
                                        <p:tgtEl>
                                          <p:spTgt spid="3"/>
                                        </p:tgtEl>
                                        <p:attrNameLst>
                                          <p:attrName>ppt_w</p:attrName>
                                        </p:attrNameLst>
                                      </p:cBhvr>
                                      <p:tavLst>
                                        <p:tav tm="0">
                                          <p:val>
                                            <p:fltVal val="0"/>
                                          </p:val>
                                        </p:tav>
                                        <p:tav tm="100000">
                                          <p:val>
                                            <p:strVal val="#ppt_w"/>
                                          </p:val>
                                        </p:tav>
                                      </p:tavLst>
                                    </p:anim>
                                    <p:anim calcmode="lin" valueType="num">
                                      <p:cBhvr>
                                        <p:cTn id="12" dur="4000" fill="hold"/>
                                        <p:tgtEl>
                                          <p:spTgt spid="3"/>
                                        </p:tgtEl>
                                        <p:attrNameLst>
                                          <p:attrName>ppt_h</p:attrName>
                                        </p:attrNameLst>
                                      </p:cBhvr>
                                      <p:tavLst>
                                        <p:tav tm="0">
                                          <p:val>
                                            <p:fltVal val="0"/>
                                          </p:val>
                                        </p:tav>
                                        <p:tav tm="100000">
                                          <p:val>
                                            <p:strVal val="#ppt_h"/>
                                          </p:val>
                                        </p:tav>
                                      </p:tavLst>
                                    </p:anim>
                                    <p:animEffect transition="in" filter="fade">
                                      <p:cBhvr>
                                        <p:cTn id="13" dur="4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4000"/>
                                        <p:tgtEl>
                                          <p:spTgt spid="6"/>
                                        </p:tgtEl>
                                      </p:cBhvr>
                                    </p:animEffect>
                                  </p:childTnLst>
                                </p:cTn>
                              </p:par>
                            </p:childTnLst>
                          </p:cTn>
                        </p:par>
                        <p:par>
                          <p:cTn id="19" fill="hold">
                            <p:stCondLst>
                              <p:cond delay="4000"/>
                            </p:stCondLst>
                            <p:childTnLst>
                              <p:par>
                                <p:cTn id="20" presetID="53" presetClass="entr" presetSubtype="16"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4000" fill="hold"/>
                                        <p:tgtEl>
                                          <p:spTgt spid="5"/>
                                        </p:tgtEl>
                                        <p:attrNameLst>
                                          <p:attrName>ppt_w</p:attrName>
                                        </p:attrNameLst>
                                      </p:cBhvr>
                                      <p:tavLst>
                                        <p:tav tm="0">
                                          <p:val>
                                            <p:fltVal val="0"/>
                                          </p:val>
                                        </p:tav>
                                        <p:tav tm="100000">
                                          <p:val>
                                            <p:strVal val="#ppt_w"/>
                                          </p:val>
                                        </p:tav>
                                      </p:tavLst>
                                    </p:anim>
                                    <p:anim calcmode="lin" valueType="num">
                                      <p:cBhvr>
                                        <p:cTn id="23" dur="4000" fill="hold"/>
                                        <p:tgtEl>
                                          <p:spTgt spid="5"/>
                                        </p:tgtEl>
                                        <p:attrNameLst>
                                          <p:attrName>ppt_h</p:attrName>
                                        </p:attrNameLst>
                                      </p:cBhvr>
                                      <p:tavLst>
                                        <p:tav tm="0">
                                          <p:val>
                                            <p:fltVal val="0"/>
                                          </p:val>
                                        </p:tav>
                                        <p:tav tm="100000">
                                          <p:val>
                                            <p:strVal val="#ppt_h"/>
                                          </p:val>
                                        </p:tav>
                                      </p:tavLst>
                                    </p:anim>
                                    <p:animEffect transition="in" filter="fade">
                                      <p:cBhvr>
                                        <p:cTn id="24" dur="4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9|1.4|0.3|0.3"/>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2266</TotalTime>
  <Words>1570</Words>
  <Application>Microsoft Macintosh PowerPoint</Application>
  <PresentationFormat>Presentación en pantalla (4:3)</PresentationFormat>
  <Paragraphs>218</Paragraphs>
  <Slides>50</Slides>
  <Notes>4</Notes>
  <HiddenSlides>0</HiddenSlides>
  <MMClips>0</MMClips>
  <ScaleCrop>false</ScaleCrop>
  <HeadingPairs>
    <vt:vector size="4" baseType="variant">
      <vt:variant>
        <vt:lpstr>Tema</vt:lpstr>
      </vt:variant>
      <vt:variant>
        <vt:i4>1</vt:i4>
      </vt:variant>
      <vt:variant>
        <vt:lpstr>Títulos de diapositiva</vt:lpstr>
      </vt:variant>
      <vt:variant>
        <vt:i4>50</vt:i4>
      </vt:variant>
    </vt:vector>
  </HeadingPairs>
  <TitlesOfParts>
    <vt:vector size="51" baseType="lpstr">
      <vt:lpstr>Tema de Office</vt:lpstr>
      <vt:lpstr>Presentación de PowerPoint</vt:lpstr>
      <vt:lpstr>Plan Maestro de Investigación Educativa Aplicada del SNIT (INVEA)</vt:lpstr>
      <vt:lpstr>Objetivo</vt:lpstr>
      <vt:lpstr>Presentación de PowerPoint</vt:lpstr>
      <vt:lpstr>Presentación de PowerPoint</vt:lpstr>
      <vt:lpstr>Presentación de PowerPoint</vt:lpstr>
      <vt:lpstr>Presentación de PowerPoint</vt:lpstr>
      <vt:lpstr>Salarios</vt:lpstr>
      <vt:lpstr>Patentes</vt:lpstr>
      <vt:lpstr>Presentación de PowerPoint</vt:lpstr>
      <vt:lpstr>Investigadores</vt:lpstr>
      <vt:lpstr>Presentación de PowerPoint</vt:lpstr>
      <vt:lpstr>Presentación de PowerPoint</vt:lpstr>
      <vt:lpstr>Presentación de PowerPoint</vt:lpstr>
      <vt:lpstr>Presentación de PowerPoint</vt:lpstr>
      <vt:lpstr>Presentación de PowerPoint</vt:lpstr>
      <vt:lpstr>INVEA</vt:lpstr>
      <vt:lpstr>Antecedentes del INVEA</vt:lpstr>
      <vt:lpstr>Beneficios del INVEA</vt:lpstr>
      <vt:lpstr>Elementos del INVEA</vt:lpstr>
      <vt:lpstr>Misión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Visión de INVEA</vt:lpstr>
      <vt:lpstr>Política</vt:lpstr>
      <vt:lpstr>Líneas de investigación</vt:lpstr>
      <vt:lpstr>Presentación de PowerPoint</vt:lpstr>
      <vt:lpstr>Modelos educativos y currículo</vt:lpstr>
      <vt:lpstr>Modelos educativos y currículo</vt:lpstr>
      <vt:lpstr>Aprendizaje y docencia</vt:lpstr>
      <vt:lpstr>Aprendizaje y docencia</vt:lpstr>
      <vt:lpstr>Indicadores de desempeño</vt:lpstr>
      <vt:lpstr>Indicadores de desempeño</vt:lpstr>
      <vt:lpstr>Tecnologías de la información y de la comunicación (TIC)</vt:lpstr>
      <vt:lpstr>Tecnologías de la información y de la comunicación (TIC)</vt:lpstr>
      <vt:lpstr>Gestión y liderazgo educativo</vt:lpstr>
      <vt:lpstr>Gestión y liderazgo educativo</vt:lpstr>
      <vt:lpstr>Tutoría</vt:lpstr>
      <vt:lpstr>Tutoría</vt:lpstr>
      <vt:lpstr>Entorno del proceso educativo</vt:lpstr>
      <vt:lpstr>Entorno del proceso educativo</vt:lpstr>
      <vt:lpstr>LGAC</vt:lpstr>
      <vt:lpstr>Elementos de una LGAC</vt:lpstr>
      <vt:lpstr>Presentación de PowerPoint</vt:lpstr>
    </vt:vector>
  </TitlesOfParts>
  <Company>Racce S.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Francisco Caracheo Garcia</dc:creator>
  <cp:lastModifiedBy>Francisco Caracheo Garcia</cp:lastModifiedBy>
  <cp:revision>40</cp:revision>
  <dcterms:created xsi:type="dcterms:W3CDTF">2014-06-12T22:48:32Z</dcterms:created>
  <dcterms:modified xsi:type="dcterms:W3CDTF">2014-06-27T00:05:58Z</dcterms:modified>
</cp:coreProperties>
</file>