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vml" ContentType="application/vnd.openxmlformats-officedocument.vmlDrawing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694" r:id="rId2"/>
    <p:sldId id="696" r:id="rId3"/>
    <p:sldId id="697" r:id="rId4"/>
    <p:sldId id="572" r:id="rId5"/>
    <p:sldId id="675" r:id="rId6"/>
    <p:sldId id="631" r:id="rId7"/>
    <p:sldId id="583" r:id="rId8"/>
    <p:sldId id="608" r:id="rId9"/>
    <p:sldId id="642" r:id="rId10"/>
    <p:sldId id="586" r:id="rId11"/>
    <p:sldId id="700" r:id="rId12"/>
    <p:sldId id="660" r:id="rId13"/>
    <p:sldId id="706" r:id="rId14"/>
    <p:sldId id="705" r:id="rId15"/>
    <p:sldId id="703" r:id="rId16"/>
    <p:sldId id="701" r:id="rId17"/>
    <p:sldId id="702" r:id="rId18"/>
    <p:sldId id="704" r:id="rId19"/>
    <p:sldId id="588" r:id="rId20"/>
    <p:sldId id="661" r:id="rId21"/>
    <p:sldId id="664" r:id="rId22"/>
    <p:sldId id="677" r:id="rId23"/>
    <p:sldId id="693" r:id="rId24"/>
    <p:sldId id="469" r:id="rId25"/>
    <p:sldId id="537" r:id="rId26"/>
    <p:sldId id="676" r:id="rId27"/>
    <p:sldId id="582" r:id="rId28"/>
    <p:sldId id="423" r:id="rId29"/>
  </p:sldIdLst>
  <p:sldSz cx="9144000" cy="6858000" type="screen4x3"/>
  <p:notesSz cx="6858000" cy="9144000"/>
  <p:defaultTextStyle>
    <a:defPPr>
      <a:defRPr lang="es-ES"/>
    </a:defPPr>
    <a:lvl1pPr algn="ctr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Times New Roman" charset="0"/>
        <a:ea typeface="ＭＳ Ｐゴシック" charset="0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Times New Roman" charset="0"/>
        <a:ea typeface="ＭＳ Ｐゴシック" charset="0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Times New Roman" charset="0"/>
        <a:ea typeface="ＭＳ Ｐゴシック" charset="0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Times New Roman" charset="0"/>
        <a:ea typeface="ＭＳ Ｐゴシック" charset="0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Times New Roman" charset="0"/>
        <a:ea typeface="ＭＳ Ｐゴシック" charset="0"/>
        <a:cs typeface="+mn-cs"/>
      </a:defRPr>
    </a:lvl5pPr>
    <a:lvl6pPr marL="2286000" algn="l" defTabSz="457200" rtl="0" eaLnBrk="1" latinLnBrk="0" hangingPunct="1">
      <a:defRPr b="1" kern="1200">
        <a:solidFill>
          <a:schemeClr val="tx1"/>
        </a:solidFill>
        <a:latin typeface="Times New Roman" charset="0"/>
        <a:ea typeface="ＭＳ Ｐゴシック" charset="0"/>
        <a:cs typeface="+mn-cs"/>
      </a:defRPr>
    </a:lvl6pPr>
    <a:lvl7pPr marL="2743200" algn="l" defTabSz="457200" rtl="0" eaLnBrk="1" latinLnBrk="0" hangingPunct="1">
      <a:defRPr b="1" kern="1200">
        <a:solidFill>
          <a:schemeClr val="tx1"/>
        </a:solidFill>
        <a:latin typeface="Times New Roman" charset="0"/>
        <a:ea typeface="ＭＳ Ｐゴシック" charset="0"/>
        <a:cs typeface="+mn-cs"/>
      </a:defRPr>
    </a:lvl7pPr>
    <a:lvl8pPr marL="3200400" algn="l" defTabSz="457200" rtl="0" eaLnBrk="1" latinLnBrk="0" hangingPunct="1">
      <a:defRPr b="1" kern="1200">
        <a:solidFill>
          <a:schemeClr val="tx1"/>
        </a:solidFill>
        <a:latin typeface="Times New Roman" charset="0"/>
        <a:ea typeface="ＭＳ Ｐゴシック" charset="0"/>
        <a:cs typeface="+mn-cs"/>
      </a:defRPr>
    </a:lvl8pPr>
    <a:lvl9pPr marL="3657600" algn="l" defTabSz="457200" rtl="0" eaLnBrk="1" latinLnBrk="0" hangingPunct="1">
      <a:defRPr b="1" kern="1200">
        <a:solidFill>
          <a:schemeClr val="tx1"/>
        </a:solidFill>
        <a:latin typeface="Times New Roman" charset="0"/>
        <a:ea typeface="ＭＳ Ｐゴシック" charset="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14A0F"/>
    <a:srgbClr val="FF0000"/>
    <a:srgbClr val="6666FF"/>
    <a:srgbClr val="003366"/>
    <a:srgbClr val="CC3300"/>
    <a:srgbClr val="336699"/>
    <a:srgbClr val="006666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953" autoAdjust="0"/>
    <p:restoredTop sz="93596" autoAdjust="0"/>
  </p:normalViewPr>
  <p:slideViewPr>
    <p:cSldViewPr>
      <p:cViewPr>
        <p:scale>
          <a:sx n="66" d="100"/>
          <a:sy n="66" d="100"/>
        </p:scale>
        <p:origin x="-2312" y="-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537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notesMaster" Target="notesMasters/notesMaster1.xml"/><Relationship Id="rId31" Type="http://schemas.openxmlformats.org/officeDocument/2006/relationships/handoutMaster" Target="handoutMasters/handoutMaster1.xml"/><Relationship Id="rId32" Type="http://schemas.openxmlformats.org/officeDocument/2006/relationships/printerSettings" Target="printerSettings/printerSettings1.bin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esProps" Target="presProps.xml"/><Relationship Id="rId34" Type="http://schemas.openxmlformats.org/officeDocument/2006/relationships/viewProps" Target="viewProps.xml"/><Relationship Id="rId35" Type="http://schemas.openxmlformats.org/officeDocument/2006/relationships/theme" Target="theme/theme1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image" Target="../media/image10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b="0">
                <a:latin typeface="Arial" charset="0"/>
              </a:defRPr>
            </a:lvl1pPr>
          </a:lstStyle>
          <a:p>
            <a:endParaRPr lang="es-E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charset="0"/>
              </a:defRPr>
            </a:lvl1pPr>
          </a:lstStyle>
          <a:p>
            <a:endParaRPr lang="es-ES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b="0">
                <a:latin typeface="Arial" charset="0"/>
              </a:defRPr>
            </a:lvl1pPr>
          </a:lstStyle>
          <a:p>
            <a:endParaRPr lang="es-ES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charset="0"/>
              </a:defRPr>
            </a:lvl1pPr>
          </a:lstStyle>
          <a:p>
            <a:fld id="{C955FF81-C7F3-7E4C-8A71-34E5507FB209}" type="slidenum">
              <a:rPr lang="es-ES"/>
              <a:pPr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406346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b="0">
                <a:latin typeface="Arial" charset="0"/>
              </a:defRPr>
            </a:lvl1pPr>
          </a:lstStyle>
          <a:p>
            <a:endParaRPr lang="es-E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charset="0"/>
              </a:defRPr>
            </a:lvl1pPr>
          </a:lstStyle>
          <a:p>
            <a:endParaRPr lang="es-ES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b="0">
                <a:latin typeface="Arial" charset="0"/>
              </a:defRPr>
            </a:lvl1pPr>
          </a:lstStyle>
          <a:p>
            <a:endParaRPr lang="es-E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charset="0"/>
              </a:defRPr>
            </a:lvl1pPr>
          </a:lstStyle>
          <a:p>
            <a:fld id="{072DECFC-99D6-4349-81FA-FD308BC9DE55}" type="slidenum">
              <a:rPr lang="es-ES"/>
              <a:pPr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2247438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9458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s-MX" dirty="0">
                <a:latin typeface="Calibri" charset="0"/>
              </a:rPr>
              <a:t>			</a:t>
            </a:r>
            <a:endParaRPr lang="es-MX" b="1" u="sng" dirty="0">
              <a:latin typeface="Calibri" charset="0"/>
            </a:endParaRPr>
          </a:p>
        </p:txBody>
      </p:sp>
      <p:sp>
        <p:nvSpPr>
          <p:cNvPr id="19459" name="3 Marcador de número de diapositiva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4F2E0BC6-0DD3-8F41-A9C2-431B013A5E0C}" type="slidenum">
              <a:rPr lang="es-ES" sz="1200">
                <a:latin typeface="Calibri" charset="0"/>
              </a:rPr>
              <a:pPr algn="r" eaLnBrk="1" hangingPunct="1"/>
              <a:t>2</a:t>
            </a:fld>
            <a:endParaRPr lang="es-ES" sz="12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F7FAE8C-EECC-8849-BA25-4E4A9D4A8645}" type="slidenum">
              <a:rPr lang="es-ES"/>
              <a:pPr/>
              <a:t>4</a:t>
            </a:fld>
            <a:endParaRPr lang="es-ES"/>
          </a:p>
        </p:txBody>
      </p:sp>
      <p:sp>
        <p:nvSpPr>
          <p:cNvPr id="52019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fld id="{650CB49D-7580-944B-804A-78B26ABA17B8}" type="slidenum">
              <a:rPr lang="es-ES" sz="1200" b="0"/>
              <a:pPr algn="r"/>
              <a:t>4</a:t>
            </a:fld>
            <a:endParaRPr lang="es-ES" sz="1200" b="0"/>
          </a:p>
        </p:txBody>
      </p:sp>
      <p:sp>
        <p:nvSpPr>
          <p:cNvPr id="520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2019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A736721-7C23-5747-87E4-25B39080D4A7}" type="slidenum">
              <a:rPr lang="es-ES"/>
              <a:pPr/>
              <a:t>5</a:t>
            </a:fld>
            <a:endParaRPr lang="es-ES"/>
          </a:p>
        </p:txBody>
      </p:sp>
      <p:sp>
        <p:nvSpPr>
          <p:cNvPr id="66048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6048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60484" name="3 Marcador de número de diapositiva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fld id="{523218A4-BB73-FA46-A8CE-88EC49B21ECE}" type="slidenum">
              <a:rPr lang="es-ES_tradnl" sz="1200" b="0">
                <a:latin typeface="Constantia" charset="0"/>
                <a:cs typeface="Arial" charset="0"/>
              </a:rPr>
              <a:pPr algn="r"/>
              <a:t>5</a:t>
            </a:fld>
            <a:endParaRPr lang="es-ES_tradnl" sz="1200" b="0">
              <a:latin typeface="Constantia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D2D7285-C7E1-974A-980F-97A27E021EAC}" type="slidenum">
              <a:rPr lang="es-ES"/>
              <a:pPr/>
              <a:t>9</a:t>
            </a:fld>
            <a:endParaRPr lang="es-ES"/>
          </a:p>
        </p:txBody>
      </p:sp>
      <p:sp>
        <p:nvSpPr>
          <p:cNvPr id="610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10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A3B7781-BDE4-A64A-89A8-00FB59F12543}" type="slidenum">
              <a:rPr lang="es-ES"/>
              <a:pPr/>
              <a:t>25</a:t>
            </a:fld>
            <a:endParaRPr lang="es-ES"/>
          </a:p>
        </p:txBody>
      </p:sp>
      <p:sp>
        <p:nvSpPr>
          <p:cNvPr id="475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75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127941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633695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40513" y="333375"/>
            <a:ext cx="2057400" cy="5792788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68313" y="333375"/>
            <a:ext cx="6019800" cy="5792788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630067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ítulo, text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051050" y="333375"/>
            <a:ext cx="6624638" cy="1079500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sz="half" idx="1"/>
          </p:nvPr>
        </p:nvSpPr>
        <p:spPr>
          <a:xfrm>
            <a:off x="468313" y="1844675"/>
            <a:ext cx="4038600" cy="4281488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59313" y="1844675"/>
            <a:ext cx="4038600" cy="4281488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034391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ítulo, 1 objeto y 2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051050" y="333375"/>
            <a:ext cx="6624638" cy="1079500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68313" y="1844675"/>
            <a:ext cx="4038600" cy="4281488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quarter" idx="2"/>
          </p:nvPr>
        </p:nvSpPr>
        <p:spPr>
          <a:xfrm>
            <a:off x="4659313" y="1844675"/>
            <a:ext cx="4038600" cy="2063750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contenido 4"/>
          <p:cNvSpPr>
            <a:spLocks noGrp="1"/>
          </p:cNvSpPr>
          <p:nvPr>
            <p:ph sz="quarter" idx="3"/>
          </p:nvPr>
        </p:nvSpPr>
        <p:spPr>
          <a:xfrm>
            <a:off x="4659313" y="4060825"/>
            <a:ext cx="4038600" cy="2065338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685981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9552" y="2636912"/>
            <a:ext cx="8229600" cy="1143000"/>
          </a:xfrm>
          <a:prstGeom prst="rect">
            <a:avLst/>
          </a:prstGeom>
          <a:solidFill>
            <a:srgbClr val="007A33"/>
          </a:solidFill>
        </p:spPr>
        <p:txBody>
          <a:bodyPr vert="horz" anchor="ctr"/>
          <a:lstStyle>
            <a:lvl1pPr>
              <a:defRPr sz="4000" b="1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r>
              <a:rPr lang="es-ES_tradnl" dirty="0" smtClean="0"/>
              <a:t>Clic para editar título</a:t>
            </a:r>
            <a:endParaRPr lang="es-ES" dirty="0"/>
          </a:p>
        </p:txBody>
      </p:sp>
      <p:sp>
        <p:nvSpPr>
          <p:cNvPr id="4" name="Rectángulo 3"/>
          <p:cNvSpPr/>
          <p:nvPr userDrawn="1"/>
        </p:nvSpPr>
        <p:spPr>
          <a:xfrm>
            <a:off x="1835696" y="908720"/>
            <a:ext cx="561662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351953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13 Imagen" descr="blanco 201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525" y="242888"/>
            <a:ext cx="1071563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8 CuadroTexto"/>
          <p:cNvSpPr txBox="1">
            <a:spLocks noChangeArrowheads="1"/>
          </p:cNvSpPr>
          <p:nvPr userDrawn="1"/>
        </p:nvSpPr>
        <p:spPr bwMode="auto">
          <a:xfrm>
            <a:off x="1476375" y="115888"/>
            <a:ext cx="671512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ts val="200"/>
              </a:spcBef>
              <a:spcAft>
                <a:spcPts val="200"/>
              </a:spcAft>
              <a:defRPr/>
            </a:pPr>
            <a:r>
              <a:rPr lang="es-MX" sz="1600" b="1" smtClean="0">
                <a:solidFill>
                  <a:schemeClr val="bg1"/>
                </a:solidFill>
              </a:rPr>
              <a:t>Dirección General de Educación Superior Tecnológica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83568" y="1844824"/>
            <a:ext cx="7858180" cy="46085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ES" dirty="0"/>
          </a:p>
        </p:txBody>
      </p:sp>
      <p:sp>
        <p:nvSpPr>
          <p:cNvPr id="9" name="Título 8"/>
          <p:cNvSpPr>
            <a:spLocks noGrp="1"/>
          </p:cNvSpPr>
          <p:nvPr>
            <p:ph type="title"/>
          </p:nvPr>
        </p:nvSpPr>
        <p:spPr>
          <a:xfrm>
            <a:off x="684213" y="549275"/>
            <a:ext cx="7872412" cy="792163"/>
          </a:xfrm>
          <a:prstGeom prst="rect">
            <a:avLst/>
          </a:prstGeom>
        </p:spPr>
        <p:txBody>
          <a:bodyPr/>
          <a:lstStyle/>
          <a:p>
            <a:r>
              <a:rPr lang="en-US" dirty="0" err="1" smtClean="0"/>
              <a:t>Clic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editar</a:t>
            </a:r>
            <a:r>
              <a:rPr lang="en-US" dirty="0" smtClean="0"/>
              <a:t> </a:t>
            </a:r>
            <a:r>
              <a:rPr lang="en-US" dirty="0" err="1" smtClean="0"/>
              <a:t>título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653060807"/>
      </p:ext>
    </p:extLst>
  </p:cSld>
  <p:clrMapOvr>
    <a:masterClrMapping/>
  </p:clrMapOvr>
  <p:transition xmlns:p14="http://schemas.microsoft.com/office/powerpoint/2010/main"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467106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0554897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68313" y="1844675"/>
            <a:ext cx="4038600" cy="42814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59313" y="1844675"/>
            <a:ext cx="4038600" cy="42814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484116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332842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87750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61769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36773994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35126166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theme" Target="../theme/theme1.xml"/><Relationship Id="rId17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844675"/>
            <a:ext cx="8229600" cy="4281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7544" y="333375"/>
            <a:ext cx="8208144" cy="935385"/>
          </a:xfrm>
          <a:prstGeom prst="rect">
            <a:avLst/>
          </a:prstGeom>
          <a:solidFill>
            <a:srgbClr val="8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dirty="0"/>
              <a:t>Haga clic para cambiar el estilo de </a:t>
            </a:r>
            <a:r>
              <a:rPr lang="es-ES" dirty="0" smtClean="0"/>
              <a:t>título</a:t>
            </a:r>
            <a:endParaRPr lang="es-ES" dirty="0"/>
          </a:p>
        </p:txBody>
      </p:sp>
      <p:sp>
        <p:nvSpPr>
          <p:cNvPr id="1033" name="Line 9"/>
          <p:cNvSpPr>
            <a:spLocks noChangeShapeType="1"/>
          </p:cNvSpPr>
          <p:nvPr/>
        </p:nvSpPr>
        <p:spPr bwMode="auto">
          <a:xfrm>
            <a:off x="539750" y="6381750"/>
            <a:ext cx="4608513" cy="0"/>
          </a:xfrm>
          <a:prstGeom prst="line">
            <a:avLst/>
          </a:prstGeom>
          <a:noFill/>
          <a:ln w="76200">
            <a:solidFill>
              <a:srgbClr val="8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"/>
          </a:p>
        </p:txBody>
      </p:sp>
      <p:pic>
        <p:nvPicPr>
          <p:cNvPr id="1050" name="Picture 26" descr="ciidet_nuevo_logo"/>
          <p:cNvPicPr>
            <a:picLocks noChangeAspect="1" noChangeArrowheads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50" y="6237288"/>
            <a:ext cx="720725" cy="346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Line 9"/>
          <p:cNvSpPr>
            <a:spLocks noChangeShapeType="1"/>
          </p:cNvSpPr>
          <p:nvPr userDrawn="1"/>
        </p:nvSpPr>
        <p:spPr bwMode="auto">
          <a:xfrm>
            <a:off x="539552" y="6525344"/>
            <a:ext cx="4608513" cy="0"/>
          </a:xfrm>
          <a:prstGeom prst="line">
            <a:avLst/>
          </a:prstGeom>
          <a:noFill/>
          <a:ln w="76200">
            <a:solidFill>
              <a:schemeClr val="bg1">
                <a:lumMod val="50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">
              <a:ln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xStyles>
    <p:titleStyle>
      <a:lvl1pPr algn="r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r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Times New Roman" charset="0"/>
          <a:ea typeface="ＭＳ Ｐゴシック" charset="0"/>
        </a:defRPr>
      </a:lvl2pPr>
      <a:lvl3pPr algn="r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Times New Roman" charset="0"/>
          <a:ea typeface="ＭＳ Ｐゴシック" charset="0"/>
        </a:defRPr>
      </a:lvl3pPr>
      <a:lvl4pPr algn="r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Times New Roman" charset="0"/>
          <a:ea typeface="ＭＳ Ｐゴシック" charset="0"/>
        </a:defRPr>
      </a:lvl4pPr>
      <a:lvl5pPr algn="r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Times New Roman" charset="0"/>
          <a:ea typeface="ＭＳ Ｐゴシック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Times New Roman" charset="0"/>
          <a:ea typeface="ＭＳ Ｐゴシック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Times New Roman" charset="0"/>
          <a:ea typeface="ＭＳ Ｐゴシック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Times New Roman" charset="0"/>
          <a:ea typeface="ＭＳ Ｐゴシック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Times New Roman" charset="0"/>
          <a:ea typeface="ＭＳ Ｐゴシック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Webdings" charset="0"/>
        <a:buChar char="4"/>
        <a:defRPr sz="3000" b="1">
          <a:solidFill>
            <a:schemeClr val="tx1">
              <a:lumMod val="65000"/>
              <a:lumOff val="35000"/>
            </a:schemeClr>
          </a:solidFill>
          <a:effectLst>
            <a:outerShdw blurRad="38100" dist="38100" dir="2700000" algn="tl">
              <a:srgbClr val="DDDDDD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Webdings" charset="0"/>
        <a:buChar char="4"/>
        <a:defRPr sz="2600" b="1">
          <a:solidFill>
            <a:srgbClr val="800000"/>
          </a:solidFill>
          <a:effectLst>
            <a:outerShdw blurRad="38100" dist="38100" dir="2700000" algn="tl">
              <a:srgbClr val="DDDDDD"/>
            </a:outerShdw>
          </a:effectLst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Webdings" charset="0"/>
        <a:buChar char="4"/>
        <a:defRPr sz="2400" b="1">
          <a:solidFill>
            <a:srgbClr val="336699"/>
          </a:solidFill>
          <a:effectLst>
            <a:outerShdw blurRad="38100" dist="38100" dir="2700000" algn="tl">
              <a:srgbClr val="DDDDDD"/>
            </a:outerShdw>
          </a:effectLst>
          <a:latin typeface="Arial" charset="0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Webdings" charset="0"/>
        <a:buChar char="4"/>
        <a:defRPr sz="2000" b="1">
          <a:solidFill>
            <a:srgbClr val="006666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Webdings" charset="0"/>
        <a:buChar char="4"/>
        <a:defRPr sz="2000" b="1">
          <a:solidFill>
            <a:srgbClr val="003366"/>
          </a:solidFill>
          <a:latin typeface="Arial" charset="0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Webdings" charset="0"/>
        <a:buChar char="4"/>
        <a:defRPr sz="2000" b="1">
          <a:solidFill>
            <a:srgbClr val="003366"/>
          </a:solidFill>
          <a:latin typeface="Arial" charset="0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Webdings" charset="0"/>
        <a:buChar char="4"/>
        <a:defRPr sz="2000" b="1">
          <a:solidFill>
            <a:srgbClr val="003366"/>
          </a:solidFill>
          <a:latin typeface="Arial" charset="0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Webdings" charset="0"/>
        <a:buChar char="4"/>
        <a:defRPr sz="2000" b="1">
          <a:solidFill>
            <a:srgbClr val="003366"/>
          </a:solidFill>
          <a:latin typeface="Arial" charset="0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Webdings" charset="0"/>
        <a:buChar char="4"/>
        <a:defRPr sz="2000" b="1">
          <a:solidFill>
            <a:srgbClr val="003366"/>
          </a:solidFill>
          <a:latin typeface="Arial" charset="0"/>
          <a:ea typeface="+mn-ea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3.jpeg"/><Relationship Id="rId3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4" Type="http://schemas.openxmlformats.org/officeDocument/2006/relationships/image" Target="../media/image5.jpeg"/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9.png"/><Relationship Id="rId6" Type="http://schemas.openxmlformats.org/officeDocument/2006/relationships/oleObject" Target="../embeddings/oleObject2.bin"/><Relationship Id="rId7" Type="http://schemas.openxmlformats.org/officeDocument/2006/relationships/image" Target="../media/image10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Agrupar 9"/>
          <p:cNvGrpSpPr/>
          <p:nvPr/>
        </p:nvGrpSpPr>
        <p:grpSpPr>
          <a:xfrm>
            <a:off x="5904" y="-3275"/>
            <a:ext cx="9377275" cy="1152729"/>
            <a:chOff x="5904" y="-3275"/>
            <a:chExt cx="9377275" cy="1152729"/>
          </a:xfrm>
        </p:grpSpPr>
        <p:pic>
          <p:nvPicPr>
            <p:cNvPr id="4" name="Imagen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20152" y="-3275"/>
              <a:ext cx="725760" cy="423360"/>
            </a:xfrm>
            <a:prstGeom prst="rect">
              <a:avLst/>
            </a:prstGeom>
          </p:spPr>
        </p:pic>
        <p:pic>
          <p:nvPicPr>
            <p:cNvPr id="5" name="Imagen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04" y="-1984"/>
              <a:ext cx="1807630" cy="610820"/>
            </a:xfrm>
            <a:prstGeom prst="rect">
              <a:avLst/>
            </a:prstGeom>
          </p:spPr>
        </p:pic>
        <p:cxnSp>
          <p:nvCxnSpPr>
            <p:cNvPr id="6" name="Conector recto 5"/>
            <p:cNvCxnSpPr/>
            <p:nvPr/>
          </p:nvCxnSpPr>
          <p:spPr>
            <a:xfrm>
              <a:off x="15951" y="730796"/>
              <a:ext cx="9124157" cy="0"/>
            </a:xfrm>
            <a:prstGeom prst="line">
              <a:avLst/>
            </a:prstGeom>
            <a:ln>
              <a:solidFill>
                <a:srgbClr val="007A33"/>
              </a:solidFill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7" name="Conector recto 6"/>
            <p:cNvCxnSpPr/>
            <p:nvPr/>
          </p:nvCxnSpPr>
          <p:spPr>
            <a:xfrm>
              <a:off x="15951" y="798612"/>
              <a:ext cx="9124157" cy="0"/>
            </a:xfrm>
            <a:prstGeom prst="line">
              <a:avLst/>
            </a:prstGeom>
            <a:ln>
              <a:solidFill>
                <a:srgbClr val="777772"/>
              </a:solidFill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sp>
          <p:nvSpPr>
            <p:cNvPr id="8" name="1 Título"/>
            <p:cNvSpPr txBox="1">
              <a:spLocks/>
            </p:cNvSpPr>
            <p:nvPr/>
          </p:nvSpPr>
          <p:spPr>
            <a:xfrm>
              <a:off x="4603429" y="312678"/>
              <a:ext cx="4779750" cy="465197"/>
            </a:xfrm>
            <a:prstGeom prst="rect">
              <a:avLst/>
            </a:prstGeom>
          </p:spPr>
          <p:txBody>
            <a:bodyPr/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1100" kern="1200">
                  <a:solidFill>
                    <a:schemeClr val="tx1"/>
                  </a:solidFill>
                  <a:latin typeface="Soberana Titular" panose="02000000000000000000" pitchFamily="50" charset="0"/>
                  <a:ea typeface="+mj-ea"/>
                  <a:cs typeface="+mj-cs"/>
                </a:defRPr>
              </a:lvl1pPr>
            </a:lstStyle>
            <a:p>
              <a:endParaRPr lang="es-ES" sz="1000" dirty="0" smtClean="0">
                <a:solidFill>
                  <a:srgbClr val="777772"/>
                </a:solidFill>
                <a:latin typeface="Soberana Titular" panose="02000000000000000000" pitchFamily="50" charset="0"/>
              </a:endParaRPr>
            </a:p>
            <a:p>
              <a:r>
                <a:rPr lang="es-ES" sz="1000" b="1" dirty="0" smtClean="0">
                  <a:solidFill>
                    <a:srgbClr val="777772"/>
                  </a:solidFill>
                  <a:latin typeface="Soberana Titular" panose="02000000000000000000" pitchFamily="50" charset="0"/>
                </a:rPr>
                <a:t>Dirección</a:t>
              </a:r>
              <a:r>
                <a:rPr lang="es-ES" sz="1000" b="1" baseline="0" dirty="0" smtClean="0">
                  <a:solidFill>
                    <a:srgbClr val="777772"/>
                  </a:solidFill>
                  <a:latin typeface="Soberana Titular" panose="02000000000000000000" pitchFamily="50" charset="0"/>
                </a:rPr>
                <a:t> General de Educación Superior Tecnológica</a:t>
              </a:r>
              <a:endParaRPr lang="es-ES" sz="1000" b="1" dirty="0">
                <a:solidFill>
                  <a:srgbClr val="777772"/>
                </a:solidFill>
                <a:latin typeface="Soberana Titular" panose="02000000000000000000" pitchFamily="50" charset="0"/>
              </a:endParaRPr>
            </a:p>
          </p:txBody>
        </p:sp>
        <p:sp>
          <p:nvSpPr>
            <p:cNvPr id="9" name="1 Título"/>
            <p:cNvSpPr txBox="1">
              <a:spLocks/>
            </p:cNvSpPr>
            <p:nvPr/>
          </p:nvSpPr>
          <p:spPr>
            <a:xfrm>
              <a:off x="15951" y="866265"/>
              <a:ext cx="9124157" cy="283189"/>
            </a:xfrm>
            <a:prstGeom prst="rect">
              <a:avLst/>
            </a:prstGeom>
          </p:spPr>
          <p:txBody>
            <a:bodyPr/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1100" kern="1200">
                  <a:solidFill>
                    <a:schemeClr val="tx1"/>
                  </a:solidFill>
                  <a:latin typeface="Soberana Titular" panose="02000000000000000000" pitchFamily="50" charset="0"/>
                  <a:ea typeface="+mj-ea"/>
                  <a:cs typeface="+mj-cs"/>
                </a:defRPr>
              </a:lvl1pPr>
            </a:lstStyle>
            <a:p>
              <a:endParaRPr lang="es-ES" sz="1200" dirty="0">
                <a:solidFill>
                  <a:srgbClr val="007A33"/>
                </a:solidFill>
                <a:latin typeface="Soberana Titular" panose="02000000000000000000" pitchFamily="50" charset="0"/>
              </a:endParaRPr>
            </a:p>
          </p:txBody>
        </p:sp>
      </p:grpSp>
      <p:sp>
        <p:nvSpPr>
          <p:cNvPr id="14" name="Título 1"/>
          <p:cNvSpPr txBox="1">
            <a:spLocks/>
          </p:cNvSpPr>
          <p:nvPr/>
        </p:nvSpPr>
        <p:spPr>
          <a:xfrm>
            <a:off x="647752" y="1384609"/>
            <a:ext cx="7772400" cy="255557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4000" b="1" kern="1200">
                <a:solidFill>
                  <a:schemeClr val="bg1"/>
                </a:solidFill>
                <a:latin typeface="Times New Roman"/>
                <a:ea typeface="+mj-ea"/>
                <a:cs typeface="Times New Roman"/>
              </a:defRPr>
            </a:lvl1pPr>
          </a:lstStyle>
          <a:p>
            <a:pPr algn="ctr"/>
            <a:r>
              <a:rPr lang="es-ES" dirty="0" smtClean="0">
                <a:solidFill>
                  <a:srgbClr val="800000"/>
                </a:solidFill>
              </a:rPr>
              <a:t>Aspectos generales de la investigación educativa de los institutos tecnológicos</a:t>
            </a:r>
            <a:endParaRPr lang="es-ES" dirty="0">
              <a:solidFill>
                <a:srgbClr val="800000"/>
              </a:solidFill>
            </a:endParaRPr>
          </a:p>
        </p:txBody>
      </p:sp>
      <p:sp>
        <p:nvSpPr>
          <p:cNvPr id="15" name="CuadroTexto 14"/>
          <p:cNvSpPr txBox="1"/>
          <p:nvPr/>
        </p:nvSpPr>
        <p:spPr>
          <a:xfrm>
            <a:off x="3197282" y="4292100"/>
            <a:ext cx="231292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/>
                <a:cs typeface="Times New Roman"/>
              </a:rPr>
              <a:t>Curso-taller</a:t>
            </a:r>
            <a:endParaRPr lang="es-ES" sz="3200" b="1" dirty="0">
              <a:solidFill>
                <a:schemeClr val="tx1">
                  <a:lumMod val="50000"/>
                  <a:lumOff val="50000"/>
                </a:schemeClr>
              </a:solidFill>
              <a:latin typeface="Times New Roman"/>
              <a:cs typeface="Times New Roman"/>
            </a:endParaRPr>
          </a:p>
        </p:txBody>
      </p:sp>
      <p:sp>
        <p:nvSpPr>
          <p:cNvPr id="16" name="CuadroTexto 15"/>
          <p:cNvSpPr txBox="1"/>
          <p:nvPr/>
        </p:nvSpPr>
        <p:spPr>
          <a:xfrm>
            <a:off x="6071189" y="5401203"/>
            <a:ext cx="29632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s-ES" b="1" dirty="0" smtClean="0">
                <a:solidFill>
                  <a:srgbClr val="800000"/>
                </a:solidFill>
              </a:rPr>
              <a:t>Querétaro, </a:t>
            </a:r>
            <a:r>
              <a:rPr lang="es-ES" b="1" dirty="0" err="1" smtClean="0">
                <a:solidFill>
                  <a:srgbClr val="800000"/>
                </a:solidFill>
              </a:rPr>
              <a:t>Qro</a:t>
            </a:r>
            <a:r>
              <a:rPr lang="es-ES" b="1" dirty="0" smtClean="0">
                <a:solidFill>
                  <a:srgbClr val="800000"/>
                </a:solidFill>
              </a:rPr>
              <a:t>.</a:t>
            </a:r>
          </a:p>
          <a:p>
            <a:pPr algn="r"/>
            <a:r>
              <a:rPr lang="es-ES" b="1" dirty="0" smtClean="0">
                <a:solidFill>
                  <a:srgbClr val="800000"/>
                </a:solidFill>
              </a:rPr>
              <a:t>Del 16 al 18 de junio de 2014</a:t>
            </a:r>
            <a:endParaRPr lang="es-ES" b="1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55891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6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3568" y="2130425"/>
            <a:ext cx="7772400" cy="1470025"/>
          </a:xfrm>
        </p:spPr>
        <p:txBody>
          <a:bodyPr/>
          <a:lstStyle/>
          <a:p>
            <a:pPr algn="ctr"/>
            <a:r>
              <a:rPr lang="es-MX" sz="4000" dirty="0" smtClean="0"/>
              <a:t>2. Metodología</a:t>
            </a:r>
            <a:endParaRPr lang="en-US" sz="4000" dirty="0"/>
          </a:p>
        </p:txBody>
      </p:sp>
      <p:sp>
        <p:nvSpPr>
          <p:cNvPr id="5396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69368" y="3886200"/>
            <a:ext cx="6400800" cy="1752600"/>
          </a:xfrm>
        </p:spPr>
        <p:txBody>
          <a:bodyPr/>
          <a:lstStyle/>
          <a:p>
            <a:r>
              <a:rPr lang="es-MX" dirty="0" smtClean="0"/>
              <a:t>Supuestos filosóficos de la investigación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9781" name="Text Box 21"/>
          <p:cNvSpPr txBox="1">
            <a:spLocks noChangeArrowheads="1"/>
          </p:cNvSpPr>
          <p:nvPr/>
        </p:nvSpPr>
        <p:spPr bwMode="auto">
          <a:xfrm>
            <a:off x="12700" y="2924944"/>
            <a:ext cx="793750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s-MX" sz="9600" dirty="0"/>
              <a:t>?</a:t>
            </a:r>
            <a:endParaRPr lang="en-US" sz="9600" dirty="0"/>
          </a:p>
        </p:txBody>
      </p:sp>
      <p:sp>
        <p:nvSpPr>
          <p:cNvPr id="629785" name="Text Box 25"/>
          <p:cNvSpPr txBox="1">
            <a:spLocks noChangeArrowheads="1"/>
          </p:cNvSpPr>
          <p:nvPr/>
        </p:nvSpPr>
        <p:spPr bwMode="auto">
          <a:xfrm>
            <a:off x="1979613" y="2257747"/>
            <a:ext cx="15843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MX" sz="2400">
                <a:solidFill>
                  <a:srgbClr val="006666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Realismo</a:t>
            </a:r>
            <a:endParaRPr lang="en-US" sz="2400">
              <a:solidFill>
                <a:srgbClr val="006666"/>
              </a:solidFill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  <p:sp>
        <p:nvSpPr>
          <p:cNvPr id="629786" name="Text Box 26"/>
          <p:cNvSpPr txBox="1">
            <a:spLocks noChangeArrowheads="1"/>
          </p:cNvSpPr>
          <p:nvPr/>
        </p:nvSpPr>
        <p:spPr bwMode="auto">
          <a:xfrm>
            <a:off x="4284663" y="2257747"/>
            <a:ext cx="17129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MX" sz="2400">
                <a:solidFill>
                  <a:srgbClr val="006666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Empirismo</a:t>
            </a:r>
            <a:endParaRPr lang="en-US" sz="2400">
              <a:solidFill>
                <a:srgbClr val="006666"/>
              </a:solidFill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  <p:sp>
        <p:nvSpPr>
          <p:cNvPr id="629787" name="Text Box 27"/>
          <p:cNvSpPr txBox="1">
            <a:spLocks noChangeArrowheads="1"/>
          </p:cNvSpPr>
          <p:nvPr/>
        </p:nvSpPr>
        <p:spPr bwMode="auto">
          <a:xfrm>
            <a:off x="6875908" y="2246635"/>
            <a:ext cx="1728788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MX" sz="2400" dirty="0">
                <a:solidFill>
                  <a:srgbClr val="006666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Hipotético-deductivo</a:t>
            </a:r>
            <a:endParaRPr lang="en-US" sz="2400" dirty="0">
              <a:solidFill>
                <a:srgbClr val="006666"/>
              </a:solidFill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  <p:sp>
        <p:nvSpPr>
          <p:cNvPr id="629788" name="Text Box 28"/>
          <p:cNvSpPr txBox="1">
            <a:spLocks noChangeArrowheads="1"/>
          </p:cNvSpPr>
          <p:nvPr/>
        </p:nvSpPr>
        <p:spPr bwMode="auto">
          <a:xfrm>
            <a:off x="1979613" y="3620269"/>
            <a:ext cx="15843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MX" sz="2400">
                <a:solidFill>
                  <a:srgbClr val="800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Idealismo</a:t>
            </a:r>
            <a:endParaRPr lang="en-US" sz="2400">
              <a:solidFill>
                <a:srgbClr val="800000"/>
              </a:solidFill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  <p:sp>
        <p:nvSpPr>
          <p:cNvPr id="629789" name="Text Box 29"/>
          <p:cNvSpPr txBox="1">
            <a:spLocks noChangeArrowheads="1"/>
          </p:cNvSpPr>
          <p:nvPr/>
        </p:nvSpPr>
        <p:spPr bwMode="auto">
          <a:xfrm>
            <a:off x="4284663" y="3620269"/>
            <a:ext cx="20018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MX" sz="2400">
                <a:solidFill>
                  <a:srgbClr val="800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Racionalismo</a:t>
            </a:r>
            <a:endParaRPr lang="en-US" sz="2400">
              <a:solidFill>
                <a:srgbClr val="800000"/>
              </a:solidFill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  <p:sp>
        <p:nvSpPr>
          <p:cNvPr id="629790" name="Text Box 30"/>
          <p:cNvSpPr txBox="1">
            <a:spLocks noChangeArrowheads="1"/>
          </p:cNvSpPr>
          <p:nvPr/>
        </p:nvSpPr>
        <p:spPr bwMode="auto">
          <a:xfrm>
            <a:off x="6875908" y="3609157"/>
            <a:ext cx="2160588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MX" sz="2400" dirty="0">
                <a:solidFill>
                  <a:srgbClr val="800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Interpreta</a:t>
            </a:r>
            <a:r>
              <a:rPr lang="es-MX" sz="240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-cionismo</a:t>
            </a:r>
            <a:endParaRPr lang="en-US" sz="2400" dirty="0">
              <a:solidFill>
                <a:srgbClr val="800000"/>
              </a:solidFill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  <p:sp>
        <p:nvSpPr>
          <p:cNvPr id="629791" name="Text Box 31"/>
          <p:cNvSpPr txBox="1">
            <a:spLocks noChangeArrowheads="1"/>
          </p:cNvSpPr>
          <p:nvPr/>
        </p:nvSpPr>
        <p:spPr bwMode="auto">
          <a:xfrm>
            <a:off x="1979613" y="5005625"/>
            <a:ext cx="201612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MX" sz="2400" dirty="0" smtClean="0">
                <a:solidFill>
                  <a:srgbClr val="336699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Materialismo</a:t>
            </a:r>
          </a:p>
        </p:txBody>
      </p:sp>
      <p:sp>
        <p:nvSpPr>
          <p:cNvPr id="629792" name="Text Box 32"/>
          <p:cNvSpPr txBox="1">
            <a:spLocks noChangeArrowheads="1"/>
          </p:cNvSpPr>
          <p:nvPr/>
        </p:nvSpPr>
        <p:spPr bwMode="auto">
          <a:xfrm>
            <a:off x="3923928" y="5005625"/>
            <a:ext cx="2664296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s-MX" sz="2400" dirty="0" smtClean="0">
                <a:solidFill>
                  <a:srgbClr val="336699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Dialéctica</a:t>
            </a:r>
          </a:p>
          <a:p>
            <a:pPr>
              <a:spcBef>
                <a:spcPct val="50000"/>
              </a:spcBef>
            </a:pPr>
            <a:r>
              <a:rPr lang="es-MX" sz="2400" dirty="0" smtClean="0">
                <a:solidFill>
                  <a:srgbClr val="336699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(Estructuralismo)</a:t>
            </a:r>
            <a:endParaRPr lang="en-US" sz="2400" dirty="0">
              <a:solidFill>
                <a:srgbClr val="336699"/>
              </a:solidFill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  <p:sp>
        <p:nvSpPr>
          <p:cNvPr id="629793" name="Text Box 33"/>
          <p:cNvSpPr txBox="1">
            <a:spLocks noChangeArrowheads="1"/>
          </p:cNvSpPr>
          <p:nvPr/>
        </p:nvSpPr>
        <p:spPr bwMode="auto">
          <a:xfrm>
            <a:off x="6875908" y="5067538"/>
            <a:ext cx="1728788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MX" sz="2400">
                <a:solidFill>
                  <a:srgbClr val="336699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Teoría crítica</a:t>
            </a:r>
            <a:endParaRPr lang="en-US" sz="2400">
              <a:solidFill>
                <a:srgbClr val="336699"/>
              </a:solidFill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2260480" y="1268760"/>
            <a:ext cx="11593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>
                <a:solidFill>
                  <a:srgbClr val="000090"/>
                </a:solidFill>
              </a:rPr>
              <a:t>Ontología</a:t>
            </a:r>
            <a:endParaRPr lang="es-ES" dirty="0">
              <a:solidFill>
                <a:srgbClr val="000090"/>
              </a:solidFill>
            </a:endParaRPr>
          </a:p>
        </p:txBody>
      </p:sp>
      <p:sp>
        <p:nvSpPr>
          <p:cNvPr id="19" name="CuadroTexto 18"/>
          <p:cNvSpPr txBox="1"/>
          <p:nvPr/>
        </p:nvSpPr>
        <p:spPr>
          <a:xfrm>
            <a:off x="6892083" y="1268760"/>
            <a:ext cx="14157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>
                <a:solidFill>
                  <a:srgbClr val="000090"/>
                </a:solidFill>
              </a:rPr>
              <a:t>Metodología</a:t>
            </a:r>
            <a:endParaRPr lang="es-ES" dirty="0">
              <a:solidFill>
                <a:srgbClr val="000090"/>
              </a:solidFill>
            </a:endParaRPr>
          </a:p>
        </p:txBody>
      </p:sp>
      <p:sp>
        <p:nvSpPr>
          <p:cNvPr id="20" name="CuadroTexto 19"/>
          <p:cNvSpPr txBox="1"/>
          <p:nvPr/>
        </p:nvSpPr>
        <p:spPr>
          <a:xfrm>
            <a:off x="4504461" y="1268760"/>
            <a:ext cx="15825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>
                <a:solidFill>
                  <a:srgbClr val="000090"/>
                </a:solidFill>
              </a:rPr>
              <a:t>Epistemología</a:t>
            </a:r>
            <a:endParaRPr lang="es-ES" dirty="0">
              <a:solidFill>
                <a:srgbClr val="000090"/>
              </a:solidFill>
            </a:endParaRPr>
          </a:p>
        </p:txBody>
      </p:sp>
      <p:sp>
        <p:nvSpPr>
          <p:cNvPr id="629784" name="Text Box 24"/>
          <p:cNvSpPr txBox="1">
            <a:spLocks noChangeArrowheads="1"/>
          </p:cNvSpPr>
          <p:nvPr/>
        </p:nvSpPr>
        <p:spPr bwMode="auto">
          <a:xfrm>
            <a:off x="611188" y="3620269"/>
            <a:ext cx="11366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MX" sz="2400">
                <a:solidFill>
                  <a:srgbClr val="800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Aquí</a:t>
            </a:r>
            <a:endParaRPr lang="en-US" sz="2400">
              <a:solidFill>
                <a:srgbClr val="800000"/>
              </a:solidFill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  <p:sp>
        <p:nvSpPr>
          <p:cNvPr id="629782" name="Text Box 22"/>
          <p:cNvSpPr txBox="1">
            <a:spLocks noChangeArrowheads="1"/>
          </p:cNvSpPr>
          <p:nvPr/>
        </p:nvSpPr>
        <p:spPr bwMode="auto">
          <a:xfrm>
            <a:off x="611188" y="2257747"/>
            <a:ext cx="11366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MX" sz="2400">
                <a:solidFill>
                  <a:srgbClr val="006666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Ahí</a:t>
            </a:r>
            <a:endParaRPr lang="en-US" sz="2400">
              <a:solidFill>
                <a:srgbClr val="006666"/>
              </a:solidFill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  <p:sp>
        <p:nvSpPr>
          <p:cNvPr id="629783" name="Text Box 23"/>
          <p:cNvSpPr txBox="1">
            <a:spLocks noChangeArrowheads="1"/>
          </p:cNvSpPr>
          <p:nvPr/>
        </p:nvSpPr>
        <p:spPr bwMode="auto">
          <a:xfrm>
            <a:off x="611188" y="5005625"/>
            <a:ext cx="11366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MX" sz="2400">
                <a:solidFill>
                  <a:srgbClr val="336699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Allá</a:t>
            </a:r>
            <a:endParaRPr lang="en-US" sz="2400">
              <a:solidFill>
                <a:srgbClr val="336699"/>
              </a:solidFill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241040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297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297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29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297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297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6297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6297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6297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6297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6297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6297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6297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6297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6297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6297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6297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6297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6297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9781" grpId="0"/>
      <p:bldP spid="629785" grpId="0"/>
      <p:bldP spid="629786" grpId="0"/>
      <p:bldP spid="629787" grpId="0"/>
      <p:bldP spid="629788" grpId="0"/>
      <p:bldP spid="629789" grpId="0"/>
      <p:bldP spid="629790" grpId="0"/>
      <p:bldP spid="629791" grpId="0"/>
      <p:bldP spid="629792" grpId="0"/>
      <p:bldP spid="62979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181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s-MX" dirty="0" smtClean="0"/>
              <a:t>3. Tipos de investigación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Tipos de investigación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/>
              <a:t>Investigación descriptiva</a:t>
            </a:r>
          </a:p>
          <a:p>
            <a:r>
              <a:rPr lang="es-ES" dirty="0" smtClean="0"/>
              <a:t>Investigación exploratoria</a:t>
            </a:r>
          </a:p>
          <a:p>
            <a:r>
              <a:rPr lang="es-ES" dirty="0" smtClean="0"/>
              <a:t>Investigación explicativa</a:t>
            </a:r>
          </a:p>
          <a:p>
            <a:pPr lvl="1"/>
            <a:r>
              <a:rPr lang="es-ES" dirty="0" smtClean="0"/>
              <a:t>Relacional</a:t>
            </a:r>
          </a:p>
          <a:p>
            <a:pPr lvl="1"/>
            <a:r>
              <a:rPr lang="es-ES" dirty="0" smtClean="0"/>
              <a:t>Predictiva</a:t>
            </a:r>
          </a:p>
          <a:p>
            <a:pPr lvl="1"/>
            <a:r>
              <a:rPr lang="es-ES" dirty="0" smtClean="0"/>
              <a:t>Causal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4198977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181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s-MX" dirty="0" smtClean="0"/>
              <a:t>3. Métodos de investigación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5607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Análisis crítico dialéctico histórico</a:t>
            </a:r>
          </a:p>
          <a:p>
            <a:r>
              <a:rPr lang="es-ES" dirty="0" smtClean="0"/>
              <a:t>Reflexión dialógica</a:t>
            </a:r>
          </a:p>
          <a:p>
            <a:r>
              <a:rPr lang="es-ES" dirty="0" smtClean="0"/>
              <a:t>Análisis de tensiones</a:t>
            </a:r>
          </a:p>
          <a:p>
            <a:r>
              <a:rPr lang="es-ES" dirty="0" smtClean="0"/>
              <a:t>Cualquier método puede ser crítico</a:t>
            </a:r>
            <a:endParaRPr lang="es-ES" dirty="0"/>
          </a:p>
        </p:txBody>
      </p:sp>
      <p:sp>
        <p:nvSpPr>
          <p:cNvPr id="4" name="Text Box 31"/>
          <p:cNvSpPr txBox="1">
            <a:spLocks noChangeArrowheads="1"/>
          </p:cNvSpPr>
          <p:nvPr/>
        </p:nvSpPr>
        <p:spPr bwMode="auto">
          <a:xfrm>
            <a:off x="1475656" y="476672"/>
            <a:ext cx="201612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MX" sz="2400" dirty="0" smtClean="0">
                <a:solidFill>
                  <a:srgbClr val="336699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Materialismo</a:t>
            </a:r>
          </a:p>
        </p:txBody>
      </p:sp>
      <p:sp>
        <p:nvSpPr>
          <p:cNvPr id="5" name="Text Box 32"/>
          <p:cNvSpPr txBox="1">
            <a:spLocks noChangeArrowheads="1"/>
          </p:cNvSpPr>
          <p:nvPr/>
        </p:nvSpPr>
        <p:spPr bwMode="auto">
          <a:xfrm>
            <a:off x="3419971" y="476672"/>
            <a:ext cx="2664296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s-MX" sz="2400" dirty="0" smtClean="0">
                <a:solidFill>
                  <a:srgbClr val="336699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Dialéctica</a:t>
            </a:r>
          </a:p>
          <a:p>
            <a:pPr>
              <a:spcBef>
                <a:spcPct val="50000"/>
              </a:spcBef>
            </a:pPr>
            <a:r>
              <a:rPr lang="es-MX" sz="2400" dirty="0" smtClean="0">
                <a:solidFill>
                  <a:srgbClr val="336699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(Estructuralismo)</a:t>
            </a:r>
            <a:endParaRPr lang="en-US" sz="2400" dirty="0">
              <a:solidFill>
                <a:srgbClr val="336699"/>
              </a:solidFill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  <p:sp>
        <p:nvSpPr>
          <p:cNvPr id="6" name="Text Box 33"/>
          <p:cNvSpPr txBox="1">
            <a:spLocks noChangeArrowheads="1"/>
          </p:cNvSpPr>
          <p:nvPr/>
        </p:nvSpPr>
        <p:spPr bwMode="auto">
          <a:xfrm>
            <a:off x="6371951" y="538585"/>
            <a:ext cx="1728788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MX" sz="2400">
                <a:solidFill>
                  <a:srgbClr val="336699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Teoría crítica</a:t>
            </a:r>
            <a:endParaRPr lang="en-US" sz="2400">
              <a:solidFill>
                <a:srgbClr val="336699"/>
              </a:solidFill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  <p:sp>
        <p:nvSpPr>
          <p:cNvPr id="8" name="Text Box 23"/>
          <p:cNvSpPr txBox="1">
            <a:spLocks noChangeArrowheads="1"/>
          </p:cNvSpPr>
          <p:nvPr/>
        </p:nvSpPr>
        <p:spPr bwMode="auto">
          <a:xfrm>
            <a:off x="6516216" y="5590981"/>
            <a:ext cx="113665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MX" sz="3600" dirty="0">
                <a:solidFill>
                  <a:srgbClr val="336699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Allá</a:t>
            </a:r>
            <a:endParaRPr lang="en-US" sz="3600" dirty="0">
              <a:solidFill>
                <a:srgbClr val="336699"/>
              </a:solidFill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926238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Descriptivo</a:t>
            </a:r>
          </a:p>
          <a:p>
            <a:r>
              <a:rPr lang="es-ES" dirty="0" err="1" smtClean="0"/>
              <a:t>Correlacional</a:t>
            </a:r>
            <a:endParaRPr lang="es-ES" dirty="0" smtClean="0"/>
          </a:p>
          <a:p>
            <a:r>
              <a:rPr lang="es-ES" dirty="0" smtClean="0"/>
              <a:t>Cuasi-experimental</a:t>
            </a:r>
          </a:p>
          <a:p>
            <a:r>
              <a:rPr lang="es-ES" dirty="0" smtClean="0"/>
              <a:t>Experimental</a:t>
            </a:r>
          </a:p>
          <a:p>
            <a:r>
              <a:rPr lang="es-ES" dirty="0" smtClean="0"/>
              <a:t>Meta-analítico</a:t>
            </a:r>
            <a:endParaRPr lang="es-ES" dirty="0"/>
          </a:p>
        </p:txBody>
      </p:sp>
      <p:sp>
        <p:nvSpPr>
          <p:cNvPr id="4" name="Text Box 25"/>
          <p:cNvSpPr txBox="1">
            <a:spLocks noChangeArrowheads="1"/>
          </p:cNvSpPr>
          <p:nvPr/>
        </p:nvSpPr>
        <p:spPr bwMode="auto">
          <a:xfrm>
            <a:off x="1259632" y="703808"/>
            <a:ext cx="15843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MX" sz="2400">
                <a:solidFill>
                  <a:srgbClr val="006666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Realismo</a:t>
            </a:r>
            <a:endParaRPr lang="en-US" sz="2400">
              <a:solidFill>
                <a:srgbClr val="006666"/>
              </a:solidFill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  <p:sp>
        <p:nvSpPr>
          <p:cNvPr id="5" name="Text Box 26"/>
          <p:cNvSpPr txBox="1">
            <a:spLocks noChangeArrowheads="1"/>
          </p:cNvSpPr>
          <p:nvPr/>
        </p:nvSpPr>
        <p:spPr bwMode="auto">
          <a:xfrm>
            <a:off x="3564682" y="703808"/>
            <a:ext cx="17129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MX" sz="2400">
                <a:solidFill>
                  <a:srgbClr val="006666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Empirismo</a:t>
            </a:r>
            <a:endParaRPr lang="en-US" sz="2400">
              <a:solidFill>
                <a:srgbClr val="006666"/>
              </a:solidFill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  <p:sp>
        <p:nvSpPr>
          <p:cNvPr id="6" name="Text Box 27"/>
          <p:cNvSpPr txBox="1">
            <a:spLocks noChangeArrowheads="1"/>
          </p:cNvSpPr>
          <p:nvPr/>
        </p:nvSpPr>
        <p:spPr bwMode="auto">
          <a:xfrm>
            <a:off x="6155927" y="692696"/>
            <a:ext cx="1728788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MX" sz="2400" dirty="0">
                <a:solidFill>
                  <a:srgbClr val="006666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Hipotético-deductivo</a:t>
            </a:r>
            <a:endParaRPr lang="en-US" sz="2400" dirty="0">
              <a:solidFill>
                <a:srgbClr val="006666"/>
              </a:solidFill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  <p:sp>
        <p:nvSpPr>
          <p:cNvPr id="8" name="Text Box 22"/>
          <p:cNvSpPr txBox="1">
            <a:spLocks noChangeArrowheads="1"/>
          </p:cNvSpPr>
          <p:nvPr/>
        </p:nvSpPr>
        <p:spPr bwMode="auto">
          <a:xfrm>
            <a:off x="6171654" y="4428401"/>
            <a:ext cx="207275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MX" sz="3200" dirty="0">
                <a:solidFill>
                  <a:srgbClr val="006666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Ahí</a:t>
            </a:r>
            <a:endParaRPr lang="en-US" sz="3200" dirty="0">
              <a:solidFill>
                <a:srgbClr val="006666"/>
              </a:solidFill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935728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Entrevista profunda</a:t>
            </a:r>
          </a:p>
          <a:p>
            <a:r>
              <a:rPr lang="es-ES" dirty="0" smtClean="0"/>
              <a:t>Observación participativa</a:t>
            </a:r>
          </a:p>
          <a:p>
            <a:r>
              <a:rPr lang="es-ES" dirty="0" smtClean="0"/>
              <a:t>Etnografía</a:t>
            </a:r>
          </a:p>
          <a:p>
            <a:r>
              <a:rPr lang="es-ES" dirty="0" smtClean="0"/>
              <a:t>Hermenéutica</a:t>
            </a:r>
          </a:p>
          <a:p>
            <a:r>
              <a:rPr lang="es-ES" dirty="0" err="1" smtClean="0"/>
              <a:t>Etnometodología</a:t>
            </a:r>
            <a:r>
              <a:rPr lang="es-ES" dirty="0" smtClean="0"/>
              <a:t>…</a:t>
            </a:r>
          </a:p>
          <a:p>
            <a:endParaRPr lang="es-ES" dirty="0" smtClean="0"/>
          </a:p>
          <a:p>
            <a:endParaRPr lang="es-ES" dirty="0"/>
          </a:p>
        </p:txBody>
      </p:sp>
      <p:sp>
        <p:nvSpPr>
          <p:cNvPr id="4" name="Text Box 28"/>
          <p:cNvSpPr txBox="1">
            <a:spLocks noChangeArrowheads="1"/>
          </p:cNvSpPr>
          <p:nvPr/>
        </p:nvSpPr>
        <p:spPr bwMode="auto">
          <a:xfrm>
            <a:off x="1259632" y="775816"/>
            <a:ext cx="15843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MX" sz="2400">
                <a:solidFill>
                  <a:srgbClr val="800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Idealismo</a:t>
            </a:r>
            <a:endParaRPr lang="en-US" sz="2400">
              <a:solidFill>
                <a:srgbClr val="800000"/>
              </a:solidFill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  <p:sp>
        <p:nvSpPr>
          <p:cNvPr id="5" name="Text Box 29"/>
          <p:cNvSpPr txBox="1">
            <a:spLocks noChangeArrowheads="1"/>
          </p:cNvSpPr>
          <p:nvPr/>
        </p:nvSpPr>
        <p:spPr bwMode="auto">
          <a:xfrm>
            <a:off x="3564682" y="775816"/>
            <a:ext cx="20018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MX" sz="2400">
                <a:solidFill>
                  <a:srgbClr val="800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Racionalismo</a:t>
            </a:r>
            <a:endParaRPr lang="en-US" sz="2400">
              <a:solidFill>
                <a:srgbClr val="800000"/>
              </a:solidFill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  <p:sp>
        <p:nvSpPr>
          <p:cNvPr id="6" name="Text Box 30"/>
          <p:cNvSpPr txBox="1">
            <a:spLocks noChangeArrowheads="1"/>
          </p:cNvSpPr>
          <p:nvPr/>
        </p:nvSpPr>
        <p:spPr bwMode="auto">
          <a:xfrm>
            <a:off x="6155927" y="764704"/>
            <a:ext cx="2160588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MX" sz="2400" dirty="0">
                <a:solidFill>
                  <a:srgbClr val="800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Interpreta</a:t>
            </a:r>
            <a:r>
              <a:rPr lang="es-MX" sz="240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-cionismo</a:t>
            </a:r>
            <a:endParaRPr lang="en-US" sz="2400" dirty="0">
              <a:solidFill>
                <a:srgbClr val="800000"/>
              </a:solidFill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  <p:sp>
        <p:nvSpPr>
          <p:cNvPr id="8" name="Text Box 24"/>
          <p:cNvSpPr txBox="1">
            <a:spLocks noChangeArrowheads="1"/>
          </p:cNvSpPr>
          <p:nvPr/>
        </p:nvSpPr>
        <p:spPr bwMode="auto">
          <a:xfrm>
            <a:off x="5436096" y="5157192"/>
            <a:ext cx="151216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s-MX" sz="3600" dirty="0">
                <a:solidFill>
                  <a:srgbClr val="800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Aquí</a:t>
            </a:r>
            <a:endParaRPr lang="en-US" sz="3600" dirty="0">
              <a:solidFill>
                <a:srgbClr val="800000"/>
              </a:solidFill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094661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Análisis crítico dialéctico histórico</a:t>
            </a:r>
          </a:p>
          <a:p>
            <a:r>
              <a:rPr lang="es-ES" dirty="0" smtClean="0"/>
              <a:t>Reflexión dialógica</a:t>
            </a:r>
          </a:p>
          <a:p>
            <a:r>
              <a:rPr lang="es-ES" dirty="0" smtClean="0"/>
              <a:t>Análisis de tensiones</a:t>
            </a:r>
          </a:p>
          <a:p>
            <a:endParaRPr lang="es-ES" dirty="0" smtClean="0"/>
          </a:p>
        </p:txBody>
      </p:sp>
      <p:sp>
        <p:nvSpPr>
          <p:cNvPr id="4" name="Text Box 31"/>
          <p:cNvSpPr txBox="1">
            <a:spLocks noChangeArrowheads="1"/>
          </p:cNvSpPr>
          <p:nvPr/>
        </p:nvSpPr>
        <p:spPr bwMode="auto">
          <a:xfrm>
            <a:off x="1475656" y="476672"/>
            <a:ext cx="201612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MX" sz="2400" dirty="0" smtClean="0">
                <a:solidFill>
                  <a:srgbClr val="336699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Materialismo</a:t>
            </a:r>
          </a:p>
        </p:txBody>
      </p:sp>
      <p:sp>
        <p:nvSpPr>
          <p:cNvPr id="5" name="Text Box 32"/>
          <p:cNvSpPr txBox="1">
            <a:spLocks noChangeArrowheads="1"/>
          </p:cNvSpPr>
          <p:nvPr/>
        </p:nvSpPr>
        <p:spPr bwMode="auto">
          <a:xfrm>
            <a:off x="3419971" y="476672"/>
            <a:ext cx="2664296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s-MX" sz="2400" dirty="0" smtClean="0">
                <a:solidFill>
                  <a:srgbClr val="336699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Dialéctica</a:t>
            </a:r>
          </a:p>
          <a:p>
            <a:pPr>
              <a:spcBef>
                <a:spcPct val="50000"/>
              </a:spcBef>
            </a:pPr>
            <a:r>
              <a:rPr lang="es-MX" sz="2400" dirty="0" smtClean="0">
                <a:solidFill>
                  <a:srgbClr val="336699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(Estructuralismo)</a:t>
            </a:r>
            <a:endParaRPr lang="en-US" sz="2400" dirty="0">
              <a:solidFill>
                <a:srgbClr val="336699"/>
              </a:solidFill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  <p:sp>
        <p:nvSpPr>
          <p:cNvPr id="6" name="Text Box 33"/>
          <p:cNvSpPr txBox="1">
            <a:spLocks noChangeArrowheads="1"/>
          </p:cNvSpPr>
          <p:nvPr/>
        </p:nvSpPr>
        <p:spPr bwMode="auto">
          <a:xfrm>
            <a:off x="6371951" y="538585"/>
            <a:ext cx="1728788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MX" sz="2400">
                <a:solidFill>
                  <a:srgbClr val="336699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Teoría crítica</a:t>
            </a:r>
            <a:endParaRPr lang="en-US" sz="2400">
              <a:solidFill>
                <a:srgbClr val="336699"/>
              </a:solidFill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  <p:sp>
        <p:nvSpPr>
          <p:cNvPr id="8" name="Text Box 23"/>
          <p:cNvSpPr txBox="1">
            <a:spLocks noChangeArrowheads="1"/>
          </p:cNvSpPr>
          <p:nvPr/>
        </p:nvSpPr>
        <p:spPr bwMode="auto">
          <a:xfrm>
            <a:off x="6516216" y="5590981"/>
            <a:ext cx="113665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MX" sz="3600" dirty="0">
                <a:solidFill>
                  <a:srgbClr val="336699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Allá</a:t>
            </a:r>
            <a:endParaRPr lang="en-US" sz="3600" dirty="0">
              <a:solidFill>
                <a:srgbClr val="336699"/>
              </a:solidFill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465548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69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s-MX"/>
              <a:t>Investigación acción</a:t>
            </a:r>
            <a:endParaRPr lang="en-US"/>
          </a:p>
        </p:txBody>
      </p:sp>
      <p:sp>
        <p:nvSpPr>
          <p:cNvPr id="2" name="Subtítulo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693415"/>
            <a:ext cx="8208144" cy="791369"/>
          </a:xfrm>
        </p:spPr>
        <p:txBody>
          <a:bodyPr/>
          <a:lstStyle/>
          <a:p>
            <a:r>
              <a:rPr lang="es-ES" dirty="0" smtClean="0"/>
              <a:t>Objetivo del curso-taller</a:t>
            </a:r>
            <a:endParaRPr lang="es-ES" dirty="0"/>
          </a:p>
        </p:txBody>
      </p:sp>
      <p:sp>
        <p:nvSpPr>
          <p:cNvPr id="6" name="5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r">
              <a:buNone/>
            </a:pPr>
            <a:r>
              <a:rPr lang="es-ES" dirty="0" smtClean="0"/>
              <a:t>Dar a conocer y compartir</a:t>
            </a:r>
          </a:p>
          <a:p>
            <a:pPr marL="0" indent="0" algn="r">
              <a:buNone/>
            </a:pPr>
            <a:r>
              <a:rPr lang="es-ES" dirty="0" smtClean="0">
                <a:solidFill>
                  <a:srgbClr val="595959"/>
                </a:solidFill>
              </a:rPr>
              <a:t> con los profesores de los tecnológicos</a:t>
            </a:r>
          </a:p>
          <a:p>
            <a:pPr marL="0" indent="0" algn="r">
              <a:buNone/>
            </a:pPr>
            <a:r>
              <a:rPr lang="es-ES" dirty="0" smtClean="0"/>
              <a:t>interesados</a:t>
            </a:r>
          </a:p>
          <a:p>
            <a:pPr marL="0" indent="0" algn="r">
              <a:buNone/>
            </a:pPr>
            <a:r>
              <a:rPr lang="es-E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en la mejora del proceso educativo</a:t>
            </a:r>
          </a:p>
          <a:p>
            <a:pPr marL="0" indent="0" algn="r">
              <a:buNone/>
            </a:pPr>
            <a:r>
              <a:rPr lang="es-ES" dirty="0" smtClean="0"/>
              <a:t>de nuestras instituciones</a:t>
            </a:r>
          </a:p>
          <a:p>
            <a:pPr marL="0" indent="0" algn="r">
              <a:buNone/>
            </a:pPr>
            <a:r>
              <a:rPr lang="es-ES" dirty="0" smtClean="0">
                <a:solidFill>
                  <a:srgbClr val="595959"/>
                </a:solidFill>
              </a:rPr>
              <a:t>aspectos básicos</a:t>
            </a:r>
          </a:p>
          <a:p>
            <a:pPr marL="0" indent="0" algn="r">
              <a:buNone/>
            </a:pPr>
            <a:r>
              <a:rPr lang="es-ES" dirty="0" smtClean="0"/>
              <a:t>de la investigación educativa aplicada</a:t>
            </a:r>
          </a:p>
        </p:txBody>
      </p:sp>
      <p:sp>
        <p:nvSpPr>
          <p:cNvPr id="18435" name="AutoShape 8" descr="data:image/jpg;base64,/9j/4AAQSkZJRgABAQAAAQABAAD/2wCEAAkGBhQSEBUUEhQVFBQVFRcUFxgXGBUaFBkYFBQXFxcYFRoYHCYeGBojGRcUHy8gIycpLCwvGB4xNTAtNiYrLCoBCQoKDgwOGg8PGikkHyQsLCwsKSksLCkpKSwuLCksLCosKSwsKSwuKSwtLCkpLCwsLCwsKSwsKSwsLCwsLCkpKf/AABEIAM0A9gMBIgACEQEDEQH/xAAcAAEAAQUBAQAAAAAAAAAAAAAAAgEDBAUHBgj/xAA9EAABAwEEBgkCBAUFAQEAAAABAAIRAwQhMfAFEkFRYXEGByKBkaGxwdETMkJS4fEjcoKSwhQkU2KisjP/xAAaAQEAAwEBAQAAAAAAAAAAAAAAAQIDBAUG/8QALxEAAgIBAwIDBwMFAAAAAAAAAAECAxEEITEFEkFR0RMyYXGBkaEiUsEVI0Kx4f/aAAwDAQACEQMRAD8A7iiIgCIiAIiIAiIgCIiAIiIAiIgCIiAIiIAiIgBKjrcFjWq3BlwvccAsWpTcb6r9UflGPfsGb0BnutAGLmqP+tb+YeBWvmkPwa38xn1lPrU/+Jn/AJ+EBsm1wcHNPfCl9WMbvTxWrNKk7Y5nEYJFSmJa76jM4hAbhFrLJpAHC7e33Z8eHHZNdIkICqIiAIiIAiIgCIiAIiIAiIgCIiAIiIAiIgCIiAIiIArFtrarCRjgOZV9YNvqdof9e13m5vh2j3IDFb2ONQ4n8vAcUZSm83qlJiy6bEBBlNXIOQFeaxVLEBhvpDcPCD5KyJaZaYWe5ix6jEBiWigHgubc8XkD1CydD2zWlpxF/wA+fqrDiWmRiFjuf9OqHi5sz/S65w7r/BAeiREQBERAEREAREQBERAEREAREQBERAEREAREQBEVitbWNxN+4XlAX1p6z9Z55/p7K9W0uIIAdfdNyjZqUwR+uKAkxiy6TFFxbOIHBXmEbEBIBCFF0zsjzUK1XVEnDbvxQFwBRqMU271VAamu29YVdsiM3rbWulj5H2K1lVh2oSbfR1XWpMO2IPMXH0WStToy3MY0Mc6CXGJwvN1+C2yEBERAEREAREQBEVCYxQFUWM/SDBgZ5JTtwOCnAMlFaNfgrgKgFUREAREQBERAFYqWNhMlolX0QGMNH0/yheH6xdGOq1KVOnUqUmhhLtSpUa0y6Gy1rgCRDr4nBdBXlemNBrX06prahP8AC1HR9NwkndrB0kCQTsuWdue14Nacd6ycZ01pzSGjn6ra1R1MnsuL6xHIgvLZ7t63Nh673MskPDnWprHgSwfTfUNQGm8vDxDQwkFgZJIEOC9TprQtO00ixwBa4cJBjEHguH6Y0Q6z2h1F33NNx/MDgR3LOials+Ta+GN1wdNsHX7XP32ZhO5r3D1aVsW9fI/HZHRwqtPqwX8FyCkI+5sHfgqiYnbnFdWDkPonRvWMytSFSnSc5h2tcwwRiCJBBG4wVcqdYbBjRreFM/5r5/0RpurZamvRNxjXYfseBscN42EXjxB6TobT1K109anc4few/cwnfvB2OFx4GQJSRV5RvtM9c1koOaypTtEuGsAG0zdMSZqjbPgVLQHWTZ7dW+lRp1Q7V1v4jWARrBv4XuOJ3LCoaNp1db6rGVGtDWAPa1w1nS92I/KaX95W16H9CbPTthtFKn9MsbqQwltMkiPsHZ3+Sq0WTPYWPRha7WcQYwAHuVsERQAiIgCIiAJKwrVbnNwad0nPqtfVrud9zu4KcA2la3tbtlYFrtBqCIgcfj9lYAjN6rrb1OAYwbBvv9PD5WVSqI6mHBWcCpBsqT1m0DctVQqrY2d6hgyERFUBERAEREAREQBeK0+9tpLg8TT+1nd+MbiTfyAXtV5XT+hG0qbnse9usQAy4slx2Xaw2n7ouWVqbjsb0NKW55nQujHUWQ6o6pBMF0Tjiuc9atk/3IeBi1s+YHououcQ2MYAv5BeN6b2HXo65v1HT3QfePBcVUmrMndZHMGcypOk9qTsxNyyHP1YMTs/Q8VGz0752ET5THsleHXL1TyyDT4K7YrW+jUFSk4se3aIwOwg3OBi8EELHNUC7bIP6+yjRfN24H2+VBJ6ux9ZdsYYig4TrGaZEm4SdR7RgAMNgXRepnpvVtVWvQtGoXBrarC1obInVeDffEsjvXEgO1zkeC9T1W6R+jpazOmA8vpO3Q5hif6oPcoZGD6aRUa4ESLwVVQQEREAVFVEBgaXPZb/ADexWsDlsdMm5vM+i1Tzs3qyBc1jy9fhVaM7VZDyMR3hXQ+6VIJMEkmY2Kbxd2h3j3VplSB5yfjw3KQM+xOM8BsQEJ1Ss+z2hY1Qy29am2WxzYgnhEi8YqspKKyy8I9zweyBVV4HRXSF4e5lN/aaS40nkluq5xhzTi1pJIABgEERcvU6H039Ylrmajm7JkEcDAPkso2RlsWnVKPJtURFoZBERAEREAVm12cPYWuGsCMN+6/ZftV5EBzai147NZuo/EtgyAdl+PMXFaHpt2bHUjZEeK9p0rs72VjU1XFrgIIBIBAggxhv71zbpzpprqD2AyZB8CM9y89wxM9WM+6GTndiqRTg7yByEe8eag6pd4o2idUCCCG34zvP/wBMUWXjmvRTPMawW3gmDuV2jShx5ejv0CnRbAIOJu8f1AUgO1dgfSblJBAjbud7x7rJ0PpB1nrU6zI1qVYOEzEtnGL4Vsxqv4Pv5OH6hWxi4bcfEAqCT6o6K9Jadts7K1O7WElpMkHAidt8jZxAW5XLOoetNmrAknVqAAThLAT4yMdy6moIewREQgKhVUQGs0yfs7/Zaqb53Xd/BbLSj51P6v8AFa3UgyN+c8VZAkakcOePh8qsbonaT8fsohoHr3HFSJgbScLsZ2Z4KQTG6Z8O/BBn2KrqXYm9Rjhhv+0X3TtcgJ60++4d/P1Wo0pRLgQ284g4NkeZnDvW2YJN9+6cO4cli2tl6q1lYLReHk8w+nGpVp9mIkXXtxLTOBnbsvV+29Jm2Rra4BJJ7LCdUkjEON8QJnHzCuWupTpk67gwQXmTAuI1iPEGNsrlOmtLutNYvvAFzGzg0YR5z+y85pwlg9vTUrUbvjxPoborp8WyzMrQGuMhzQZAIOwxgRB71t1w3q06XizVtWoYpVIDp/DH2vHAE38CeC7dRrteNZrg4HaCCPELsrn3I4NbpXRZt7r49PoXERFocIREQBERAFpekdmplgdUbIDgbvxO/C3VF9RxMQ03TG5bkrQaR0VVqnWc76QiNZpL6rQfuFIEatNxF2sGudegOSdMtBfwzaC2CXGnUi+ajv4rmgi5wYGU6U7S2Fzqx0ocQ64tuI5SCvoXpTosMsJ1mhrGGmyhSF+rDp1nkk61Q3nhN8m9cK0nZgyo8X6xJdgRiZBvxHJZuWJYOmEHOKwae0Vb+Z8gpsrX37RdzULTTlwjYL/FWKr7xGz5Wy3MWsM2TYv3OEHPBWXSCN4lvgf0ChTq3R3jPl3qtQyJ3gHvB1T/AIoGdZ6jLOH1KxBLKjA0yDi1xPZcMHtlpxwxESu2BcW6gLE41LRWwaGNpc3F2t5Af+l2lVIlyEREKhUJhVWu6QUi6zvgxHaO4hpkg9yhvCySll4MG2Wtjy3VcHAmpBGB1S2Y5SrQWhq61zm36pJj+aJLdzoaPTatlZLdrgA3k3CLg47Z2tP/AFyKV3KWxtOlx3Rl+ZGTO7eqA9+zc3vO3Nyr9PfhuFzf1TV33+kHC5bmJMkj9Lz3DZftO9SZx/Xv8imy/kffyvQH47x8j1CEFQL+PuLwsa3EY7FkEzx9OE71j2hCUc26zKLnGk5oJbDgd8yIIHevBsznYV2LTtlDwJEwT5g/ovMac6J/Usf+opN/iWc6lZoxdSAllWNpa3suO0NnZfy2wzuj3dBqlBKuXHn6nidaMx+xWx0RpmpZ6gqMcWOBxF079YZC1k358t4Unv7N2eS5T32k00zvnRjrEs1qa0OeKVaILH9kE/8AQm4g7BMr1YK+VQ4jDPwvadE+tOtZGim8fWpDBrjDm/yujDhHgumN37j5/U9L/wAqX9H/AA/U7ui830X6dULaIB+lU/43ubrGfyX9rBekW6ae6PFsrlXLtmsMIrNqtbKTHPqOaxjRJc4gNA4krw2keuOzMJFGnUrR+K5jDy1u1/5UOSjyXq09l3uRye/WLpPSLKFJ9WoYaxpJ3mNg3k4ALmGkOuSq9hFGi2m4j7nP+oRyGq0TznkvE6U01XtDprVX1Dj2nGBP5Rg3uAWUr4rg9OjpF03mzZfdmz0/0xq13vfPbdcPyUmSDqUWnb+ao69xAuAAXjbbSeZOLjfM395N5KznK2XZzzXN3vOT3lpK4w7FsaH/AEjycL+KxqzIN4yOS9GBnasd9IThnA+x7lvG9+J5lvSoYXa9zRNf2hGzFXaDHO1WNBJwjfLpj0W2s2jw4kYb4x7s7Vt7DYGUiC0dqBeePPir+2OVdMllbneegnRxtjsNKlDdaNd7gZDnvAL3AxeDAjC4DcvRLS9DbSalgoOOP0w3+wlvst0tVweROPbJx8mERFJQLB03T1rNVB/43m7GQ0kR3gLOUatMOaQcCCDyNyhkp4Z4GxDWaTEgnWbMXA4C5Yem7fSszPqVCZd2Q0RLyI2YXXdo4XcAsqu91EODnjsFwPJpMk+E965h0g0461VtYzqi5jTgBdPIkiT3bgvN+B7+k03t5b8Gzb1iWwmRUAANzSxhEAyA4uGsboEzMbV0fo/0jp2ylrs7L2j+JTmXNnd+Zs4O9CuJluflZuidKvs9VtWmYc3nBBuLXYS07ru4wtq7nF7nfqum12w/tpJr8/M7mHxz3bbtpSN/hywlaTo70so2sarJZVAl1N2MDEsP4gDyI2hbqV3pprKPlLK5Vy7ZrDJyse0FXiVZfRLjABJOwe+YUlEae1t1gQPFbbopox7HF8QxzIOt9zoMggbscYxuWzsOgA061SHHd+EfJW3AVCzltg5H036pnh7q1haHNJ1nURcWnb9ObiMTqyCNk3Ac0tFJzXFrgWuaYcCCCCMQ4G8FfVC8h066v6dvZrsinaGjsv2OjBtSL43HEcRcsJ1Z3R62k6lKOIW8eZwKc5xUKjgBxWdpXRNWzVDTr03U3DeLjxBFxH/YSFgnGVzH0CkpLKDKxaRffj8cgvadHOta12eGOP12Yarz2hyf927GRwXiM53q9ZaZIJHKdgkeOHqpUmuDOdUbV2zWUeo6a9O6ukKga0FlFkarA6RMXvcYEnGNwwxM+dZQjEyfLuGfi4wACAqEqkpNs6KqI1RUYrYanPxVWP3xk8ON3woznv8AmfDwi4eHLOyBmBBrwS1pMAZj4lQdVAwvPyNngqfUgZ2Xm/OPG+zPx5/ClIpKRIvznPkqE5zm9QJz3qmfbOZsYtmVo13b4Rn2WxBw3/C1dhN5WeVYqjtvVdadbR4B/DUe3xIf/kvXLwPU5UmyVRsFf1psXvl2Q91HyWsWL5/MIiKxyhERAcr633mztBaR/uHEGMeywB3C+WeJXLmwc+q+iulHRChb2NbW1gWSWOY6HN1onGQQYFxBwXKukXVDabPL7ORaGC+B2ascWYO/pM8FyWVPOUfR9N1tUK1XJ4fx9TxrTn5381WZznPgo618EQRcQcQQb/NVBznELmPoU01sZGjNIvo1WVWGHsOsJwPPeCJBG4rr3R7pPStjex2agEupu+4by38zeOzaN/GwM/G5XKFZzHBzS5rmmQ5pIcDwIvHcta7XD5HDrNBDUrykuH6n0HY7AXXm4bzieS2tGztaLh8nmuX9FOtZwc2nbIcw3fWA7Q/nAucOIg8DiumWHSFOs3XpPbUadrXBw8tq7YzU+D5PUaW3TvE19fAyERFY5QiIgNbp3o9RtlL6ddgcNhwc072OxafXbK4b016v61gdrCalnJ7NQCNWTc2oB9p44Hgbl9BudGK5t046zGar6Fl1amsC19QhrqcG4hgIIfuk9nnsxtUcZZ6nTp39/bUsrxXh/wAOO0rKXY3Dfv5b+aycLhcM+JU3vlQznfy/RcTeT66MFEoTnPBUGfX2CrGc+Ko4xnhnMqCzBOe5Rz5bJVc+SgSpKMgXeo9dvnm5Wz8K6BnPDOKg/wDX3VjJotnOeaE5z3qrhnvUDnzVjN7GVYTeVlvN2d6wbGcVmNk3AEk4AYzOAUlc7HZupyzltgc4/jrPI5Naxnq1y92tX0Y0P/pbHRo7WMAdxee08/3Fy2i7IrCwfH3z9pZKS8WERFYxCIiAKhCqiA5h0s6EU7RXcBLK09lzRJcIu12/iugTcbsYXOtN6CrWSr9K0N1XYtI+1w/Mw7eO7avpL6YmYExE7Y3TuWr6R9GqNtomlWbdi1wjXY78zCRd6HasrKlLjk9TR9RnQ1GW8f8AR854KTHZz6Lb9Keh9fR9SKg16TjDKrQdU8D+V0fhPcSAtKBOC4XFrZn1lV0bYqUGXSYF2ee7y91n6I05Wszy+hUdTcYBIi8DAPaZDhedh4LVycDnOeEg7O3OZOChZXBpJRmsSWUdV0F1wCNW10zP56UEHmwm7uJ5Be40b0nstcD6Vem4uwbrAP5FjocD3L50a7O3w2qT6mbv2W8b5Lk8i7o9M94Pt/KPp1a7SPSKzWcxWr06bonVc4a0fy4+V64c/rGt1NlOlTtDuzDQS1jjE/jL2kugeQWltludUque50ucS5xJEkkzJ8Vo71jZHBV0aTk1ZLb4HqOl/Tura3ua1xZQkhtMGNYb6kfcTddgPM+UqPznPmqOeoznOGYXLJuTyz6OqqFUeyCwikznuz+yEemffzRxVp1WcM8vlQXbJOfCNz4ZyVAfOeKFykrkq52c5xVpzs5zeovepU2bSpKZzsTaFQi7ly5emqpkwsavaQMx+qISxFblHO9PZW3Oz4qyapKMCvg5HPPBnWZe36sNB/6i3tJEsofxXc2kCmP7od/SV4ajcOK7r1Q6G+lYfqkQ6u7WG/Ub2W+J1zyIWlazI49bb7Ol45ex7tERdZ8uEREAREQBERAEREBZtdjZVY5lRrXscIc1wBaRxBXJ+l/VI+mXVbDL24mkTLx/IT944HtcXLryKkoKXJ06fU2USzB/TwPlu8EtcCHCQQQbjtBBv7iqkZ2eOwr6B6VdBrPbhLxqVQIbVaBr8A7Y9vA9xC490k6DWqxEl7dal/ysks/q2s77uJXJOpxPptJ1Gu79L2fl6Hn5z55lVDs3e6gXZGYVAP3iPNZHp5KsF8+8+abdvl5IffdP7KhcJznuIQZJznPrjeouqxnOfBW3VCVElMEdxUunzVJ9snfy+Soa+c4cgrVSspwUci856tPqwsepagMT8rHdaZNw8VZROed0VtkzqQkz3q5UtTRtjPiVrw1xxJ7lNtnaM53R3BMIhWyx+lfcrWtpdc2QPP8AQKFNiuXDZnPtxQuO5WM8NvMnkqqgqGqVIBCTO0VYnVqzKTL3VHtY3m4wO4Yr6msVlbSpsptuaxrWN5NAA8guN9SGgw+0VLQ4T9Joaydj6kgkcQ1rh/Uu1LoqW2TwOpW901Dy/kIiLY8wIiIAiIgCIiAIiIAiIgCo5oIg3hVRAeF6S9U9nry+h/t6mMATSJ4s/DzbHIrlvSDoXarGZrUjqT/+jO1T/uA7P9QC+jFQtlZSqjI9HT9Rtq2e6+PqfLRbnJUIX0HpLq3sFYlzqAY44mmXU/JpDe+FiWbqn0e3Gk9/81Wp/i4LH2Ej1f6vTjh/j1OBuMLK0doavaTFCjUq8WNJaP5nfaO8hfRFk6E2GkQWWWgCMCabXO8XAlblrAAAAABgBh3Kyo82c8+r/sj9z5Fr2uCQLz4BYlSq47Y5LMt7Qa1R0RLnOjdJLo81RtAe3lKz2R3ONlnLMOnZiVsqNiAHdHj+keKlRpgX53q+6phnH91SUmzqp08YLLICiM96hqDbmbj7K6DeM7SPW9UAnvj/ANTKqbNIgGj59D53qjnfPfEFTbf3n1b8hWXvznkrIzlsRcpUmKyaq9Z1ZaEZa9IU6dW9jQ6q5uId9OIaeBJE8ARtVksvBz2WKEXJ+B2Tqx0CbLo9msIqVT9Z42jXA1AeTA27eSvWIi7UsLB8lZNzk5PxCIikoEREB//Z"/>
          <p:cNvSpPr>
            <a:spLocks noChangeAspect="1" noChangeArrowheads="1"/>
          </p:cNvSpPr>
          <p:nvPr/>
        </p:nvSpPr>
        <p:spPr bwMode="auto">
          <a:xfrm>
            <a:off x="74613" y="-946150"/>
            <a:ext cx="2343150" cy="195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20000"/>
              </a:spcBef>
            </a:pPr>
            <a:endParaRPr lang="es-MX"/>
          </a:p>
        </p:txBody>
      </p:sp>
      <p:sp>
        <p:nvSpPr>
          <p:cNvPr id="18436" name="AutoShape 10" descr="data:image/jpg;base64,/9j/4AAQSkZJRgABAQAAAQABAAD/2wCEAAkGBhQSEBUUEhQVFBQVFRcUFxgXGBUaFBkYFBQXFxcYFRoYHCYeGBojGRcUHy8gIycpLCwvGB4xNTAtNiYrLCoBCQoKDgwOGg8PGikkHyQsLCwsKSksLCkpKSwuLCksLCosKSwsKSwuKSwtLCkpLCwsLCwsKSwsKSwsLCwsLCkpKf/AABEIAM0A9gMBIgACEQEDEQH/xAAcAAEAAQUBAQAAAAAAAAAAAAAAAgEDBAUHBgj/xAA9EAABAwEEBgkCBAUFAQEAAAABAAIRAwQhMfAFEkFRYXEGByKBkaGxwdETMkJS4fEjcoKSwhQkU2KisjP/xAAaAQEAAwEBAQAAAAAAAAAAAAAAAQIDBAUG/8QALxEAAgIBAwIDBwMFAAAAAAAAAAECAxEEITEFEkFR0RMyYXGBkaEiUsEVI0Kx4f/aAAwDAQACEQMRAD8A7iiIgCIiAIiIAiIgCIiAIiIAiIgCIiAIiIAiIgBKjrcFjWq3BlwvccAsWpTcb6r9UflGPfsGb0BnutAGLmqP+tb+YeBWvmkPwa38xn1lPrU/+Jn/AJ+EBsm1wcHNPfCl9WMbvTxWrNKk7Y5nEYJFSmJa76jM4hAbhFrLJpAHC7e33Z8eHHZNdIkICqIiAIiIAiIgCIiAIiIAiIgCIiAIiIAiIgCIiAIiIArFtrarCRjgOZV9YNvqdof9e13m5vh2j3IDFb2ONQ4n8vAcUZSm83qlJiy6bEBBlNXIOQFeaxVLEBhvpDcPCD5KyJaZaYWe5ix6jEBiWigHgubc8XkD1CydD2zWlpxF/wA+fqrDiWmRiFjuf9OqHi5sz/S65w7r/BAeiREQBERAEREAREQBERAEREAREQBERAEREAREQBEVitbWNxN+4XlAX1p6z9Z55/p7K9W0uIIAdfdNyjZqUwR+uKAkxiy6TFFxbOIHBXmEbEBIBCFF0zsjzUK1XVEnDbvxQFwBRqMU271VAamu29YVdsiM3rbWulj5H2K1lVh2oSbfR1XWpMO2IPMXH0WStToy3MY0Mc6CXGJwvN1+C2yEBERAEREAREQBEVCYxQFUWM/SDBgZ5JTtwOCnAMlFaNfgrgKgFUREAREQBERAFYqWNhMlolX0QGMNH0/yheH6xdGOq1KVOnUqUmhhLtSpUa0y6Gy1rgCRDr4nBdBXlemNBrX06prahP8AC1HR9NwkndrB0kCQTsuWdue14Nacd6ycZ01pzSGjn6ra1R1MnsuL6xHIgvLZ7t63Nh673MskPDnWprHgSwfTfUNQGm8vDxDQwkFgZJIEOC9TprQtO00ixwBa4cJBjEHguH6Y0Q6z2h1F33NNx/MDgR3LOials+Ta+GN1wdNsHX7XP32ZhO5r3D1aVsW9fI/HZHRwqtPqwX8FyCkI+5sHfgqiYnbnFdWDkPonRvWMytSFSnSc5h2tcwwRiCJBBG4wVcqdYbBjRreFM/5r5/0RpurZamvRNxjXYfseBscN42EXjxB6TobT1K109anc4few/cwnfvB2OFx4GQJSRV5RvtM9c1koOaypTtEuGsAG0zdMSZqjbPgVLQHWTZ7dW+lRp1Q7V1v4jWARrBv4XuOJ3LCoaNp1db6rGVGtDWAPa1w1nS92I/KaX95W16H9CbPTthtFKn9MsbqQwltMkiPsHZ3+Sq0WTPYWPRha7WcQYwAHuVsERQAiIgCIiAJKwrVbnNwad0nPqtfVrud9zu4KcA2la3tbtlYFrtBqCIgcfj9lYAjN6rrb1OAYwbBvv9PD5WVSqI6mHBWcCpBsqT1m0DctVQqrY2d6hgyERFUBERAEREAREQBeK0+9tpLg8TT+1nd+MbiTfyAXtV5XT+hG0qbnse9usQAy4slx2Xaw2n7ouWVqbjsb0NKW55nQujHUWQ6o6pBMF0Tjiuc9atk/3IeBi1s+YHououcQ2MYAv5BeN6b2HXo65v1HT3QfePBcVUmrMndZHMGcypOk9qTsxNyyHP1YMTs/Q8VGz0752ET5THsleHXL1TyyDT4K7YrW+jUFSk4se3aIwOwg3OBi8EELHNUC7bIP6+yjRfN24H2+VBJ6ux9ZdsYYig4TrGaZEm4SdR7RgAMNgXRepnpvVtVWvQtGoXBrarC1obInVeDffEsjvXEgO1zkeC9T1W6R+jpazOmA8vpO3Q5hif6oPcoZGD6aRUa4ESLwVVQQEREAVFVEBgaXPZb/ADexWsDlsdMm5vM+i1Tzs3qyBc1jy9fhVaM7VZDyMR3hXQ+6VIJMEkmY2Kbxd2h3j3VplSB5yfjw3KQM+xOM8BsQEJ1Ss+z2hY1Qy29am2WxzYgnhEi8YqspKKyy8I9zweyBVV4HRXSF4e5lN/aaS40nkluq5xhzTi1pJIABgEERcvU6H039Ylrmajm7JkEcDAPkso2RlsWnVKPJtURFoZBERAEREAVm12cPYWuGsCMN+6/ZftV5EBzai147NZuo/EtgyAdl+PMXFaHpt2bHUjZEeK9p0rs72VjU1XFrgIIBIBAggxhv71zbpzpprqD2AyZB8CM9y89wxM9WM+6GTndiqRTg7yByEe8eag6pd4o2idUCCCG34zvP/wBMUWXjmvRTPMawW3gmDuV2jShx5ejv0CnRbAIOJu8f1AUgO1dgfSblJBAjbud7x7rJ0PpB1nrU6zI1qVYOEzEtnGL4Vsxqv4Pv5OH6hWxi4bcfEAqCT6o6K9Jadts7K1O7WElpMkHAidt8jZxAW5XLOoetNmrAknVqAAThLAT4yMdy6moIewREQgKhVUQGs0yfs7/Zaqb53Xd/BbLSj51P6v8AFa3UgyN+c8VZAkakcOePh8qsbonaT8fsohoHr3HFSJgbScLsZ2Z4KQTG6Z8O/BBn2KrqXYm9Rjhhv+0X3TtcgJ60++4d/P1Wo0pRLgQ284g4NkeZnDvW2YJN9+6cO4cli2tl6q1lYLReHk8w+nGpVp9mIkXXtxLTOBnbsvV+29Jm2Rra4BJJ7LCdUkjEON8QJnHzCuWupTpk67gwQXmTAuI1iPEGNsrlOmtLutNYvvAFzGzg0YR5z+y85pwlg9vTUrUbvjxPoborp8WyzMrQGuMhzQZAIOwxgRB71t1w3q06XizVtWoYpVIDp/DH2vHAE38CeC7dRrteNZrg4HaCCPELsrn3I4NbpXRZt7r49PoXERFocIREQBERAFpekdmplgdUbIDgbvxO/C3VF9RxMQ03TG5bkrQaR0VVqnWc76QiNZpL6rQfuFIEatNxF2sGudegOSdMtBfwzaC2CXGnUi+ajv4rmgi5wYGU6U7S2Fzqx0ocQ64tuI5SCvoXpTosMsJ1mhrGGmyhSF+rDp1nkk61Q3nhN8m9cK0nZgyo8X6xJdgRiZBvxHJZuWJYOmEHOKwae0Vb+Z8gpsrX37RdzULTTlwjYL/FWKr7xGz5Wy3MWsM2TYv3OEHPBWXSCN4lvgf0ChTq3R3jPl3qtQyJ3gHvB1T/AIoGdZ6jLOH1KxBLKjA0yDi1xPZcMHtlpxwxESu2BcW6gLE41LRWwaGNpc3F2t5Af+l2lVIlyEREKhUJhVWu6QUi6zvgxHaO4hpkg9yhvCySll4MG2Wtjy3VcHAmpBGB1S2Y5SrQWhq61zm36pJj+aJLdzoaPTatlZLdrgA3k3CLg47Z2tP/AFyKV3KWxtOlx3Rl+ZGTO7eqA9+zc3vO3Nyr9PfhuFzf1TV33+kHC5bmJMkj9Lz3DZftO9SZx/Xv8imy/kffyvQH47x8j1CEFQL+PuLwsa3EY7FkEzx9OE71j2hCUc26zKLnGk5oJbDgd8yIIHevBsznYV2LTtlDwJEwT5g/ovMac6J/Usf+opN/iWc6lZoxdSAllWNpa3suO0NnZfy2wzuj3dBqlBKuXHn6nidaMx+xWx0RpmpZ6gqMcWOBxF079YZC1k358t4Unv7N2eS5T32k00zvnRjrEs1qa0OeKVaILH9kE/8AQm4g7BMr1YK+VQ4jDPwvadE+tOtZGim8fWpDBrjDm/yujDhHgumN37j5/U9L/wAqX9H/AA/U7ui830X6dULaIB+lU/43ubrGfyX9rBekW6ae6PFsrlXLtmsMIrNqtbKTHPqOaxjRJc4gNA4krw2keuOzMJFGnUrR+K5jDy1u1/5UOSjyXq09l3uRye/WLpPSLKFJ9WoYaxpJ3mNg3k4ALmGkOuSq9hFGi2m4j7nP+oRyGq0TznkvE6U01XtDprVX1Dj2nGBP5Rg3uAWUr4rg9OjpF03mzZfdmz0/0xq13vfPbdcPyUmSDqUWnb+ao69xAuAAXjbbSeZOLjfM395N5KznK2XZzzXN3vOT3lpK4w7FsaH/AEjycL+KxqzIN4yOS9GBnasd9IThnA+x7lvG9+J5lvSoYXa9zRNf2hGzFXaDHO1WNBJwjfLpj0W2s2jw4kYb4x7s7Vt7DYGUiC0dqBeePPir+2OVdMllbneegnRxtjsNKlDdaNd7gZDnvAL3AxeDAjC4DcvRLS9DbSalgoOOP0w3+wlvst0tVweROPbJx8mERFJQLB03T1rNVB/43m7GQ0kR3gLOUatMOaQcCCDyNyhkp4Z4GxDWaTEgnWbMXA4C5Yem7fSszPqVCZd2Q0RLyI2YXXdo4XcAsqu91EODnjsFwPJpMk+E965h0g0461VtYzqi5jTgBdPIkiT3bgvN+B7+k03t5b8Gzb1iWwmRUAANzSxhEAyA4uGsboEzMbV0fo/0jp2ylrs7L2j+JTmXNnd+Zs4O9CuJluflZuidKvs9VtWmYc3nBBuLXYS07ru4wtq7nF7nfqum12w/tpJr8/M7mHxz3bbtpSN/hywlaTo70so2sarJZVAl1N2MDEsP4gDyI2hbqV3pprKPlLK5Vy7ZrDJyse0FXiVZfRLjABJOwe+YUlEae1t1gQPFbbopox7HF8QxzIOt9zoMggbscYxuWzsOgA061SHHd+EfJW3AVCzltg5H036pnh7q1haHNJ1nURcWnb9ObiMTqyCNk3Ac0tFJzXFrgWuaYcCCCCMQ4G8FfVC8h066v6dvZrsinaGjsv2OjBtSL43HEcRcsJ1Z3R62k6lKOIW8eZwKc5xUKjgBxWdpXRNWzVDTr03U3DeLjxBFxH/YSFgnGVzH0CkpLKDKxaRffj8cgvadHOta12eGOP12Yarz2hyf927GRwXiM53q9ZaZIJHKdgkeOHqpUmuDOdUbV2zWUeo6a9O6ukKga0FlFkarA6RMXvcYEnGNwwxM+dZQjEyfLuGfi4wACAqEqkpNs6KqI1RUYrYanPxVWP3xk8ON3woznv8AmfDwi4eHLOyBmBBrwS1pMAZj4lQdVAwvPyNngqfUgZ2Xm/OPG+zPx5/ClIpKRIvznPkqE5zm9QJz3qmfbOZsYtmVo13b4Rn2WxBw3/C1dhN5WeVYqjtvVdadbR4B/DUe3xIf/kvXLwPU5UmyVRsFf1psXvl2Q91HyWsWL5/MIiKxyhERAcr633mztBaR/uHEGMeywB3C+WeJXLmwc+q+iulHRChb2NbW1gWSWOY6HN1onGQQYFxBwXKukXVDabPL7ORaGC+B2ascWYO/pM8FyWVPOUfR9N1tUK1XJ4fx9TxrTn5381WZznPgo618EQRcQcQQb/NVBznELmPoU01sZGjNIvo1WVWGHsOsJwPPeCJBG4rr3R7pPStjex2agEupu+4by38zeOzaN/GwM/G5XKFZzHBzS5rmmQ5pIcDwIvHcta7XD5HDrNBDUrykuH6n0HY7AXXm4bzieS2tGztaLh8nmuX9FOtZwc2nbIcw3fWA7Q/nAucOIg8DiumWHSFOs3XpPbUadrXBw8tq7YzU+D5PUaW3TvE19fAyERFY5QiIgNbp3o9RtlL6ddgcNhwc072OxafXbK4b016v61gdrCalnJ7NQCNWTc2oB9p44Hgbl9BudGK5t046zGar6Fl1amsC19QhrqcG4hgIIfuk9nnsxtUcZZ6nTp39/bUsrxXh/wAOO0rKXY3Dfv5b+aycLhcM+JU3vlQznfy/RcTeT66MFEoTnPBUGfX2CrGc+Ko4xnhnMqCzBOe5Rz5bJVc+SgSpKMgXeo9dvnm5Wz8K6BnPDOKg/wDX3VjJotnOeaE5z3qrhnvUDnzVjN7GVYTeVlvN2d6wbGcVmNk3AEk4AYzOAUlc7HZupyzltgc4/jrPI5Naxnq1y92tX0Y0P/pbHRo7WMAdxee08/3Fy2i7IrCwfH3z9pZKS8WERFYxCIiAKhCqiA5h0s6EU7RXcBLK09lzRJcIu12/iugTcbsYXOtN6CrWSr9K0N1XYtI+1w/Mw7eO7avpL6YmYExE7Y3TuWr6R9GqNtomlWbdi1wjXY78zCRd6HasrKlLjk9TR9RnQ1GW8f8AR854KTHZz6Lb9Keh9fR9SKg16TjDKrQdU8D+V0fhPcSAtKBOC4XFrZn1lV0bYqUGXSYF2ee7y91n6I05Wszy+hUdTcYBIi8DAPaZDhedh4LVycDnOeEg7O3OZOChZXBpJRmsSWUdV0F1wCNW10zP56UEHmwm7uJ5Be40b0nstcD6Vem4uwbrAP5FjocD3L50a7O3w2qT6mbv2W8b5Lk8i7o9M94Pt/KPp1a7SPSKzWcxWr06bonVc4a0fy4+V64c/rGt1NlOlTtDuzDQS1jjE/jL2kugeQWltludUque50ucS5xJEkkzJ8Vo71jZHBV0aTk1ZLb4HqOl/Tura3ua1xZQkhtMGNYb6kfcTddgPM+UqPznPmqOeoznOGYXLJuTyz6OqqFUeyCwikznuz+yEemffzRxVp1WcM8vlQXbJOfCNz4ZyVAfOeKFykrkq52c5xVpzs5zeovepU2bSpKZzsTaFQi7ly5emqpkwsavaQMx+qISxFblHO9PZW3Oz4qyapKMCvg5HPPBnWZe36sNB/6i3tJEsofxXc2kCmP7od/SV4ajcOK7r1Q6G+lYfqkQ6u7WG/Ub2W+J1zyIWlazI49bb7Ol45ex7tERdZ8uEREAREQBERAEREBZtdjZVY5lRrXscIc1wBaRxBXJ+l/VI+mXVbDL24mkTLx/IT944HtcXLryKkoKXJ06fU2USzB/TwPlu8EtcCHCQQQbjtBBv7iqkZ2eOwr6B6VdBrPbhLxqVQIbVaBr8A7Y9vA9xC490k6DWqxEl7dal/ysks/q2s77uJXJOpxPptJ1Gu79L2fl6Hn5z55lVDs3e6gXZGYVAP3iPNZHp5KsF8+8+abdvl5IffdP7KhcJznuIQZJznPrjeouqxnOfBW3VCVElMEdxUunzVJ9snfy+Soa+c4cgrVSspwUci856tPqwsepagMT8rHdaZNw8VZROed0VtkzqQkz3q5UtTRtjPiVrw1xxJ7lNtnaM53R3BMIhWyx+lfcrWtpdc2QPP8AQKFNiuXDZnPtxQuO5WM8NvMnkqqgqGqVIBCTO0VYnVqzKTL3VHtY3m4wO4Yr6msVlbSpsptuaxrWN5NAA8guN9SGgw+0VLQ4T9Joaydj6kgkcQ1rh/Uu1LoqW2TwOpW901Dy/kIiLY8wIiIAiIgCIiAIiIAiIgCo5oIg3hVRAeF6S9U9nry+h/t6mMATSJ4s/DzbHIrlvSDoXarGZrUjqT/+jO1T/uA7P9QC+jFQtlZSqjI9HT9Rtq2e6+PqfLRbnJUIX0HpLq3sFYlzqAY44mmXU/JpDe+FiWbqn0e3Gk9/81Wp/i4LH2Ej1f6vTjh/j1OBuMLK0doavaTFCjUq8WNJaP5nfaO8hfRFk6E2GkQWWWgCMCabXO8XAlblrAAAAABgBh3Kyo82c8+r/sj9z5Fr2uCQLz4BYlSq47Y5LMt7Qa1R0RLnOjdJLo81RtAe3lKz2R3ONlnLMOnZiVsqNiAHdHj+keKlRpgX53q+6phnH91SUmzqp08YLLICiM96hqDbmbj7K6DeM7SPW9UAnvj/ANTKqbNIgGj59D53qjnfPfEFTbf3n1b8hWXvznkrIzlsRcpUmKyaq9Z1ZaEZa9IU6dW9jQ6q5uId9OIaeBJE8ARtVksvBz2WKEXJ+B2Tqx0CbLo9msIqVT9Z42jXA1AeTA27eSvWIi7UsLB8lZNzk5PxCIikoEREB//Z"/>
          <p:cNvSpPr>
            <a:spLocks noChangeAspect="1" noChangeArrowheads="1"/>
          </p:cNvSpPr>
          <p:nvPr/>
        </p:nvSpPr>
        <p:spPr bwMode="auto">
          <a:xfrm>
            <a:off x="74613" y="-946150"/>
            <a:ext cx="2343150" cy="195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20000"/>
              </a:spcBef>
            </a:pPr>
            <a:endParaRPr lang="es-MX"/>
          </a:p>
        </p:txBody>
      </p:sp>
      <p:pic>
        <p:nvPicPr>
          <p:cNvPr id="18437" name="Picture 12" descr="http://www.residentialarchitects.us/architect-64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317500"/>
            <a:ext cx="1366838" cy="137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28454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3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3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3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3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3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283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Concepto</a:t>
            </a:r>
            <a:endParaRPr lang="en-US"/>
          </a:p>
        </p:txBody>
      </p:sp>
      <p:sp>
        <p:nvSpPr>
          <p:cNvPr id="632839" name="Rectangle 7"/>
          <p:cNvSpPr>
            <a:spLocks noChangeArrowheads="1"/>
          </p:cNvSpPr>
          <p:nvPr/>
        </p:nvSpPr>
        <p:spPr bwMode="auto">
          <a:xfrm>
            <a:off x="2843213" y="4652963"/>
            <a:ext cx="4249737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632840" name="Rectangle 8"/>
          <p:cNvSpPr>
            <a:spLocks noChangeArrowheads="1"/>
          </p:cNvSpPr>
          <p:nvPr/>
        </p:nvSpPr>
        <p:spPr bwMode="auto">
          <a:xfrm>
            <a:off x="2051050" y="4508500"/>
            <a:ext cx="4321175" cy="165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632841" name="Rectangle 9"/>
          <p:cNvSpPr>
            <a:spLocks noChangeArrowheads="1"/>
          </p:cNvSpPr>
          <p:nvPr/>
        </p:nvSpPr>
        <p:spPr bwMode="auto">
          <a:xfrm>
            <a:off x="2411413" y="2060575"/>
            <a:ext cx="6192837" cy="3240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>
              <a:spcBef>
                <a:spcPct val="20000"/>
              </a:spcBef>
              <a:spcAft>
                <a:spcPct val="20000"/>
              </a:spcAft>
            </a:pPr>
            <a:r>
              <a:rPr lang="es-MX" sz="2800">
                <a:solidFill>
                  <a:srgbClr val="800000"/>
                </a:solidFill>
              </a:rPr>
              <a:t>Proceso de encontrar respuestas</a:t>
            </a:r>
          </a:p>
          <a:p>
            <a:pPr algn="r">
              <a:spcBef>
                <a:spcPct val="20000"/>
              </a:spcBef>
              <a:spcAft>
                <a:spcPct val="20000"/>
              </a:spcAft>
            </a:pPr>
            <a:r>
              <a:rPr lang="es-MX" sz="2800">
                <a:solidFill>
                  <a:srgbClr val="003366"/>
                </a:solidFill>
              </a:rPr>
              <a:t>a los problemas de un grupo o comunidad</a:t>
            </a:r>
          </a:p>
          <a:p>
            <a:pPr algn="r">
              <a:spcBef>
                <a:spcPct val="20000"/>
              </a:spcBef>
              <a:spcAft>
                <a:spcPct val="20000"/>
              </a:spcAft>
            </a:pPr>
            <a:r>
              <a:rPr lang="es-MX" sz="2800">
                <a:solidFill>
                  <a:srgbClr val="800000"/>
                </a:solidFill>
              </a:rPr>
              <a:t>a través de técnicas sociales y psicológicas</a:t>
            </a:r>
          </a:p>
          <a:p>
            <a:pPr algn="r">
              <a:spcBef>
                <a:spcPct val="20000"/>
              </a:spcBef>
              <a:spcAft>
                <a:spcPct val="20000"/>
              </a:spcAft>
            </a:pPr>
            <a:r>
              <a:rPr lang="es-MX" sz="2800">
                <a:solidFill>
                  <a:srgbClr val="003366"/>
                </a:solidFill>
              </a:rPr>
              <a:t>con el propósito de  mejorar la práctica</a:t>
            </a:r>
          </a:p>
          <a:p>
            <a:pPr algn="r">
              <a:spcBef>
                <a:spcPct val="20000"/>
              </a:spcBef>
              <a:spcAft>
                <a:spcPct val="20000"/>
              </a:spcAft>
            </a:pPr>
            <a:r>
              <a:rPr lang="es-MX" sz="2800">
                <a:solidFill>
                  <a:srgbClr val="800000"/>
                </a:solidFill>
              </a:rPr>
              <a:t>de un grupo o comunidad</a:t>
            </a:r>
          </a:p>
          <a:p>
            <a:pPr algn="r">
              <a:spcBef>
                <a:spcPct val="20000"/>
              </a:spcBef>
              <a:spcAft>
                <a:spcPct val="20000"/>
              </a:spcAft>
            </a:pPr>
            <a:r>
              <a:rPr lang="es-MX" sz="2800">
                <a:solidFill>
                  <a:srgbClr val="003366"/>
                </a:solidFill>
              </a:rPr>
              <a:t>a la que pertenecen los sujetos</a:t>
            </a:r>
            <a:endParaRPr lang="en-US" sz="2800">
              <a:solidFill>
                <a:srgbClr val="003366"/>
              </a:solidFill>
            </a:endParaRPr>
          </a:p>
        </p:txBody>
      </p:sp>
      <p:pic>
        <p:nvPicPr>
          <p:cNvPr id="632843" name="Picture 11" descr="ANd9GcTdD-ePrhl6HYPgZlEzPZEfhOXYsrzb6lgPXkn-S-5-Y96otUJQ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71550" y="4221163"/>
            <a:ext cx="1651000" cy="1651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205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Principios</a:t>
            </a:r>
            <a:endParaRPr lang="en-US"/>
          </a:p>
        </p:txBody>
      </p:sp>
      <p:sp>
        <p:nvSpPr>
          <p:cNvPr id="642053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s-MX"/>
              <a:t>Tiene una orientación práctica</a:t>
            </a:r>
          </a:p>
          <a:p>
            <a:pPr>
              <a:lnSpc>
                <a:spcPct val="90000"/>
              </a:lnSpc>
            </a:pPr>
            <a:r>
              <a:rPr lang="es-MX"/>
              <a:t>Busca el cambio y la transformación</a:t>
            </a:r>
          </a:p>
          <a:p>
            <a:pPr>
              <a:lnSpc>
                <a:spcPct val="90000"/>
              </a:lnSpc>
            </a:pPr>
            <a:r>
              <a:rPr lang="es-MX"/>
              <a:t>Es situacional</a:t>
            </a:r>
          </a:p>
          <a:p>
            <a:pPr>
              <a:lnSpc>
                <a:spcPct val="90000"/>
              </a:lnSpc>
            </a:pPr>
            <a:r>
              <a:rPr lang="es-MX"/>
              <a:t>Se basa en intervenciones graduales</a:t>
            </a:r>
          </a:p>
          <a:p>
            <a:pPr>
              <a:lnSpc>
                <a:spcPct val="90000"/>
              </a:lnSpc>
            </a:pPr>
            <a:r>
              <a:rPr lang="es-MX"/>
              <a:t>Exige compromiso</a:t>
            </a:r>
          </a:p>
          <a:p>
            <a:pPr>
              <a:lnSpc>
                <a:spcPct val="90000"/>
              </a:lnSpc>
            </a:pPr>
            <a:r>
              <a:rPr lang="es-MX"/>
              <a:t>Es tentativa y provisional</a:t>
            </a:r>
          </a:p>
          <a:p>
            <a:pPr>
              <a:lnSpc>
                <a:spcPct val="90000"/>
              </a:lnSpc>
            </a:pPr>
            <a:r>
              <a:rPr lang="es-MX"/>
              <a:t>Interpreta y construye la realidad</a:t>
            </a:r>
          </a:p>
          <a:p>
            <a:pPr>
              <a:lnSpc>
                <a:spcPct val="90000"/>
              </a:lnSpc>
            </a:pPr>
            <a:r>
              <a:rPr lang="es-MX"/>
              <a:t>Es un sistema autoevaluativo</a:t>
            </a:r>
          </a:p>
          <a:p>
            <a:pPr>
              <a:lnSpc>
                <a:spcPct val="90000"/>
              </a:lnSpc>
            </a:pPr>
            <a:endParaRPr lang="es-MX"/>
          </a:p>
          <a:p>
            <a:pPr>
              <a:lnSpc>
                <a:spcPct val="90000"/>
              </a:lnSpc>
            </a:pP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2"/>
          <p:cNvSpPr>
            <a:spLocks noChangeArrowheads="1"/>
          </p:cNvSpPr>
          <p:nvPr/>
        </p:nvSpPr>
        <p:spPr bwMode="auto">
          <a:xfrm>
            <a:off x="1619250" y="3141663"/>
            <a:ext cx="1728788" cy="574675"/>
          </a:xfrm>
          <a:prstGeom prst="rect">
            <a:avLst/>
          </a:prstGeom>
          <a:gradFill rotWithShape="1">
            <a:gsLst>
              <a:gs pos="0">
                <a:srgbClr val="000066"/>
              </a:gs>
              <a:gs pos="50000">
                <a:srgbClr val="3333CC"/>
              </a:gs>
              <a:gs pos="100000">
                <a:srgbClr val="000066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s-MX" sz="2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Observador</a:t>
            </a:r>
          </a:p>
        </p:txBody>
      </p:sp>
      <p:sp>
        <p:nvSpPr>
          <p:cNvPr id="183299" name="Rectangle 3"/>
          <p:cNvSpPr>
            <a:spLocks noChangeArrowheads="1"/>
          </p:cNvSpPr>
          <p:nvPr/>
        </p:nvSpPr>
        <p:spPr bwMode="auto">
          <a:xfrm>
            <a:off x="6443663" y="3141663"/>
            <a:ext cx="1728787" cy="574675"/>
          </a:xfrm>
          <a:prstGeom prst="rect">
            <a:avLst/>
          </a:prstGeom>
          <a:gradFill rotWithShape="1">
            <a:gsLst>
              <a:gs pos="0">
                <a:srgbClr val="000066"/>
              </a:gs>
              <a:gs pos="50000">
                <a:srgbClr val="3333CC"/>
              </a:gs>
              <a:gs pos="100000">
                <a:srgbClr val="000066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s-MX" sz="2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Resultados</a:t>
            </a:r>
          </a:p>
        </p:txBody>
      </p:sp>
      <p:sp>
        <p:nvSpPr>
          <p:cNvPr id="183300" name="Rectangle 4"/>
          <p:cNvSpPr>
            <a:spLocks noChangeArrowheads="1"/>
          </p:cNvSpPr>
          <p:nvPr/>
        </p:nvSpPr>
        <p:spPr bwMode="auto">
          <a:xfrm>
            <a:off x="4067175" y="3141663"/>
            <a:ext cx="1728788" cy="574675"/>
          </a:xfrm>
          <a:prstGeom prst="rect">
            <a:avLst/>
          </a:prstGeom>
          <a:gradFill rotWithShape="1">
            <a:gsLst>
              <a:gs pos="0">
                <a:srgbClr val="000066"/>
              </a:gs>
              <a:gs pos="50000">
                <a:srgbClr val="3333CC"/>
              </a:gs>
              <a:gs pos="100000">
                <a:srgbClr val="000066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s-MX" sz="2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Acción</a:t>
            </a:r>
          </a:p>
        </p:txBody>
      </p:sp>
      <p:sp>
        <p:nvSpPr>
          <p:cNvPr id="662533" name="Oval 5"/>
          <p:cNvSpPr>
            <a:spLocks noChangeArrowheads="1"/>
          </p:cNvSpPr>
          <p:nvPr/>
        </p:nvSpPr>
        <p:spPr bwMode="auto">
          <a:xfrm>
            <a:off x="468313" y="3141663"/>
            <a:ext cx="720725" cy="647700"/>
          </a:xfrm>
          <a:prstGeom prst="ellipse">
            <a:avLst/>
          </a:prstGeom>
          <a:gradFill rotWithShape="1">
            <a:gsLst>
              <a:gs pos="0">
                <a:srgbClr val="000066"/>
              </a:gs>
              <a:gs pos="50000">
                <a:srgbClr val="3333CC"/>
              </a:gs>
              <a:gs pos="100000">
                <a:srgbClr val="000066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l"/>
            <a:endParaRPr lang="es-MX" b="0" i="1">
              <a:latin typeface="Arial" charset="0"/>
              <a:cs typeface="Arial" charset="0"/>
            </a:endParaRPr>
          </a:p>
        </p:txBody>
      </p:sp>
      <p:cxnSp>
        <p:nvCxnSpPr>
          <p:cNvPr id="183302" name="AutoShape 6"/>
          <p:cNvCxnSpPr>
            <a:cxnSpLocks noChangeShapeType="1"/>
            <a:stCxn id="183299" idx="2"/>
            <a:endCxn id="183300" idx="2"/>
          </p:cNvCxnSpPr>
          <p:nvPr/>
        </p:nvCxnSpPr>
        <p:spPr bwMode="auto">
          <a:xfrm rot="5400000">
            <a:off x="6119813" y="2528888"/>
            <a:ext cx="1587" cy="2376487"/>
          </a:xfrm>
          <a:prstGeom prst="bentConnector3">
            <a:avLst>
              <a:gd name="adj1" fmla="val 31800009"/>
            </a:avLst>
          </a:prstGeom>
          <a:noFill/>
          <a:ln w="57150">
            <a:solidFill>
              <a:srgbClr val="385395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3303" name="AutoShape 7"/>
          <p:cNvCxnSpPr>
            <a:cxnSpLocks noChangeShapeType="1"/>
            <a:stCxn id="183299" idx="3"/>
            <a:endCxn id="183298" idx="2"/>
          </p:cNvCxnSpPr>
          <p:nvPr/>
        </p:nvCxnSpPr>
        <p:spPr bwMode="auto">
          <a:xfrm flipH="1">
            <a:off x="2484438" y="3429000"/>
            <a:ext cx="5688012" cy="287338"/>
          </a:xfrm>
          <a:prstGeom prst="bentConnector4">
            <a:avLst>
              <a:gd name="adj1" fmla="val -4019"/>
              <a:gd name="adj2" fmla="val 487292"/>
            </a:avLst>
          </a:prstGeom>
          <a:noFill/>
          <a:ln w="57150">
            <a:solidFill>
              <a:srgbClr val="385395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3304" name="AutoShape 8"/>
          <p:cNvCxnSpPr>
            <a:cxnSpLocks noChangeShapeType="1"/>
            <a:stCxn id="183299" idx="0"/>
            <a:endCxn id="662533" idx="0"/>
          </p:cNvCxnSpPr>
          <p:nvPr/>
        </p:nvCxnSpPr>
        <p:spPr bwMode="auto">
          <a:xfrm rot="-5400000" flipH="1" flipV="1">
            <a:off x="4067969" y="-97631"/>
            <a:ext cx="1587" cy="6480175"/>
          </a:xfrm>
          <a:prstGeom prst="bentConnector3">
            <a:avLst>
              <a:gd name="adj1" fmla="val -51900014"/>
            </a:avLst>
          </a:prstGeom>
          <a:noFill/>
          <a:ln w="57150">
            <a:solidFill>
              <a:srgbClr val="385395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0"/>
                                        <p:tgtEl>
                                          <p:spTgt spid="183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0"/>
                                        <p:tgtEl>
                                          <p:spTgt spid="183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0"/>
                                        <p:tgtEl>
                                          <p:spTgt spid="183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0964" name="Rectangle 4"/>
          <p:cNvSpPr>
            <a:spLocks noChangeArrowheads="1"/>
          </p:cNvSpPr>
          <p:nvPr/>
        </p:nvSpPr>
        <p:spPr bwMode="auto">
          <a:xfrm>
            <a:off x="5940425" y="1341438"/>
            <a:ext cx="1655763" cy="574675"/>
          </a:xfrm>
          <a:prstGeom prst="rect">
            <a:avLst/>
          </a:prstGeom>
          <a:gradFill rotWithShape="1">
            <a:gsLst>
              <a:gs pos="0">
                <a:srgbClr val="CC3300"/>
              </a:gs>
              <a:gs pos="50000">
                <a:srgbClr val="800000"/>
              </a:gs>
              <a:gs pos="100000">
                <a:srgbClr val="CC3300"/>
              </a:gs>
            </a:gsLst>
            <a:lin ang="5400000" scaled="1"/>
          </a:gradFill>
          <a:ln w="38100">
            <a:solidFill>
              <a:srgbClr val="8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s-MX" sz="2000">
                <a:solidFill>
                  <a:schemeClr val="bg1"/>
                </a:solidFill>
              </a:rPr>
              <a:t>Acción</a:t>
            </a:r>
            <a:endParaRPr lang="en-US" sz="2000">
              <a:solidFill>
                <a:schemeClr val="bg1"/>
              </a:solidFill>
            </a:endParaRPr>
          </a:p>
        </p:txBody>
      </p:sp>
      <p:sp>
        <p:nvSpPr>
          <p:cNvPr id="680965" name="Rectangle 5"/>
          <p:cNvSpPr>
            <a:spLocks noChangeArrowheads="1"/>
          </p:cNvSpPr>
          <p:nvPr/>
        </p:nvSpPr>
        <p:spPr bwMode="auto">
          <a:xfrm>
            <a:off x="7164388" y="2493963"/>
            <a:ext cx="1655762" cy="574675"/>
          </a:xfrm>
          <a:prstGeom prst="rect">
            <a:avLst/>
          </a:prstGeom>
          <a:gradFill rotWithShape="1">
            <a:gsLst>
              <a:gs pos="0">
                <a:srgbClr val="CC3300"/>
              </a:gs>
              <a:gs pos="50000">
                <a:srgbClr val="800000"/>
              </a:gs>
              <a:gs pos="100000">
                <a:srgbClr val="CC3300"/>
              </a:gs>
            </a:gsLst>
            <a:lin ang="5400000" scaled="1"/>
          </a:gradFill>
          <a:ln w="38100">
            <a:solidFill>
              <a:srgbClr val="8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s-MX" sz="2000">
                <a:solidFill>
                  <a:schemeClr val="bg1"/>
                </a:solidFill>
              </a:rPr>
              <a:t>Evaluación</a:t>
            </a:r>
            <a:endParaRPr lang="en-US" sz="2000">
              <a:solidFill>
                <a:schemeClr val="bg1"/>
              </a:solidFill>
            </a:endParaRPr>
          </a:p>
        </p:txBody>
      </p:sp>
      <p:sp>
        <p:nvSpPr>
          <p:cNvPr id="680966" name="Rectangle 6"/>
          <p:cNvSpPr>
            <a:spLocks noChangeArrowheads="1"/>
          </p:cNvSpPr>
          <p:nvPr/>
        </p:nvSpPr>
        <p:spPr bwMode="auto">
          <a:xfrm>
            <a:off x="4427538" y="2492375"/>
            <a:ext cx="1655762" cy="574675"/>
          </a:xfrm>
          <a:prstGeom prst="rect">
            <a:avLst/>
          </a:prstGeom>
          <a:gradFill rotWithShape="1">
            <a:gsLst>
              <a:gs pos="0">
                <a:srgbClr val="CC3300"/>
              </a:gs>
              <a:gs pos="50000">
                <a:srgbClr val="800000"/>
              </a:gs>
              <a:gs pos="100000">
                <a:srgbClr val="CC3300"/>
              </a:gs>
            </a:gsLst>
            <a:lin ang="5400000" scaled="1"/>
          </a:gradFill>
          <a:ln w="38100">
            <a:solidFill>
              <a:srgbClr val="8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s-MX" sz="2000">
                <a:solidFill>
                  <a:schemeClr val="bg1"/>
                </a:solidFill>
              </a:rPr>
              <a:t>Información</a:t>
            </a:r>
            <a:endParaRPr lang="en-US" sz="2000">
              <a:solidFill>
                <a:schemeClr val="bg1"/>
              </a:solidFill>
            </a:endParaRPr>
          </a:p>
        </p:txBody>
      </p:sp>
      <p:sp>
        <p:nvSpPr>
          <p:cNvPr id="680967" name="Rectangle 7"/>
          <p:cNvSpPr>
            <a:spLocks noChangeArrowheads="1"/>
          </p:cNvSpPr>
          <p:nvPr/>
        </p:nvSpPr>
        <p:spPr bwMode="auto">
          <a:xfrm>
            <a:off x="1835150" y="549275"/>
            <a:ext cx="1655763" cy="574675"/>
          </a:xfrm>
          <a:prstGeom prst="rect">
            <a:avLst/>
          </a:prstGeom>
          <a:gradFill rotWithShape="1">
            <a:gsLst>
              <a:gs pos="0">
                <a:srgbClr val="CC3300"/>
              </a:gs>
              <a:gs pos="50000">
                <a:srgbClr val="800000"/>
              </a:gs>
              <a:gs pos="100000">
                <a:srgbClr val="CC3300"/>
              </a:gs>
            </a:gsLst>
            <a:lin ang="5400000" scaled="1"/>
          </a:gradFill>
          <a:ln w="38100">
            <a:solidFill>
              <a:srgbClr val="8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s-MX" sz="2000">
                <a:solidFill>
                  <a:schemeClr val="bg1"/>
                </a:solidFill>
              </a:rPr>
              <a:t>Acción</a:t>
            </a:r>
            <a:endParaRPr lang="en-US" sz="2000">
              <a:solidFill>
                <a:schemeClr val="bg1"/>
              </a:solidFill>
            </a:endParaRPr>
          </a:p>
        </p:txBody>
      </p:sp>
      <p:sp>
        <p:nvSpPr>
          <p:cNvPr id="680968" name="Rectangle 8"/>
          <p:cNvSpPr>
            <a:spLocks noChangeArrowheads="1"/>
          </p:cNvSpPr>
          <p:nvPr/>
        </p:nvSpPr>
        <p:spPr bwMode="auto">
          <a:xfrm>
            <a:off x="468313" y="1484313"/>
            <a:ext cx="1655762" cy="574675"/>
          </a:xfrm>
          <a:prstGeom prst="rect">
            <a:avLst/>
          </a:prstGeom>
          <a:gradFill rotWithShape="1">
            <a:gsLst>
              <a:gs pos="0">
                <a:srgbClr val="CC3300"/>
              </a:gs>
              <a:gs pos="50000">
                <a:srgbClr val="800000"/>
              </a:gs>
              <a:gs pos="100000">
                <a:srgbClr val="CC3300"/>
              </a:gs>
            </a:gsLst>
            <a:lin ang="5400000" scaled="1"/>
          </a:gradFill>
          <a:ln w="38100">
            <a:solidFill>
              <a:srgbClr val="8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s-MX" sz="2000">
                <a:solidFill>
                  <a:schemeClr val="bg1"/>
                </a:solidFill>
              </a:rPr>
              <a:t>Evaluación</a:t>
            </a:r>
            <a:endParaRPr lang="en-US" sz="2000">
              <a:solidFill>
                <a:schemeClr val="bg1"/>
              </a:solidFill>
            </a:endParaRPr>
          </a:p>
        </p:txBody>
      </p:sp>
      <p:sp>
        <p:nvSpPr>
          <p:cNvPr id="680969" name="Rectangle 9"/>
          <p:cNvSpPr>
            <a:spLocks noChangeArrowheads="1"/>
          </p:cNvSpPr>
          <p:nvPr/>
        </p:nvSpPr>
        <p:spPr bwMode="auto">
          <a:xfrm>
            <a:off x="2987675" y="1484313"/>
            <a:ext cx="1655763" cy="574675"/>
          </a:xfrm>
          <a:prstGeom prst="rect">
            <a:avLst/>
          </a:prstGeom>
          <a:gradFill rotWithShape="1">
            <a:gsLst>
              <a:gs pos="0">
                <a:srgbClr val="CC3300"/>
              </a:gs>
              <a:gs pos="50000">
                <a:srgbClr val="800000"/>
              </a:gs>
              <a:gs pos="100000">
                <a:srgbClr val="CC3300"/>
              </a:gs>
            </a:gsLst>
            <a:lin ang="5400000" scaled="1"/>
          </a:gradFill>
          <a:ln w="38100">
            <a:solidFill>
              <a:srgbClr val="8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s-MX" sz="2000">
                <a:solidFill>
                  <a:schemeClr val="bg1"/>
                </a:solidFill>
              </a:rPr>
              <a:t>Información</a:t>
            </a:r>
            <a:endParaRPr lang="en-US" sz="2000">
              <a:solidFill>
                <a:schemeClr val="bg1"/>
              </a:solidFill>
            </a:endParaRPr>
          </a:p>
        </p:txBody>
      </p:sp>
      <p:sp>
        <p:nvSpPr>
          <p:cNvPr id="680970" name="Rectangle 10"/>
          <p:cNvSpPr>
            <a:spLocks noChangeArrowheads="1"/>
          </p:cNvSpPr>
          <p:nvPr/>
        </p:nvSpPr>
        <p:spPr bwMode="auto">
          <a:xfrm>
            <a:off x="468313" y="3573463"/>
            <a:ext cx="1655762" cy="574675"/>
          </a:xfrm>
          <a:prstGeom prst="rect">
            <a:avLst/>
          </a:prstGeom>
          <a:gradFill rotWithShape="1">
            <a:gsLst>
              <a:gs pos="0">
                <a:srgbClr val="CC3300"/>
              </a:gs>
              <a:gs pos="50000">
                <a:srgbClr val="800000"/>
              </a:gs>
              <a:gs pos="100000">
                <a:srgbClr val="CC3300"/>
              </a:gs>
            </a:gsLst>
            <a:lin ang="5400000" scaled="1"/>
          </a:gradFill>
          <a:ln w="38100">
            <a:solidFill>
              <a:srgbClr val="8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s-MX" sz="2000">
                <a:solidFill>
                  <a:schemeClr val="bg1"/>
                </a:solidFill>
              </a:rPr>
              <a:t>Evaluación</a:t>
            </a:r>
            <a:endParaRPr lang="en-US" sz="2000">
              <a:solidFill>
                <a:schemeClr val="bg1"/>
              </a:solidFill>
            </a:endParaRPr>
          </a:p>
        </p:txBody>
      </p:sp>
      <p:sp>
        <p:nvSpPr>
          <p:cNvPr id="680971" name="Rectangle 11"/>
          <p:cNvSpPr>
            <a:spLocks noChangeArrowheads="1"/>
          </p:cNvSpPr>
          <p:nvPr/>
        </p:nvSpPr>
        <p:spPr bwMode="auto">
          <a:xfrm>
            <a:off x="1763713" y="4652963"/>
            <a:ext cx="1655762" cy="574675"/>
          </a:xfrm>
          <a:prstGeom prst="rect">
            <a:avLst/>
          </a:prstGeom>
          <a:gradFill rotWithShape="1">
            <a:gsLst>
              <a:gs pos="0">
                <a:srgbClr val="CC3300"/>
              </a:gs>
              <a:gs pos="50000">
                <a:srgbClr val="800000"/>
              </a:gs>
              <a:gs pos="100000">
                <a:srgbClr val="CC3300"/>
              </a:gs>
            </a:gsLst>
            <a:lin ang="5400000" scaled="1"/>
          </a:gradFill>
          <a:ln w="38100">
            <a:solidFill>
              <a:srgbClr val="8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s-MX" sz="2000">
                <a:solidFill>
                  <a:schemeClr val="bg1"/>
                </a:solidFill>
              </a:rPr>
              <a:t>Acción</a:t>
            </a:r>
            <a:endParaRPr lang="en-US" sz="2000">
              <a:solidFill>
                <a:schemeClr val="bg1"/>
              </a:solidFill>
            </a:endParaRPr>
          </a:p>
        </p:txBody>
      </p:sp>
      <p:sp>
        <p:nvSpPr>
          <p:cNvPr id="680972" name="Rectangle 12"/>
          <p:cNvSpPr>
            <a:spLocks noChangeArrowheads="1"/>
          </p:cNvSpPr>
          <p:nvPr/>
        </p:nvSpPr>
        <p:spPr bwMode="auto">
          <a:xfrm>
            <a:off x="3059113" y="3573463"/>
            <a:ext cx="1655762" cy="574675"/>
          </a:xfrm>
          <a:prstGeom prst="rect">
            <a:avLst/>
          </a:prstGeom>
          <a:gradFill rotWithShape="1">
            <a:gsLst>
              <a:gs pos="0">
                <a:srgbClr val="CC3300"/>
              </a:gs>
              <a:gs pos="50000">
                <a:srgbClr val="800000"/>
              </a:gs>
              <a:gs pos="100000">
                <a:srgbClr val="CC3300"/>
              </a:gs>
            </a:gsLst>
            <a:lin ang="5400000" scaled="1"/>
          </a:gradFill>
          <a:ln w="38100">
            <a:solidFill>
              <a:srgbClr val="8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s-MX" sz="2000">
                <a:solidFill>
                  <a:schemeClr val="bg1"/>
                </a:solidFill>
              </a:rPr>
              <a:t>Información</a:t>
            </a:r>
            <a:endParaRPr lang="en-US" sz="2000">
              <a:solidFill>
                <a:schemeClr val="bg1"/>
              </a:solidFill>
            </a:endParaRPr>
          </a:p>
        </p:txBody>
      </p:sp>
      <p:sp>
        <p:nvSpPr>
          <p:cNvPr id="680973" name="Rectangle 13"/>
          <p:cNvSpPr>
            <a:spLocks noChangeArrowheads="1"/>
          </p:cNvSpPr>
          <p:nvPr/>
        </p:nvSpPr>
        <p:spPr bwMode="auto">
          <a:xfrm>
            <a:off x="1763713" y="2420938"/>
            <a:ext cx="1655762" cy="574675"/>
          </a:xfrm>
          <a:prstGeom prst="rect">
            <a:avLst/>
          </a:prstGeom>
          <a:gradFill rotWithShape="1">
            <a:gsLst>
              <a:gs pos="0">
                <a:srgbClr val="003366"/>
              </a:gs>
              <a:gs pos="50000">
                <a:srgbClr val="6666FF"/>
              </a:gs>
              <a:gs pos="100000">
                <a:srgbClr val="003366"/>
              </a:gs>
            </a:gsLst>
            <a:lin ang="5400000" scaled="1"/>
          </a:gradFill>
          <a:ln w="38100">
            <a:solidFill>
              <a:srgbClr val="0033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s-MX" sz="2000">
                <a:solidFill>
                  <a:schemeClr val="bg1"/>
                </a:solidFill>
              </a:rPr>
              <a:t>Problema</a:t>
            </a:r>
            <a:endParaRPr lang="en-US" sz="2000">
              <a:solidFill>
                <a:schemeClr val="bg1"/>
              </a:solidFill>
            </a:endParaRPr>
          </a:p>
        </p:txBody>
      </p:sp>
      <p:sp>
        <p:nvSpPr>
          <p:cNvPr id="680975" name="Rectangle 15"/>
          <p:cNvSpPr>
            <a:spLocks noChangeArrowheads="1"/>
          </p:cNvSpPr>
          <p:nvPr/>
        </p:nvSpPr>
        <p:spPr bwMode="auto">
          <a:xfrm>
            <a:off x="5292725" y="4652963"/>
            <a:ext cx="2230438" cy="792162"/>
          </a:xfrm>
          <a:prstGeom prst="rect">
            <a:avLst/>
          </a:prstGeom>
          <a:gradFill rotWithShape="1">
            <a:gsLst>
              <a:gs pos="0">
                <a:srgbClr val="003366"/>
              </a:gs>
              <a:gs pos="50000">
                <a:srgbClr val="6666FF"/>
              </a:gs>
              <a:gs pos="100000">
                <a:srgbClr val="003366"/>
              </a:gs>
            </a:gsLst>
            <a:lin ang="5400000" scaled="1"/>
          </a:gradFill>
          <a:ln w="38100">
            <a:solidFill>
              <a:srgbClr val="0033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s-MX" sz="2800">
                <a:solidFill>
                  <a:schemeClr val="bg1"/>
                </a:solidFill>
              </a:rPr>
              <a:t>Celebración</a:t>
            </a:r>
            <a:endParaRPr lang="en-US" sz="2800">
              <a:solidFill>
                <a:schemeClr val="bg1"/>
              </a:solidFill>
            </a:endParaRPr>
          </a:p>
        </p:txBody>
      </p:sp>
      <p:cxnSp>
        <p:nvCxnSpPr>
          <p:cNvPr id="680976" name="AutoShape 16"/>
          <p:cNvCxnSpPr>
            <a:cxnSpLocks noChangeShapeType="1"/>
            <a:stCxn id="680973" idx="3"/>
            <a:endCxn id="680972" idx="0"/>
          </p:cNvCxnSpPr>
          <p:nvPr/>
        </p:nvCxnSpPr>
        <p:spPr bwMode="auto">
          <a:xfrm>
            <a:off x="3438525" y="2708275"/>
            <a:ext cx="449263" cy="846138"/>
          </a:xfrm>
          <a:prstGeom prst="curvedConnector2">
            <a:avLst/>
          </a:prstGeom>
          <a:noFill/>
          <a:ln w="38100">
            <a:solidFill>
              <a:srgbClr val="8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680977" name="AutoShape 17"/>
          <p:cNvCxnSpPr>
            <a:cxnSpLocks noChangeShapeType="1"/>
            <a:stCxn id="680972" idx="2"/>
            <a:endCxn id="680971" idx="0"/>
          </p:cNvCxnSpPr>
          <p:nvPr/>
        </p:nvCxnSpPr>
        <p:spPr bwMode="auto">
          <a:xfrm rot="5400000">
            <a:off x="3006725" y="3752851"/>
            <a:ext cx="466725" cy="1295400"/>
          </a:xfrm>
          <a:prstGeom prst="curvedConnector3">
            <a:avLst>
              <a:gd name="adj1" fmla="val 50000"/>
            </a:avLst>
          </a:prstGeom>
          <a:noFill/>
          <a:ln w="38100">
            <a:solidFill>
              <a:srgbClr val="800000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680978" name="AutoShape 18"/>
          <p:cNvCxnSpPr>
            <a:cxnSpLocks noChangeShapeType="1"/>
            <a:stCxn id="680971" idx="2"/>
            <a:endCxn id="680970" idx="2"/>
          </p:cNvCxnSpPr>
          <p:nvPr/>
        </p:nvCxnSpPr>
        <p:spPr bwMode="auto">
          <a:xfrm rot="16200000" flipV="1">
            <a:off x="1404938" y="4059238"/>
            <a:ext cx="1079500" cy="1295400"/>
          </a:xfrm>
          <a:prstGeom prst="curvedConnector3">
            <a:avLst>
              <a:gd name="adj1" fmla="val -19412"/>
            </a:avLst>
          </a:prstGeom>
          <a:noFill/>
          <a:ln w="38100">
            <a:solidFill>
              <a:srgbClr val="800000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680980" name="AutoShape 20"/>
          <p:cNvCxnSpPr>
            <a:cxnSpLocks noChangeShapeType="1"/>
          </p:cNvCxnSpPr>
          <p:nvPr/>
        </p:nvCxnSpPr>
        <p:spPr bwMode="auto">
          <a:xfrm rot="16200000">
            <a:off x="1132682" y="2907506"/>
            <a:ext cx="846138" cy="447675"/>
          </a:xfrm>
          <a:prstGeom prst="curvedConnector2">
            <a:avLst/>
          </a:prstGeom>
          <a:noFill/>
          <a:ln w="38100">
            <a:solidFill>
              <a:srgbClr val="800000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680982" name="AutoShape 22"/>
          <p:cNvCxnSpPr>
            <a:cxnSpLocks noChangeShapeType="1"/>
            <a:stCxn id="680973" idx="0"/>
          </p:cNvCxnSpPr>
          <p:nvPr/>
        </p:nvCxnSpPr>
        <p:spPr bwMode="auto">
          <a:xfrm rot="16200000">
            <a:off x="3006725" y="1700213"/>
            <a:ext cx="287338" cy="1116012"/>
          </a:xfrm>
          <a:prstGeom prst="curvedConnector2">
            <a:avLst/>
          </a:prstGeom>
          <a:noFill/>
          <a:ln w="38100">
            <a:solidFill>
              <a:srgbClr val="800000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680983" name="AutoShape 23"/>
          <p:cNvCxnSpPr>
            <a:cxnSpLocks noChangeShapeType="1"/>
            <a:stCxn id="680969" idx="0"/>
            <a:endCxn id="680967" idx="3"/>
          </p:cNvCxnSpPr>
          <p:nvPr/>
        </p:nvCxnSpPr>
        <p:spPr bwMode="auto">
          <a:xfrm rot="5400000" flipH="1">
            <a:off x="3348832" y="997744"/>
            <a:ext cx="628650" cy="306387"/>
          </a:xfrm>
          <a:prstGeom prst="curvedConnector2">
            <a:avLst/>
          </a:prstGeom>
          <a:noFill/>
          <a:ln w="38100">
            <a:solidFill>
              <a:srgbClr val="800000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680984" name="AutoShape 24"/>
          <p:cNvCxnSpPr>
            <a:cxnSpLocks noChangeShapeType="1"/>
          </p:cNvCxnSpPr>
          <p:nvPr/>
        </p:nvCxnSpPr>
        <p:spPr bwMode="auto">
          <a:xfrm rot="5400000">
            <a:off x="1258888" y="836613"/>
            <a:ext cx="576262" cy="576262"/>
          </a:xfrm>
          <a:prstGeom prst="curvedConnector3">
            <a:avLst>
              <a:gd name="adj1" fmla="val -20662"/>
            </a:avLst>
          </a:prstGeom>
          <a:noFill/>
          <a:ln w="38100">
            <a:solidFill>
              <a:srgbClr val="800000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680986" name="AutoShape 26"/>
          <p:cNvCxnSpPr>
            <a:cxnSpLocks noChangeShapeType="1"/>
          </p:cNvCxnSpPr>
          <p:nvPr/>
        </p:nvCxnSpPr>
        <p:spPr bwMode="auto">
          <a:xfrm rot="16200000" flipH="1">
            <a:off x="1096169" y="2151856"/>
            <a:ext cx="630238" cy="447675"/>
          </a:xfrm>
          <a:prstGeom prst="curvedConnector2">
            <a:avLst/>
          </a:prstGeom>
          <a:noFill/>
          <a:ln w="38100">
            <a:solidFill>
              <a:srgbClr val="800000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680987" name="AutoShape 27"/>
          <p:cNvCxnSpPr>
            <a:cxnSpLocks noChangeShapeType="1"/>
            <a:stCxn id="680973" idx="3"/>
            <a:endCxn id="680966" idx="2"/>
          </p:cNvCxnSpPr>
          <p:nvPr/>
        </p:nvCxnSpPr>
        <p:spPr bwMode="auto">
          <a:xfrm>
            <a:off x="3438525" y="2708275"/>
            <a:ext cx="1817688" cy="377825"/>
          </a:xfrm>
          <a:prstGeom prst="curvedConnector4">
            <a:avLst>
              <a:gd name="adj1" fmla="val 26639"/>
              <a:gd name="adj2" fmla="val 155463"/>
            </a:avLst>
          </a:prstGeom>
          <a:noFill/>
          <a:ln w="38100">
            <a:solidFill>
              <a:srgbClr val="800000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680988" name="AutoShape 28"/>
          <p:cNvCxnSpPr>
            <a:cxnSpLocks noChangeShapeType="1"/>
            <a:stCxn id="680966" idx="0"/>
            <a:endCxn id="680964" idx="1"/>
          </p:cNvCxnSpPr>
          <p:nvPr/>
        </p:nvCxnSpPr>
        <p:spPr bwMode="auto">
          <a:xfrm rot="16200000">
            <a:off x="5166519" y="1718469"/>
            <a:ext cx="844550" cy="665162"/>
          </a:xfrm>
          <a:prstGeom prst="curvedConnector2">
            <a:avLst/>
          </a:prstGeom>
          <a:noFill/>
          <a:ln w="38100">
            <a:solidFill>
              <a:srgbClr val="800000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680991" name="AutoShape 31"/>
          <p:cNvCxnSpPr>
            <a:cxnSpLocks noChangeShapeType="1"/>
            <a:stCxn id="680964" idx="3"/>
          </p:cNvCxnSpPr>
          <p:nvPr/>
        </p:nvCxnSpPr>
        <p:spPr bwMode="auto">
          <a:xfrm>
            <a:off x="7615238" y="1628775"/>
            <a:ext cx="503237" cy="846138"/>
          </a:xfrm>
          <a:prstGeom prst="curvedConnector2">
            <a:avLst/>
          </a:prstGeom>
          <a:noFill/>
          <a:ln w="38100">
            <a:solidFill>
              <a:srgbClr val="800000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680992" name="AutoShape 32"/>
          <p:cNvCxnSpPr>
            <a:cxnSpLocks noChangeShapeType="1"/>
            <a:stCxn id="680965" idx="2"/>
            <a:endCxn id="680975" idx="0"/>
          </p:cNvCxnSpPr>
          <p:nvPr/>
        </p:nvCxnSpPr>
        <p:spPr bwMode="auto">
          <a:xfrm rot="5400000">
            <a:off x="6427788" y="3068638"/>
            <a:ext cx="1546225" cy="1584325"/>
          </a:xfrm>
          <a:prstGeom prst="curvedConnector3">
            <a:avLst>
              <a:gd name="adj1" fmla="val 50000"/>
            </a:avLst>
          </a:prstGeom>
          <a:noFill/>
          <a:ln w="38100">
            <a:solidFill>
              <a:srgbClr val="800000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0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6809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0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6809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0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2000"/>
                                        <p:tgtEl>
                                          <p:spTgt spid="6809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0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2000"/>
                                        <p:tgtEl>
                                          <p:spTgt spid="6809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0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2000"/>
                                        <p:tgtEl>
                                          <p:spTgt spid="6809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0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2000"/>
                                        <p:tgtEl>
                                          <p:spTgt spid="6809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0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0"/>
                                        <p:tgtEl>
                                          <p:spTgt spid="6809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0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2000"/>
                                        <p:tgtEl>
                                          <p:spTgt spid="680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0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2000"/>
                                        <p:tgtEl>
                                          <p:spTgt spid="680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0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2000"/>
                                        <p:tgtEl>
                                          <p:spTgt spid="680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0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2000"/>
                                        <p:tgtEl>
                                          <p:spTgt spid="6809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0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0"/>
                                        <p:tgtEl>
                                          <p:spTgt spid="6809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6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0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0" fill="hold"/>
                                        <p:tgtEl>
                                          <p:spTgt spid="6809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0" fill="hold"/>
                                        <p:tgtEl>
                                          <p:spTgt spid="6809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0"/>
                                        <p:tgtEl>
                                          <p:spTgt spid="6809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097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9911" name="Picture 7" descr="Juan%20Salvador%20Gaviota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476250"/>
            <a:ext cx="8020050" cy="5781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9912" name="Text Box 8"/>
          <p:cNvSpPr txBox="1">
            <a:spLocks noChangeArrowheads="1"/>
          </p:cNvSpPr>
          <p:nvPr/>
        </p:nvSpPr>
        <p:spPr bwMode="auto">
          <a:xfrm>
            <a:off x="3149600" y="3814763"/>
            <a:ext cx="5180013" cy="173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s-MX" sz="3600">
                <a:solidFill>
                  <a:srgbClr val="000099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lonna MT" charset="0"/>
              </a:rPr>
              <a:t>Como todo, Pedro,</a:t>
            </a:r>
          </a:p>
          <a:p>
            <a:pPr algn="r"/>
            <a:r>
              <a:rPr lang="es-MX" sz="3600">
                <a:solidFill>
                  <a:srgbClr val="000099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lonna MT" charset="0"/>
              </a:rPr>
              <a:t>con esfuerzo, con práctica,</a:t>
            </a:r>
          </a:p>
          <a:p>
            <a:pPr algn="r"/>
            <a:r>
              <a:rPr lang="es-MX" sz="3600">
                <a:solidFill>
                  <a:srgbClr val="000099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lonna MT" charset="0"/>
              </a:rPr>
              <a:t>con entusiasmo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3799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991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115" name="Text Box 3"/>
          <p:cNvSpPr txBox="1">
            <a:spLocks noChangeArrowheads="1"/>
          </p:cNvSpPr>
          <p:nvPr/>
        </p:nvSpPr>
        <p:spPr bwMode="auto">
          <a:xfrm>
            <a:off x="3348038" y="333375"/>
            <a:ext cx="26225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s-ES" sz="3200">
                <a:solidFill>
                  <a:srgbClr val="000066"/>
                </a:solidFill>
              </a:rPr>
              <a:t>Competencias</a:t>
            </a:r>
          </a:p>
        </p:txBody>
      </p:sp>
      <p:sp>
        <p:nvSpPr>
          <p:cNvPr id="474116" name="Text Box 4"/>
          <p:cNvSpPr txBox="1">
            <a:spLocks noChangeArrowheads="1"/>
          </p:cNvSpPr>
          <p:nvPr/>
        </p:nvSpPr>
        <p:spPr bwMode="auto">
          <a:xfrm>
            <a:off x="3146425" y="5445125"/>
            <a:ext cx="300513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s-ES" sz="3200">
                <a:solidFill>
                  <a:srgbClr val="000066"/>
                </a:solidFill>
              </a:rPr>
              <a:t>Visión de futuro</a:t>
            </a:r>
          </a:p>
        </p:txBody>
      </p:sp>
      <p:graphicFrame>
        <p:nvGraphicFramePr>
          <p:cNvPr id="474117" name="Object 5"/>
          <p:cNvGraphicFramePr>
            <a:graphicFrameLocks noChangeAspect="1"/>
          </p:cNvGraphicFramePr>
          <p:nvPr/>
        </p:nvGraphicFramePr>
        <p:xfrm>
          <a:off x="0" y="0"/>
          <a:ext cx="9144000" cy="2405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4156" name="Bitmap Image" r:id="rId4" imgW="8649450" imgH="2042337" progId="Paint.Picture">
                  <p:embed/>
                </p:oleObj>
              </mc:Choice>
              <mc:Fallback>
                <p:oleObj name="Bitmap Image" r:id="rId4" imgW="8649450" imgH="2042337" progId="Paint.Picture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2405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4118" name="Object 6"/>
          <p:cNvGraphicFramePr>
            <a:graphicFrameLocks noChangeAspect="1"/>
          </p:cNvGraphicFramePr>
          <p:nvPr/>
        </p:nvGraphicFramePr>
        <p:xfrm>
          <a:off x="0" y="4508500"/>
          <a:ext cx="9144000" cy="234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4157" name="Bitmap Image" r:id="rId6" imgW="7750212" imgH="2057578" progId="Paint.Picture">
                  <p:embed/>
                </p:oleObj>
              </mc:Choice>
              <mc:Fallback>
                <p:oleObj name="Bitmap Image" r:id="rId6" imgW="7750212" imgH="2057578" progId="Paint.Picture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4508500"/>
                        <a:ext cx="9144000" cy="2349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4119" name="Text Box 7"/>
          <p:cNvSpPr txBox="1">
            <a:spLocks noChangeArrowheads="1"/>
          </p:cNvSpPr>
          <p:nvPr/>
        </p:nvSpPr>
        <p:spPr bwMode="auto">
          <a:xfrm>
            <a:off x="1249363" y="2751138"/>
            <a:ext cx="6645275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s-MX" sz="8000">
                <a:solidFill>
                  <a:srgbClr val="33CC33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Nuestro futuro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474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74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474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474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474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411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1507" name="Text Box 3"/>
          <p:cNvSpPr txBox="1">
            <a:spLocks noChangeArrowheads="1"/>
          </p:cNvSpPr>
          <p:nvPr/>
        </p:nvSpPr>
        <p:spPr bwMode="auto">
          <a:xfrm>
            <a:off x="1187624" y="3140968"/>
            <a:ext cx="68675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s-MX" sz="2400" dirty="0">
                <a:solidFill>
                  <a:srgbClr val="8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cs typeface="Arial" charset="0"/>
              </a:rPr>
              <a:t>Dadme un punto de apoyo y moveré el mundo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1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00050" y="1905000"/>
            <a:ext cx="7772400" cy="2895600"/>
          </a:xfrm>
          <a:noFill/>
        </p:spPr>
        <p:txBody>
          <a:bodyPr/>
          <a:lstStyle/>
          <a:p>
            <a:pPr algn="ctr"/>
            <a:r>
              <a:rPr lang="es-ES" sz="5400">
                <a:solidFill>
                  <a:srgbClr val="19194D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Cuando se viaja a la velocidad de la luz, no hay tiempo para ver el espejo retrovisor...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8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s-MX"/>
              <a:t>Muchas gracias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vertical 1"/>
          <p:cNvSpPr>
            <a:spLocks noGrp="1"/>
          </p:cNvSpPr>
          <p:nvPr>
            <p:ph type="body" orient="vert" idx="1"/>
          </p:nvPr>
        </p:nvSpPr>
        <p:spPr>
          <a:xfrm>
            <a:off x="683568" y="1716224"/>
            <a:ext cx="7858180" cy="4608512"/>
          </a:xfrm>
        </p:spPr>
        <p:txBody>
          <a:bodyPr>
            <a:normAutofit/>
          </a:bodyPr>
          <a:lstStyle/>
          <a:p>
            <a:r>
              <a:rPr lang="es-ES" dirty="0" smtClean="0"/>
              <a:t>El estado de la investigación educativa</a:t>
            </a:r>
          </a:p>
          <a:p>
            <a:r>
              <a:rPr lang="es-ES" dirty="0" smtClean="0"/>
              <a:t>INVEA</a:t>
            </a:r>
          </a:p>
          <a:p>
            <a:r>
              <a:rPr lang="es-ES" dirty="0" smtClean="0"/>
              <a:t>Tipos, métodos y enfoques de investigación</a:t>
            </a:r>
          </a:p>
          <a:p>
            <a:r>
              <a:rPr lang="es-ES" dirty="0" smtClean="0"/>
              <a:t>Estructura básica de un proyecto</a:t>
            </a:r>
          </a:p>
          <a:p>
            <a:r>
              <a:rPr lang="es-ES" dirty="0" smtClean="0"/>
              <a:t>La encuesta </a:t>
            </a:r>
          </a:p>
          <a:p>
            <a:r>
              <a:rPr lang="es-ES" dirty="0" smtClean="0"/>
              <a:t>La prueba de hipótesis</a:t>
            </a:r>
          </a:p>
          <a:p>
            <a:r>
              <a:rPr lang="es-ES" dirty="0" smtClean="0"/>
              <a:t>El lineamiento</a:t>
            </a:r>
          </a:p>
          <a:p>
            <a:r>
              <a:rPr lang="es-ES" dirty="0" smtClean="0"/>
              <a:t>Formatos y plataforma</a:t>
            </a:r>
          </a:p>
          <a:p>
            <a:endParaRPr lang="es-ES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Temas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006517787"/>
      </p:ext>
    </p:extLst>
  </p:cSld>
  <p:clrMapOvr>
    <a:masterClrMapping/>
  </p:clrMapOvr>
  <p:transition xmlns:p14="http://schemas.microsoft.com/office/powerpoint/2010/main" advClick="0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687388" y="2348880"/>
            <a:ext cx="7772400" cy="1470025"/>
          </a:xfrm>
        </p:spPr>
        <p:txBody>
          <a:bodyPr/>
          <a:lstStyle/>
          <a:p>
            <a:pPr algn="ctr"/>
            <a:r>
              <a:rPr lang="es-ES" sz="320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Tipos, métodos y enfoques de investigación</a:t>
            </a:r>
            <a:endParaRPr lang="es-ES" sz="3200" dirty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519171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6069013" y="5157788"/>
            <a:ext cx="2463800" cy="609600"/>
          </a:xfrm>
        </p:spPr>
        <p:txBody>
          <a:bodyPr/>
          <a:lstStyle/>
          <a:p>
            <a:pPr marL="0" indent="0" algn="r">
              <a:lnSpc>
                <a:spcPct val="80000"/>
              </a:lnSpc>
              <a:buFont typeface="Webdings" charset="0"/>
              <a:buNone/>
            </a:pPr>
            <a:r>
              <a:rPr lang="es-ES" sz="1600" dirty="0" smtClean="0">
                <a:solidFill>
                  <a:srgbClr val="800000"/>
                </a:solidFill>
              </a:rPr>
              <a:t>Francisco </a:t>
            </a:r>
            <a:r>
              <a:rPr lang="es-ES" sz="1600" dirty="0">
                <a:solidFill>
                  <a:srgbClr val="800000"/>
                </a:solidFill>
              </a:rPr>
              <a:t>Caracheo</a:t>
            </a:r>
          </a:p>
          <a:p>
            <a:pPr marL="0" indent="0" algn="r">
              <a:lnSpc>
                <a:spcPct val="80000"/>
              </a:lnSpc>
              <a:buFont typeface="Webdings" charset="0"/>
              <a:buNone/>
            </a:pPr>
            <a:r>
              <a:rPr lang="es-ES" sz="1600" dirty="0" smtClean="0">
                <a:solidFill>
                  <a:srgbClr val="800000"/>
                </a:solidFill>
              </a:rPr>
              <a:t>Junio de 2014</a:t>
            </a:r>
            <a:endParaRPr lang="es-ES" sz="1600" dirty="0">
              <a:solidFill>
                <a:srgbClr val="800000"/>
              </a:solidFill>
            </a:endParaRPr>
          </a:p>
        </p:txBody>
      </p:sp>
      <p:sp>
        <p:nvSpPr>
          <p:cNvPr id="519172" name="Rectangle 6"/>
          <p:cNvSpPr>
            <a:spLocks noChangeArrowheads="1"/>
          </p:cNvSpPr>
          <p:nvPr/>
        </p:nvSpPr>
        <p:spPr bwMode="auto">
          <a:xfrm>
            <a:off x="179388" y="0"/>
            <a:ext cx="647700" cy="5762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MX">
              <a:latin typeface="Arial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9459" name="Text Box 3"/>
          <p:cNvSpPr txBox="1">
            <a:spLocks noChangeArrowheads="1"/>
          </p:cNvSpPr>
          <p:nvPr/>
        </p:nvSpPr>
        <p:spPr bwMode="auto">
          <a:xfrm>
            <a:off x="468312" y="972708"/>
            <a:ext cx="7416056" cy="1413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457200" indent="-457200" algn="l">
              <a:lnSpc>
                <a:spcPct val="60000"/>
              </a:lnSpc>
              <a:buFont typeface="Arial"/>
              <a:buChar char="•"/>
            </a:pPr>
            <a:r>
              <a:rPr lang="es-ES" sz="2800" i="1" dirty="0">
                <a:solidFill>
                  <a:srgbClr val="03495C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cs typeface="Arial" charset="0"/>
              </a:rPr>
              <a:t>En tiempos de cambio</a:t>
            </a:r>
            <a:r>
              <a:rPr lang="es-ES" sz="2800" i="1" dirty="0" smtClean="0">
                <a:solidFill>
                  <a:srgbClr val="03495C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cs typeface="Arial" charset="0"/>
              </a:rPr>
              <a:t>,</a:t>
            </a:r>
          </a:p>
          <a:p>
            <a:pPr marL="457200" indent="-457200" algn="l">
              <a:lnSpc>
                <a:spcPct val="60000"/>
              </a:lnSpc>
              <a:buFont typeface="Arial"/>
              <a:buChar char="•"/>
            </a:pPr>
            <a:endParaRPr lang="es-ES" sz="2800" i="1" dirty="0">
              <a:solidFill>
                <a:srgbClr val="03495C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Arial" charset="0"/>
              <a:cs typeface="Arial" charset="0"/>
            </a:endParaRPr>
          </a:p>
          <a:p>
            <a:pPr marL="457200" indent="-457200" algn="l">
              <a:lnSpc>
                <a:spcPct val="60000"/>
              </a:lnSpc>
              <a:buFont typeface="Arial"/>
              <a:buChar char="•"/>
            </a:pPr>
            <a:r>
              <a:rPr lang="es-ES" sz="2800" i="1" dirty="0">
                <a:solidFill>
                  <a:srgbClr val="03495C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cs typeface="Arial" charset="0"/>
              </a:rPr>
              <a:t>quienes estén abiertos </a:t>
            </a:r>
            <a:r>
              <a:rPr lang="es-ES" sz="2800" i="1" dirty="0" smtClean="0">
                <a:solidFill>
                  <a:srgbClr val="03495C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cs typeface="Arial" charset="0"/>
              </a:rPr>
              <a:t>al </a:t>
            </a:r>
            <a:r>
              <a:rPr lang="es-ES" sz="2800" i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cs typeface="Arial" charset="0"/>
              </a:rPr>
              <a:t>aprendizaje</a:t>
            </a:r>
          </a:p>
          <a:p>
            <a:pPr marL="457200" indent="-457200" algn="l">
              <a:lnSpc>
                <a:spcPct val="60000"/>
              </a:lnSpc>
              <a:buFont typeface="Arial"/>
              <a:buChar char="•"/>
            </a:pPr>
            <a:endParaRPr lang="es-ES" sz="2800" i="1" dirty="0">
              <a:solidFill>
                <a:srgbClr val="03495C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Arial" charset="0"/>
              <a:cs typeface="Arial" charset="0"/>
            </a:endParaRPr>
          </a:p>
          <a:p>
            <a:pPr marL="457200" indent="-457200" algn="l">
              <a:lnSpc>
                <a:spcPct val="60000"/>
              </a:lnSpc>
              <a:buFont typeface="Arial"/>
              <a:buChar char="•"/>
            </a:pPr>
            <a:r>
              <a:rPr lang="es-ES" sz="2800" i="1" dirty="0">
                <a:solidFill>
                  <a:srgbClr val="03495C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cs typeface="Arial" charset="0"/>
              </a:rPr>
              <a:t>se adueñarán del futuro</a:t>
            </a:r>
            <a:r>
              <a:rPr lang="es-ES" sz="2800" i="1" dirty="0" smtClean="0">
                <a:solidFill>
                  <a:srgbClr val="03495C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cs typeface="Arial" charset="0"/>
              </a:rPr>
              <a:t>;</a:t>
            </a: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468312" y="2265370"/>
            <a:ext cx="7416056" cy="26037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457200" indent="-457200" algn="l">
              <a:lnSpc>
                <a:spcPct val="60000"/>
              </a:lnSpc>
              <a:buFont typeface="Arial"/>
              <a:buChar char="•"/>
            </a:pPr>
            <a:endParaRPr lang="es-ES" sz="2800" i="1" dirty="0">
              <a:solidFill>
                <a:srgbClr val="03495C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Arial" charset="0"/>
              <a:cs typeface="Arial" charset="0"/>
            </a:endParaRPr>
          </a:p>
          <a:p>
            <a:pPr marL="457200" indent="-457200" algn="l">
              <a:lnSpc>
                <a:spcPct val="60000"/>
              </a:lnSpc>
              <a:buFont typeface="Arial"/>
              <a:buChar char="•"/>
            </a:pPr>
            <a:r>
              <a:rPr lang="es-ES" sz="2800" i="1" dirty="0">
                <a:solidFill>
                  <a:srgbClr val="0066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cs typeface="Arial" charset="0"/>
              </a:rPr>
              <a:t>quienes creen saberlo </a:t>
            </a:r>
            <a:r>
              <a:rPr lang="es-ES" sz="2800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cs typeface="Arial" charset="0"/>
              </a:rPr>
              <a:t>todo</a:t>
            </a:r>
          </a:p>
          <a:p>
            <a:pPr marL="457200" indent="-457200" algn="l">
              <a:lnSpc>
                <a:spcPct val="60000"/>
              </a:lnSpc>
              <a:buFont typeface="Arial"/>
              <a:buChar char="•"/>
            </a:pPr>
            <a:endParaRPr lang="es-ES" sz="2800" i="1" dirty="0">
              <a:solidFill>
                <a:srgbClr val="00660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Arial" charset="0"/>
              <a:cs typeface="Arial" charset="0"/>
            </a:endParaRPr>
          </a:p>
          <a:p>
            <a:pPr marL="457200" indent="-457200" algn="l">
              <a:lnSpc>
                <a:spcPct val="60000"/>
              </a:lnSpc>
              <a:buFont typeface="Arial"/>
              <a:buChar char="•"/>
            </a:pPr>
            <a:r>
              <a:rPr lang="es-ES" sz="2800" i="1" dirty="0">
                <a:solidFill>
                  <a:srgbClr val="0066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cs typeface="Arial" charset="0"/>
              </a:rPr>
              <a:t>estarán bien </a:t>
            </a:r>
            <a:r>
              <a:rPr lang="es-ES" sz="2800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cs typeface="Arial" charset="0"/>
              </a:rPr>
              <a:t>equipados</a:t>
            </a:r>
          </a:p>
          <a:p>
            <a:pPr marL="457200" indent="-457200" algn="l">
              <a:lnSpc>
                <a:spcPct val="60000"/>
              </a:lnSpc>
              <a:buFont typeface="Arial"/>
              <a:buChar char="•"/>
            </a:pPr>
            <a:endParaRPr lang="es-ES" sz="2800" i="1" dirty="0">
              <a:solidFill>
                <a:srgbClr val="00660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Arial" charset="0"/>
              <a:cs typeface="Arial" charset="0"/>
            </a:endParaRPr>
          </a:p>
          <a:p>
            <a:pPr marL="457200" indent="-457200" algn="l">
              <a:lnSpc>
                <a:spcPct val="60000"/>
              </a:lnSpc>
              <a:buFont typeface="Arial"/>
              <a:buChar char="•"/>
            </a:pPr>
            <a:r>
              <a:rPr lang="es-ES" sz="2800" i="1" dirty="0">
                <a:solidFill>
                  <a:srgbClr val="0066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cs typeface="Arial" charset="0"/>
              </a:rPr>
              <a:t>para ocuparse de un </a:t>
            </a:r>
            <a:r>
              <a:rPr lang="es-ES" sz="2800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cs typeface="Arial" charset="0"/>
              </a:rPr>
              <a:t>mundo</a:t>
            </a:r>
          </a:p>
          <a:p>
            <a:pPr marL="457200" indent="-457200" algn="l">
              <a:lnSpc>
                <a:spcPct val="60000"/>
              </a:lnSpc>
              <a:buFont typeface="Arial"/>
              <a:buChar char="•"/>
            </a:pPr>
            <a:endParaRPr lang="es-ES" sz="2800" i="1" dirty="0" smtClean="0">
              <a:solidFill>
                <a:srgbClr val="00660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Arial" charset="0"/>
              <a:cs typeface="Arial" charset="0"/>
            </a:endParaRPr>
          </a:p>
          <a:p>
            <a:pPr marL="457200" indent="-457200" algn="l">
              <a:lnSpc>
                <a:spcPct val="60000"/>
              </a:lnSpc>
              <a:buFont typeface="Arial"/>
              <a:buChar char="•"/>
            </a:pPr>
            <a:r>
              <a:rPr lang="es-ES" sz="2800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cs typeface="Arial" charset="0"/>
              </a:rPr>
              <a:t>que </a:t>
            </a:r>
            <a:r>
              <a:rPr lang="es-ES" sz="2800" i="1" dirty="0">
                <a:solidFill>
                  <a:srgbClr val="0066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cs typeface="Arial" charset="0"/>
              </a:rPr>
              <a:t>ya no existe.</a:t>
            </a:r>
            <a:r>
              <a:rPr lang="es-ES" sz="2800" i="1" dirty="0">
                <a:solidFill>
                  <a:srgbClr val="03495C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cs typeface="Arial" charset="0"/>
              </a:rPr>
              <a:t> </a:t>
            </a:r>
          </a:p>
          <a:p>
            <a:pPr marL="457200" indent="-457200" algn="l">
              <a:lnSpc>
                <a:spcPct val="60000"/>
              </a:lnSpc>
              <a:buFont typeface="Arial"/>
              <a:buChar char="•"/>
            </a:pPr>
            <a:endParaRPr lang="es-ES" sz="2800" i="1" dirty="0">
              <a:solidFill>
                <a:srgbClr val="03495C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Arial" charset="0"/>
              <a:cs typeface="Arial" charset="0"/>
            </a:endParaRPr>
          </a:p>
          <a:p>
            <a:pPr marL="285750" indent="-285750" algn="l">
              <a:lnSpc>
                <a:spcPct val="60000"/>
              </a:lnSpc>
              <a:buFont typeface="Arial"/>
              <a:buChar char="•"/>
            </a:pPr>
            <a:r>
              <a:rPr lang="es-ES" i="1" dirty="0">
                <a:solidFill>
                  <a:srgbClr val="8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cs typeface="Arial" charset="0"/>
              </a:rPr>
              <a:t>Eric </a:t>
            </a:r>
            <a:r>
              <a:rPr lang="es-ES" i="1" dirty="0" err="1">
                <a:solidFill>
                  <a:srgbClr val="8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cs typeface="Arial" charset="0"/>
              </a:rPr>
              <a:t>Hoffer</a:t>
            </a:r>
            <a:endParaRPr lang="es-MX" i="1" dirty="0">
              <a:solidFill>
                <a:srgbClr val="80000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Agenda</a:t>
            </a:r>
            <a:endParaRPr lang="en-US"/>
          </a:p>
        </p:txBody>
      </p:sp>
      <p:sp>
        <p:nvSpPr>
          <p:cNvPr id="592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71500" indent="-571500">
              <a:lnSpc>
                <a:spcPct val="90000"/>
              </a:lnSpc>
              <a:buFont typeface="Webdings" charset="0"/>
              <a:buAutoNum type="arabicPeriod"/>
            </a:pPr>
            <a:r>
              <a:rPr lang="es-MX" dirty="0">
                <a:solidFill>
                  <a:srgbClr val="800000"/>
                </a:solidFill>
              </a:rPr>
              <a:t>Introducción: ¿por qué investigar?</a:t>
            </a:r>
          </a:p>
          <a:p>
            <a:pPr marL="571500" indent="-571500">
              <a:lnSpc>
                <a:spcPct val="90000"/>
              </a:lnSpc>
              <a:buFont typeface="Webdings" charset="0"/>
              <a:buAutoNum type="arabicPeriod"/>
            </a:pPr>
            <a:r>
              <a:rPr lang="es-MX" dirty="0" smtClean="0"/>
              <a:t>Metodología</a:t>
            </a:r>
            <a:endParaRPr lang="es-MX" dirty="0"/>
          </a:p>
          <a:p>
            <a:pPr marL="571500" indent="-571500">
              <a:lnSpc>
                <a:spcPct val="90000"/>
              </a:lnSpc>
              <a:buFont typeface="Webdings" charset="0"/>
              <a:buAutoNum type="arabicPeriod"/>
            </a:pPr>
            <a:r>
              <a:rPr lang="es-MX" dirty="0" smtClean="0">
                <a:solidFill>
                  <a:srgbClr val="800000"/>
                </a:solidFill>
              </a:rPr>
              <a:t>Tipos de investigación</a:t>
            </a:r>
          </a:p>
          <a:p>
            <a:pPr marL="571500" indent="-571500">
              <a:lnSpc>
                <a:spcPct val="90000"/>
              </a:lnSpc>
              <a:buFont typeface="Webdings" charset="0"/>
              <a:buAutoNum type="arabicPeriod"/>
            </a:pPr>
            <a:r>
              <a:rPr lang="es-MX" dirty="0" smtClean="0"/>
              <a:t>Métodos de investigación</a:t>
            </a:r>
          </a:p>
          <a:p>
            <a:pPr marL="571500" indent="-571500">
              <a:lnSpc>
                <a:spcPct val="90000"/>
              </a:lnSpc>
              <a:buFont typeface="Webdings" charset="0"/>
              <a:buAutoNum type="arabicPeriod"/>
            </a:pPr>
            <a:r>
              <a:rPr lang="es-MX" dirty="0" smtClean="0">
                <a:solidFill>
                  <a:srgbClr val="800000"/>
                </a:solidFill>
              </a:rPr>
              <a:t>Enfoques </a:t>
            </a:r>
            <a:r>
              <a:rPr lang="es-MX" dirty="0">
                <a:solidFill>
                  <a:srgbClr val="800000"/>
                </a:solidFill>
              </a:rPr>
              <a:t>de </a:t>
            </a:r>
            <a:r>
              <a:rPr lang="es-MX" dirty="0" smtClean="0">
                <a:solidFill>
                  <a:srgbClr val="800000"/>
                </a:solidFill>
              </a:rPr>
              <a:t>investigación</a:t>
            </a:r>
          </a:p>
          <a:p>
            <a:pPr marL="571500" indent="-571500">
              <a:lnSpc>
                <a:spcPct val="90000"/>
              </a:lnSpc>
              <a:buFont typeface="Webdings" charset="0"/>
              <a:buAutoNum type="arabicPeriod"/>
            </a:pPr>
            <a:r>
              <a:rPr lang="es-MX" dirty="0" smtClean="0"/>
              <a:t>Conclusión</a:t>
            </a:r>
            <a:endParaRPr lang="es-MX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2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92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2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92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2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92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28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928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28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5928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28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5928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2899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532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s-MX"/>
              <a:t>1. Introducción: ¿por qué investigar?</a:t>
            </a:r>
            <a:endParaRPr lang="en-US"/>
          </a:p>
        </p:txBody>
      </p:sp>
      <p:sp>
        <p:nvSpPr>
          <p:cNvPr id="534533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2132013" y="3886200"/>
            <a:ext cx="6400800" cy="1752600"/>
          </a:xfrm>
        </p:spPr>
        <p:txBody>
          <a:bodyPr/>
          <a:lstStyle/>
          <a:p>
            <a:pPr algn="r"/>
            <a:r>
              <a:rPr lang="es-MX"/>
              <a:t>La función esencial de la educación</a:t>
            </a: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El reto</a:t>
            </a:r>
          </a:p>
        </p:txBody>
      </p:sp>
      <p:sp>
        <p:nvSpPr>
          <p:cNvPr id="562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00808"/>
            <a:ext cx="8034338" cy="4114800"/>
          </a:xfrm>
        </p:spPr>
        <p:txBody>
          <a:bodyPr/>
          <a:lstStyle/>
          <a:p>
            <a:r>
              <a:rPr lang="es-ES" dirty="0" smtClean="0"/>
              <a:t>Un mundo diferente</a:t>
            </a:r>
          </a:p>
          <a:p>
            <a:pPr lvl="1"/>
            <a:r>
              <a:rPr lang="es-ES" dirty="0" smtClean="0"/>
              <a:t>Complejo, tecnificado</a:t>
            </a:r>
          </a:p>
          <a:p>
            <a:r>
              <a:rPr lang="es-ES" dirty="0" smtClean="0"/>
              <a:t>Un </a:t>
            </a:r>
            <a:r>
              <a:rPr lang="es-ES" dirty="0"/>
              <a:t>estudiante diferente:</a:t>
            </a:r>
          </a:p>
          <a:p>
            <a:pPr lvl="1"/>
            <a:r>
              <a:rPr lang="es-ES" dirty="0"/>
              <a:t>Crítico, actor, innovador, emprendedor</a:t>
            </a:r>
          </a:p>
          <a:p>
            <a:r>
              <a:rPr lang="es-ES" dirty="0"/>
              <a:t>Un profesor diferente:</a:t>
            </a:r>
          </a:p>
          <a:p>
            <a:pPr lvl="1"/>
            <a:r>
              <a:rPr lang="es-ES" dirty="0"/>
              <a:t>Facilitador, asesor, guía, supervisor</a:t>
            </a:r>
          </a:p>
          <a:p>
            <a:r>
              <a:rPr lang="es-ES" dirty="0"/>
              <a:t>Un proceso de aprendizaje diferente:</a:t>
            </a:r>
          </a:p>
          <a:p>
            <a:pPr lvl="1"/>
            <a:r>
              <a:rPr lang="es-ES" dirty="0"/>
              <a:t>Acción, colaboración, producción, indagación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9282" name="Rectangle 2"/>
          <p:cNvSpPr>
            <a:spLocks noChangeArrowheads="1"/>
          </p:cNvSpPr>
          <p:nvPr/>
        </p:nvSpPr>
        <p:spPr bwMode="auto">
          <a:xfrm>
            <a:off x="6789738" y="5300663"/>
            <a:ext cx="1512887" cy="647700"/>
          </a:xfrm>
          <a:prstGeom prst="rect">
            <a:avLst/>
          </a:prstGeom>
          <a:gradFill rotWithShape="1">
            <a:gsLst>
              <a:gs pos="0">
                <a:srgbClr val="800000"/>
              </a:gs>
              <a:gs pos="50000">
                <a:srgbClr val="CC3300"/>
              </a:gs>
              <a:gs pos="100000">
                <a:srgbClr val="800000"/>
              </a:gs>
            </a:gsLst>
            <a:lin ang="5400000" scaled="1"/>
          </a:gradFill>
          <a:ln w="9525">
            <a:solidFill>
              <a:srgbClr val="8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s-ES">
                <a:solidFill>
                  <a:srgbClr val="FFFF00"/>
                </a:solidFill>
              </a:rPr>
              <a:t>Crecimiento</a:t>
            </a:r>
          </a:p>
          <a:p>
            <a:r>
              <a:rPr lang="es-ES">
                <a:solidFill>
                  <a:srgbClr val="FFFF00"/>
                </a:solidFill>
              </a:rPr>
              <a:t>sostenido</a:t>
            </a:r>
          </a:p>
        </p:txBody>
      </p:sp>
      <p:sp>
        <p:nvSpPr>
          <p:cNvPr id="609283" name="Rectangle 3"/>
          <p:cNvSpPr>
            <a:spLocks noChangeArrowheads="1"/>
          </p:cNvSpPr>
          <p:nvPr/>
        </p:nvSpPr>
        <p:spPr bwMode="auto">
          <a:xfrm>
            <a:off x="4211638" y="5300663"/>
            <a:ext cx="1512887" cy="647700"/>
          </a:xfrm>
          <a:prstGeom prst="rect">
            <a:avLst/>
          </a:prstGeom>
          <a:gradFill rotWithShape="1">
            <a:gsLst>
              <a:gs pos="0">
                <a:srgbClr val="800000"/>
              </a:gs>
              <a:gs pos="50000">
                <a:srgbClr val="CC3300"/>
              </a:gs>
              <a:gs pos="100000">
                <a:srgbClr val="800000"/>
              </a:gs>
            </a:gsLst>
            <a:lin ang="5400000" scaled="1"/>
          </a:gradFill>
          <a:ln w="9525">
            <a:solidFill>
              <a:srgbClr val="8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s-ES">
                <a:solidFill>
                  <a:srgbClr val="FFFF00"/>
                </a:solidFill>
              </a:rPr>
              <a:t>Productividad</a:t>
            </a:r>
          </a:p>
        </p:txBody>
      </p:sp>
      <p:sp>
        <p:nvSpPr>
          <p:cNvPr id="609284" name="Rectangle 4"/>
          <p:cNvSpPr>
            <a:spLocks noChangeArrowheads="1"/>
          </p:cNvSpPr>
          <p:nvPr/>
        </p:nvSpPr>
        <p:spPr bwMode="auto">
          <a:xfrm>
            <a:off x="2843213" y="3775075"/>
            <a:ext cx="1512887" cy="647700"/>
          </a:xfrm>
          <a:prstGeom prst="rect">
            <a:avLst/>
          </a:prstGeom>
          <a:gradFill rotWithShape="1">
            <a:gsLst>
              <a:gs pos="0">
                <a:srgbClr val="800000"/>
              </a:gs>
              <a:gs pos="50000">
                <a:srgbClr val="CC3300"/>
              </a:gs>
              <a:gs pos="100000">
                <a:srgbClr val="800000"/>
              </a:gs>
            </a:gsLst>
            <a:lin ang="5400000" scaled="1"/>
          </a:gradFill>
          <a:ln w="9525">
            <a:solidFill>
              <a:srgbClr val="8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s-ES">
                <a:solidFill>
                  <a:srgbClr val="FFFF00"/>
                </a:solidFill>
              </a:rPr>
              <a:t>Capital</a:t>
            </a:r>
          </a:p>
          <a:p>
            <a:r>
              <a:rPr lang="es-ES">
                <a:solidFill>
                  <a:srgbClr val="FFFF00"/>
                </a:solidFill>
              </a:rPr>
              <a:t>humano</a:t>
            </a:r>
          </a:p>
        </p:txBody>
      </p:sp>
      <p:sp>
        <p:nvSpPr>
          <p:cNvPr id="609285" name="Rectangle 5"/>
          <p:cNvSpPr>
            <a:spLocks noChangeArrowheads="1"/>
          </p:cNvSpPr>
          <p:nvPr/>
        </p:nvSpPr>
        <p:spPr bwMode="auto">
          <a:xfrm>
            <a:off x="309563" y="3775075"/>
            <a:ext cx="1512887" cy="647700"/>
          </a:xfrm>
          <a:prstGeom prst="rect">
            <a:avLst/>
          </a:prstGeom>
          <a:gradFill rotWithShape="1">
            <a:gsLst>
              <a:gs pos="0">
                <a:srgbClr val="800000"/>
              </a:gs>
              <a:gs pos="50000">
                <a:srgbClr val="CC3300"/>
              </a:gs>
              <a:gs pos="100000">
                <a:srgbClr val="800000"/>
              </a:gs>
            </a:gsLst>
            <a:lin ang="5400000" scaled="1"/>
          </a:gradFill>
          <a:ln w="9525">
            <a:solidFill>
              <a:srgbClr val="8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s-ES">
                <a:solidFill>
                  <a:srgbClr val="FFFF00"/>
                </a:solidFill>
              </a:rPr>
              <a:t>Inversión</a:t>
            </a:r>
          </a:p>
        </p:txBody>
      </p:sp>
      <p:sp>
        <p:nvSpPr>
          <p:cNvPr id="609286" name="Rectangle 6"/>
          <p:cNvSpPr>
            <a:spLocks noChangeArrowheads="1"/>
          </p:cNvSpPr>
          <p:nvPr/>
        </p:nvSpPr>
        <p:spPr bwMode="auto">
          <a:xfrm>
            <a:off x="1460500" y="5310188"/>
            <a:ext cx="1512888" cy="647700"/>
          </a:xfrm>
          <a:prstGeom prst="rect">
            <a:avLst/>
          </a:prstGeom>
          <a:gradFill rotWithShape="1">
            <a:gsLst>
              <a:gs pos="0">
                <a:srgbClr val="800000"/>
              </a:gs>
              <a:gs pos="50000">
                <a:srgbClr val="CC3300"/>
              </a:gs>
              <a:gs pos="100000">
                <a:srgbClr val="800000"/>
              </a:gs>
            </a:gsLst>
            <a:lin ang="5400000" scaled="1"/>
          </a:gradFill>
          <a:ln w="9525">
            <a:solidFill>
              <a:srgbClr val="8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s-ES">
                <a:solidFill>
                  <a:srgbClr val="FFFF00"/>
                </a:solidFill>
              </a:rPr>
              <a:t>Innovación</a:t>
            </a:r>
          </a:p>
          <a:p>
            <a:r>
              <a:rPr lang="es-ES">
                <a:solidFill>
                  <a:srgbClr val="FFFF00"/>
                </a:solidFill>
              </a:rPr>
              <a:t>tecnológica</a:t>
            </a:r>
          </a:p>
        </p:txBody>
      </p:sp>
      <p:sp>
        <p:nvSpPr>
          <p:cNvPr id="609287" name="Rectangle 7"/>
          <p:cNvSpPr>
            <a:spLocks noChangeArrowheads="1"/>
          </p:cNvSpPr>
          <p:nvPr/>
        </p:nvSpPr>
        <p:spPr bwMode="auto">
          <a:xfrm>
            <a:off x="1547813" y="2420938"/>
            <a:ext cx="1512887" cy="647700"/>
          </a:xfrm>
          <a:prstGeom prst="rect">
            <a:avLst/>
          </a:prstGeom>
          <a:gradFill rotWithShape="1">
            <a:gsLst>
              <a:gs pos="0">
                <a:srgbClr val="800000"/>
              </a:gs>
              <a:gs pos="50000">
                <a:srgbClr val="CC3300"/>
              </a:gs>
              <a:gs pos="100000">
                <a:srgbClr val="800000"/>
              </a:gs>
            </a:gsLst>
            <a:lin ang="5400000" scaled="1"/>
          </a:gradFill>
          <a:ln w="9525">
            <a:solidFill>
              <a:srgbClr val="8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s-ES">
                <a:solidFill>
                  <a:srgbClr val="FFFF00"/>
                </a:solidFill>
              </a:rPr>
              <a:t>Marco</a:t>
            </a:r>
          </a:p>
          <a:p>
            <a:r>
              <a:rPr lang="es-ES">
                <a:solidFill>
                  <a:srgbClr val="FFFF00"/>
                </a:solidFill>
              </a:rPr>
              <a:t>institucional</a:t>
            </a:r>
          </a:p>
        </p:txBody>
      </p:sp>
      <p:sp>
        <p:nvSpPr>
          <p:cNvPr id="609288" name="Rectangle 8"/>
          <p:cNvSpPr>
            <a:spLocks noChangeArrowheads="1"/>
          </p:cNvSpPr>
          <p:nvPr/>
        </p:nvSpPr>
        <p:spPr bwMode="auto">
          <a:xfrm>
            <a:off x="1547813" y="1052513"/>
            <a:ext cx="1512887" cy="647700"/>
          </a:xfrm>
          <a:prstGeom prst="rect">
            <a:avLst/>
          </a:prstGeom>
          <a:gradFill rotWithShape="1">
            <a:gsLst>
              <a:gs pos="0">
                <a:srgbClr val="800000"/>
              </a:gs>
              <a:gs pos="50000">
                <a:srgbClr val="CC3300"/>
              </a:gs>
              <a:gs pos="100000">
                <a:srgbClr val="800000"/>
              </a:gs>
            </a:gsLst>
            <a:lin ang="5400000" scaled="1"/>
          </a:gradFill>
          <a:ln w="9525">
            <a:solidFill>
              <a:srgbClr val="8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s-ES">
                <a:solidFill>
                  <a:srgbClr val="FFFF00"/>
                </a:solidFill>
              </a:rPr>
              <a:t>Acción</a:t>
            </a:r>
          </a:p>
          <a:p>
            <a:r>
              <a:rPr lang="es-ES">
                <a:solidFill>
                  <a:srgbClr val="FFFF00"/>
                </a:solidFill>
              </a:rPr>
              <a:t>política</a:t>
            </a:r>
          </a:p>
        </p:txBody>
      </p:sp>
      <p:sp>
        <p:nvSpPr>
          <p:cNvPr id="609289" name="Rectangle 9"/>
          <p:cNvSpPr>
            <a:spLocks noChangeArrowheads="1"/>
          </p:cNvSpPr>
          <p:nvPr/>
        </p:nvSpPr>
        <p:spPr bwMode="auto">
          <a:xfrm>
            <a:off x="4211638" y="1662113"/>
            <a:ext cx="2305050" cy="1479550"/>
          </a:xfrm>
          <a:prstGeom prst="rect">
            <a:avLst/>
          </a:prstGeom>
          <a:gradFill rotWithShape="1">
            <a:gsLst>
              <a:gs pos="0">
                <a:srgbClr val="800000"/>
              </a:gs>
              <a:gs pos="50000">
                <a:srgbClr val="CC3300"/>
              </a:gs>
              <a:gs pos="100000">
                <a:srgbClr val="800000"/>
              </a:gs>
            </a:gsLst>
            <a:lin ang="5400000" scaled="1"/>
          </a:gradFill>
          <a:ln w="9525">
            <a:solidFill>
              <a:srgbClr val="8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s-ES" sz="2400">
                <a:solidFill>
                  <a:schemeClr val="bg1"/>
                </a:solidFill>
              </a:rPr>
              <a:t>Educación:</a:t>
            </a:r>
          </a:p>
          <a:p>
            <a:r>
              <a:rPr lang="es-ES" sz="2400">
                <a:solidFill>
                  <a:schemeClr val="bg1"/>
                </a:solidFill>
              </a:rPr>
              <a:t>investigación y</a:t>
            </a:r>
          </a:p>
          <a:p>
            <a:r>
              <a:rPr lang="es-ES" sz="2400">
                <a:solidFill>
                  <a:schemeClr val="bg1"/>
                </a:solidFill>
              </a:rPr>
              <a:t>desarrollo</a:t>
            </a:r>
          </a:p>
        </p:txBody>
      </p:sp>
      <p:cxnSp>
        <p:nvCxnSpPr>
          <p:cNvPr id="609290" name="AutoShape 10"/>
          <p:cNvCxnSpPr>
            <a:cxnSpLocks noChangeShapeType="1"/>
          </p:cNvCxnSpPr>
          <p:nvPr/>
        </p:nvCxnSpPr>
        <p:spPr bwMode="auto">
          <a:xfrm>
            <a:off x="2989263" y="5589588"/>
            <a:ext cx="1222375" cy="0"/>
          </a:xfrm>
          <a:prstGeom prst="straightConnector1">
            <a:avLst/>
          </a:prstGeom>
          <a:noFill/>
          <a:ln w="38100">
            <a:solidFill>
              <a:srgbClr val="800000"/>
            </a:solidFill>
            <a:round/>
            <a:headEnd type="triangle" w="med" len="med"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609291" name="AutoShape 11"/>
          <p:cNvCxnSpPr>
            <a:cxnSpLocks noChangeShapeType="1"/>
          </p:cNvCxnSpPr>
          <p:nvPr/>
        </p:nvCxnSpPr>
        <p:spPr bwMode="auto">
          <a:xfrm rot="16200000" flipH="1">
            <a:off x="1220788" y="4244975"/>
            <a:ext cx="863600" cy="1152525"/>
          </a:xfrm>
          <a:prstGeom prst="bentConnector3">
            <a:avLst>
              <a:gd name="adj1" fmla="val 50000"/>
            </a:avLst>
          </a:prstGeom>
          <a:noFill/>
          <a:ln w="38100">
            <a:solidFill>
              <a:srgbClr val="800000"/>
            </a:solidFill>
            <a:miter lim="800000"/>
            <a:headEnd type="triangle" w="med" len="med"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609292" name="AutoShape 12"/>
          <p:cNvCxnSpPr>
            <a:cxnSpLocks noChangeShapeType="1"/>
          </p:cNvCxnSpPr>
          <p:nvPr/>
        </p:nvCxnSpPr>
        <p:spPr bwMode="auto">
          <a:xfrm rot="5400000">
            <a:off x="2518569" y="4175919"/>
            <a:ext cx="863600" cy="1366838"/>
          </a:xfrm>
          <a:prstGeom prst="bentConnector3">
            <a:avLst>
              <a:gd name="adj1" fmla="val 50000"/>
            </a:avLst>
          </a:prstGeom>
          <a:noFill/>
          <a:ln w="38100">
            <a:solidFill>
              <a:srgbClr val="800000"/>
            </a:solidFill>
            <a:miter lim="800000"/>
            <a:headEnd type="triangle" w="med" len="med"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609293" name="AutoShape 13"/>
          <p:cNvCxnSpPr>
            <a:cxnSpLocks noChangeShapeType="1"/>
          </p:cNvCxnSpPr>
          <p:nvPr/>
        </p:nvCxnSpPr>
        <p:spPr bwMode="auto">
          <a:xfrm>
            <a:off x="3060700" y="2709863"/>
            <a:ext cx="539750" cy="1044575"/>
          </a:xfrm>
          <a:prstGeom prst="bentConnector2">
            <a:avLst/>
          </a:prstGeom>
          <a:noFill/>
          <a:ln w="38100">
            <a:solidFill>
              <a:srgbClr val="800000"/>
            </a:solidFill>
            <a:miter lim="800000"/>
            <a:headEnd type="triangle" w="med" len="med"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609294" name="AutoShape 14"/>
          <p:cNvCxnSpPr>
            <a:cxnSpLocks noChangeShapeType="1"/>
          </p:cNvCxnSpPr>
          <p:nvPr/>
        </p:nvCxnSpPr>
        <p:spPr bwMode="auto">
          <a:xfrm rot="10800000" flipV="1">
            <a:off x="1076325" y="2698750"/>
            <a:ext cx="466725" cy="1044575"/>
          </a:xfrm>
          <a:prstGeom prst="bentConnector2">
            <a:avLst/>
          </a:prstGeom>
          <a:noFill/>
          <a:ln w="38100">
            <a:solidFill>
              <a:srgbClr val="800000"/>
            </a:solidFill>
            <a:miter lim="800000"/>
            <a:headEnd type="triangle" w="med" len="med"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609295" name="AutoShape 15"/>
          <p:cNvCxnSpPr>
            <a:cxnSpLocks noChangeShapeType="1"/>
          </p:cNvCxnSpPr>
          <p:nvPr/>
        </p:nvCxnSpPr>
        <p:spPr bwMode="auto">
          <a:xfrm rot="5400000">
            <a:off x="1944687" y="2025651"/>
            <a:ext cx="720725" cy="0"/>
          </a:xfrm>
          <a:prstGeom prst="straightConnector1">
            <a:avLst/>
          </a:prstGeom>
          <a:noFill/>
          <a:ln w="38100">
            <a:solidFill>
              <a:srgbClr val="800000"/>
            </a:solidFill>
            <a:round/>
            <a:headEnd type="triangle" w="med" len="med"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609296" name="AutoShape 16"/>
          <p:cNvCxnSpPr>
            <a:cxnSpLocks noChangeShapeType="1"/>
            <a:stCxn id="609282" idx="1"/>
            <a:endCxn id="609283" idx="3"/>
          </p:cNvCxnSpPr>
          <p:nvPr/>
        </p:nvCxnSpPr>
        <p:spPr bwMode="auto">
          <a:xfrm flipH="1">
            <a:off x="5724525" y="5624513"/>
            <a:ext cx="1065213" cy="0"/>
          </a:xfrm>
          <a:prstGeom prst="straightConnector1">
            <a:avLst/>
          </a:prstGeom>
          <a:noFill/>
          <a:ln w="38100">
            <a:solidFill>
              <a:srgbClr val="800000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609300" name="AutoShape 20"/>
          <p:cNvCxnSpPr>
            <a:cxnSpLocks noChangeShapeType="1"/>
            <a:endCxn id="609282" idx="0"/>
          </p:cNvCxnSpPr>
          <p:nvPr/>
        </p:nvCxnSpPr>
        <p:spPr bwMode="auto">
          <a:xfrm flipH="1">
            <a:off x="7546975" y="4457700"/>
            <a:ext cx="4763" cy="842963"/>
          </a:xfrm>
          <a:prstGeom prst="straightConnector1">
            <a:avLst/>
          </a:prstGeom>
          <a:noFill/>
          <a:ln w="38100">
            <a:solidFill>
              <a:srgbClr val="800000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609301" name="AutoShape 21"/>
          <p:cNvCxnSpPr>
            <a:cxnSpLocks noChangeShapeType="1"/>
            <a:endCxn id="609289" idx="0"/>
          </p:cNvCxnSpPr>
          <p:nvPr/>
        </p:nvCxnSpPr>
        <p:spPr bwMode="auto">
          <a:xfrm>
            <a:off x="3059113" y="1341438"/>
            <a:ext cx="2305050" cy="320675"/>
          </a:xfrm>
          <a:prstGeom prst="bentConnector2">
            <a:avLst/>
          </a:prstGeom>
          <a:noFill/>
          <a:ln w="38100">
            <a:solidFill>
              <a:srgbClr val="800000"/>
            </a:solidFill>
            <a:miter lim="800000"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609302" name="AutoShape 22"/>
          <p:cNvCxnSpPr>
            <a:cxnSpLocks noChangeShapeType="1"/>
            <a:stCxn id="609284" idx="3"/>
            <a:endCxn id="609289" idx="2"/>
          </p:cNvCxnSpPr>
          <p:nvPr/>
        </p:nvCxnSpPr>
        <p:spPr bwMode="auto">
          <a:xfrm flipV="1">
            <a:off x="4356100" y="3141663"/>
            <a:ext cx="1008063" cy="957262"/>
          </a:xfrm>
          <a:prstGeom prst="bentConnector2">
            <a:avLst/>
          </a:prstGeom>
          <a:noFill/>
          <a:ln w="38100">
            <a:solidFill>
              <a:srgbClr val="800000"/>
            </a:solidFill>
            <a:miter lim="800000"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609303" name="AutoShape 23"/>
          <p:cNvCxnSpPr>
            <a:cxnSpLocks noChangeShapeType="1"/>
            <a:stCxn id="609289" idx="3"/>
          </p:cNvCxnSpPr>
          <p:nvPr/>
        </p:nvCxnSpPr>
        <p:spPr bwMode="auto">
          <a:xfrm>
            <a:off x="6516688" y="2401888"/>
            <a:ext cx="1093787" cy="1190625"/>
          </a:xfrm>
          <a:prstGeom prst="bentConnector2">
            <a:avLst/>
          </a:prstGeom>
          <a:noFill/>
          <a:ln w="57150">
            <a:solidFill>
              <a:srgbClr val="800000"/>
            </a:solidFill>
            <a:miter lim="800000"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grpSp>
        <p:nvGrpSpPr>
          <p:cNvPr id="609305" name="Group 25"/>
          <p:cNvGrpSpPr>
            <a:grpSpLocks/>
          </p:cNvGrpSpPr>
          <p:nvPr/>
        </p:nvGrpSpPr>
        <p:grpSpPr bwMode="auto">
          <a:xfrm>
            <a:off x="6607175" y="3390900"/>
            <a:ext cx="1879600" cy="1057275"/>
            <a:chOff x="4162" y="2136"/>
            <a:chExt cx="1184" cy="666"/>
          </a:xfrm>
        </p:grpSpPr>
        <p:pic>
          <p:nvPicPr>
            <p:cNvPr id="609306" name="Picture 26" descr="mexico.gif (8106 bytes)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38" y="2136"/>
              <a:ext cx="632" cy="4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09307" name="Text Box 27"/>
            <p:cNvSpPr txBox="1">
              <a:spLocks noChangeArrowheads="1"/>
            </p:cNvSpPr>
            <p:nvPr/>
          </p:nvSpPr>
          <p:spPr bwMode="auto">
            <a:xfrm>
              <a:off x="4162" y="2571"/>
              <a:ext cx="118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marL="342900" indent="-342900" algn="l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algn="l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algn="l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algn="l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algn="l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0" hangingPunct="0">
                <a:spcBef>
                  <a:spcPct val="20000"/>
                </a:spcBef>
              </a:pPr>
              <a:r>
                <a:rPr lang="en-US">
                  <a:solidFill>
                    <a:srgbClr val="FF0000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Times New Roman" charset="0"/>
                </a:rPr>
                <a:t>País desarrollado</a:t>
              </a:r>
            </a:p>
          </p:txBody>
        </p:sp>
      </p:grp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9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609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9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6092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092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09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9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2000"/>
                                        <p:tgtEl>
                                          <p:spTgt spid="609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9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6092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6092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609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9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2000"/>
                                        <p:tgtEl>
                                          <p:spTgt spid="609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9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6092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6092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609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9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2000"/>
                                        <p:tgtEl>
                                          <p:spTgt spid="609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9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3000" fill="hold"/>
                                        <p:tgtEl>
                                          <p:spTgt spid="6092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000" fill="hold"/>
                                        <p:tgtEl>
                                          <p:spTgt spid="6092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3000"/>
                                        <p:tgtEl>
                                          <p:spTgt spid="609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9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2000"/>
                                        <p:tgtEl>
                                          <p:spTgt spid="609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9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3000" fill="hold"/>
                                        <p:tgtEl>
                                          <p:spTgt spid="6092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000" fill="hold"/>
                                        <p:tgtEl>
                                          <p:spTgt spid="6092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3000"/>
                                        <p:tgtEl>
                                          <p:spTgt spid="609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9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3000"/>
                                        <p:tgtEl>
                                          <p:spTgt spid="609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9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3000"/>
                                        <p:tgtEl>
                                          <p:spTgt spid="609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9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3000" fill="hold"/>
                                        <p:tgtEl>
                                          <p:spTgt spid="6092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000" fill="hold"/>
                                        <p:tgtEl>
                                          <p:spTgt spid="6092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3000"/>
                                        <p:tgtEl>
                                          <p:spTgt spid="609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9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3000"/>
                                        <p:tgtEl>
                                          <p:spTgt spid="609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9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0" fill="hold"/>
                                        <p:tgtEl>
                                          <p:spTgt spid="6092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0" fill="hold"/>
                                        <p:tgtEl>
                                          <p:spTgt spid="6092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0"/>
                                        <p:tgtEl>
                                          <p:spTgt spid="609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0" tmFilter="0, 0; .2, .5; .8, .5; 1, 0"/>
                                        <p:tgtEl>
                                          <p:spTgt spid="60928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6" dur="2500" autoRev="1" fill="hold"/>
                                        <p:tgtEl>
                                          <p:spTgt spid="60928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0" tmFilter="0, 0; .2, .5; .8, .5; 1, 0"/>
                                        <p:tgtEl>
                                          <p:spTgt spid="60928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1" dur="2500" autoRev="1" fill="hold"/>
                                        <p:tgtEl>
                                          <p:spTgt spid="60928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9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3000"/>
                                        <p:tgtEl>
                                          <p:spTgt spid="609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9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000"/>
                                        <p:tgtEl>
                                          <p:spTgt spid="609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9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0" fill="hold"/>
                                        <p:tgtEl>
                                          <p:spTgt spid="6092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0" fill="hold"/>
                                        <p:tgtEl>
                                          <p:spTgt spid="6092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0"/>
                                        <p:tgtEl>
                                          <p:spTgt spid="609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9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5000"/>
                                        <p:tgtEl>
                                          <p:spTgt spid="609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9282" grpId="0" animBg="1"/>
      <p:bldP spid="609283" grpId="0" animBg="1"/>
      <p:bldP spid="609284" grpId="0" animBg="1"/>
      <p:bldP spid="609284" grpId="1" animBg="1"/>
      <p:bldP spid="609285" grpId="0" animBg="1"/>
      <p:bldP spid="609286" grpId="0" animBg="1"/>
      <p:bldP spid="609287" grpId="0" animBg="1"/>
      <p:bldP spid="609288" grpId="0" animBg="1"/>
      <p:bldP spid="609288" grpId="1" animBg="1"/>
      <p:bldP spid="609289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1.4|0.3|0.3"/>
</p:tagLst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Times New Roman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18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18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0"/>
          </a:defRPr>
        </a:defPPr>
      </a:lstStyle>
    </a:lnDef>
  </a:objectDefaults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15341</TotalTime>
  <Words>505</Words>
  <Application>Microsoft Macintosh PowerPoint</Application>
  <PresentationFormat>Presentación en pantalla (4:3)</PresentationFormat>
  <Paragraphs>186</Paragraphs>
  <Slides>28</Slides>
  <Notes>5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28</vt:i4>
      </vt:variant>
    </vt:vector>
  </HeadingPairs>
  <TitlesOfParts>
    <vt:vector size="30" baseType="lpstr">
      <vt:lpstr>Diseño predeterminado</vt:lpstr>
      <vt:lpstr>Bitmap Image</vt:lpstr>
      <vt:lpstr>Presentación de PowerPoint</vt:lpstr>
      <vt:lpstr>Objetivo del curso-taller</vt:lpstr>
      <vt:lpstr>Temas</vt:lpstr>
      <vt:lpstr>Tipos, métodos y enfoques de investigación</vt:lpstr>
      <vt:lpstr>Presentación de PowerPoint</vt:lpstr>
      <vt:lpstr>Agenda</vt:lpstr>
      <vt:lpstr>1. Introducción: ¿por qué investigar?</vt:lpstr>
      <vt:lpstr>El reto</vt:lpstr>
      <vt:lpstr>Presentación de PowerPoint</vt:lpstr>
      <vt:lpstr>2. Metodología</vt:lpstr>
      <vt:lpstr>Presentación de PowerPoint</vt:lpstr>
      <vt:lpstr>3. Tipos de investigación</vt:lpstr>
      <vt:lpstr>Tipos de investigación</vt:lpstr>
      <vt:lpstr>3. Métodos de investigación</vt:lpstr>
      <vt:lpstr>Presentación de PowerPoint</vt:lpstr>
      <vt:lpstr>Presentación de PowerPoint</vt:lpstr>
      <vt:lpstr>Presentación de PowerPoint</vt:lpstr>
      <vt:lpstr>Presentación de PowerPoint</vt:lpstr>
      <vt:lpstr>Investigación acción</vt:lpstr>
      <vt:lpstr>Concepto</vt:lpstr>
      <vt:lpstr>Principios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Cuando se viaja a la velocidad de la luz, no hay tiempo para ver el espejo retrovisor...</vt:lpstr>
      <vt:lpstr>Muchas gracias</vt:lpstr>
    </vt:vector>
  </TitlesOfParts>
  <Company>Ciidet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Francisco Caracheo</dc:creator>
  <cp:lastModifiedBy>Francisco Caracheo Garcia</cp:lastModifiedBy>
  <cp:revision>148</cp:revision>
  <dcterms:created xsi:type="dcterms:W3CDTF">2007-12-27T02:53:04Z</dcterms:created>
  <dcterms:modified xsi:type="dcterms:W3CDTF">2014-07-01T19:47:15Z</dcterms:modified>
</cp:coreProperties>
</file>