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7" r:id="rId2"/>
    <p:sldId id="329" r:id="rId3"/>
    <p:sldId id="327" r:id="rId4"/>
    <p:sldId id="258" r:id="rId5"/>
    <p:sldId id="260" r:id="rId6"/>
    <p:sldId id="298"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33" r:id="rId24"/>
    <p:sldId id="334" r:id="rId25"/>
    <p:sldId id="335" r:id="rId2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8" d="100"/>
          <a:sy n="58" d="100"/>
        </p:scale>
        <p:origin x="-244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5A4A7F-164D-BA40-8285-531A10F0690D}" type="datetimeFigureOut">
              <a:rPr lang="es-ES" smtClean="0"/>
              <a:t>6/18/14</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50D84A-CF11-0942-B821-6E42C78932DA}" type="slidenum">
              <a:rPr lang="es-ES" smtClean="0"/>
              <a:t>‹Nr.›</a:t>
            </a:fld>
            <a:endParaRPr lang="es-ES"/>
          </a:p>
        </p:txBody>
      </p:sp>
    </p:spTree>
    <p:extLst>
      <p:ext uri="{BB962C8B-B14F-4D97-AF65-F5344CB8AC3E}">
        <p14:creationId xmlns:p14="http://schemas.microsoft.com/office/powerpoint/2010/main" val="1170244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9458"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s-MX" dirty="0">
                <a:latin typeface="Calibri" charset="0"/>
              </a:rPr>
              <a:t>			</a:t>
            </a:r>
            <a:endParaRPr lang="es-MX" b="1" u="sng" dirty="0">
              <a:latin typeface="Calibri" charset="0"/>
            </a:endParaRPr>
          </a:p>
        </p:txBody>
      </p:sp>
      <p:sp>
        <p:nvSpPr>
          <p:cNvPr id="19459"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4F2E0BC6-0DD3-8F41-A9C2-431B013A5E0C}" type="slidenum">
              <a:rPr lang="es-ES" sz="1200">
                <a:latin typeface="Calibri" charset="0"/>
              </a:rPr>
              <a:pPr algn="r" eaLnBrk="1" hangingPunct="1"/>
              <a:t>2</a:t>
            </a:fld>
            <a:endParaRPr lang="es-ES"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9458"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s-MX" dirty="0">
                <a:latin typeface="Calibri" charset="0"/>
              </a:rPr>
              <a:t>			</a:t>
            </a:r>
            <a:endParaRPr lang="es-MX" b="1" u="sng" dirty="0">
              <a:latin typeface="Calibri" charset="0"/>
            </a:endParaRPr>
          </a:p>
        </p:txBody>
      </p:sp>
      <p:sp>
        <p:nvSpPr>
          <p:cNvPr id="19459" name="3 Marcador de número de diapositiva"/>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4F2E0BC6-0DD3-8F41-A9C2-431B013A5E0C}" type="slidenum">
              <a:rPr lang="es-ES" sz="1200">
                <a:latin typeface="Calibri" charset="0"/>
              </a:rPr>
              <a:pPr algn="r" eaLnBrk="1" hangingPunct="1"/>
              <a:t>5</a:t>
            </a:fld>
            <a:endParaRPr lang="es-E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normAutofit/>
          </a:bodyPr>
          <a:lstStyle>
            <a:lvl1pPr algn="ctr">
              <a:defRPr sz="4400"/>
            </a:lvl1pPr>
          </a:lstStyle>
          <a:p>
            <a:r>
              <a:rPr lang="es-ES_tradnl" dirty="0" smtClean="0"/>
              <a:t>Clic para editar título</a:t>
            </a:r>
            <a:endParaRPr lang="es-ES" dirty="0"/>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Tree>
    <p:extLst>
      <p:ext uri="{BB962C8B-B14F-4D97-AF65-F5344CB8AC3E}">
        <p14:creationId xmlns:p14="http://schemas.microsoft.com/office/powerpoint/2010/main" val="1703349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ítulo y texto vertical">
    <p:spTree>
      <p:nvGrpSpPr>
        <p:cNvPr id="1" name=""/>
        <p:cNvGrpSpPr/>
        <p:nvPr/>
      </p:nvGrpSpPr>
      <p:grpSpPr>
        <a:xfrm>
          <a:off x="0" y="0"/>
          <a:ext cx="0" cy="0"/>
          <a:chOff x="0" y="0"/>
          <a:chExt cx="0" cy="0"/>
        </a:xfrm>
      </p:grpSpPr>
      <p:pic>
        <p:nvPicPr>
          <p:cNvPr id="4" name="13 Imagen" descr="blanco 2011.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3525" y="242888"/>
            <a:ext cx="1071563"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8 CuadroTexto"/>
          <p:cNvSpPr txBox="1">
            <a:spLocks noChangeArrowheads="1"/>
          </p:cNvSpPr>
          <p:nvPr userDrawn="1"/>
        </p:nvSpPr>
        <p:spPr bwMode="auto">
          <a:xfrm>
            <a:off x="1476375" y="115888"/>
            <a:ext cx="6715125" cy="339725"/>
          </a:xfrm>
          <a:prstGeom prst="rect">
            <a:avLst/>
          </a:prstGeom>
          <a:noFill/>
          <a:ln w="9525">
            <a:noFill/>
            <a:miter lim="800000"/>
            <a:headEnd/>
            <a:tailEnd/>
          </a:ln>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spcBef>
                <a:spcPts val="200"/>
              </a:spcBef>
              <a:spcAft>
                <a:spcPts val="200"/>
              </a:spcAft>
              <a:defRPr/>
            </a:pPr>
            <a:r>
              <a:rPr lang="es-MX" sz="1600" b="1" smtClean="0">
                <a:solidFill>
                  <a:schemeClr val="bg1"/>
                </a:solidFill>
              </a:rPr>
              <a:t>Dirección General de Educación Superior Tecnológica</a:t>
            </a:r>
          </a:p>
        </p:txBody>
      </p:sp>
      <p:sp>
        <p:nvSpPr>
          <p:cNvPr id="3" name="2 Marcador de texto vertical"/>
          <p:cNvSpPr>
            <a:spLocks noGrp="1"/>
          </p:cNvSpPr>
          <p:nvPr>
            <p:ph type="body" orient="vert" idx="1"/>
          </p:nvPr>
        </p:nvSpPr>
        <p:spPr>
          <a:xfrm>
            <a:off x="683568" y="1844824"/>
            <a:ext cx="7858180" cy="4608512"/>
          </a:xfrm>
          <a:prstGeom prst="rect">
            <a:avLst/>
          </a:prstGeo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9" name="Título 8"/>
          <p:cNvSpPr>
            <a:spLocks noGrp="1"/>
          </p:cNvSpPr>
          <p:nvPr>
            <p:ph type="title"/>
          </p:nvPr>
        </p:nvSpPr>
        <p:spPr>
          <a:xfrm>
            <a:off x="684213" y="549275"/>
            <a:ext cx="7872412" cy="792163"/>
          </a:xfrm>
          <a:prstGeom prst="rect">
            <a:avLst/>
          </a:prstGeom>
        </p:spPr>
        <p:txBody>
          <a:bodyPr/>
          <a:lstStyle/>
          <a:p>
            <a:r>
              <a:rPr lang="en-US" dirty="0" err="1" smtClean="0"/>
              <a:t>Clic</a:t>
            </a:r>
            <a:r>
              <a:rPr lang="en-US" dirty="0" smtClean="0"/>
              <a:t> </a:t>
            </a:r>
            <a:r>
              <a:rPr lang="en-US" dirty="0" err="1" smtClean="0"/>
              <a:t>para</a:t>
            </a:r>
            <a:r>
              <a:rPr lang="en-US" dirty="0" smtClean="0"/>
              <a:t> </a:t>
            </a:r>
            <a:r>
              <a:rPr lang="en-US" dirty="0" err="1" smtClean="0"/>
              <a:t>editar</a:t>
            </a:r>
            <a:r>
              <a:rPr lang="en-US" dirty="0" smtClean="0"/>
              <a:t> </a:t>
            </a:r>
            <a:r>
              <a:rPr lang="en-US" dirty="0" err="1" smtClean="0"/>
              <a:t>título</a:t>
            </a:r>
            <a:endParaRPr lang="es-ES" dirty="0"/>
          </a:p>
        </p:txBody>
      </p:sp>
    </p:spTree>
    <p:extLst>
      <p:ext uri="{BB962C8B-B14F-4D97-AF65-F5344CB8AC3E}">
        <p14:creationId xmlns:p14="http://schemas.microsoft.com/office/powerpoint/2010/main" val="2065362064"/>
      </p:ext>
    </p:extLst>
  </p:cSld>
  <p:clrMapOvr>
    <a:masterClrMapping/>
  </p:clrMapOvr>
  <p:transition xmlns:p14="http://schemas.microsoft.com/office/powerpoint/2010/mai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9_Título y texto vertical">
    <p:spTree>
      <p:nvGrpSpPr>
        <p:cNvPr id="1" name=""/>
        <p:cNvGrpSpPr/>
        <p:nvPr/>
      </p:nvGrpSpPr>
      <p:grpSpPr>
        <a:xfrm>
          <a:off x="0" y="0"/>
          <a:ext cx="0" cy="0"/>
          <a:chOff x="0" y="0"/>
          <a:chExt cx="0" cy="0"/>
        </a:xfrm>
      </p:grpSpPr>
      <p:pic>
        <p:nvPicPr>
          <p:cNvPr id="4" name="13 Imagen" descr="blanco 2011.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3525" y="242888"/>
            <a:ext cx="1071563"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8 CuadroTexto"/>
          <p:cNvSpPr txBox="1">
            <a:spLocks noChangeArrowheads="1"/>
          </p:cNvSpPr>
          <p:nvPr userDrawn="1"/>
        </p:nvSpPr>
        <p:spPr bwMode="auto">
          <a:xfrm>
            <a:off x="1476375" y="115888"/>
            <a:ext cx="6715125" cy="339725"/>
          </a:xfrm>
          <a:prstGeom prst="rect">
            <a:avLst/>
          </a:prstGeom>
          <a:noFill/>
          <a:ln w="9525">
            <a:noFill/>
            <a:miter lim="800000"/>
            <a:headEnd/>
            <a:tailEnd/>
          </a:ln>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spcBef>
                <a:spcPts val="200"/>
              </a:spcBef>
              <a:spcAft>
                <a:spcPts val="200"/>
              </a:spcAft>
              <a:defRPr/>
            </a:pPr>
            <a:r>
              <a:rPr lang="es-MX" sz="1600" b="1" smtClean="0">
                <a:solidFill>
                  <a:schemeClr val="bg1"/>
                </a:solidFill>
              </a:rPr>
              <a:t>Dirección General de Educación Superior Tecnológica</a:t>
            </a:r>
          </a:p>
        </p:txBody>
      </p:sp>
      <p:sp>
        <p:nvSpPr>
          <p:cNvPr id="3" name="2 Marcador de texto vertical"/>
          <p:cNvSpPr>
            <a:spLocks noGrp="1"/>
          </p:cNvSpPr>
          <p:nvPr>
            <p:ph type="body" orient="vert" idx="1"/>
          </p:nvPr>
        </p:nvSpPr>
        <p:spPr>
          <a:xfrm>
            <a:off x="683568" y="1844824"/>
            <a:ext cx="7858180" cy="4608512"/>
          </a:xfrm>
          <a:prstGeom prst="rect">
            <a:avLst/>
          </a:prstGeo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9" name="Título 8"/>
          <p:cNvSpPr>
            <a:spLocks noGrp="1"/>
          </p:cNvSpPr>
          <p:nvPr>
            <p:ph type="title"/>
          </p:nvPr>
        </p:nvSpPr>
        <p:spPr>
          <a:xfrm>
            <a:off x="684213" y="549275"/>
            <a:ext cx="7872412" cy="792163"/>
          </a:xfrm>
          <a:prstGeom prst="rect">
            <a:avLst/>
          </a:prstGeom>
        </p:spPr>
        <p:txBody>
          <a:bodyPr/>
          <a:lstStyle/>
          <a:p>
            <a:r>
              <a:rPr lang="en-US" dirty="0" err="1" smtClean="0"/>
              <a:t>Clic</a:t>
            </a:r>
            <a:r>
              <a:rPr lang="en-US" dirty="0" smtClean="0"/>
              <a:t> </a:t>
            </a:r>
            <a:r>
              <a:rPr lang="en-US" dirty="0" err="1" smtClean="0"/>
              <a:t>para</a:t>
            </a:r>
            <a:r>
              <a:rPr lang="en-US" dirty="0" smtClean="0"/>
              <a:t> </a:t>
            </a:r>
            <a:r>
              <a:rPr lang="en-US" dirty="0" err="1" smtClean="0"/>
              <a:t>editar</a:t>
            </a:r>
            <a:r>
              <a:rPr lang="en-US" dirty="0" smtClean="0"/>
              <a:t> </a:t>
            </a:r>
            <a:r>
              <a:rPr lang="en-US" dirty="0" err="1" smtClean="0"/>
              <a:t>título</a:t>
            </a:r>
            <a:endParaRPr lang="es-ES" dirty="0"/>
          </a:p>
        </p:txBody>
      </p:sp>
    </p:spTree>
    <p:extLst>
      <p:ext uri="{BB962C8B-B14F-4D97-AF65-F5344CB8AC3E}">
        <p14:creationId xmlns:p14="http://schemas.microsoft.com/office/powerpoint/2010/main" val="2653060807"/>
      </p:ext>
    </p:extLst>
  </p:cSld>
  <p:clrMapOvr>
    <a:masterClrMapping/>
  </p:clrMapOvr>
  <p:transition xmlns:p14="http://schemas.microsoft.com/office/powerpoint/2010/mai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Tree>
    <p:extLst>
      <p:ext uri="{BB962C8B-B14F-4D97-AF65-F5344CB8AC3E}">
        <p14:creationId xmlns:p14="http://schemas.microsoft.com/office/powerpoint/2010/main" val="1747521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2603113"/>
            <a:ext cx="7772400" cy="1362075"/>
          </a:xfrm>
        </p:spPr>
        <p:txBody>
          <a:bodyPr anchor="ctr"/>
          <a:lstStyle>
            <a:lvl1pPr algn="ctr">
              <a:lnSpc>
                <a:spcPct val="120000"/>
              </a:lnSpc>
              <a:defRPr sz="4000" b="1" cap="all"/>
            </a:lvl1pPr>
          </a:lstStyle>
          <a:p>
            <a:r>
              <a:rPr lang="es-ES_tradnl" dirty="0" smtClean="0"/>
              <a:t>Clic para editar título</a:t>
            </a:r>
            <a:endParaRPr lang="es-ES" dirty="0"/>
          </a:p>
        </p:txBody>
      </p:sp>
    </p:spTree>
    <p:extLst>
      <p:ext uri="{BB962C8B-B14F-4D97-AF65-F5344CB8AC3E}">
        <p14:creationId xmlns:p14="http://schemas.microsoft.com/office/powerpoint/2010/main" val="2740973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Tree>
    <p:extLst>
      <p:ext uri="{BB962C8B-B14F-4D97-AF65-F5344CB8AC3E}">
        <p14:creationId xmlns:p14="http://schemas.microsoft.com/office/powerpoint/2010/main" val="236503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Tree>
    <p:extLst>
      <p:ext uri="{BB962C8B-B14F-4D97-AF65-F5344CB8AC3E}">
        <p14:creationId xmlns:p14="http://schemas.microsoft.com/office/powerpoint/2010/main" val="2858367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Tree>
    <p:extLst>
      <p:ext uri="{BB962C8B-B14F-4D97-AF65-F5344CB8AC3E}">
        <p14:creationId xmlns:p14="http://schemas.microsoft.com/office/powerpoint/2010/main" val="2396426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964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Tree>
    <p:extLst>
      <p:ext uri="{BB962C8B-B14F-4D97-AF65-F5344CB8AC3E}">
        <p14:creationId xmlns:p14="http://schemas.microsoft.com/office/powerpoint/2010/main" val="2675700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Diseño personalizado">
    <p:spTree>
      <p:nvGrpSpPr>
        <p:cNvPr id="1" name=""/>
        <p:cNvGrpSpPr/>
        <p:nvPr/>
      </p:nvGrpSpPr>
      <p:grpSpPr>
        <a:xfrm>
          <a:off x="0" y="0"/>
          <a:ext cx="0" cy="0"/>
          <a:chOff x="0" y="0"/>
          <a:chExt cx="0" cy="0"/>
        </a:xfrm>
      </p:grpSpPr>
      <p:sp>
        <p:nvSpPr>
          <p:cNvPr id="2" name="Título 1"/>
          <p:cNvSpPr>
            <a:spLocks noGrp="1"/>
          </p:cNvSpPr>
          <p:nvPr>
            <p:ph type="title"/>
          </p:nvPr>
        </p:nvSpPr>
        <p:spPr>
          <a:xfrm>
            <a:off x="539552" y="2636912"/>
            <a:ext cx="8229600" cy="1143000"/>
          </a:xfrm>
          <a:prstGeom prst="rect">
            <a:avLst/>
          </a:prstGeom>
          <a:solidFill>
            <a:srgbClr val="007A33"/>
          </a:solidFill>
        </p:spPr>
        <p:txBody>
          <a:bodyPr vert="horz" anchor="ctr"/>
          <a:lstStyle>
            <a:lvl1pPr>
              <a:defRPr sz="4000" b="1">
                <a:solidFill>
                  <a:schemeClr val="bg1"/>
                </a:solidFill>
                <a:latin typeface="Times New Roman"/>
                <a:cs typeface="Times New Roman"/>
              </a:defRPr>
            </a:lvl1pPr>
          </a:lstStyle>
          <a:p>
            <a:r>
              <a:rPr lang="es-ES_tradnl" dirty="0" smtClean="0"/>
              <a:t>Clic para editar título</a:t>
            </a:r>
            <a:endParaRPr lang="es-ES" dirty="0"/>
          </a:p>
        </p:txBody>
      </p:sp>
      <p:sp>
        <p:nvSpPr>
          <p:cNvPr id="4" name="Rectángulo 3"/>
          <p:cNvSpPr/>
          <p:nvPr userDrawn="1"/>
        </p:nvSpPr>
        <p:spPr>
          <a:xfrm>
            <a:off x="1835696" y="908720"/>
            <a:ext cx="5616624" cy="288032"/>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4351953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850925"/>
          </a:xfrm>
          <a:prstGeom prst="rect">
            <a:avLst/>
          </a:prstGeom>
          <a:solidFill>
            <a:srgbClr val="CC0000"/>
          </a:solidFill>
        </p:spPr>
        <p:txBody>
          <a:bodyPr vert="horz" lIns="91440" tIns="45720" rIns="91440" bIns="45720" rtlCol="0" anchor="ctr">
            <a:normAutofit/>
          </a:bodyPr>
          <a:lstStyle/>
          <a:p>
            <a:r>
              <a:rPr lang="es-ES_tradnl" dirty="0" smtClean="0"/>
              <a:t>Clic para editar titulo</a:t>
            </a:r>
            <a:endParaRPr lang="es-ES" dirty="0"/>
          </a:p>
        </p:txBody>
      </p:sp>
      <p:sp>
        <p:nvSpPr>
          <p:cNvPr id="3" name="Marcador de texto 2"/>
          <p:cNvSpPr>
            <a:spLocks noGrp="1"/>
          </p:cNvSpPr>
          <p:nvPr>
            <p:ph type="body" idx="1"/>
          </p:nvPr>
        </p:nvSpPr>
        <p:spPr>
          <a:xfrm>
            <a:off x="457200" y="1470328"/>
            <a:ext cx="8229600" cy="4648119"/>
          </a:xfrm>
          <a:prstGeom prst="rect">
            <a:avLst/>
          </a:prstGeom>
        </p:spPr>
        <p:txBody>
          <a:bodyPr vert="horz" lIns="91440" tIns="45720" rIns="91440" bIns="45720" rtlCol="0">
            <a:normAutofit/>
          </a:body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 dirty="0"/>
          </a:p>
        </p:txBody>
      </p:sp>
      <p:pic>
        <p:nvPicPr>
          <p:cNvPr id="4" name="Imagen 3"/>
          <p:cNvPicPr/>
          <p:nvPr userDrawn="1"/>
        </p:nvPicPr>
        <p:blipFill>
          <a:blip r:embed="rId13" cstate="print"/>
          <a:srcRect/>
          <a:stretch>
            <a:fillRect/>
          </a:stretch>
        </p:blipFill>
        <p:spPr bwMode="auto">
          <a:xfrm>
            <a:off x="8374588" y="6450344"/>
            <a:ext cx="624424" cy="322498"/>
          </a:xfrm>
          <a:prstGeom prst="rect">
            <a:avLst/>
          </a:prstGeom>
          <a:noFill/>
          <a:ln w="9525">
            <a:noFill/>
            <a:miter lim="800000"/>
            <a:headEnd/>
            <a:tailEnd/>
          </a:ln>
        </p:spPr>
      </p:pic>
      <p:cxnSp>
        <p:nvCxnSpPr>
          <p:cNvPr id="6" name="Conector recto 5"/>
          <p:cNvCxnSpPr/>
          <p:nvPr userDrawn="1"/>
        </p:nvCxnSpPr>
        <p:spPr>
          <a:xfrm>
            <a:off x="457200" y="6277177"/>
            <a:ext cx="5041106" cy="0"/>
          </a:xfrm>
          <a:prstGeom prst="line">
            <a:avLst/>
          </a:prstGeom>
          <a:ln w="57150" cmpd="sng">
            <a:solidFill>
              <a:srgbClr val="CC0000"/>
            </a:solidFill>
          </a:ln>
        </p:spPr>
        <p:style>
          <a:lnRef idx="2">
            <a:schemeClr val="accent1"/>
          </a:lnRef>
          <a:fillRef idx="0">
            <a:schemeClr val="accent1"/>
          </a:fillRef>
          <a:effectRef idx="1">
            <a:schemeClr val="accent1"/>
          </a:effectRef>
          <a:fontRef idx="minor">
            <a:schemeClr val="tx1"/>
          </a:fontRef>
        </p:style>
      </p:cxnSp>
      <p:cxnSp>
        <p:nvCxnSpPr>
          <p:cNvPr id="7" name="Conector recto 6"/>
          <p:cNvCxnSpPr/>
          <p:nvPr userDrawn="1"/>
        </p:nvCxnSpPr>
        <p:spPr>
          <a:xfrm>
            <a:off x="465290" y="6400717"/>
            <a:ext cx="5041106" cy="0"/>
          </a:xfrm>
          <a:prstGeom prst="line">
            <a:avLst/>
          </a:prstGeom>
          <a:ln w="57150" cmpd="sng">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10374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3" r:id="rId11"/>
  </p:sldLayoutIdLst>
  <p:txStyles>
    <p:titleStyle>
      <a:lvl1pPr algn="r" defTabSz="457200" rtl="0" eaLnBrk="1" latinLnBrk="0" hangingPunct="1">
        <a:spcBef>
          <a:spcPct val="0"/>
        </a:spcBef>
        <a:buNone/>
        <a:defRPr sz="3600" b="1" kern="1200">
          <a:solidFill>
            <a:schemeClr val="bg1">
              <a:lumMod val="85000"/>
            </a:schemeClr>
          </a:solidFill>
          <a:latin typeface="Times New Roman"/>
          <a:ea typeface="+mj-ea"/>
          <a:cs typeface="Times New Roman"/>
        </a:defRPr>
      </a:lvl1pPr>
    </p:titleStyle>
    <p:bodyStyle>
      <a:lvl1pPr marL="342900" indent="-342900" algn="l" defTabSz="457200" rtl="0" eaLnBrk="1" latinLnBrk="0" hangingPunct="1">
        <a:spcBef>
          <a:spcPct val="20000"/>
        </a:spcBef>
        <a:buFont typeface="Arial"/>
        <a:buChar char="•"/>
        <a:defRPr sz="3200" b="1" kern="1200">
          <a:solidFill>
            <a:srgbClr val="800000"/>
          </a:solidFill>
          <a:latin typeface="Times New Roman"/>
          <a:ea typeface="+mn-ea"/>
          <a:cs typeface="Times New Roman"/>
        </a:defRPr>
      </a:lvl1pPr>
      <a:lvl2pPr marL="742950" indent="-285750" algn="l" defTabSz="457200" rtl="0" eaLnBrk="1" latinLnBrk="0" hangingPunct="1">
        <a:spcBef>
          <a:spcPct val="20000"/>
        </a:spcBef>
        <a:buFont typeface="Arial"/>
        <a:buChar char="–"/>
        <a:defRPr sz="2800" b="1" kern="1200">
          <a:solidFill>
            <a:schemeClr val="tx1">
              <a:lumMod val="65000"/>
              <a:lumOff val="35000"/>
            </a:schemeClr>
          </a:solidFill>
          <a:latin typeface="Times New Roman"/>
          <a:ea typeface="+mn-ea"/>
          <a:cs typeface="Times New Roman"/>
        </a:defRPr>
      </a:lvl2pPr>
      <a:lvl3pPr marL="1143000" indent="-228600" algn="l" defTabSz="457200" rtl="0" eaLnBrk="1" latinLnBrk="0" hangingPunct="1">
        <a:spcBef>
          <a:spcPct val="20000"/>
        </a:spcBef>
        <a:buFont typeface="Arial"/>
        <a:buChar char="•"/>
        <a:defRPr sz="2400" b="1" kern="1200">
          <a:solidFill>
            <a:srgbClr val="800000"/>
          </a:solidFill>
          <a:latin typeface="Times New Roman"/>
          <a:ea typeface="+mn-ea"/>
          <a:cs typeface="Times New Roman"/>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3.jpeg"/><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image" Target="../media/image5.jpeg"/><Relationship Id="rId1" Type="http://schemas.openxmlformats.org/officeDocument/2006/relationships/tags" Target="../tags/tag1.xml"/><Relationship Id="rId2"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image" Target="../media/image5.jpeg"/><Relationship Id="rId1" Type="http://schemas.openxmlformats.org/officeDocument/2006/relationships/tags" Target="../tags/tag2.xml"/><Relationship Id="rId2"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Agrupar 9"/>
          <p:cNvGrpSpPr/>
          <p:nvPr/>
        </p:nvGrpSpPr>
        <p:grpSpPr>
          <a:xfrm>
            <a:off x="5904" y="-3275"/>
            <a:ext cx="9377275" cy="1152729"/>
            <a:chOff x="5904" y="-3275"/>
            <a:chExt cx="9377275" cy="1152729"/>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20152" y="-3275"/>
              <a:ext cx="725760" cy="423360"/>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4" y="-1984"/>
              <a:ext cx="1807630" cy="610820"/>
            </a:xfrm>
            <a:prstGeom prst="rect">
              <a:avLst/>
            </a:prstGeom>
          </p:spPr>
        </p:pic>
        <p:cxnSp>
          <p:nvCxnSpPr>
            <p:cNvPr id="6" name="Conector recto 5"/>
            <p:cNvCxnSpPr/>
            <p:nvPr/>
          </p:nvCxnSpPr>
          <p:spPr>
            <a:xfrm>
              <a:off x="15951" y="730796"/>
              <a:ext cx="9124157" cy="0"/>
            </a:xfrm>
            <a:prstGeom prst="line">
              <a:avLst/>
            </a:prstGeom>
            <a:ln>
              <a:solidFill>
                <a:srgbClr val="007A33"/>
              </a:solidFill>
            </a:ln>
          </p:spPr>
          <p:style>
            <a:lnRef idx="2">
              <a:schemeClr val="accent3"/>
            </a:lnRef>
            <a:fillRef idx="0">
              <a:schemeClr val="accent3"/>
            </a:fillRef>
            <a:effectRef idx="1">
              <a:schemeClr val="accent3"/>
            </a:effectRef>
            <a:fontRef idx="minor">
              <a:schemeClr val="tx1"/>
            </a:fontRef>
          </p:style>
        </p:cxnSp>
        <p:cxnSp>
          <p:nvCxnSpPr>
            <p:cNvPr id="7" name="Conector recto 6"/>
            <p:cNvCxnSpPr/>
            <p:nvPr/>
          </p:nvCxnSpPr>
          <p:spPr>
            <a:xfrm>
              <a:off x="15951" y="798612"/>
              <a:ext cx="9124157" cy="0"/>
            </a:xfrm>
            <a:prstGeom prst="line">
              <a:avLst/>
            </a:prstGeom>
            <a:ln>
              <a:solidFill>
                <a:srgbClr val="777772"/>
              </a:solidFill>
            </a:ln>
          </p:spPr>
          <p:style>
            <a:lnRef idx="1">
              <a:schemeClr val="accent3"/>
            </a:lnRef>
            <a:fillRef idx="0">
              <a:schemeClr val="accent3"/>
            </a:fillRef>
            <a:effectRef idx="0">
              <a:schemeClr val="accent3"/>
            </a:effectRef>
            <a:fontRef idx="minor">
              <a:schemeClr val="tx1"/>
            </a:fontRef>
          </p:style>
        </p:cxnSp>
        <p:sp>
          <p:nvSpPr>
            <p:cNvPr id="8" name="1 Título"/>
            <p:cNvSpPr txBox="1">
              <a:spLocks/>
            </p:cNvSpPr>
            <p:nvPr/>
          </p:nvSpPr>
          <p:spPr>
            <a:xfrm>
              <a:off x="4603429" y="312678"/>
              <a:ext cx="4779750" cy="465197"/>
            </a:xfrm>
            <a:prstGeom prst="rect">
              <a:avLst/>
            </a:prstGeom>
          </p:spPr>
          <p:txBody>
            <a:bodyPr/>
            <a:lstStyle>
              <a:lvl1pPr algn="ctr" defTabSz="914400" rtl="0" eaLnBrk="1" latinLnBrk="0" hangingPunct="1">
                <a:spcBef>
                  <a:spcPct val="0"/>
                </a:spcBef>
                <a:buNone/>
                <a:defRPr sz="1100" kern="1200">
                  <a:solidFill>
                    <a:schemeClr val="tx1"/>
                  </a:solidFill>
                  <a:latin typeface="Soberana Titular" panose="02000000000000000000" pitchFamily="50" charset="0"/>
                  <a:ea typeface="+mj-ea"/>
                  <a:cs typeface="+mj-cs"/>
                </a:defRPr>
              </a:lvl1pPr>
            </a:lstStyle>
            <a:p>
              <a:endParaRPr lang="es-ES" sz="1000" dirty="0" smtClean="0">
                <a:solidFill>
                  <a:srgbClr val="777772"/>
                </a:solidFill>
                <a:latin typeface="Soberana Titular" panose="02000000000000000000" pitchFamily="50" charset="0"/>
              </a:endParaRPr>
            </a:p>
            <a:p>
              <a:r>
                <a:rPr lang="es-ES" sz="1000" b="1" dirty="0" smtClean="0">
                  <a:solidFill>
                    <a:srgbClr val="777772"/>
                  </a:solidFill>
                  <a:latin typeface="Soberana Titular" panose="02000000000000000000" pitchFamily="50" charset="0"/>
                </a:rPr>
                <a:t>Dirección</a:t>
              </a:r>
              <a:r>
                <a:rPr lang="es-ES" sz="1000" b="1" baseline="0" dirty="0" smtClean="0">
                  <a:solidFill>
                    <a:srgbClr val="777772"/>
                  </a:solidFill>
                  <a:latin typeface="Soberana Titular" panose="02000000000000000000" pitchFamily="50" charset="0"/>
                </a:rPr>
                <a:t> General de Educación Superior Tecnológica</a:t>
              </a:r>
              <a:endParaRPr lang="es-ES" sz="1000" b="1" dirty="0">
                <a:solidFill>
                  <a:srgbClr val="777772"/>
                </a:solidFill>
                <a:latin typeface="Soberana Titular" panose="02000000000000000000" pitchFamily="50" charset="0"/>
              </a:endParaRPr>
            </a:p>
          </p:txBody>
        </p:sp>
        <p:sp>
          <p:nvSpPr>
            <p:cNvPr id="9" name="1 Título"/>
            <p:cNvSpPr txBox="1">
              <a:spLocks/>
            </p:cNvSpPr>
            <p:nvPr/>
          </p:nvSpPr>
          <p:spPr>
            <a:xfrm>
              <a:off x="15951" y="866265"/>
              <a:ext cx="9124157" cy="283189"/>
            </a:xfrm>
            <a:prstGeom prst="rect">
              <a:avLst/>
            </a:prstGeom>
          </p:spPr>
          <p:txBody>
            <a:bodyPr/>
            <a:lstStyle>
              <a:lvl1pPr algn="ctr" defTabSz="914400" rtl="0" eaLnBrk="1" latinLnBrk="0" hangingPunct="1">
                <a:spcBef>
                  <a:spcPct val="0"/>
                </a:spcBef>
                <a:buNone/>
                <a:defRPr sz="1100" kern="1200">
                  <a:solidFill>
                    <a:schemeClr val="tx1"/>
                  </a:solidFill>
                  <a:latin typeface="Soberana Titular" panose="02000000000000000000" pitchFamily="50" charset="0"/>
                  <a:ea typeface="+mj-ea"/>
                  <a:cs typeface="+mj-cs"/>
                </a:defRPr>
              </a:lvl1pPr>
            </a:lstStyle>
            <a:p>
              <a:endParaRPr lang="es-ES" sz="1200" dirty="0">
                <a:solidFill>
                  <a:srgbClr val="007A33"/>
                </a:solidFill>
                <a:latin typeface="Soberana Titular" panose="02000000000000000000" pitchFamily="50" charset="0"/>
              </a:endParaRPr>
            </a:p>
          </p:txBody>
        </p:sp>
      </p:grpSp>
      <p:sp>
        <p:nvSpPr>
          <p:cNvPr id="14" name="Título 1"/>
          <p:cNvSpPr txBox="1">
            <a:spLocks/>
          </p:cNvSpPr>
          <p:nvPr/>
        </p:nvSpPr>
        <p:spPr>
          <a:xfrm>
            <a:off x="647752" y="1384609"/>
            <a:ext cx="7772400" cy="2555575"/>
          </a:xfrm>
          <a:prstGeom prst="rect">
            <a:avLst/>
          </a:prstGeom>
          <a:solidFill>
            <a:schemeClr val="bg1"/>
          </a:solidFill>
        </p:spPr>
        <p:txBody>
          <a:bodyPr vert="horz" lIns="91440" tIns="45720" rIns="91440" bIns="45720" rtlCol="0" anchor="ctr">
            <a:normAutofit/>
          </a:bodyPr>
          <a:lstStyle>
            <a:lvl1pPr algn="r" defTabSz="457200" rtl="0" eaLnBrk="1" latinLnBrk="0" hangingPunct="1">
              <a:spcBef>
                <a:spcPct val="0"/>
              </a:spcBef>
              <a:buNone/>
              <a:defRPr sz="4000" b="1" kern="1200">
                <a:solidFill>
                  <a:schemeClr val="bg1"/>
                </a:solidFill>
                <a:latin typeface="Times New Roman"/>
                <a:ea typeface="+mj-ea"/>
                <a:cs typeface="Times New Roman"/>
              </a:defRPr>
            </a:lvl1pPr>
          </a:lstStyle>
          <a:p>
            <a:pPr algn="ctr"/>
            <a:r>
              <a:rPr lang="es-ES" dirty="0" smtClean="0">
                <a:solidFill>
                  <a:srgbClr val="800000"/>
                </a:solidFill>
              </a:rPr>
              <a:t>Aspectos generales de la investigación educativa de los institutos tecnológicos</a:t>
            </a:r>
            <a:endParaRPr lang="es-ES" dirty="0">
              <a:solidFill>
                <a:srgbClr val="800000"/>
              </a:solidFill>
            </a:endParaRPr>
          </a:p>
        </p:txBody>
      </p:sp>
      <p:sp>
        <p:nvSpPr>
          <p:cNvPr id="15" name="CuadroTexto 14"/>
          <p:cNvSpPr txBox="1"/>
          <p:nvPr/>
        </p:nvSpPr>
        <p:spPr>
          <a:xfrm>
            <a:off x="3197282" y="4292100"/>
            <a:ext cx="2312928" cy="584776"/>
          </a:xfrm>
          <a:prstGeom prst="rect">
            <a:avLst/>
          </a:prstGeom>
          <a:noFill/>
        </p:spPr>
        <p:txBody>
          <a:bodyPr wrap="square" rtlCol="0">
            <a:spAutoFit/>
          </a:bodyPr>
          <a:lstStyle/>
          <a:p>
            <a:r>
              <a:rPr lang="es-ES" sz="3200" b="1" dirty="0" smtClean="0">
                <a:solidFill>
                  <a:schemeClr val="tx1">
                    <a:lumMod val="50000"/>
                    <a:lumOff val="50000"/>
                  </a:schemeClr>
                </a:solidFill>
                <a:latin typeface="Times New Roman"/>
                <a:cs typeface="Times New Roman"/>
              </a:rPr>
              <a:t>Curso-taller</a:t>
            </a:r>
            <a:endParaRPr lang="es-ES" sz="3200" b="1" dirty="0">
              <a:solidFill>
                <a:schemeClr val="tx1">
                  <a:lumMod val="50000"/>
                  <a:lumOff val="50000"/>
                </a:schemeClr>
              </a:solidFill>
              <a:latin typeface="Times New Roman"/>
              <a:cs typeface="Times New Roman"/>
            </a:endParaRPr>
          </a:p>
        </p:txBody>
      </p:sp>
      <p:sp>
        <p:nvSpPr>
          <p:cNvPr id="16" name="CuadroTexto 15"/>
          <p:cNvSpPr txBox="1"/>
          <p:nvPr/>
        </p:nvSpPr>
        <p:spPr>
          <a:xfrm>
            <a:off x="6071189" y="5401203"/>
            <a:ext cx="2963271" cy="646331"/>
          </a:xfrm>
          <a:prstGeom prst="rect">
            <a:avLst/>
          </a:prstGeom>
          <a:noFill/>
        </p:spPr>
        <p:txBody>
          <a:bodyPr wrap="none" rtlCol="0">
            <a:spAutoFit/>
          </a:bodyPr>
          <a:lstStyle/>
          <a:p>
            <a:pPr algn="r"/>
            <a:r>
              <a:rPr lang="es-ES" b="1" dirty="0" smtClean="0">
                <a:solidFill>
                  <a:srgbClr val="800000"/>
                </a:solidFill>
              </a:rPr>
              <a:t>Querétaro, </a:t>
            </a:r>
            <a:r>
              <a:rPr lang="es-ES" b="1" dirty="0" err="1" smtClean="0">
                <a:solidFill>
                  <a:srgbClr val="800000"/>
                </a:solidFill>
              </a:rPr>
              <a:t>Qro</a:t>
            </a:r>
            <a:r>
              <a:rPr lang="es-ES" b="1" dirty="0" smtClean="0">
                <a:solidFill>
                  <a:srgbClr val="800000"/>
                </a:solidFill>
              </a:rPr>
              <a:t>.</a:t>
            </a:r>
          </a:p>
          <a:p>
            <a:pPr algn="r"/>
            <a:r>
              <a:rPr lang="es-ES" b="1" dirty="0" smtClean="0">
                <a:solidFill>
                  <a:srgbClr val="800000"/>
                </a:solidFill>
              </a:rPr>
              <a:t>Del 16 al 18 de junio de 2014</a:t>
            </a:r>
            <a:endParaRPr lang="es-ES" b="1" dirty="0">
              <a:solidFill>
                <a:srgbClr val="800000"/>
              </a:solidFill>
            </a:endParaRPr>
          </a:p>
        </p:txBody>
      </p:sp>
    </p:spTree>
    <p:extLst>
      <p:ext uri="{BB962C8B-B14F-4D97-AF65-F5344CB8AC3E}">
        <p14:creationId xmlns:p14="http://schemas.microsoft.com/office/powerpoint/2010/main" val="351558914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CC0000"/>
          </a:solidFill>
        </p:spPr>
        <p:txBody>
          <a:bodyPr/>
          <a:lstStyle/>
          <a:p>
            <a:r>
              <a:rPr lang="es-ES" smtClean="0"/>
              <a:t>Modelos educativos y currículo</a:t>
            </a:r>
            <a:endParaRPr lang="es-MX" dirty="0"/>
          </a:p>
        </p:txBody>
      </p:sp>
      <p:sp>
        <p:nvSpPr>
          <p:cNvPr id="3" name="Marcador de contenido 2"/>
          <p:cNvSpPr>
            <a:spLocks noGrp="1"/>
          </p:cNvSpPr>
          <p:nvPr>
            <p:ph idx="1"/>
          </p:nvPr>
        </p:nvSpPr>
        <p:spPr>
          <a:xfrm>
            <a:off x="617970" y="1470328"/>
            <a:ext cx="8229600" cy="4648119"/>
          </a:xfrm>
        </p:spPr>
        <p:txBody>
          <a:bodyPr>
            <a:normAutofit fontScale="92500" lnSpcReduction="10000"/>
          </a:bodyPr>
          <a:lstStyle/>
          <a:p>
            <a:pPr marL="0" indent="0">
              <a:buNone/>
            </a:pPr>
            <a:r>
              <a:rPr lang="es-ES_tradnl" dirty="0" smtClean="0">
                <a:solidFill>
                  <a:srgbClr val="404040"/>
                </a:solidFill>
              </a:rPr>
              <a:t>Ejemplos de temas para esta línea de investigación son vigencia del modelo educativo, educación por competencias, desarrollo y certificación de competencias profesionales, revisiones teóricas del estado del arte de nuevas propuestas, prácticas didáctico-pedagógicas, innovación curricular, educación formal y no formal, currículo y formación profesional, evaluación curricular y nuevas modalidades educativas, entre otros.</a:t>
            </a:r>
            <a:endParaRPr lang="es-MX" dirty="0" smtClean="0">
              <a:solidFill>
                <a:srgbClr val="404040"/>
              </a:solidFill>
            </a:endParaRPr>
          </a:p>
          <a:p>
            <a:endParaRPr lang="es-MX" dirty="0">
              <a:solidFill>
                <a:srgbClr val="800000"/>
              </a:solidFill>
            </a:endParaRPr>
          </a:p>
        </p:txBody>
      </p:sp>
    </p:spTree>
    <p:extLst>
      <p:ext uri="{BB962C8B-B14F-4D97-AF65-F5344CB8AC3E}">
        <p14:creationId xmlns:p14="http://schemas.microsoft.com/office/powerpoint/2010/main" val="30334085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Docencia y aprendizaje</a:t>
            </a:r>
            <a:endParaRPr lang="es-MX" dirty="0"/>
          </a:p>
        </p:txBody>
      </p:sp>
      <p:sp>
        <p:nvSpPr>
          <p:cNvPr id="3" name="Marcador de contenido 2"/>
          <p:cNvSpPr>
            <a:spLocks noGrp="1"/>
          </p:cNvSpPr>
          <p:nvPr>
            <p:ph idx="1"/>
          </p:nvPr>
        </p:nvSpPr>
        <p:spPr>
          <a:xfrm>
            <a:off x="650124" y="1470328"/>
            <a:ext cx="8229600" cy="4648119"/>
          </a:xfrm>
        </p:spPr>
        <p:txBody>
          <a:bodyPr>
            <a:normAutofit fontScale="92500" lnSpcReduction="10000"/>
          </a:bodyPr>
          <a:lstStyle/>
          <a:p>
            <a:pPr marL="0" indent="0">
              <a:buNone/>
            </a:pPr>
            <a:r>
              <a:rPr lang="es-ES" dirty="0" smtClean="0"/>
              <a:t>En esta línea de investigación, se incluyen proyectos, actividades y estudios relacionados con las actitudes y comportamientos del profesor y de los estudiantes; con la organización del curso, taller o laboratorio; con las estrategias, métodos, técnicas y materiales didácticos, con los resultados de aprendizaje y, en general, con aquellas iniciativas encaminadas a enriquecer o mejorar la práctica docente y el aprendizaje de los estudiantes.</a:t>
            </a:r>
            <a:endParaRPr lang="es-MX" dirty="0" smtClean="0"/>
          </a:p>
          <a:p>
            <a:pPr marL="0" indent="0">
              <a:buNone/>
            </a:pPr>
            <a:endParaRPr lang="es-MX" dirty="0"/>
          </a:p>
        </p:txBody>
      </p:sp>
    </p:spTree>
    <p:extLst>
      <p:ext uri="{BB962C8B-B14F-4D97-AF65-F5344CB8AC3E}">
        <p14:creationId xmlns:p14="http://schemas.microsoft.com/office/powerpoint/2010/main" val="345096054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CC0000"/>
          </a:solidFill>
        </p:spPr>
        <p:txBody>
          <a:bodyPr/>
          <a:lstStyle/>
          <a:p>
            <a:r>
              <a:rPr lang="es-ES" dirty="0" smtClean="0"/>
              <a:t>Docencia y aprendizaje</a:t>
            </a:r>
            <a:endParaRPr lang="es-MX" dirty="0"/>
          </a:p>
        </p:txBody>
      </p:sp>
      <p:sp>
        <p:nvSpPr>
          <p:cNvPr id="3" name="Marcador de contenido 2"/>
          <p:cNvSpPr>
            <a:spLocks noGrp="1"/>
          </p:cNvSpPr>
          <p:nvPr>
            <p:ph idx="1"/>
          </p:nvPr>
        </p:nvSpPr>
        <p:spPr>
          <a:xfrm>
            <a:off x="634047" y="1470328"/>
            <a:ext cx="8229600" cy="4648119"/>
          </a:xfrm>
        </p:spPr>
        <p:txBody>
          <a:bodyPr>
            <a:normAutofit fontScale="92500" lnSpcReduction="10000"/>
          </a:bodyPr>
          <a:lstStyle/>
          <a:p>
            <a:pPr marL="0" indent="0">
              <a:buNone/>
            </a:pPr>
            <a:r>
              <a:rPr lang="es-ES_tradnl" dirty="0" smtClean="0">
                <a:solidFill>
                  <a:srgbClr val="404040"/>
                </a:solidFill>
              </a:rPr>
              <a:t>Ejemplos de temas para esta línea de investigación son estilos de aprendizaje; aprendizaje basado en proyectos o en problemas; estrategias de aprendizaje y de enseñanza; prácticas educativas y ambientes de aprendizaje; didácticas especiales; </a:t>
            </a:r>
            <a:r>
              <a:rPr lang="es-ES" dirty="0" smtClean="0">
                <a:solidFill>
                  <a:srgbClr val="404040"/>
                </a:solidFill>
              </a:rPr>
              <a:t>motivación, afectividad, percepción, atención y actitudes; estrategias constructivistas y aprendizaje significativo; medición y evaluación del aprendizaje y la docencia.</a:t>
            </a:r>
            <a:endParaRPr lang="es-MX" dirty="0" smtClean="0">
              <a:solidFill>
                <a:srgbClr val="404040"/>
              </a:solidFill>
            </a:endParaRPr>
          </a:p>
          <a:p>
            <a:pPr marL="0" indent="0">
              <a:buNone/>
            </a:pPr>
            <a:endParaRPr lang="es-MX" dirty="0"/>
          </a:p>
        </p:txBody>
      </p:sp>
    </p:spTree>
    <p:extLst>
      <p:ext uri="{BB962C8B-B14F-4D97-AF65-F5344CB8AC3E}">
        <p14:creationId xmlns:p14="http://schemas.microsoft.com/office/powerpoint/2010/main" val="137526205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CC0000"/>
          </a:solidFill>
        </p:spPr>
        <p:txBody>
          <a:bodyPr/>
          <a:lstStyle/>
          <a:p>
            <a:r>
              <a:rPr lang="es-ES" dirty="0" smtClean="0"/>
              <a:t>Indicadores de desempeño</a:t>
            </a:r>
            <a:endParaRPr lang="es-MX" dirty="0"/>
          </a:p>
        </p:txBody>
      </p:sp>
      <p:sp>
        <p:nvSpPr>
          <p:cNvPr id="3" name="Marcador de contenido 2"/>
          <p:cNvSpPr>
            <a:spLocks noGrp="1"/>
          </p:cNvSpPr>
          <p:nvPr>
            <p:ph idx="1"/>
          </p:nvPr>
        </p:nvSpPr>
        <p:spPr>
          <a:xfrm>
            <a:off x="617970" y="1470328"/>
            <a:ext cx="8229600" cy="4648119"/>
          </a:xfrm>
        </p:spPr>
        <p:txBody>
          <a:bodyPr>
            <a:normAutofit fontScale="85000" lnSpcReduction="10000"/>
          </a:bodyPr>
          <a:lstStyle/>
          <a:p>
            <a:pPr marL="0" indent="0">
              <a:buNone/>
            </a:pPr>
            <a:r>
              <a:rPr lang="es-ES" dirty="0" smtClean="0"/>
              <a:t>En esta línea de investigación, se incluyen proyectos, actividades y estudios relacionados con las teorías, fundamentos, objetivos, funciones y modelos de la evaluación; con las estrategias, métodos y técnicas de evaluación; con la interpretación y uso de los resultados de la evaluación; con los tipos y ámbitos de la evaluación y, en general, con los proyectos y actividades de investigación educativa encaminadas al desarrollo (planeación, implementación y valoración) de indicadores de desempeño y a la creación de una cultura de evaluación en la práctica educativa.</a:t>
            </a:r>
            <a:endParaRPr lang="es-MX" dirty="0" smtClean="0"/>
          </a:p>
          <a:p>
            <a:endParaRPr lang="es-MX" dirty="0"/>
          </a:p>
        </p:txBody>
      </p:sp>
    </p:spTree>
    <p:extLst>
      <p:ext uri="{BB962C8B-B14F-4D97-AF65-F5344CB8AC3E}">
        <p14:creationId xmlns:p14="http://schemas.microsoft.com/office/powerpoint/2010/main" val="177759939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CC0000"/>
          </a:solidFill>
        </p:spPr>
        <p:txBody>
          <a:bodyPr/>
          <a:lstStyle/>
          <a:p>
            <a:r>
              <a:rPr lang="es-ES" dirty="0" smtClean="0"/>
              <a:t>Indicadores de desempeño</a:t>
            </a:r>
            <a:endParaRPr lang="es-MX" dirty="0"/>
          </a:p>
        </p:txBody>
      </p:sp>
      <p:sp>
        <p:nvSpPr>
          <p:cNvPr id="3" name="Marcador de contenido 2"/>
          <p:cNvSpPr>
            <a:spLocks noGrp="1"/>
          </p:cNvSpPr>
          <p:nvPr>
            <p:ph idx="1"/>
          </p:nvPr>
        </p:nvSpPr>
        <p:spPr>
          <a:xfrm>
            <a:off x="666201" y="1470328"/>
            <a:ext cx="8229600" cy="4648119"/>
          </a:xfrm>
        </p:spPr>
        <p:txBody>
          <a:bodyPr>
            <a:normAutofit fontScale="92500" lnSpcReduction="10000"/>
          </a:bodyPr>
          <a:lstStyle/>
          <a:p>
            <a:pPr marL="0" indent="0">
              <a:buNone/>
            </a:pPr>
            <a:r>
              <a:rPr lang="es-ES" dirty="0" smtClean="0">
                <a:solidFill>
                  <a:srgbClr val="404040"/>
                </a:solidFill>
              </a:rPr>
              <a:t>Ejemplos de temas para esta línea de investigación son evaluación y rendición de cuentas; certificación y acreditación de procesos educativos; evaluación institucional y departamental; evaluación del docente; evaluación del aprendizaje; estudios de predicción; evaluación formativas versus sumativa; evaluación de, por y para competencias; evaluación adaptativa; evaluación centrada en indicadores.</a:t>
            </a:r>
            <a:endParaRPr lang="es-MX" dirty="0" smtClean="0">
              <a:solidFill>
                <a:srgbClr val="404040"/>
              </a:solidFill>
            </a:endParaRPr>
          </a:p>
          <a:p>
            <a:pPr marL="0" indent="0">
              <a:buNone/>
            </a:pPr>
            <a:endParaRPr lang="es-MX" dirty="0">
              <a:solidFill>
                <a:srgbClr val="404040"/>
              </a:solidFill>
            </a:endParaRPr>
          </a:p>
        </p:txBody>
      </p:sp>
    </p:spTree>
    <p:extLst>
      <p:ext uri="{BB962C8B-B14F-4D97-AF65-F5344CB8AC3E}">
        <p14:creationId xmlns:p14="http://schemas.microsoft.com/office/powerpoint/2010/main" val="302863624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28447"/>
            <a:ext cx="7729534" cy="1152128"/>
          </a:xfrm>
        </p:spPr>
        <p:txBody>
          <a:bodyPr>
            <a:normAutofit fontScale="90000"/>
          </a:bodyPr>
          <a:lstStyle/>
          <a:p>
            <a:r>
              <a:rPr lang="es-ES" dirty="0" smtClean="0"/>
              <a:t>Tecnologías de la información y de la comunicación (TIC)</a:t>
            </a:r>
            <a:endParaRPr lang="es-MX" dirty="0"/>
          </a:p>
        </p:txBody>
      </p:sp>
      <p:sp>
        <p:nvSpPr>
          <p:cNvPr id="3" name="Marcador de contenido 2"/>
          <p:cNvSpPr>
            <a:spLocks noGrp="1"/>
          </p:cNvSpPr>
          <p:nvPr>
            <p:ph idx="1"/>
          </p:nvPr>
        </p:nvSpPr>
        <p:spPr>
          <a:xfrm>
            <a:off x="755575" y="1732299"/>
            <a:ext cx="7942277" cy="4824536"/>
          </a:xfrm>
        </p:spPr>
        <p:txBody>
          <a:bodyPr>
            <a:normAutofit/>
          </a:bodyPr>
          <a:lstStyle/>
          <a:p>
            <a:pPr marL="0" indent="0">
              <a:buNone/>
            </a:pPr>
            <a:r>
              <a:rPr lang="es-ES_tradnl" dirty="0" smtClean="0"/>
              <a:t>En esta línea de investigación, se incluyen proyectos, actividades y estudios relacionados con la integración de las TIC, con su uso por parte de profesores y estudiantes, con su poder transformador, con los beneficios y riesgos de su uso, con los modelos y modalidades de educación en línea, con sistemas de administración del aprendizaje.</a:t>
            </a:r>
            <a:endParaRPr lang="es-MX" dirty="0" smtClean="0"/>
          </a:p>
          <a:p>
            <a:pPr marL="0" indent="0">
              <a:buNone/>
            </a:pPr>
            <a:endParaRPr lang="es-MX" dirty="0"/>
          </a:p>
        </p:txBody>
      </p:sp>
    </p:spTree>
    <p:extLst>
      <p:ext uri="{BB962C8B-B14F-4D97-AF65-F5344CB8AC3E}">
        <p14:creationId xmlns:p14="http://schemas.microsoft.com/office/powerpoint/2010/main" val="165197336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7729534" cy="1152128"/>
          </a:xfrm>
          <a:solidFill>
            <a:srgbClr val="CC0000"/>
          </a:solidFill>
        </p:spPr>
        <p:txBody>
          <a:bodyPr>
            <a:normAutofit fontScale="90000"/>
          </a:bodyPr>
          <a:lstStyle/>
          <a:p>
            <a:r>
              <a:rPr lang="es-ES" dirty="0" smtClean="0"/>
              <a:t>Tecnologías de la información y de la comunicación (TIC)</a:t>
            </a:r>
            <a:endParaRPr lang="es-MX" dirty="0"/>
          </a:p>
        </p:txBody>
      </p:sp>
      <p:sp>
        <p:nvSpPr>
          <p:cNvPr id="3" name="Marcador de contenido 2"/>
          <p:cNvSpPr>
            <a:spLocks noGrp="1"/>
          </p:cNvSpPr>
          <p:nvPr>
            <p:ph idx="1"/>
          </p:nvPr>
        </p:nvSpPr>
        <p:spPr>
          <a:xfrm>
            <a:off x="916346" y="1772816"/>
            <a:ext cx="7715304" cy="4824536"/>
          </a:xfrm>
        </p:spPr>
        <p:txBody>
          <a:bodyPr>
            <a:normAutofit/>
          </a:bodyPr>
          <a:lstStyle/>
          <a:p>
            <a:pPr marL="0" indent="0">
              <a:buNone/>
            </a:pPr>
            <a:r>
              <a:rPr lang="es-ES_tradnl" dirty="0" smtClean="0">
                <a:solidFill>
                  <a:srgbClr val="404040"/>
                </a:solidFill>
              </a:rPr>
              <a:t>Ejemplos de temas para esta línea de investigación son el impacto de las TIC en el proceso educativo; la alfabetización e inclusión digital; las plataformas y los espacios virtuales; el Diseño y Desarrollo de Tecnología para la Educación (D&amp;DTE); las modalidades de educación mediadas por tecnología.</a:t>
            </a:r>
            <a:endParaRPr lang="es-MX" dirty="0" smtClean="0">
              <a:solidFill>
                <a:srgbClr val="404040"/>
              </a:solidFill>
            </a:endParaRPr>
          </a:p>
          <a:p>
            <a:endParaRPr lang="es-MX" dirty="0">
              <a:solidFill>
                <a:srgbClr val="800000"/>
              </a:solidFill>
            </a:endParaRPr>
          </a:p>
        </p:txBody>
      </p:sp>
    </p:spTree>
    <p:extLst>
      <p:ext uri="{BB962C8B-B14F-4D97-AF65-F5344CB8AC3E}">
        <p14:creationId xmlns:p14="http://schemas.microsoft.com/office/powerpoint/2010/main" val="268396285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Gestión</a:t>
            </a:r>
            <a:endParaRPr lang="es-MX" dirty="0"/>
          </a:p>
        </p:txBody>
      </p:sp>
      <p:sp>
        <p:nvSpPr>
          <p:cNvPr id="3" name="Marcador de contenido 2"/>
          <p:cNvSpPr>
            <a:spLocks noGrp="1"/>
          </p:cNvSpPr>
          <p:nvPr>
            <p:ph idx="1"/>
          </p:nvPr>
        </p:nvSpPr>
        <p:spPr>
          <a:xfrm>
            <a:off x="634047" y="1470328"/>
            <a:ext cx="8229600" cy="4648119"/>
          </a:xfrm>
        </p:spPr>
        <p:txBody>
          <a:bodyPr>
            <a:normAutofit/>
          </a:bodyPr>
          <a:lstStyle/>
          <a:p>
            <a:pPr marL="0" indent="0">
              <a:buNone/>
            </a:pPr>
            <a:r>
              <a:rPr lang="es-ES" dirty="0" smtClean="0"/>
              <a:t>En esta línea de investigación se incluyen proyectos, actividades y estudios relacionados con la teoría y los modelos de gestión y desarrollo organizacional, con la planificación, la dirección, organización y evaluación del proceso educativo y de los procesos estratégicos, con las tendencias administrativas y la política educativa, con modelos y estilos de liderazgo.</a:t>
            </a:r>
            <a:endParaRPr lang="es-MX" dirty="0" smtClean="0"/>
          </a:p>
          <a:p>
            <a:pPr marL="0" indent="0">
              <a:buNone/>
            </a:pPr>
            <a:endParaRPr lang="es-MX" dirty="0"/>
          </a:p>
        </p:txBody>
      </p:sp>
    </p:spTree>
    <p:extLst>
      <p:ext uri="{BB962C8B-B14F-4D97-AF65-F5344CB8AC3E}">
        <p14:creationId xmlns:p14="http://schemas.microsoft.com/office/powerpoint/2010/main" val="291870001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CC0000"/>
          </a:solidFill>
        </p:spPr>
        <p:txBody>
          <a:bodyPr/>
          <a:lstStyle/>
          <a:p>
            <a:r>
              <a:rPr lang="es-ES" dirty="0" smtClean="0"/>
              <a:t>Gestión</a:t>
            </a:r>
            <a:endParaRPr lang="es-MX" dirty="0"/>
          </a:p>
        </p:txBody>
      </p:sp>
      <p:sp>
        <p:nvSpPr>
          <p:cNvPr id="3" name="Marcador de contenido 2"/>
          <p:cNvSpPr>
            <a:spLocks noGrp="1"/>
          </p:cNvSpPr>
          <p:nvPr>
            <p:ph idx="1"/>
          </p:nvPr>
        </p:nvSpPr>
        <p:spPr>
          <a:xfrm>
            <a:off x="666201" y="1470328"/>
            <a:ext cx="8229600" cy="4648119"/>
          </a:xfrm>
        </p:spPr>
        <p:txBody>
          <a:bodyPr>
            <a:normAutofit/>
          </a:bodyPr>
          <a:lstStyle/>
          <a:p>
            <a:pPr marL="0" indent="0">
              <a:buNone/>
            </a:pPr>
            <a:r>
              <a:rPr lang="es-ES" dirty="0" smtClean="0">
                <a:solidFill>
                  <a:srgbClr val="404040"/>
                </a:solidFill>
              </a:rPr>
              <a:t>Ejemplos de temas para esta línea de investigación son uso eficiente de recursos institucionales, liderazgo educativo, trabajo colaborativo y equipos de trabajo, comunicación organizacional y trabajo conversacional, evaluación de personal, cultura organizacional, formación y evaluación de recursos humanos, legislación y reformas educativas.</a:t>
            </a:r>
            <a:endParaRPr lang="es-MX" dirty="0" smtClean="0">
              <a:solidFill>
                <a:srgbClr val="404040"/>
              </a:solidFill>
            </a:endParaRPr>
          </a:p>
          <a:p>
            <a:endParaRPr lang="es-MX" dirty="0">
              <a:solidFill>
                <a:srgbClr val="404040"/>
              </a:solidFill>
            </a:endParaRPr>
          </a:p>
        </p:txBody>
      </p:sp>
    </p:spTree>
    <p:extLst>
      <p:ext uri="{BB962C8B-B14F-4D97-AF65-F5344CB8AC3E}">
        <p14:creationId xmlns:p14="http://schemas.microsoft.com/office/powerpoint/2010/main" val="315588334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Tutoría</a:t>
            </a:r>
            <a:endParaRPr lang="es-MX" dirty="0"/>
          </a:p>
        </p:txBody>
      </p:sp>
      <p:sp>
        <p:nvSpPr>
          <p:cNvPr id="3" name="Marcador de contenido 2"/>
          <p:cNvSpPr>
            <a:spLocks noGrp="1"/>
          </p:cNvSpPr>
          <p:nvPr>
            <p:ph idx="1"/>
          </p:nvPr>
        </p:nvSpPr>
        <p:spPr>
          <a:xfrm>
            <a:off x="650124" y="1470328"/>
            <a:ext cx="8229600" cy="4648119"/>
          </a:xfrm>
        </p:spPr>
        <p:txBody>
          <a:bodyPr>
            <a:normAutofit/>
          </a:bodyPr>
          <a:lstStyle/>
          <a:p>
            <a:pPr marL="0" indent="0">
              <a:buNone/>
            </a:pPr>
            <a:r>
              <a:rPr lang="es-ES" dirty="0" smtClean="0"/>
              <a:t>En esta línea de investigación se incluyen proyectos, actividades y estudios relacionados con las teorías y modelos de tutoría, estado del arte de las tutorías, enfoques y aproximaciones teórico-metodológicas a la práctica de la tutoría, distinciones de otras formas y modelos de acompañamiento, relaciones entre tutoría y éxito académico, modalidades de tutoría, formación de tutores.</a:t>
            </a:r>
            <a:endParaRPr lang="es-MX" dirty="0" smtClean="0"/>
          </a:p>
          <a:p>
            <a:pPr marL="0" indent="0">
              <a:buNone/>
            </a:pPr>
            <a:endParaRPr lang="es-MX" dirty="0"/>
          </a:p>
        </p:txBody>
      </p:sp>
    </p:spTree>
    <p:extLst>
      <p:ext uri="{BB962C8B-B14F-4D97-AF65-F5344CB8AC3E}">
        <p14:creationId xmlns:p14="http://schemas.microsoft.com/office/powerpoint/2010/main" val="143158940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type="body" orient="vert" idx="1"/>
          </p:nvPr>
        </p:nvSpPr>
        <p:spPr/>
        <p:txBody>
          <a:bodyPr/>
          <a:lstStyle/>
          <a:p>
            <a:pPr marL="0" indent="0" algn="r">
              <a:buNone/>
            </a:pPr>
            <a:r>
              <a:rPr lang="es-ES" dirty="0" smtClean="0"/>
              <a:t>Dar a conocer y compartir</a:t>
            </a:r>
          </a:p>
          <a:p>
            <a:pPr marL="0" indent="0" algn="r">
              <a:buNone/>
            </a:pPr>
            <a:r>
              <a:rPr lang="es-ES" dirty="0" smtClean="0">
                <a:solidFill>
                  <a:srgbClr val="595959"/>
                </a:solidFill>
              </a:rPr>
              <a:t> con los profesores de los tecnológicos</a:t>
            </a:r>
          </a:p>
          <a:p>
            <a:pPr marL="0" indent="0" algn="r">
              <a:buNone/>
            </a:pPr>
            <a:r>
              <a:rPr lang="es-ES" dirty="0" smtClean="0"/>
              <a:t>interesados</a:t>
            </a:r>
          </a:p>
          <a:p>
            <a:pPr marL="0" indent="0" algn="r">
              <a:buNone/>
            </a:pPr>
            <a:r>
              <a:rPr lang="es-ES" dirty="0" smtClean="0">
                <a:solidFill>
                  <a:schemeClr val="tx1">
                    <a:lumMod val="65000"/>
                    <a:lumOff val="35000"/>
                  </a:schemeClr>
                </a:solidFill>
              </a:rPr>
              <a:t>en la mejora del proceso educativo</a:t>
            </a:r>
          </a:p>
          <a:p>
            <a:pPr marL="0" indent="0" algn="r">
              <a:buNone/>
            </a:pPr>
            <a:r>
              <a:rPr lang="es-ES" dirty="0" smtClean="0"/>
              <a:t>de nuestras instituciones</a:t>
            </a:r>
          </a:p>
          <a:p>
            <a:pPr marL="0" indent="0" algn="r">
              <a:buNone/>
            </a:pPr>
            <a:r>
              <a:rPr lang="es-ES" dirty="0" smtClean="0">
                <a:solidFill>
                  <a:srgbClr val="595959"/>
                </a:solidFill>
              </a:rPr>
              <a:t>aspectos básicos</a:t>
            </a:r>
          </a:p>
          <a:p>
            <a:pPr marL="0" indent="0" algn="r">
              <a:buNone/>
            </a:pPr>
            <a:r>
              <a:rPr lang="es-ES" dirty="0" smtClean="0"/>
              <a:t>de la investigación educativa aplicada</a:t>
            </a:r>
          </a:p>
        </p:txBody>
      </p:sp>
      <p:sp>
        <p:nvSpPr>
          <p:cNvPr id="2" name="Título 1"/>
          <p:cNvSpPr>
            <a:spLocks noGrp="1"/>
          </p:cNvSpPr>
          <p:nvPr>
            <p:ph type="title"/>
          </p:nvPr>
        </p:nvSpPr>
        <p:spPr/>
        <p:txBody>
          <a:bodyPr/>
          <a:lstStyle/>
          <a:p>
            <a:r>
              <a:rPr lang="es-ES" dirty="0" smtClean="0"/>
              <a:t>Objetivo del curso-taller</a:t>
            </a:r>
            <a:endParaRPr lang="es-ES" dirty="0"/>
          </a:p>
        </p:txBody>
      </p:sp>
      <p:sp>
        <p:nvSpPr>
          <p:cNvPr id="18435" name="AutoShape 8" descr="data:image/jpg;base64,/9j/4AAQSkZJRgABAQAAAQABAAD/2wCEAAkGBhQSEBUUEhQVFBQVFRcUFxgXGBUaFBkYFBQXFxcYFRoYHCYeGBojGRcUHy8gIycpLCwvGB4xNTAtNiYrLCoBCQoKDgwOGg8PGikkHyQsLCwsKSksLCkpKSwuLCksLCosKSwsKSwuKSwtLCkpLCwsLCwsKSwsKSwsLCwsLCkpKf/AABEIAM0A9gMBIgACEQEDEQH/xAAcAAEAAQUBAQAAAAAAAAAAAAAAAgEDBAUHBgj/xAA9EAABAwEEBgkCBAUFAQEAAAABAAIRAwQhMfAFEkFRYXEGByKBkaGxwdETMkJS4fEjcoKSwhQkU2KisjP/xAAaAQEAAwEBAQAAAAAAAAAAAAAAAQIDBAUG/8QALxEAAgIBAwIDBwMFAAAAAAAAAAECAxEEITEFEkFR0RMyYXGBkaEiUsEVI0Kx4f/aAAwDAQACEQMRAD8A7iiIgCIiAIiIAiIgCIiAIiIAiIgCIiAIiIAiIgBKjrcFjWq3BlwvccAsWpTcb6r9UflGPfsGb0BnutAGLmqP+tb+YeBWvmkPwa38xn1lPrU/+Jn/AJ+EBsm1wcHNPfCl9WMbvTxWrNKk7Y5nEYJFSmJa76jM4hAbhFrLJpAHC7e33Z8eHHZNdIkICqIiAIiIAiIgCIiAIiIAiIgCIiAIiIAiIgCIiAIiIArFtrarCRjgOZV9YNvqdof9e13m5vh2j3IDFb2ONQ4n8vAcUZSm83qlJiy6bEBBlNXIOQFeaxVLEBhvpDcPCD5KyJaZaYWe5ix6jEBiWigHgubc8XkD1CydD2zWlpxF/wA+fqrDiWmRiFjuf9OqHi5sz/S65w7r/BAeiREQBERAEREAREQBERAEREAREQBERAEREAREQBEVitbWNxN+4XlAX1p6z9Z55/p7K9W0uIIAdfdNyjZqUwR+uKAkxiy6TFFxbOIHBXmEbEBIBCFF0zsjzUK1XVEnDbvxQFwBRqMU271VAamu29YVdsiM3rbWulj5H2K1lVh2oSbfR1XWpMO2IPMXH0WStToy3MY0Mc6CXGJwvN1+C2yEBERAEREAREQBEVCYxQFUWM/SDBgZ5JTtwOCnAMlFaNfgrgKgFUREAREQBERAFYqWNhMlolX0QGMNH0/yheH6xdGOq1KVOnUqUmhhLtSpUa0y6Gy1rgCRDr4nBdBXlemNBrX06prahP8AC1HR9NwkndrB0kCQTsuWdue14Nacd6ycZ01pzSGjn6ra1R1MnsuL6xHIgvLZ7t63Nh673MskPDnWprHgSwfTfUNQGm8vDxDQwkFgZJIEOC9TprQtO00ixwBa4cJBjEHguH6Y0Q6z2h1F33NNx/MDgR3LOials+Ta+GN1wdNsHX7XP32ZhO5r3D1aVsW9fI/HZHRwqtPqwX8FyCkI+5sHfgqiYnbnFdWDkPonRvWMytSFSnSc5h2tcwwRiCJBBG4wVcqdYbBjRreFM/5r5/0RpurZamvRNxjXYfseBscN42EXjxB6TobT1K109anc4few/cwnfvB2OFx4GQJSRV5RvtM9c1koOaypTtEuGsAG0zdMSZqjbPgVLQHWTZ7dW+lRp1Q7V1v4jWARrBv4XuOJ3LCoaNp1db6rGVGtDWAPa1w1nS92I/KaX95W16H9CbPTthtFKn9MsbqQwltMkiPsHZ3+Sq0WTPYWPRha7WcQYwAHuVsERQAiIgCIiAJKwrVbnNwad0nPqtfVrud9zu4KcA2la3tbtlYFrtBqCIgcfj9lYAjN6rrb1OAYwbBvv9PD5WVSqI6mHBWcCpBsqT1m0DctVQqrY2d6hgyERFUBERAEREAREQBeK0+9tpLg8TT+1nd+MbiTfyAXtV5XT+hG0qbnse9usQAy4slx2Xaw2n7ouWVqbjsb0NKW55nQujHUWQ6o6pBMF0Tjiuc9atk/3IeBi1s+YHououcQ2MYAv5BeN6b2HXo65v1HT3QfePBcVUmrMndZHMGcypOk9qTsxNyyHP1YMTs/Q8VGz0752ET5THsleHXL1TyyDT4K7YrW+jUFSk4se3aIwOwg3OBi8EELHNUC7bIP6+yjRfN24H2+VBJ6ux9ZdsYYig4TrGaZEm4SdR7RgAMNgXRepnpvVtVWvQtGoXBrarC1obInVeDffEsjvXEgO1zkeC9T1W6R+jpazOmA8vpO3Q5hif6oPcoZGD6aRUa4ESLwVVQQEREAVFVEBgaXPZb/ADexWsDlsdMm5vM+i1Tzs3qyBc1jy9fhVaM7VZDyMR3hXQ+6VIJMEkmY2Kbxd2h3j3VplSB5yfjw3KQM+xOM8BsQEJ1Ss+z2hY1Qy29am2WxzYgnhEi8YqspKKyy8I9zweyBVV4HRXSF4e5lN/aaS40nkluq5xhzTi1pJIABgEERcvU6H039Ylrmajm7JkEcDAPkso2RlsWnVKPJtURFoZBERAEREAVm12cPYWuGsCMN+6/ZftV5EBzai147NZuo/EtgyAdl+PMXFaHpt2bHUjZEeK9p0rs72VjU1XFrgIIBIBAggxhv71zbpzpprqD2AyZB8CM9y89wxM9WM+6GTndiqRTg7yByEe8eag6pd4o2idUCCCG34zvP/wBMUWXjmvRTPMawW3gmDuV2jShx5ejv0CnRbAIOJu8f1AUgO1dgfSblJBAjbud7x7rJ0PpB1nrU6zI1qVYOEzEtnGL4Vsxqv4Pv5OH6hWxi4bcfEAqCT6o6K9Jadts7K1O7WElpMkHAidt8jZxAW5XLOoetNmrAknVqAAThLAT4yMdy6moIewREQgKhVUQGs0yfs7/Zaqb53Xd/BbLSj51P6v8AFa3UgyN+c8VZAkakcOePh8qsbonaT8fsohoHr3HFSJgbScLsZ2Z4KQTG6Z8O/BBn2KrqXYm9Rjhhv+0X3TtcgJ60++4d/P1Wo0pRLgQ284g4NkeZnDvW2YJN9+6cO4cli2tl6q1lYLReHk8w+nGpVp9mIkXXtxLTOBnbsvV+29Jm2Rra4BJJ7LCdUkjEON8QJnHzCuWupTpk67gwQXmTAuI1iPEGNsrlOmtLutNYvvAFzGzg0YR5z+y85pwlg9vTUrUbvjxPoborp8WyzMrQGuMhzQZAIOwxgRB71t1w3q06XizVtWoYpVIDp/DH2vHAE38CeC7dRrteNZrg4HaCCPELsrn3I4NbpXRZt7r49PoXERFocIREQBERAFpekdmplgdUbIDgbvxO/C3VF9RxMQ03TG5bkrQaR0VVqnWc76QiNZpL6rQfuFIEatNxF2sGudegOSdMtBfwzaC2CXGnUi+ajv4rmgi5wYGU6U7S2Fzqx0ocQ64tuI5SCvoXpTosMsJ1mhrGGmyhSF+rDp1nkk61Q3nhN8m9cK0nZgyo8X6xJdgRiZBvxHJZuWJYOmEHOKwae0Vb+Z8gpsrX37RdzULTTlwjYL/FWKr7xGz5Wy3MWsM2TYv3OEHPBWXSCN4lvgf0ChTq3R3jPl3qtQyJ3gHvB1T/AIoGdZ6jLOH1KxBLKjA0yDi1xPZcMHtlpxwxESu2BcW6gLE41LRWwaGNpc3F2t5Af+l2lVIlyEREKhUJhVWu6QUi6zvgxHaO4hpkg9yhvCySll4MG2Wtjy3VcHAmpBGB1S2Y5SrQWhq61zm36pJj+aJLdzoaPTatlZLdrgA3k3CLg47Z2tP/AFyKV3KWxtOlx3Rl+ZGTO7eqA9+zc3vO3Nyr9PfhuFzf1TV33+kHC5bmJMkj9Lz3DZftO9SZx/Xv8imy/kffyvQH47x8j1CEFQL+PuLwsa3EY7FkEzx9OE71j2hCUc26zKLnGk5oJbDgd8yIIHevBsznYV2LTtlDwJEwT5g/ovMac6J/Usf+opN/iWc6lZoxdSAllWNpa3suO0NnZfy2wzuj3dBqlBKuXHn6nidaMx+xWx0RpmpZ6gqMcWOBxF079YZC1k358t4Unv7N2eS5T32k00zvnRjrEs1qa0OeKVaILH9kE/8AQm4g7BMr1YK+VQ4jDPwvadE+tOtZGim8fWpDBrjDm/yujDhHgumN37j5/U9L/wAqX9H/AA/U7ui830X6dULaIB+lU/43ubrGfyX9rBekW6ae6PFsrlXLtmsMIrNqtbKTHPqOaxjRJc4gNA4krw2keuOzMJFGnUrR+K5jDy1u1/5UOSjyXq09l3uRye/WLpPSLKFJ9WoYaxpJ3mNg3k4ALmGkOuSq9hFGi2m4j7nP+oRyGq0TznkvE6U01XtDprVX1Dj2nGBP5Rg3uAWUr4rg9OjpF03mzZfdmz0/0xq13vfPbdcPyUmSDqUWnb+ao69xAuAAXjbbSeZOLjfM395N5KznK2XZzzXN3vOT3lpK4w7FsaH/AEjycL+KxqzIN4yOS9GBnasd9IThnA+x7lvG9+J5lvSoYXa9zRNf2hGzFXaDHO1WNBJwjfLpj0W2s2jw4kYb4x7s7Vt7DYGUiC0dqBeePPir+2OVdMllbneegnRxtjsNKlDdaNd7gZDnvAL3AxeDAjC4DcvRLS9DbSalgoOOP0w3+wlvst0tVweROPbJx8mERFJQLB03T1rNVB/43m7GQ0kR3gLOUatMOaQcCCDyNyhkp4Z4GxDWaTEgnWbMXA4C5Yem7fSszPqVCZd2Q0RLyI2YXXdo4XcAsqu91EODnjsFwPJpMk+E965h0g0461VtYzqi5jTgBdPIkiT3bgvN+B7+k03t5b8Gzb1iWwmRUAANzSxhEAyA4uGsboEzMbV0fo/0jp2ylrs7L2j+JTmXNnd+Zs4O9CuJluflZuidKvs9VtWmYc3nBBuLXYS07ru4wtq7nF7nfqum12w/tpJr8/M7mHxz3bbtpSN/hywlaTo70so2sarJZVAl1N2MDEsP4gDyI2hbqV3pprKPlLK5Vy7ZrDJyse0FXiVZfRLjABJOwe+YUlEae1t1gQPFbbopox7HF8QxzIOt9zoMggbscYxuWzsOgA061SHHd+EfJW3AVCzltg5H036pnh7q1haHNJ1nURcWnb9ObiMTqyCNk3Ac0tFJzXFrgWuaYcCCCCMQ4G8FfVC8h066v6dvZrsinaGjsv2OjBtSL43HEcRcsJ1Z3R62k6lKOIW8eZwKc5xUKjgBxWdpXRNWzVDTr03U3DeLjxBFxH/YSFgnGVzH0CkpLKDKxaRffj8cgvadHOta12eGOP12Yarz2hyf927GRwXiM53q9ZaZIJHKdgkeOHqpUmuDOdUbV2zWUeo6a9O6ukKga0FlFkarA6RMXvcYEnGNwwxM+dZQjEyfLuGfi4wACAqEqkpNs6KqI1RUYrYanPxVWP3xk8ON3woznv8AmfDwi4eHLOyBmBBrwS1pMAZj4lQdVAwvPyNngqfUgZ2Xm/OPG+zPx5/ClIpKRIvznPkqE5zm9QJz3qmfbOZsYtmVo13b4Rn2WxBw3/C1dhN5WeVYqjtvVdadbR4B/DUe3xIf/kvXLwPU5UmyVRsFf1psXvl2Q91HyWsWL5/MIiKxyhERAcr633mztBaR/uHEGMeywB3C+WeJXLmwc+q+iulHRChb2NbW1gWSWOY6HN1onGQQYFxBwXKukXVDabPL7ORaGC+B2ascWYO/pM8FyWVPOUfR9N1tUK1XJ4fx9TxrTn5381WZznPgo618EQRcQcQQb/NVBznELmPoU01sZGjNIvo1WVWGHsOsJwPPeCJBG4rr3R7pPStjex2agEupu+4by38zeOzaN/GwM/G5XKFZzHBzS5rmmQ5pIcDwIvHcta7XD5HDrNBDUrykuH6n0HY7AXXm4bzieS2tGztaLh8nmuX9FOtZwc2nbIcw3fWA7Q/nAucOIg8DiumWHSFOs3XpPbUadrXBw8tq7YzU+D5PUaW3TvE19fAyERFY5QiIgNbp3o9RtlL6ddgcNhwc072OxafXbK4b016v61gdrCalnJ7NQCNWTc2oB9p44Hgbl9BudGK5t046zGar6Fl1amsC19QhrqcG4hgIIfuk9nnsxtUcZZ6nTp39/bUsrxXh/wAOO0rKXY3Dfv5b+aycLhcM+JU3vlQznfy/RcTeT66MFEoTnPBUGfX2CrGc+Ko4xnhnMqCzBOe5Rz5bJVc+SgSpKMgXeo9dvnm5Wz8K6BnPDOKg/wDX3VjJotnOeaE5z3qrhnvUDnzVjN7GVYTeVlvN2d6wbGcVmNk3AEk4AYzOAUlc7HZupyzltgc4/jrPI5Naxnq1y92tX0Y0P/pbHRo7WMAdxee08/3Fy2i7IrCwfH3z9pZKS8WERFYxCIiAKhCqiA5h0s6EU7RXcBLK09lzRJcIu12/iugTcbsYXOtN6CrWSr9K0N1XYtI+1w/Mw7eO7avpL6YmYExE7Y3TuWr6R9GqNtomlWbdi1wjXY78zCRd6HasrKlLjk9TR9RnQ1GW8f8AR854KTHZz6Lb9Keh9fR9SKg16TjDKrQdU8D+V0fhPcSAtKBOC4XFrZn1lV0bYqUGXSYF2ee7y91n6I05Wszy+hUdTcYBIi8DAPaZDhedh4LVycDnOeEg7O3OZOChZXBpJRmsSWUdV0F1wCNW10zP56UEHmwm7uJ5Be40b0nstcD6Vem4uwbrAP5FjocD3L50a7O3w2qT6mbv2W8b5Lk8i7o9M94Pt/KPp1a7SPSKzWcxWr06bonVc4a0fy4+V64c/rGt1NlOlTtDuzDQS1jjE/jL2kugeQWltludUque50ucS5xJEkkzJ8Vo71jZHBV0aTk1ZLb4HqOl/Tura3ua1xZQkhtMGNYb6kfcTddgPM+UqPznPmqOeoznOGYXLJuTyz6OqqFUeyCwikznuz+yEemffzRxVp1WcM8vlQXbJOfCNz4ZyVAfOeKFykrkq52c5xVpzs5zeovepU2bSpKZzsTaFQi7ly5emqpkwsavaQMx+qISxFblHO9PZW3Oz4qyapKMCvg5HPPBnWZe36sNB/6i3tJEsofxXc2kCmP7od/SV4ajcOK7r1Q6G+lYfqkQ6u7WG/Ub2W+J1zyIWlazI49bb7Ol45ex7tERdZ8uEREAREQBERAEREBZtdjZVY5lRrXscIc1wBaRxBXJ+l/VI+mXVbDL24mkTLx/IT944HtcXLryKkoKXJ06fU2USzB/TwPlu8EtcCHCQQQbjtBBv7iqkZ2eOwr6B6VdBrPbhLxqVQIbVaBr8A7Y9vA9xC490k6DWqxEl7dal/ysks/q2s77uJXJOpxPptJ1Gu79L2fl6Hn5z55lVDs3e6gXZGYVAP3iPNZHp5KsF8+8+abdvl5IffdP7KhcJznuIQZJznPrjeouqxnOfBW3VCVElMEdxUunzVJ9snfy+Soa+c4cgrVSspwUci856tPqwsepagMT8rHdaZNw8VZROed0VtkzqQkz3q5UtTRtjPiVrw1xxJ7lNtnaM53R3BMIhWyx+lfcrWtpdc2QPP8AQKFNiuXDZnPtxQuO5WM8NvMnkqqgqGqVIBCTO0VYnVqzKTL3VHtY3m4wO4Yr6msVlbSpsptuaxrWN5NAA8guN9SGgw+0VLQ4T9Joaydj6kgkcQ1rh/Uu1LoqW2TwOpW901Dy/kIiLY8wIiIAiIgCIiAIiIAiIgCo5oIg3hVRAeF6S9U9nry+h/t6mMATSJ4s/DzbHIrlvSDoXarGZrUjqT/+jO1T/uA7P9QC+jFQtlZSqjI9HT9Rtq2e6+PqfLRbnJUIX0HpLq3sFYlzqAY44mmXU/JpDe+FiWbqn0e3Gk9/81Wp/i4LH2Ej1f6vTjh/j1OBuMLK0doavaTFCjUq8WNJaP5nfaO8hfRFk6E2GkQWWWgCMCabXO8XAlblrAAAAABgBh3Kyo82c8+r/sj9z5Fr2uCQLz4BYlSq47Y5LMt7Qa1R0RLnOjdJLo81RtAe3lKz2R3ONlnLMOnZiVsqNiAHdHj+keKlRpgX53q+6phnH91SUmzqp08YLLICiM96hqDbmbj7K6DeM7SPW9UAnvj/ANTKqbNIgGj59D53qjnfPfEFTbf3n1b8hWXvznkrIzlsRcpUmKyaq9Z1ZaEZa9IU6dW9jQ6q5uId9OIaeBJE8ARtVksvBz2WKEXJ+B2Tqx0CbLo9msIqVT9Z42jXA1AeTA27eSvWIi7UsLB8lZNzk5PxCIikoEREB//Z"/>
          <p:cNvSpPr>
            <a:spLocks noChangeAspect="1" noChangeArrowheads="1"/>
          </p:cNvSpPr>
          <p:nvPr/>
        </p:nvSpPr>
        <p:spPr bwMode="auto">
          <a:xfrm>
            <a:off x="74613" y="-946150"/>
            <a:ext cx="234315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es-MX"/>
          </a:p>
        </p:txBody>
      </p:sp>
      <p:sp>
        <p:nvSpPr>
          <p:cNvPr id="18436" name="AutoShape 10" descr="data:image/jpg;base64,/9j/4AAQSkZJRgABAQAAAQABAAD/2wCEAAkGBhQSEBUUEhQVFBQVFRcUFxgXGBUaFBkYFBQXFxcYFRoYHCYeGBojGRcUHy8gIycpLCwvGB4xNTAtNiYrLCoBCQoKDgwOGg8PGikkHyQsLCwsKSksLCkpKSwuLCksLCosKSwsKSwuKSwtLCkpLCwsLCwsKSwsKSwsLCwsLCkpKf/AABEIAM0A9gMBIgACEQEDEQH/xAAcAAEAAQUBAQAAAAAAAAAAAAAAAgEDBAUHBgj/xAA9EAABAwEEBgkCBAUFAQEAAAABAAIRAwQhMfAFEkFRYXEGByKBkaGxwdETMkJS4fEjcoKSwhQkU2KisjP/xAAaAQEAAwEBAQAAAAAAAAAAAAAAAQIDBAUG/8QALxEAAgIBAwIDBwMFAAAAAAAAAAECAxEEITEFEkFR0RMyYXGBkaEiUsEVI0Kx4f/aAAwDAQACEQMRAD8A7iiIgCIiAIiIAiIgCIiAIiIAiIgCIiAIiIAiIgBKjrcFjWq3BlwvccAsWpTcb6r9UflGPfsGb0BnutAGLmqP+tb+YeBWvmkPwa38xn1lPrU/+Jn/AJ+EBsm1wcHNPfCl9WMbvTxWrNKk7Y5nEYJFSmJa76jM4hAbhFrLJpAHC7e33Z8eHHZNdIkICqIiAIiIAiIgCIiAIiIAiIgCIiAIiIAiIgCIiAIiIArFtrarCRjgOZV9YNvqdof9e13m5vh2j3IDFb2ONQ4n8vAcUZSm83qlJiy6bEBBlNXIOQFeaxVLEBhvpDcPCD5KyJaZaYWe5ix6jEBiWigHgubc8XkD1CydD2zWlpxF/wA+fqrDiWmRiFjuf9OqHi5sz/S65w7r/BAeiREQBERAEREAREQBERAEREAREQBERAEREAREQBEVitbWNxN+4XlAX1p6z9Z55/p7K9W0uIIAdfdNyjZqUwR+uKAkxiy6TFFxbOIHBXmEbEBIBCFF0zsjzUK1XVEnDbvxQFwBRqMU271VAamu29YVdsiM3rbWulj5H2K1lVh2oSbfR1XWpMO2IPMXH0WStToy3MY0Mc6CXGJwvN1+C2yEBERAEREAREQBEVCYxQFUWM/SDBgZ5JTtwOCnAMlFaNfgrgKgFUREAREQBERAFYqWNhMlolX0QGMNH0/yheH6xdGOq1KVOnUqUmhhLtSpUa0y6Gy1rgCRDr4nBdBXlemNBrX06prahP8AC1HR9NwkndrB0kCQTsuWdue14Nacd6ycZ01pzSGjn6ra1R1MnsuL6xHIgvLZ7t63Nh673MskPDnWprHgSwfTfUNQGm8vDxDQwkFgZJIEOC9TprQtO00ixwBa4cJBjEHguH6Y0Q6z2h1F33NNx/MDgR3LOials+Ta+GN1wdNsHX7XP32ZhO5r3D1aVsW9fI/HZHRwqtPqwX8FyCkI+5sHfgqiYnbnFdWDkPonRvWMytSFSnSc5h2tcwwRiCJBBG4wVcqdYbBjRreFM/5r5/0RpurZamvRNxjXYfseBscN42EXjxB6TobT1K109anc4few/cwnfvB2OFx4GQJSRV5RvtM9c1koOaypTtEuGsAG0zdMSZqjbPgVLQHWTZ7dW+lRp1Q7V1v4jWARrBv4XuOJ3LCoaNp1db6rGVGtDWAPa1w1nS92I/KaX95W16H9CbPTthtFKn9MsbqQwltMkiPsHZ3+Sq0WTPYWPRha7WcQYwAHuVsERQAiIgCIiAJKwrVbnNwad0nPqtfVrud9zu4KcA2la3tbtlYFrtBqCIgcfj9lYAjN6rrb1OAYwbBvv9PD5WVSqI6mHBWcCpBsqT1m0DctVQqrY2d6hgyERFUBERAEREAREQBeK0+9tpLg8TT+1nd+MbiTfyAXtV5XT+hG0qbnse9usQAy4slx2Xaw2n7ouWVqbjsb0NKW55nQujHUWQ6o6pBMF0Tjiuc9atk/3IeBi1s+YHououcQ2MYAv5BeN6b2HXo65v1HT3QfePBcVUmrMndZHMGcypOk9qTsxNyyHP1YMTs/Q8VGz0752ET5THsleHXL1TyyDT4K7YrW+jUFSk4se3aIwOwg3OBi8EELHNUC7bIP6+yjRfN24H2+VBJ6ux9ZdsYYig4TrGaZEm4SdR7RgAMNgXRepnpvVtVWvQtGoXBrarC1obInVeDffEsjvXEgO1zkeC9T1W6R+jpazOmA8vpO3Q5hif6oPcoZGD6aRUa4ESLwVVQQEREAVFVEBgaXPZb/ADexWsDlsdMm5vM+i1Tzs3qyBc1jy9fhVaM7VZDyMR3hXQ+6VIJMEkmY2Kbxd2h3j3VplSB5yfjw3KQM+xOM8BsQEJ1Ss+z2hY1Qy29am2WxzYgnhEi8YqspKKyy8I9zweyBVV4HRXSF4e5lN/aaS40nkluq5xhzTi1pJIABgEERcvU6H039Ylrmajm7JkEcDAPkso2RlsWnVKPJtURFoZBERAEREAVm12cPYWuGsCMN+6/ZftV5EBzai147NZuo/EtgyAdl+PMXFaHpt2bHUjZEeK9p0rs72VjU1XFrgIIBIBAggxhv71zbpzpprqD2AyZB8CM9y89wxM9WM+6GTndiqRTg7yByEe8eag6pd4o2idUCCCG34zvP/wBMUWXjmvRTPMawW3gmDuV2jShx5ejv0CnRbAIOJu8f1AUgO1dgfSblJBAjbud7x7rJ0PpB1nrU6zI1qVYOEzEtnGL4Vsxqv4Pv5OH6hWxi4bcfEAqCT6o6K9Jadts7K1O7WElpMkHAidt8jZxAW5XLOoetNmrAknVqAAThLAT4yMdy6moIewREQgKhVUQGs0yfs7/Zaqb53Xd/BbLSj51P6v8AFa3UgyN+c8VZAkakcOePh8qsbonaT8fsohoHr3HFSJgbScLsZ2Z4KQTG6Z8O/BBn2KrqXYm9Rjhhv+0X3TtcgJ60++4d/P1Wo0pRLgQ284g4NkeZnDvW2YJN9+6cO4cli2tl6q1lYLReHk8w+nGpVp9mIkXXtxLTOBnbsvV+29Jm2Rra4BJJ7LCdUkjEON8QJnHzCuWupTpk67gwQXmTAuI1iPEGNsrlOmtLutNYvvAFzGzg0YR5z+y85pwlg9vTUrUbvjxPoborp8WyzMrQGuMhzQZAIOwxgRB71t1w3q06XizVtWoYpVIDp/DH2vHAE38CeC7dRrteNZrg4HaCCPELsrn3I4NbpXRZt7r49PoXERFocIREQBERAFpekdmplgdUbIDgbvxO/C3VF9RxMQ03TG5bkrQaR0VVqnWc76QiNZpL6rQfuFIEatNxF2sGudegOSdMtBfwzaC2CXGnUi+ajv4rmgi5wYGU6U7S2Fzqx0ocQ64tuI5SCvoXpTosMsJ1mhrGGmyhSF+rDp1nkk61Q3nhN8m9cK0nZgyo8X6xJdgRiZBvxHJZuWJYOmEHOKwae0Vb+Z8gpsrX37RdzULTTlwjYL/FWKr7xGz5Wy3MWsM2TYv3OEHPBWXSCN4lvgf0ChTq3R3jPl3qtQyJ3gHvB1T/AIoGdZ6jLOH1KxBLKjA0yDi1xPZcMHtlpxwxESu2BcW6gLE41LRWwaGNpc3F2t5Af+l2lVIlyEREKhUJhVWu6QUi6zvgxHaO4hpkg9yhvCySll4MG2Wtjy3VcHAmpBGB1S2Y5SrQWhq61zm36pJj+aJLdzoaPTatlZLdrgA3k3CLg47Z2tP/AFyKV3KWxtOlx3Rl+ZGTO7eqA9+zc3vO3Nyr9PfhuFzf1TV33+kHC5bmJMkj9Lz3DZftO9SZx/Xv8imy/kffyvQH47x8j1CEFQL+PuLwsa3EY7FkEzx9OE71j2hCUc26zKLnGk5oJbDgd8yIIHevBsznYV2LTtlDwJEwT5g/ovMac6J/Usf+opN/iWc6lZoxdSAllWNpa3suO0NnZfy2wzuj3dBqlBKuXHn6nidaMx+xWx0RpmpZ6gqMcWOBxF079YZC1k358t4Unv7N2eS5T32k00zvnRjrEs1qa0OeKVaILH9kE/8AQm4g7BMr1YK+VQ4jDPwvadE+tOtZGim8fWpDBrjDm/yujDhHgumN37j5/U9L/wAqX9H/AA/U7ui830X6dULaIB+lU/43ubrGfyX9rBekW6ae6PFsrlXLtmsMIrNqtbKTHPqOaxjRJc4gNA4krw2keuOzMJFGnUrR+K5jDy1u1/5UOSjyXq09l3uRye/WLpPSLKFJ9WoYaxpJ3mNg3k4ALmGkOuSq9hFGi2m4j7nP+oRyGq0TznkvE6U01XtDprVX1Dj2nGBP5Rg3uAWUr4rg9OjpF03mzZfdmz0/0xq13vfPbdcPyUmSDqUWnb+ao69xAuAAXjbbSeZOLjfM395N5KznK2XZzzXN3vOT3lpK4w7FsaH/AEjycL+KxqzIN4yOS9GBnasd9IThnA+x7lvG9+J5lvSoYXa9zRNf2hGzFXaDHO1WNBJwjfLpj0W2s2jw4kYb4x7s7Vt7DYGUiC0dqBeePPir+2OVdMllbneegnRxtjsNKlDdaNd7gZDnvAL3AxeDAjC4DcvRLS9DbSalgoOOP0w3+wlvst0tVweROPbJx8mERFJQLB03T1rNVB/43m7GQ0kR3gLOUatMOaQcCCDyNyhkp4Z4GxDWaTEgnWbMXA4C5Yem7fSszPqVCZd2Q0RLyI2YXXdo4XcAsqu91EODnjsFwPJpMk+E965h0g0461VtYzqi5jTgBdPIkiT3bgvN+B7+k03t5b8Gzb1iWwmRUAANzSxhEAyA4uGsboEzMbV0fo/0jp2ylrs7L2j+JTmXNnd+Zs4O9CuJluflZuidKvs9VtWmYc3nBBuLXYS07ru4wtq7nF7nfqum12w/tpJr8/M7mHxz3bbtpSN/hywlaTo70so2sarJZVAl1N2MDEsP4gDyI2hbqV3pprKPlLK5Vy7ZrDJyse0FXiVZfRLjABJOwe+YUlEae1t1gQPFbbopox7HF8QxzIOt9zoMggbscYxuWzsOgA061SHHd+EfJW3AVCzltg5H036pnh7q1haHNJ1nURcWnb9ObiMTqyCNk3Ac0tFJzXFrgWuaYcCCCCMQ4G8FfVC8h066v6dvZrsinaGjsv2OjBtSL43HEcRcsJ1Z3R62k6lKOIW8eZwKc5xUKjgBxWdpXRNWzVDTr03U3DeLjxBFxH/YSFgnGVzH0CkpLKDKxaRffj8cgvadHOta12eGOP12Yarz2hyf927GRwXiM53q9ZaZIJHKdgkeOHqpUmuDOdUbV2zWUeo6a9O6ukKga0FlFkarA6RMXvcYEnGNwwxM+dZQjEyfLuGfi4wACAqEqkpNs6KqI1RUYrYanPxVWP3xk8ON3woznv8AmfDwi4eHLOyBmBBrwS1pMAZj4lQdVAwvPyNngqfUgZ2Xm/OPG+zPx5/ClIpKRIvznPkqE5zm9QJz3qmfbOZsYtmVo13b4Rn2WxBw3/C1dhN5WeVYqjtvVdadbR4B/DUe3xIf/kvXLwPU5UmyVRsFf1psXvl2Q91HyWsWL5/MIiKxyhERAcr633mztBaR/uHEGMeywB3C+WeJXLmwc+q+iulHRChb2NbW1gWSWOY6HN1onGQQYFxBwXKukXVDabPL7ORaGC+B2ascWYO/pM8FyWVPOUfR9N1tUK1XJ4fx9TxrTn5381WZznPgo618EQRcQcQQb/NVBznELmPoU01sZGjNIvo1WVWGHsOsJwPPeCJBG4rr3R7pPStjex2agEupu+4by38zeOzaN/GwM/G5XKFZzHBzS5rmmQ5pIcDwIvHcta7XD5HDrNBDUrykuH6n0HY7AXXm4bzieS2tGztaLh8nmuX9FOtZwc2nbIcw3fWA7Q/nAucOIg8DiumWHSFOs3XpPbUadrXBw8tq7YzU+D5PUaW3TvE19fAyERFY5QiIgNbp3o9RtlL6ddgcNhwc072OxafXbK4b016v61gdrCalnJ7NQCNWTc2oB9p44Hgbl9BudGK5t046zGar6Fl1amsC19QhrqcG4hgIIfuk9nnsxtUcZZ6nTp39/bUsrxXh/wAOO0rKXY3Dfv5b+aycLhcM+JU3vlQznfy/RcTeT66MFEoTnPBUGfX2CrGc+Ko4xnhnMqCzBOe5Rz5bJVc+SgSpKMgXeo9dvnm5Wz8K6BnPDOKg/wDX3VjJotnOeaE5z3qrhnvUDnzVjN7GVYTeVlvN2d6wbGcVmNk3AEk4AYzOAUlc7HZupyzltgc4/jrPI5Naxnq1y92tX0Y0P/pbHRo7WMAdxee08/3Fy2i7IrCwfH3z9pZKS8WERFYxCIiAKhCqiA5h0s6EU7RXcBLK09lzRJcIu12/iugTcbsYXOtN6CrWSr9K0N1XYtI+1w/Mw7eO7avpL6YmYExE7Y3TuWr6R9GqNtomlWbdi1wjXY78zCRd6HasrKlLjk9TR9RnQ1GW8f8AR854KTHZz6Lb9Keh9fR9SKg16TjDKrQdU8D+V0fhPcSAtKBOC4XFrZn1lV0bYqUGXSYF2ee7y91n6I05Wszy+hUdTcYBIi8DAPaZDhedh4LVycDnOeEg7O3OZOChZXBpJRmsSWUdV0F1wCNW10zP56UEHmwm7uJ5Be40b0nstcD6Vem4uwbrAP5FjocD3L50a7O3w2qT6mbv2W8b5Lk8i7o9M94Pt/KPp1a7SPSKzWcxWr06bonVc4a0fy4+V64c/rGt1NlOlTtDuzDQS1jjE/jL2kugeQWltludUque50ucS5xJEkkzJ8Vo71jZHBV0aTk1ZLb4HqOl/Tura3ua1xZQkhtMGNYb6kfcTddgPM+UqPznPmqOeoznOGYXLJuTyz6OqqFUeyCwikznuz+yEemffzRxVp1WcM8vlQXbJOfCNz4ZyVAfOeKFykrkq52c5xVpzs5zeovepU2bSpKZzsTaFQi7ly5emqpkwsavaQMx+qISxFblHO9PZW3Oz4qyapKMCvg5HPPBnWZe36sNB/6i3tJEsofxXc2kCmP7od/SV4ajcOK7r1Q6G+lYfqkQ6u7WG/Ub2W+J1zyIWlazI49bb7Ol45ex7tERdZ8uEREAREQBERAEREBZtdjZVY5lRrXscIc1wBaRxBXJ+l/VI+mXVbDL24mkTLx/IT944HtcXLryKkoKXJ06fU2USzB/TwPlu8EtcCHCQQQbjtBBv7iqkZ2eOwr6B6VdBrPbhLxqVQIbVaBr8A7Y9vA9xC490k6DWqxEl7dal/ysks/q2s77uJXJOpxPptJ1Gu79L2fl6Hn5z55lVDs3e6gXZGYVAP3iPNZHp5KsF8+8+abdvl5IffdP7KhcJznuIQZJznPrjeouqxnOfBW3VCVElMEdxUunzVJ9snfy+Soa+c4cgrVSspwUci856tPqwsepagMT8rHdaZNw8VZROed0VtkzqQkz3q5UtTRtjPiVrw1xxJ7lNtnaM53R3BMIhWyx+lfcrWtpdc2QPP8AQKFNiuXDZnPtxQuO5WM8NvMnkqqgqGqVIBCTO0VYnVqzKTL3VHtY3m4wO4Yr6msVlbSpsptuaxrWN5NAA8guN9SGgw+0VLQ4T9Joaydj6kgkcQ1rh/Uu1LoqW2TwOpW901Dy/kIiLY8wIiIAiIgCIiAIiIAiIgCo5oIg3hVRAeF6S9U9nry+h/t6mMATSJ4s/DzbHIrlvSDoXarGZrUjqT/+jO1T/uA7P9QC+jFQtlZSqjI9HT9Rtq2e6+PqfLRbnJUIX0HpLq3sFYlzqAY44mmXU/JpDe+FiWbqn0e3Gk9/81Wp/i4LH2Ej1f6vTjh/j1OBuMLK0doavaTFCjUq8WNJaP5nfaO8hfRFk6E2GkQWWWgCMCabXO8XAlblrAAAAABgBh3Kyo82c8+r/sj9z5Fr2uCQLz4BYlSq47Y5LMt7Qa1R0RLnOjdJLo81RtAe3lKz2R3ONlnLMOnZiVsqNiAHdHj+keKlRpgX53q+6phnH91SUmzqp08YLLICiM96hqDbmbj7K6DeM7SPW9UAnvj/ANTKqbNIgGj59D53qjnfPfEFTbf3n1b8hWXvznkrIzlsRcpUmKyaq9Z1ZaEZa9IU6dW9jQ6q5uId9OIaeBJE8ARtVksvBz2WKEXJ+B2Tqx0CbLo9msIqVT9Z42jXA1AeTA27eSvWIi7UsLB8lZNzk5PxCIikoEREB//Z"/>
          <p:cNvSpPr>
            <a:spLocks noChangeAspect="1" noChangeArrowheads="1"/>
          </p:cNvSpPr>
          <p:nvPr/>
        </p:nvSpPr>
        <p:spPr bwMode="auto">
          <a:xfrm>
            <a:off x="74613" y="-946150"/>
            <a:ext cx="234315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es-MX"/>
          </a:p>
        </p:txBody>
      </p:sp>
      <p:pic>
        <p:nvPicPr>
          <p:cNvPr id="18437" name="Picture 12" descr="http://www.residentialarchitects.us/architect-64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317500"/>
            <a:ext cx="1366838"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728454431"/>
      </p:ext>
    </p:extLst>
  </p:cSld>
  <p:clrMapOvr>
    <a:masterClrMapping/>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3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3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3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3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30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30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3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CC0000"/>
          </a:solidFill>
        </p:spPr>
        <p:txBody>
          <a:bodyPr/>
          <a:lstStyle/>
          <a:p>
            <a:r>
              <a:rPr lang="es-ES" dirty="0" smtClean="0"/>
              <a:t>Tutoría</a:t>
            </a:r>
            <a:endParaRPr lang="es-MX" dirty="0"/>
          </a:p>
        </p:txBody>
      </p:sp>
      <p:sp>
        <p:nvSpPr>
          <p:cNvPr id="3" name="Marcador de contenido 2"/>
          <p:cNvSpPr>
            <a:spLocks noGrp="1"/>
          </p:cNvSpPr>
          <p:nvPr>
            <p:ph idx="1"/>
          </p:nvPr>
        </p:nvSpPr>
        <p:spPr/>
        <p:txBody>
          <a:bodyPr>
            <a:normAutofit/>
          </a:bodyPr>
          <a:lstStyle/>
          <a:p>
            <a:pPr marL="0" indent="0">
              <a:buNone/>
            </a:pPr>
            <a:r>
              <a:rPr lang="es-ES" dirty="0" smtClean="0">
                <a:solidFill>
                  <a:srgbClr val="404040"/>
                </a:solidFill>
              </a:rPr>
              <a:t>Ejemplos de temas para esta línea de investigación son el impacto de la tutoría en el proceso formativo de estudiantes, análisis de alternativas y modalidades de tutoría, impacto de los procesos de formación de tutores, relación entre los procesos de tutoría y otros procesos institucionales, entre otros.</a:t>
            </a:r>
            <a:endParaRPr lang="es-MX" dirty="0" smtClean="0">
              <a:solidFill>
                <a:srgbClr val="404040"/>
              </a:solidFill>
            </a:endParaRPr>
          </a:p>
          <a:p>
            <a:endParaRPr lang="es-MX" dirty="0">
              <a:solidFill>
                <a:srgbClr val="404040"/>
              </a:solidFill>
            </a:endParaRPr>
          </a:p>
        </p:txBody>
      </p:sp>
    </p:spTree>
    <p:extLst>
      <p:ext uri="{BB962C8B-B14F-4D97-AF65-F5344CB8AC3E}">
        <p14:creationId xmlns:p14="http://schemas.microsoft.com/office/powerpoint/2010/main" val="390192396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ctr"/>
          <a:lstStyle/>
          <a:p>
            <a:r>
              <a:rPr lang="es-ES" dirty="0" smtClean="0"/>
              <a:t>Entorno del proceso educativo</a:t>
            </a:r>
            <a:endParaRPr lang="es-MX" dirty="0"/>
          </a:p>
        </p:txBody>
      </p:sp>
      <p:sp>
        <p:nvSpPr>
          <p:cNvPr id="3" name="Marcador de contenido 2"/>
          <p:cNvSpPr>
            <a:spLocks noGrp="1"/>
          </p:cNvSpPr>
          <p:nvPr>
            <p:ph idx="1"/>
          </p:nvPr>
        </p:nvSpPr>
        <p:spPr>
          <a:xfrm>
            <a:off x="682278" y="1470328"/>
            <a:ext cx="8229600" cy="4648119"/>
          </a:xfrm>
        </p:spPr>
        <p:txBody>
          <a:bodyPr>
            <a:normAutofit lnSpcReduction="10000"/>
          </a:bodyPr>
          <a:lstStyle/>
          <a:p>
            <a:pPr marL="0" indent="0">
              <a:buNone/>
            </a:pPr>
            <a:r>
              <a:rPr lang="es-ES" dirty="0" smtClean="0"/>
              <a:t>En esta línea de investigación, se incluyen todos aquellos proyectos, actividades y estudios  relacionados con todas las posibilidades de vinculación e interacción entre las instituciones de educación superior tecnológica y los sectores económicos, los sectores sociales, así como el resto de instituciones y grupos humanos en diversas situaciones sociales, económicas, políticas y de riesgo.</a:t>
            </a:r>
            <a:endParaRPr lang="es-MX" dirty="0" smtClean="0"/>
          </a:p>
        </p:txBody>
      </p:sp>
    </p:spTree>
    <p:extLst>
      <p:ext uri="{BB962C8B-B14F-4D97-AF65-F5344CB8AC3E}">
        <p14:creationId xmlns:p14="http://schemas.microsoft.com/office/powerpoint/2010/main" val="22761885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CC0000"/>
          </a:solidFill>
        </p:spPr>
        <p:txBody>
          <a:bodyPr/>
          <a:lstStyle/>
          <a:p>
            <a:r>
              <a:rPr lang="es-ES" dirty="0" smtClean="0"/>
              <a:t>Entorno del proceso educativo</a:t>
            </a:r>
            <a:endParaRPr lang="es-MX" dirty="0"/>
          </a:p>
        </p:txBody>
      </p:sp>
      <p:sp>
        <p:nvSpPr>
          <p:cNvPr id="3" name="Marcador de contenido 2"/>
          <p:cNvSpPr>
            <a:spLocks noGrp="1"/>
          </p:cNvSpPr>
          <p:nvPr>
            <p:ph idx="1"/>
          </p:nvPr>
        </p:nvSpPr>
        <p:spPr>
          <a:xfrm>
            <a:off x="650124" y="1438178"/>
            <a:ext cx="8229600" cy="4648119"/>
          </a:xfrm>
        </p:spPr>
        <p:txBody>
          <a:bodyPr>
            <a:normAutofit fontScale="92500" lnSpcReduction="10000"/>
          </a:bodyPr>
          <a:lstStyle/>
          <a:p>
            <a:pPr marL="0" indent="0">
              <a:buNone/>
            </a:pPr>
            <a:r>
              <a:rPr lang="es-ES" dirty="0" smtClean="0">
                <a:solidFill>
                  <a:srgbClr val="404040"/>
                </a:solidFill>
              </a:rPr>
              <a:t>Ejemplos de temas para esta línea de investigación son el impacto de las diferentes carreras en la comunidad; estudios de equidad de género; atención de problemas de violencia; relaciones entre ciencia, tecnología y sociedad; ocupación, trabajo e ingresos; percepciones sociales sobre la ciencia y la tecnología; educación y desarrollo comunitario; vinculación escuela-empresa; emprendimiento y, en general, todos aquellos temas que analizan y proponen soluciones a las necesidades y demandas sociales.</a:t>
            </a:r>
            <a:endParaRPr lang="es-MX" dirty="0" smtClean="0">
              <a:solidFill>
                <a:srgbClr val="404040"/>
              </a:solidFill>
            </a:endParaRPr>
          </a:p>
          <a:p>
            <a:pPr marL="0" indent="0">
              <a:buNone/>
            </a:pPr>
            <a:endParaRPr lang="es-MX" dirty="0">
              <a:solidFill>
                <a:srgbClr val="404040"/>
              </a:solidFill>
            </a:endParaRPr>
          </a:p>
        </p:txBody>
      </p:sp>
    </p:spTree>
    <p:extLst>
      <p:ext uri="{BB962C8B-B14F-4D97-AF65-F5344CB8AC3E}">
        <p14:creationId xmlns:p14="http://schemas.microsoft.com/office/powerpoint/2010/main" val="287351452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92988" y="1936013"/>
            <a:ext cx="8111565" cy="3625608"/>
          </a:xfrm>
          <a:prstGeom prst="rect">
            <a:avLst/>
          </a:prstGeom>
          <a:noFill/>
        </p:spPr>
        <p:txBody>
          <a:bodyPr wrap="none" rtlCol="0">
            <a:spAutoFit/>
          </a:bodyPr>
          <a:lstStyle/>
          <a:p>
            <a:pPr algn="dist">
              <a:lnSpc>
                <a:spcPct val="120000"/>
              </a:lnSpc>
            </a:pPr>
            <a:r>
              <a:rPr lang="es-ES" sz="2400" b="1" dirty="0" smtClean="0">
                <a:solidFill>
                  <a:srgbClr val="800000"/>
                </a:solidFill>
                <a:latin typeface="Times New Roman"/>
                <a:cs typeface="Times New Roman"/>
              </a:rPr>
              <a:t>Serie </a:t>
            </a:r>
            <a:r>
              <a:rPr lang="es-ES" sz="2400" b="1" dirty="0">
                <a:solidFill>
                  <a:srgbClr val="800000"/>
                </a:solidFill>
                <a:latin typeface="Times New Roman"/>
                <a:cs typeface="Times New Roman"/>
              </a:rPr>
              <a:t>coherente de proyectos, actividades o </a:t>
            </a:r>
            <a:r>
              <a:rPr lang="es-ES" sz="2400" b="1" dirty="0" smtClean="0">
                <a:solidFill>
                  <a:srgbClr val="800000"/>
                </a:solidFill>
                <a:latin typeface="Times New Roman"/>
                <a:cs typeface="Times New Roman"/>
              </a:rPr>
              <a:t>estudios</a:t>
            </a:r>
          </a:p>
          <a:p>
            <a:pPr algn="dist">
              <a:lnSpc>
                <a:spcPct val="120000"/>
              </a:lnSpc>
            </a:pPr>
            <a:r>
              <a:rPr lang="es-ES" sz="2400" b="1" dirty="0" smtClean="0">
                <a:solidFill>
                  <a:schemeClr val="tx1">
                    <a:lumMod val="50000"/>
                    <a:lumOff val="50000"/>
                  </a:schemeClr>
                </a:solidFill>
                <a:latin typeface="Times New Roman"/>
                <a:cs typeface="Times New Roman"/>
              </a:rPr>
              <a:t>que </a:t>
            </a:r>
            <a:r>
              <a:rPr lang="es-ES" sz="2400" b="1" dirty="0">
                <a:solidFill>
                  <a:schemeClr val="tx1">
                    <a:lumMod val="50000"/>
                    <a:lumOff val="50000"/>
                  </a:schemeClr>
                </a:solidFill>
                <a:latin typeface="Times New Roman"/>
                <a:cs typeface="Times New Roman"/>
              </a:rPr>
              <a:t>profundizan en el </a:t>
            </a:r>
            <a:r>
              <a:rPr lang="es-ES" sz="2400" b="1" dirty="0" smtClean="0">
                <a:solidFill>
                  <a:schemeClr val="tx1">
                    <a:lumMod val="50000"/>
                    <a:lumOff val="50000"/>
                  </a:schemeClr>
                </a:solidFill>
                <a:latin typeface="Times New Roman"/>
                <a:cs typeface="Times New Roman"/>
              </a:rPr>
              <a:t>conocimiento</a:t>
            </a:r>
          </a:p>
          <a:p>
            <a:pPr algn="dist">
              <a:lnSpc>
                <a:spcPct val="120000"/>
              </a:lnSpc>
            </a:pPr>
            <a:r>
              <a:rPr lang="es-ES" sz="2400" b="1" dirty="0" smtClean="0">
                <a:solidFill>
                  <a:srgbClr val="800000"/>
                </a:solidFill>
                <a:latin typeface="Times New Roman"/>
                <a:cs typeface="Times New Roman"/>
              </a:rPr>
              <a:t>como </a:t>
            </a:r>
            <a:r>
              <a:rPr lang="es-ES" sz="2400" b="1" dirty="0">
                <a:solidFill>
                  <a:srgbClr val="800000"/>
                </a:solidFill>
                <a:latin typeface="Times New Roman"/>
                <a:cs typeface="Times New Roman"/>
              </a:rPr>
              <a:t>producto de la </a:t>
            </a:r>
            <a:r>
              <a:rPr lang="es-ES" sz="2400" b="1" dirty="0" smtClean="0">
                <a:solidFill>
                  <a:srgbClr val="800000"/>
                </a:solidFill>
                <a:latin typeface="Times New Roman"/>
                <a:cs typeface="Times New Roman"/>
              </a:rPr>
              <a:t>investigación básica </a:t>
            </a:r>
            <a:r>
              <a:rPr lang="es-ES" sz="2400" b="1" dirty="0">
                <a:solidFill>
                  <a:srgbClr val="800000"/>
                </a:solidFill>
                <a:latin typeface="Times New Roman"/>
                <a:cs typeface="Times New Roman"/>
              </a:rPr>
              <a:t>y </a:t>
            </a:r>
            <a:r>
              <a:rPr lang="es-ES" sz="2400" b="1" dirty="0" smtClean="0">
                <a:solidFill>
                  <a:srgbClr val="800000"/>
                </a:solidFill>
                <a:latin typeface="Times New Roman"/>
                <a:cs typeface="Times New Roman"/>
              </a:rPr>
              <a:t>aplicada</a:t>
            </a:r>
          </a:p>
          <a:p>
            <a:pPr algn="dist">
              <a:lnSpc>
                <a:spcPct val="120000"/>
              </a:lnSpc>
            </a:pPr>
            <a:r>
              <a:rPr lang="es-ES" sz="2400" b="1" dirty="0" smtClean="0">
                <a:solidFill>
                  <a:srgbClr val="7F7F7F"/>
                </a:solidFill>
                <a:latin typeface="Times New Roman"/>
                <a:cs typeface="Times New Roman"/>
              </a:rPr>
              <a:t>con </a:t>
            </a:r>
            <a:r>
              <a:rPr lang="es-ES" sz="2400" b="1" dirty="0">
                <a:solidFill>
                  <a:srgbClr val="7F7F7F"/>
                </a:solidFill>
                <a:latin typeface="Times New Roman"/>
                <a:cs typeface="Times New Roman"/>
              </a:rPr>
              <a:t>un conjunto de objetivos y metas de </a:t>
            </a:r>
            <a:r>
              <a:rPr lang="es-ES" sz="2400" b="1" dirty="0" smtClean="0">
                <a:solidFill>
                  <a:srgbClr val="7F7F7F"/>
                </a:solidFill>
                <a:latin typeface="Times New Roman"/>
                <a:cs typeface="Times New Roman"/>
              </a:rPr>
              <a:t>carácter académico,</a:t>
            </a:r>
          </a:p>
          <a:p>
            <a:pPr algn="dist">
              <a:lnSpc>
                <a:spcPct val="120000"/>
              </a:lnSpc>
            </a:pPr>
            <a:r>
              <a:rPr lang="es-ES" sz="2400" b="1" dirty="0" smtClean="0">
                <a:solidFill>
                  <a:srgbClr val="800000"/>
                </a:solidFill>
                <a:latin typeface="Times New Roman"/>
                <a:cs typeface="Times New Roman"/>
              </a:rPr>
              <a:t>en </a:t>
            </a:r>
            <a:r>
              <a:rPr lang="es-ES" sz="2400" b="1" dirty="0">
                <a:solidFill>
                  <a:srgbClr val="800000"/>
                </a:solidFill>
                <a:latin typeface="Times New Roman"/>
                <a:cs typeface="Times New Roman"/>
              </a:rPr>
              <a:t>temas disciplinares o </a:t>
            </a:r>
            <a:r>
              <a:rPr lang="es-ES" sz="2400" b="1" dirty="0" smtClean="0">
                <a:solidFill>
                  <a:srgbClr val="800000"/>
                </a:solidFill>
                <a:latin typeface="Times New Roman"/>
                <a:cs typeface="Times New Roman"/>
              </a:rPr>
              <a:t>multidisciplinares,</a:t>
            </a:r>
          </a:p>
          <a:p>
            <a:pPr algn="dist">
              <a:lnSpc>
                <a:spcPct val="120000"/>
              </a:lnSpc>
            </a:pPr>
            <a:r>
              <a:rPr lang="es-ES" sz="2400" b="1" dirty="0" smtClean="0">
                <a:solidFill>
                  <a:srgbClr val="7F7F7F"/>
                </a:solidFill>
                <a:latin typeface="Times New Roman"/>
                <a:cs typeface="Times New Roman"/>
              </a:rPr>
              <a:t>que llevan </a:t>
            </a:r>
            <a:r>
              <a:rPr lang="es-ES" sz="2400" b="1" dirty="0">
                <a:solidFill>
                  <a:srgbClr val="7F7F7F"/>
                </a:solidFill>
                <a:latin typeface="Times New Roman"/>
                <a:cs typeface="Times New Roman"/>
              </a:rPr>
              <a:t>al desarrollo de aplicaciones de </a:t>
            </a:r>
            <a:r>
              <a:rPr lang="es-ES" sz="2400" b="1" dirty="0" smtClean="0">
                <a:solidFill>
                  <a:srgbClr val="7F7F7F"/>
                </a:solidFill>
                <a:latin typeface="Times New Roman"/>
                <a:cs typeface="Times New Roman"/>
              </a:rPr>
              <a:t>tipo innovador</a:t>
            </a:r>
          </a:p>
          <a:p>
            <a:pPr algn="dist">
              <a:lnSpc>
                <a:spcPct val="120000"/>
              </a:lnSpc>
            </a:pPr>
            <a:r>
              <a:rPr lang="es-ES" sz="2400" b="1" dirty="0" smtClean="0">
                <a:solidFill>
                  <a:srgbClr val="800000"/>
                </a:solidFill>
                <a:latin typeface="Times New Roman"/>
                <a:cs typeface="Times New Roman"/>
              </a:rPr>
              <a:t>en </a:t>
            </a:r>
            <a:r>
              <a:rPr lang="es-ES" sz="2400" b="1" dirty="0">
                <a:solidFill>
                  <a:srgbClr val="800000"/>
                </a:solidFill>
                <a:latin typeface="Times New Roman"/>
                <a:cs typeface="Times New Roman"/>
              </a:rPr>
              <a:t>beneficio de la sociedad. </a:t>
            </a:r>
            <a:endParaRPr lang="es-ES" sz="2400" dirty="0">
              <a:solidFill>
                <a:srgbClr val="800000"/>
              </a:solidFill>
              <a:latin typeface="Times New Roman"/>
              <a:cs typeface="Times New Roman"/>
            </a:endParaRPr>
          </a:p>
          <a:p>
            <a:pPr algn="dist">
              <a:lnSpc>
                <a:spcPct val="120000"/>
              </a:lnSpc>
            </a:pPr>
            <a:endParaRPr lang="es-ES" sz="2400" dirty="0">
              <a:solidFill>
                <a:srgbClr val="800000"/>
              </a:solidFill>
              <a:latin typeface="Times New Roman"/>
              <a:cs typeface="Times New Roman"/>
            </a:endParaRPr>
          </a:p>
        </p:txBody>
      </p:sp>
      <p:sp>
        <p:nvSpPr>
          <p:cNvPr id="3" name="Título 2"/>
          <p:cNvSpPr>
            <a:spLocks noGrp="1"/>
          </p:cNvSpPr>
          <p:nvPr>
            <p:ph type="title"/>
          </p:nvPr>
        </p:nvSpPr>
        <p:spPr/>
        <p:txBody>
          <a:bodyPr>
            <a:normAutofit/>
          </a:bodyPr>
          <a:lstStyle/>
          <a:p>
            <a:r>
              <a:rPr lang="es-ES" dirty="0" smtClean="0"/>
              <a:t>LGAC</a:t>
            </a:r>
            <a:endParaRPr lang="es-ES" dirty="0"/>
          </a:p>
        </p:txBody>
      </p:sp>
    </p:spTree>
    <p:extLst>
      <p:ext uri="{BB962C8B-B14F-4D97-AF65-F5344CB8AC3E}">
        <p14:creationId xmlns:p14="http://schemas.microsoft.com/office/powerpoint/2010/main" val="296311945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Elementos de una LGAC</a:t>
            </a:r>
            <a:endParaRPr lang="es-ES" dirty="0"/>
          </a:p>
        </p:txBody>
      </p:sp>
      <p:sp>
        <p:nvSpPr>
          <p:cNvPr id="4" name="Marcador de contenido 3"/>
          <p:cNvSpPr>
            <a:spLocks noGrp="1"/>
          </p:cNvSpPr>
          <p:nvPr>
            <p:ph idx="1"/>
          </p:nvPr>
        </p:nvSpPr>
        <p:spPr/>
        <p:txBody>
          <a:bodyPr/>
          <a:lstStyle/>
          <a:p>
            <a:r>
              <a:rPr lang="es-ES" dirty="0"/>
              <a:t>Relación con un programa académico </a:t>
            </a:r>
          </a:p>
          <a:p>
            <a:r>
              <a:rPr lang="es-ES" dirty="0"/>
              <a:t>Suficiencia de </a:t>
            </a:r>
            <a:r>
              <a:rPr lang="es-ES" dirty="0" smtClean="0"/>
              <a:t>recursos</a:t>
            </a:r>
            <a:endParaRPr lang="es-ES" dirty="0"/>
          </a:p>
          <a:p>
            <a:r>
              <a:rPr lang="es-ES" dirty="0"/>
              <a:t>Número pertinente de investigadores.</a:t>
            </a:r>
          </a:p>
          <a:p>
            <a:r>
              <a:rPr lang="es-ES" dirty="0" smtClean="0"/>
              <a:t>Consistencia</a:t>
            </a:r>
            <a:endParaRPr lang="es-ES" dirty="0"/>
          </a:p>
          <a:p>
            <a:pPr lvl="1"/>
            <a:r>
              <a:rPr lang="es-ES" dirty="0"/>
              <a:t>Productividad real o potencial </a:t>
            </a:r>
          </a:p>
          <a:p>
            <a:pPr lvl="1"/>
            <a:r>
              <a:rPr lang="es-ES" dirty="0"/>
              <a:t>Continuidad y proyección</a:t>
            </a:r>
          </a:p>
          <a:p>
            <a:pPr lvl="1"/>
            <a:r>
              <a:rPr lang="es-ES" dirty="0"/>
              <a:t> Articulación</a:t>
            </a:r>
          </a:p>
          <a:p>
            <a:endParaRPr lang="es-ES" dirty="0"/>
          </a:p>
        </p:txBody>
      </p:sp>
    </p:spTree>
    <p:extLst>
      <p:ext uri="{BB962C8B-B14F-4D97-AF65-F5344CB8AC3E}">
        <p14:creationId xmlns:p14="http://schemas.microsoft.com/office/powerpoint/2010/main" val="928910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p:cTn id="35"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 calcmode="lin" valueType="num">
                                      <p:cBhvr>
                                        <p:cTn id="42"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4">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p:cTn id="49"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Gracias</a:t>
            </a:r>
            <a:endParaRPr lang="es-ES" dirty="0"/>
          </a:p>
        </p:txBody>
      </p:sp>
    </p:spTree>
    <p:extLst>
      <p:ext uri="{BB962C8B-B14F-4D97-AF65-F5344CB8AC3E}">
        <p14:creationId xmlns:p14="http://schemas.microsoft.com/office/powerpoint/2010/main" val="147665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vertical 1"/>
          <p:cNvSpPr>
            <a:spLocks noGrp="1"/>
          </p:cNvSpPr>
          <p:nvPr>
            <p:ph type="body" orient="vert" idx="1"/>
          </p:nvPr>
        </p:nvSpPr>
        <p:spPr>
          <a:xfrm>
            <a:off x="683568" y="1716224"/>
            <a:ext cx="7858180" cy="4608512"/>
          </a:xfrm>
        </p:spPr>
        <p:txBody>
          <a:bodyPr>
            <a:normAutofit fontScale="92500"/>
          </a:bodyPr>
          <a:lstStyle/>
          <a:p>
            <a:r>
              <a:rPr lang="es-ES" dirty="0" smtClean="0"/>
              <a:t>El estado de la investigación educativa</a:t>
            </a:r>
          </a:p>
          <a:p>
            <a:r>
              <a:rPr lang="es-ES" dirty="0" smtClean="0"/>
              <a:t>INVEA</a:t>
            </a:r>
          </a:p>
          <a:p>
            <a:r>
              <a:rPr lang="es-ES" dirty="0" smtClean="0"/>
              <a:t>Tipos, métodos y enfoques de investigación</a:t>
            </a:r>
          </a:p>
          <a:p>
            <a:r>
              <a:rPr lang="es-ES" dirty="0" smtClean="0"/>
              <a:t>Estructura básica de un proyecto</a:t>
            </a:r>
          </a:p>
          <a:p>
            <a:r>
              <a:rPr lang="es-ES" dirty="0" smtClean="0"/>
              <a:t>La encuesta </a:t>
            </a:r>
          </a:p>
          <a:p>
            <a:r>
              <a:rPr lang="es-ES" dirty="0" smtClean="0"/>
              <a:t>La prueba de hipótesis</a:t>
            </a:r>
          </a:p>
          <a:p>
            <a:r>
              <a:rPr lang="es-ES" dirty="0" smtClean="0"/>
              <a:t>El lineamiento</a:t>
            </a:r>
          </a:p>
          <a:p>
            <a:r>
              <a:rPr lang="es-ES" dirty="0" smtClean="0"/>
              <a:t>Formatos y plataforma</a:t>
            </a:r>
          </a:p>
          <a:p>
            <a:endParaRPr lang="es-ES" dirty="0"/>
          </a:p>
        </p:txBody>
      </p:sp>
      <p:sp>
        <p:nvSpPr>
          <p:cNvPr id="3" name="Título 2"/>
          <p:cNvSpPr>
            <a:spLocks noGrp="1"/>
          </p:cNvSpPr>
          <p:nvPr>
            <p:ph type="title"/>
          </p:nvPr>
        </p:nvSpPr>
        <p:spPr/>
        <p:txBody>
          <a:bodyPr/>
          <a:lstStyle/>
          <a:p>
            <a:r>
              <a:rPr lang="es-ES" dirty="0" smtClean="0"/>
              <a:t>Temas</a:t>
            </a:r>
            <a:endParaRPr lang="es-ES" dirty="0"/>
          </a:p>
        </p:txBody>
      </p:sp>
    </p:spTree>
    <p:extLst>
      <p:ext uri="{BB962C8B-B14F-4D97-AF65-F5344CB8AC3E}">
        <p14:creationId xmlns:p14="http://schemas.microsoft.com/office/powerpoint/2010/main" val="3006517787"/>
      </p:ext>
    </p:extLst>
  </p:cSld>
  <p:clrMapOvr>
    <a:masterClrMapping/>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ssolv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ssolv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dissolve">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5244" y="2025451"/>
            <a:ext cx="8229600" cy="2523776"/>
          </a:xfrm>
          <a:solidFill>
            <a:srgbClr val="CC0000"/>
          </a:solidFill>
          <a:effectLst/>
          <a:scene3d>
            <a:camera prst="orthographicFront"/>
            <a:lightRig rig="threePt" dir="t"/>
          </a:scene3d>
          <a:sp3d>
            <a:bevelT w="381000" h="381000" prst="relaxedInset"/>
            <a:bevelB w="381000" h="381000"/>
          </a:sp3d>
        </p:spPr>
        <p:txBody>
          <a:bodyPr>
            <a:normAutofit/>
          </a:bodyPr>
          <a:lstStyle/>
          <a:p>
            <a:pPr algn="ctr"/>
            <a:r>
              <a:rPr lang="es-ES" dirty="0" smtClean="0">
                <a:solidFill>
                  <a:schemeClr val="bg1">
                    <a:lumMod val="85000"/>
                  </a:schemeClr>
                </a:solidFill>
              </a:rPr>
              <a:t>Plan Maestro de Investigación Educativa Aplicada del SNIT</a:t>
            </a:r>
            <a:br>
              <a:rPr lang="es-ES" dirty="0" smtClean="0">
                <a:solidFill>
                  <a:schemeClr val="bg1">
                    <a:lumMod val="85000"/>
                  </a:schemeClr>
                </a:solidFill>
              </a:rPr>
            </a:br>
            <a:r>
              <a:rPr lang="es-ES" dirty="0" smtClean="0">
                <a:solidFill>
                  <a:schemeClr val="bg1">
                    <a:lumMod val="85000"/>
                  </a:schemeClr>
                </a:solidFill>
              </a:rPr>
              <a:t>(INVEA)</a:t>
            </a:r>
            <a:endParaRPr lang="es-ES" dirty="0">
              <a:solidFill>
                <a:schemeClr val="bg1">
                  <a:lumMod val="85000"/>
                </a:schemeClr>
              </a:solidFill>
            </a:endParaRPr>
          </a:p>
        </p:txBody>
      </p:sp>
      <p:pic>
        <p:nvPicPr>
          <p:cNvPr id="3" name="Imagen 2"/>
          <p:cNvPicPr>
            <a:picLocks noChangeAspect="1"/>
          </p:cNvPicPr>
          <p:nvPr/>
        </p:nvPicPr>
        <p:blipFill>
          <a:blip r:embed="rId2"/>
          <a:stretch>
            <a:fillRect/>
          </a:stretch>
        </p:blipFill>
        <p:spPr>
          <a:xfrm>
            <a:off x="0" y="122226"/>
            <a:ext cx="9144000" cy="755957"/>
          </a:xfrm>
          <a:prstGeom prst="rect">
            <a:avLst/>
          </a:prstGeom>
        </p:spPr>
      </p:pic>
    </p:spTree>
    <p:extLst>
      <p:ext uri="{BB962C8B-B14F-4D97-AF65-F5344CB8AC3E}">
        <p14:creationId xmlns:p14="http://schemas.microsoft.com/office/powerpoint/2010/main" val="1192308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type="body" orient="vert" idx="1"/>
          </p:nvPr>
        </p:nvSpPr>
        <p:spPr/>
        <p:txBody>
          <a:bodyPr/>
          <a:lstStyle/>
          <a:p>
            <a:pPr marL="0" indent="0" algn="r">
              <a:buNone/>
            </a:pPr>
            <a:r>
              <a:rPr lang="es-ES" dirty="0" smtClean="0"/>
              <a:t>Compartir y fortalecer</a:t>
            </a:r>
          </a:p>
          <a:p>
            <a:pPr marL="0" indent="0" algn="r">
              <a:buNone/>
            </a:pPr>
            <a:r>
              <a:rPr lang="es-ES" dirty="0" smtClean="0">
                <a:solidFill>
                  <a:srgbClr val="595959"/>
                </a:solidFill>
              </a:rPr>
              <a:t> los elementos fundamentales</a:t>
            </a:r>
          </a:p>
          <a:p>
            <a:pPr marL="0" indent="0" algn="r">
              <a:buNone/>
            </a:pPr>
            <a:r>
              <a:rPr lang="es-ES" dirty="0" smtClean="0"/>
              <a:t>del Plan Maestro</a:t>
            </a:r>
          </a:p>
          <a:p>
            <a:pPr marL="0" indent="0" algn="r">
              <a:buNone/>
            </a:pPr>
            <a:r>
              <a:rPr lang="es-ES" dirty="0" smtClean="0">
                <a:solidFill>
                  <a:schemeClr val="tx1">
                    <a:lumMod val="65000"/>
                    <a:lumOff val="35000"/>
                  </a:schemeClr>
                </a:solidFill>
              </a:rPr>
              <a:t>de Investigación Educativa Aplicada</a:t>
            </a:r>
          </a:p>
          <a:p>
            <a:pPr marL="0" indent="0" algn="r">
              <a:buNone/>
            </a:pPr>
            <a:r>
              <a:rPr lang="es-ES" dirty="0" smtClean="0"/>
              <a:t>como herramienta fundamental</a:t>
            </a:r>
          </a:p>
          <a:p>
            <a:pPr marL="0" indent="0" algn="r">
              <a:buNone/>
            </a:pPr>
            <a:r>
              <a:rPr lang="es-ES" dirty="0" smtClean="0">
                <a:solidFill>
                  <a:srgbClr val="595959"/>
                </a:solidFill>
              </a:rPr>
              <a:t>para cumplir nuestro fin</a:t>
            </a:r>
          </a:p>
          <a:p>
            <a:pPr marL="0" indent="0" algn="r">
              <a:buNone/>
            </a:pPr>
            <a:r>
              <a:rPr lang="es-ES" dirty="0" smtClean="0"/>
              <a:t>de una verdadera educación de calidad</a:t>
            </a:r>
          </a:p>
        </p:txBody>
      </p:sp>
      <p:sp>
        <p:nvSpPr>
          <p:cNvPr id="2" name="Título 1"/>
          <p:cNvSpPr>
            <a:spLocks noGrp="1"/>
          </p:cNvSpPr>
          <p:nvPr>
            <p:ph type="title"/>
          </p:nvPr>
        </p:nvSpPr>
        <p:spPr/>
        <p:txBody>
          <a:bodyPr/>
          <a:lstStyle/>
          <a:p>
            <a:r>
              <a:rPr lang="es-ES" smtClean="0"/>
              <a:t>Objetivo</a:t>
            </a:r>
            <a:endParaRPr lang="es-ES" dirty="0"/>
          </a:p>
        </p:txBody>
      </p:sp>
      <p:sp>
        <p:nvSpPr>
          <p:cNvPr id="18435" name="AutoShape 8" descr="data:image/jpg;base64,/9j/4AAQSkZJRgABAQAAAQABAAD/2wCEAAkGBhQSEBUUEhQVFBQVFRcUFxgXGBUaFBkYFBQXFxcYFRoYHCYeGBojGRcUHy8gIycpLCwvGB4xNTAtNiYrLCoBCQoKDgwOGg8PGikkHyQsLCwsKSksLCkpKSwuLCksLCosKSwsKSwuKSwtLCkpLCwsLCwsKSwsKSwsLCwsLCkpKf/AABEIAM0A9gMBIgACEQEDEQH/xAAcAAEAAQUBAQAAAAAAAAAAAAAAAgEDBAUHBgj/xAA9EAABAwEEBgkCBAUFAQEAAAABAAIRAwQhMfAFEkFRYXEGByKBkaGxwdETMkJS4fEjcoKSwhQkU2KisjP/xAAaAQEAAwEBAQAAAAAAAAAAAAAAAQIDBAUG/8QALxEAAgIBAwIDBwMFAAAAAAAAAAECAxEEITEFEkFR0RMyYXGBkaEiUsEVI0Kx4f/aAAwDAQACEQMRAD8A7iiIgCIiAIiIAiIgCIiAIiIAiIgCIiAIiIAiIgBKjrcFjWq3BlwvccAsWpTcb6r9UflGPfsGb0BnutAGLmqP+tb+YeBWvmkPwa38xn1lPrU/+Jn/AJ+EBsm1wcHNPfCl9WMbvTxWrNKk7Y5nEYJFSmJa76jM4hAbhFrLJpAHC7e33Z8eHHZNdIkICqIiAIiIAiIgCIiAIiIAiIgCIiAIiIAiIgCIiAIiIArFtrarCRjgOZV9YNvqdof9e13m5vh2j3IDFb2ONQ4n8vAcUZSm83qlJiy6bEBBlNXIOQFeaxVLEBhvpDcPCD5KyJaZaYWe5ix6jEBiWigHgubc8XkD1CydD2zWlpxF/wA+fqrDiWmRiFjuf9OqHi5sz/S65w7r/BAeiREQBERAEREAREQBERAEREAREQBERAEREAREQBEVitbWNxN+4XlAX1p6z9Z55/p7K9W0uIIAdfdNyjZqUwR+uKAkxiy6TFFxbOIHBXmEbEBIBCFF0zsjzUK1XVEnDbvxQFwBRqMU271VAamu29YVdsiM3rbWulj5H2K1lVh2oSbfR1XWpMO2IPMXH0WStToy3MY0Mc6CXGJwvN1+C2yEBERAEREAREQBEVCYxQFUWM/SDBgZ5JTtwOCnAMlFaNfgrgKgFUREAREQBERAFYqWNhMlolX0QGMNH0/yheH6xdGOq1KVOnUqUmhhLtSpUa0y6Gy1rgCRDr4nBdBXlemNBrX06prahP8AC1HR9NwkndrB0kCQTsuWdue14Nacd6ycZ01pzSGjn6ra1R1MnsuL6xHIgvLZ7t63Nh673MskPDnWprHgSwfTfUNQGm8vDxDQwkFgZJIEOC9TprQtO00ixwBa4cJBjEHguH6Y0Q6z2h1F33NNx/MDgR3LOials+Ta+GN1wdNsHX7XP32ZhO5r3D1aVsW9fI/HZHRwqtPqwX8FyCkI+5sHfgqiYnbnFdWDkPonRvWMytSFSnSc5h2tcwwRiCJBBG4wVcqdYbBjRreFM/5r5/0RpurZamvRNxjXYfseBscN42EXjxB6TobT1K109anc4few/cwnfvB2OFx4GQJSRV5RvtM9c1koOaypTtEuGsAG0zdMSZqjbPgVLQHWTZ7dW+lRp1Q7V1v4jWARrBv4XuOJ3LCoaNp1db6rGVGtDWAPa1w1nS92I/KaX95W16H9CbPTthtFKn9MsbqQwltMkiPsHZ3+Sq0WTPYWPRha7WcQYwAHuVsERQAiIgCIiAJKwrVbnNwad0nPqtfVrud9zu4KcA2la3tbtlYFrtBqCIgcfj9lYAjN6rrb1OAYwbBvv9PD5WVSqI6mHBWcCpBsqT1m0DctVQqrY2d6hgyERFUBERAEREAREQBeK0+9tpLg8TT+1nd+MbiTfyAXtV5XT+hG0qbnse9usQAy4slx2Xaw2n7ouWVqbjsb0NKW55nQujHUWQ6o6pBMF0Tjiuc9atk/3IeBi1s+YHououcQ2MYAv5BeN6b2HXo65v1HT3QfePBcVUmrMndZHMGcypOk9qTsxNyyHP1YMTs/Q8VGz0752ET5THsleHXL1TyyDT4K7YrW+jUFSk4se3aIwOwg3OBi8EELHNUC7bIP6+yjRfN24H2+VBJ6ux9ZdsYYig4TrGaZEm4SdR7RgAMNgXRepnpvVtVWvQtGoXBrarC1obInVeDffEsjvXEgO1zkeC9T1W6R+jpazOmA8vpO3Q5hif6oPcoZGD6aRUa4ESLwVVQQEREAVFVEBgaXPZb/ADexWsDlsdMm5vM+i1Tzs3qyBc1jy9fhVaM7VZDyMR3hXQ+6VIJMEkmY2Kbxd2h3j3VplSB5yfjw3KQM+xOM8BsQEJ1Ss+z2hY1Qy29am2WxzYgnhEi8YqspKKyy8I9zweyBVV4HRXSF4e5lN/aaS40nkluq5xhzTi1pJIABgEERcvU6H039Ylrmajm7JkEcDAPkso2RlsWnVKPJtURFoZBERAEREAVm12cPYWuGsCMN+6/ZftV5EBzai147NZuo/EtgyAdl+PMXFaHpt2bHUjZEeK9p0rs72VjU1XFrgIIBIBAggxhv71zbpzpprqD2AyZB8CM9y89wxM9WM+6GTndiqRTg7yByEe8eag6pd4o2idUCCCG34zvP/wBMUWXjmvRTPMawW3gmDuV2jShx5ejv0CnRbAIOJu8f1AUgO1dgfSblJBAjbud7x7rJ0PpB1nrU6zI1qVYOEzEtnGL4Vsxqv4Pv5OH6hWxi4bcfEAqCT6o6K9Jadts7K1O7WElpMkHAidt8jZxAW5XLOoetNmrAknVqAAThLAT4yMdy6moIewREQgKhVUQGs0yfs7/Zaqb53Xd/BbLSj51P6v8AFa3UgyN+c8VZAkakcOePh8qsbonaT8fsohoHr3HFSJgbScLsZ2Z4KQTG6Z8O/BBn2KrqXYm9Rjhhv+0X3TtcgJ60++4d/P1Wo0pRLgQ284g4NkeZnDvW2YJN9+6cO4cli2tl6q1lYLReHk8w+nGpVp9mIkXXtxLTOBnbsvV+29Jm2Rra4BJJ7LCdUkjEON8QJnHzCuWupTpk67gwQXmTAuI1iPEGNsrlOmtLutNYvvAFzGzg0YR5z+y85pwlg9vTUrUbvjxPoborp8WyzMrQGuMhzQZAIOwxgRB71t1w3q06XizVtWoYpVIDp/DH2vHAE38CeC7dRrteNZrg4HaCCPELsrn3I4NbpXRZt7r49PoXERFocIREQBERAFpekdmplgdUbIDgbvxO/C3VF9RxMQ03TG5bkrQaR0VVqnWc76QiNZpL6rQfuFIEatNxF2sGudegOSdMtBfwzaC2CXGnUi+ajv4rmgi5wYGU6U7S2Fzqx0ocQ64tuI5SCvoXpTosMsJ1mhrGGmyhSF+rDp1nkk61Q3nhN8m9cK0nZgyo8X6xJdgRiZBvxHJZuWJYOmEHOKwae0Vb+Z8gpsrX37RdzULTTlwjYL/FWKr7xGz5Wy3MWsM2TYv3OEHPBWXSCN4lvgf0ChTq3R3jPl3qtQyJ3gHvB1T/AIoGdZ6jLOH1KxBLKjA0yDi1xPZcMHtlpxwxESu2BcW6gLE41LRWwaGNpc3F2t5Af+l2lVIlyEREKhUJhVWu6QUi6zvgxHaO4hpkg9yhvCySll4MG2Wtjy3VcHAmpBGB1S2Y5SrQWhq61zm36pJj+aJLdzoaPTatlZLdrgA3k3CLg47Z2tP/AFyKV3KWxtOlx3Rl+ZGTO7eqA9+zc3vO3Nyr9PfhuFzf1TV33+kHC5bmJMkj9Lz3DZftO9SZx/Xv8imy/kffyvQH47x8j1CEFQL+PuLwsa3EY7FkEzx9OE71j2hCUc26zKLnGk5oJbDgd8yIIHevBsznYV2LTtlDwJEwT5g/ovMac6J/Usf+opN/iWc6lZoxdSAllWNpa3suO0NnZfy2wzuj3dBqlBKuXHn6nidaMx+xWx0RpmpZ6gqMcWOBxF079YZC1k358t4Unv7N2eS5T32k00zvnRjrEs1qa0OeKVaILH9kE/8AQm4g7BMr1YK+VQ4jDPwvadE+tOtZGim8fWpDBrjDm/yujDhHgumN37j5/U9L/wAqX9H/AA/U7ui830X6dULaIB+lU/43ubrGfyX9rBekW6ae6PFsrlXLtmsMIrNqtbKTHPqOaxjRJc4gNA4krw2keuOzMJFGnUrR+K5jDy1u1/5UOSjyXq09l3uRye/WLpPSLKFJ9WoYaxpJ3mNg3k4ALmGkOuSq9hFGi2m4j7nP+oRyGq0TznkvE6U01XtDprVX1Dj2nGBP5Rg3uAWUr4rg9OjpF03mzZfdmz0/0xq13vfPbdcPyUmSDqUWnb+ao69xAuAAXjbbSeZOLjfM395N5KznK2XZzzXN3vOT3lpK4w7FsaH/AEjycL+KxqzIN4yOS9GBnasd9IThnA+x7lvG9+J5lvSoYXa9zRNf2hGzFXaDHO1WNBJwjfLpj0W2s2jw4kYb4x7s7Vt7DYGUiC0dqBeePPir+2OVdMllbneegnRxtjsNKlDdaNd7gZDnvAL3AxeDAjC4DcvRLS9DbSalgoOOP0w3+wlvst0tVweROPbJx8mERFJQLB03T1rNVB/43m7GQ0kR3gLOUatMOaQcCCDyNyhkp4Z4GxDWaTEgnWbMXA4C5Yem7fSszPqVCZd2Q0RLyI2YXXdo4XcAsqu91EODnjsFwPJpMk+E965h0g0461VtYzqi5jTgBdPIkiT3bgvN+B7+k03t5b8Gzb1iWwmRUAANzSxhEAyA4uGsboEzMbV0fo/0jp2ylrs7L2j+JTmXNnd+Zs4O9CuJluflZuidKvs9VtWmYc3nBBuLXYS07ru4wtq7nF7nfqum12w/tpJr8/M7mHxz3bbtpSN/hywlaTo70so2sarJZVAl1N2MDEsP4gDyI2hbqV3pprKPlLK5Vy7ZrDJyse0FXiVZfRLjABJOwe+YUlEae1t1gQPFbbopox7HF8QxzIOt9zoMggbscYxuWzsOgA061SHHd+EfJW3AVCzltg5H036pnh7q1haHNJ1nURcWnb9ObiMTqyCNk3Ac0tFJzXFrgWuaYcCCCCMQ4G8FfVC8h066v6dvZrsinaGjsv2OjBtSL43HEcRcsJ1Z3R62k6lKOIW8eZwKc5xUKjgBxWdpXRNWzVDTr03U3DeLjxBFxH/YSFgnGVzH0CkpLKDKxaRffj8cgvadHOta12eGOP12Yarz2hyf927GRwXiM53q9ZaZIJHKdgkeOHqpUmuDOdUbV2zWUeo6a9O6ukKga0FlFkarA6RMXvcYEnGNwwxM+dZQjEyfLuGfi4wACAqEqkpNs6KqI1RUYrYanPxVWP3xk8ON3woznv8AmfDwi4eHLOyBmBBrwS1pMAZj4lQdVAwvPyNngqfUgZ2Xm/OPG+zPx5/ClIpKRIvznPkqE5zm9QJz3qmfbOZsYtmVo13b4Rn2WxBw3/C1dhN5WeVYqjtvVdadbR4B/DUe3xIf/kvXLwPU5UmyVRsFf1psXvl2Q91HyWsWL5/MIiKxyhERAcr633mztBaR/uHEGMeywB3C+WeJXLmwc+q+iulHRChb2NbW1gWSWOY6HN1onGQQYFxBwXKukXVDabPL7ORaGC+B2ascWYO/pM8FyWVPOUfR9N1tUK1XJ4fx9TxrTn5381WZznPgo618EQRcQcQQb/NVBznELmPoU01sZGjNIvo1WVWGHsOsJwPPeCJBG4rr3R7pPStjex2agEupu+4by38zeOzaN/GwM/G5XKFZzHBzS5rmmQ5pIcDwIvHcta7XD5HDrNBDUrykuH6n0HY7AXXm4bzieS2tGztaLh8nmuX9FOtZwc2nbIcw3fWA7Q/nAucOIg8DiumWHSFOs3XpPbUadrXBw8tq7YzU+D5PUaW3TvE19fAyERFY5QiIgNbp3o9RtlL6ddgcNhwc072OxafXbK4b016v61gdrCalnJ7NQCNWTc2oB9p44Hgbl9BudGK5t046zGar6Fl1amsC19QhrqcG4hgIIfuk9nnsxtUcZZ6nTp39/bUsrxXh/wAOO0rKXY3Dfv5b+aycLhcM+JU3vlQznfy/RcTeT66MFEoTnPBUGfX2CrGc+Ko4xnhnMqCzBOe5Rz5bJVc+SgSpKMgXeo9dvnm5Wz8K6BnPDOKg/wDX3VjJotnOeaE5z3qrhnvUDnzVjN7GVYTeVlvN2d6wbGcVmNk3AEk4AYzOAUlc7HZupyzltgc4/jrPI5Naxnq1y92tX0Y0P/pbHRo7WMAdxee08/3Fy2i7IrCwfH3z9pZKS8WERFYxCIiAKhCqiA5h0s6EU7RXcBLK09lzRJcIu12/iugTcbsYXOtN6CrWSr9K0N1XYtI+1w/Mw7eO7avpL6YmYExE7Y3TuWr6R9GqNtomlWbdi1wjXY78zCRd6HasrKlLjk9TR9RnQ1GW8f8AR854KTHZz6Lb9Keh9fR9SKg16TjDKrQdU8D+V0fhPcSAtKBOC4XFrZn1lV0bYqUGXSYF2ee7y91n6I05Wszy+hUdTcYBIi8DAPaZDhedh4LVycDnOeEg7O3OZOChZXBpJRmsSWUdV0F1wCNW10zP56UEHmwm7uJ5Be40b0nstcD6Vem4uwbrAP5FjocD3L50a7O3w2qT6mbv2W8b5Lk8i7o9M94Pt/KPp1a7SPSKzWcxWr06bonVc4a0fy4+V64c/rGt1NlOlTtDuzDQS1jjE/jL2kugeQWltludUque50ucS5xJEkkzJ8Vo71jZHBV0aTk1ZLb4HqOl/Tura3ua1xZQkhtMGNYb6kfcTddgPM+UqPznPmqOeoznOGYXLJuTyz6OqqFUeyCwikznuz+yEemffzRxVp1WcM8vlQXbJOfCNz4ZyVAfOeKFykrkq52c5xVpzs5zeovepU2bSpKZzsTaFQi7ly5emqpkwsavaQMx+qISxFblHO9PZW3Oz4qyapKMCvg5HPPBnWZe36sNB/6i3tJEsofxXc2kCmP7od/SV4ajcOK7r1Q6G+lYfqkQ6u7WG/Ub2W+J1zyIWlazI49bb7Ol45ex7tERdZ8uEREAREQBERAEREBZtdjZVY5lRrXscIc1wBaRxBXJ+l/VI+mXVbDL24mkTLx/IT944HtcXLryKkoKXJ06fU2USzB/TwPlu8EtcCHCQQQbjtBBv7iqkZ2eOwr6B6VdBrPbhLxqVQIbVaBr8A7Y9vA9xC490k6DWqxEl7dal/ysks/q2s77uJXJOpxPptJ1Gu79L2fl6Hn5z55lVDs3e6gXZGYVAP3iPNZHp5KsF8+8+abdvl5IffdP7KhcJznuIQZJznPrjeouqxnOfBW3VCVElMEdxUunzVJ9snfy+Soa+c4cgrVSspwUci856tPqwsepagMT8rHdaZNw8VZROed0VtkzqQkz3q5UtTRtjPiVrw1xxJ7lNtnaM53R3BMIhWyx+lfcrWtpdc2QPP8AQKFNiuXDZnPtxQuO5WM8NvMnkqqgqGqVIBCTO0VYnVqzKTL3VHtY3m4wO4Yr6msVlbSpsptuaxrWN5NAA8guN9SGgw+0VLQ4T9Joaydj6kgkcQ1rh/Uu1LoqW2TwOpW901Dy/kIiLY8wIiIAiIgCIiAIiIAiIgCo5oIg3hVRAeF6S9U9nry+h/t6mMATSJ4s/DzbHIrlvSDoXarGZrUjqT/+jO1T/uA7P9QC+jFQtlZSqjI9HT9Rtq2e6+PqfLRbnJUIX0HpLq3sFYlzqAY44mmXU/JpDe+FiWbqn0e3Gk9/81Wp/i4LH2Ej1f6vTjh/j1OBuMLK0doavaTFCjUq8WNJaP5nfaO8hfRFk6E2GkQWWWgCMCabXO8XAlblrAAAAABgBh3Kyo82c8+r/sj9z5Fr2uCQLz4BYlSq47Y5LMt7Qa1R0RLnOjdJLo81RtAe3lKz2R3ONlnLMOnZiVsqNiAHdHj+keKlRpgX53q+6phnH91SUmzqp08YLLICiM96hqDbmbj7K6DeM7SPW9UAnvj/ANTKqbNIgGj59D53qjnfPfEFTbf3n1b8hWXvznkrIzlsRcpUmKyaq9Z1ZaEZa9IU6dW9jQ6q5uId9OIaeBJE8ARtVksvBz2WKEXJ+B2Tqx0CbLo9msIqVT9Z42jXA1AeTA27eSvWIi7UsLB8lZNzk5PxCIikoEREB//Z"/>
          <p:cNvSpPr>
            <a:spLocks noChangeAspect="1" noChangeArrowheads="1"/>
          </p:cNvSpPr>
          <p:nvPr/>
        </p:nvSpPr>
        <p:spPr bwMode="auto">
          <a:xfrm>
            <a:off x="74613" y="-946150"/>
            <a:ext cx="234315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es-MX"/>
          </a:p>
        </p:txBody>
      </p:sp>
      <p:sp>
        <p:nvSpPr>
          <p:cNvPr id="18436" name="AutoShape 10" descr="data:image/jpg;base64,/9j/4AAQSkZJRgABAQAAAQABAAD/2wCEAAkGBhQSEBUUEhQVFBQVFRcUFxgXGBUaFBkYFBQXFxcYFRoYHCYeGBojGRcUHy8gIycpLCwvGB4xNTAtNiYrLCoBCQoKDgwOGg8PGikkHyQsLCwsKSksLCkpKSwuLCksLCosKSwsKSwuKSwtLCkpLCwsLCwsKSwsKSwsLCwsLCkpKf/AABEIAM0A9gMBIgACEQEDEQH/xAAcAAEAAQUBAQAAAAAAAAAAAAAAAgEDBAUHBgj/xAA9EAABAwEEBgkCBAUFAQEAAAABAAIRAwQhMfAFEkFRYXEGByKBkaGxwdETMkJS4fEjcoKSwhQkU2KisjP/xAAaAQEAAwEBAQAAAAAAAAAAAAAAAQIDBAUG/8QALxEAAgIBAwIDBwMFAAAAAAAAAAECAxEEITEFEkFR0RMyYXGBkaEiUsEVI0Kx4f/aAAwDAQACEQMRAD8A7iiIgCIiAIiIAiIgCIiAIiIAiIgCIiAIiIAiIgBKjrcFjWq3BlwvccAsWpTcb6r9UflGPfsGb0BnutAGLmqP+tb+YeBWvmkPwa38xn1lPrU/+Jn/AJ+EBsm1wcHNPfCl9WMbvTxWrNKk7Y5nEYJFSmJa76jM4hAbhFrLJpAHC7e33Z8eHHZNdIkICqIiAIiIAiIgCIiAIiIAiIgCIiAIiIAiIgCIiAIiIArFtrarCRjgOZV9YNvqdof9e13m5vh2j3IDFb2ONQ4n8vAcUZSm83qlJiy6bEBBlNXIOQFeaxVLEBhvpDcPCD5KyJaZaYWe5ix6jEBiWigHgubc8XkD1CydD2zWlpxF/wA+fqrDiWmRiFjuf9OqHi5sz/S65w7r/BAeiREQBERAEREAREQBERAEREAREQBERAEREAREQBEVitbWNxN+4XlAX1p6z9Z55/p7K9W0uIIAdfdNyjZqUwR+uKAkxiy6TFFxbOIHBXmEbEBIBCFF0zsjzUK1XVEnDbvxQFwBRqMU271VAamu29YVdsiM3rbWulj5H2K1lVh2oSbfR1XWpMO2IPMXH0WStToy3MY0Mc6CXGJwvN1+C2yEBERAEREAREQBEVCYxQFUWM/SDBgZ5JTtwOCnAMlFaNfgrgKgFUREAREQBERAFYqWNhMlolX0QGMNH0/yheH6xdGOq1KVOnUqUmhhLtSpUa0y6Gy1rgCRDr4nBdBXlemNBrX06prahP8AC1HR9NwkndrB0kCQTsuWdue14Nacd6ycZ01pzSGjn6ra1R1MnsuL6xHIgvLZ7t63Nh673MskPDnWprHgSwfTfUNQGm8vDxDQwkFgZJIEOC9TprQtO00ixwBa4cJBjEHguH6Y0Q6z2h1F33NNx/MDgR3LOials+Ta+GN1wdNsHX7XP32ZhO5r3D1aVsW9fI/HZHRwqtPqwX8FyCkI+5sHfgqiYnbnFdWDkPonRvWMytSFSnSc5h2tcwwRiCJBBG4wVcqdYbBjRreFM/5r5/0RpurZamvRNxjXYfseBscN42EXjxB6TobT1K109anc4few/cwnfvB2OFx4GQJSRV5RvtM9c1koOaypTtEuGsAG0zdMSZqjbPgVLQHWTZ7dW+lRp1Q7V1v4jWARrBv4XuOJ3LCoaNp1db6rGVGtDWAPa1w1nS92I/KaX95W16H9CbPTthtFKn9MsbqQwltMkiPsHZ3+Sq0WTPYWPRha7WcQYwAHuVsERQAiIgCIiAJKwrVbnNwad0nPqtfVrud9zu4KcA2la3tbtlYFrtBqCIgcfj9lYAjN6rrb1OAYwbBvv9PD5WVSqI6mHBWcCpBsqT1m0DctVQqrY2d6hgyERFUBERAEREAREQBeK0+9tpLg8TT+1nd+MbiTfyAXtV5XT+hG0qbnse9usQAy4slx2Xaw2n7ouWVqbjsb0NKW55nQujHUWQ6o6pBMF0Tjiuc9atk/3IeBi1s+YHououcQ2MYAv5BeN6b2HXo65v1HT3QfePBcVUmrMndZHMGcypOk9qTsxNyyHP1YMTs/Q8VGz0752ET5THsleHXL1TyyDT4K7YrW+jUFSk4se3aIwOwg3OBi8EELHNUC7bIP6+yjRfN24H2+VBJ6ux9ZdsYYig4TrGaZEm4SdR7RgAMNgXRepnpvVtVWvQtGoXBrarC1obInVeDffEsjvXEgO1zkeC9T1W6R+jpazOmA8vpO3Q5hif6oPcoZGD6aRUa4ESLwVVQQEREAVFVEBgaXPZb/ADexWsDlsdMm5vM+i1Tzs3qyBc1jy9fhVaM7VZDyMR3hXQ+6VIJMEkmY2Kbxd2h3j3VplSB5yfjw3KQM+xOM8BsQEJ1Ss+z2hY1Qy29am2WxzYgnhEi8YqspKKyy8I9zweyBVV4HRXSF4e5lN/aaS40nkluq5xhzTi1pJIABgEERcvU6H039Ylrmajm7JkEcDAPkso2RlsWnVKPJtURFoZBERAEREAVm12cPYWuGsCMN+6/ZftV5EBzai147NZuo/EtgyAdl+PMXFaHpt2bHUjZEeK9p0rs72VjU1XFrgIIBIBAggxhv71zbpzpprqD2AyZB8CM9y89wxM9WM+6GTndiqRTg7yByEe8eag6pd4o2idUCCCG34zvP/wBMUWXjmvRTPMawW3gmDuV2jShx5ejv0CnRbAIOJu8f1AUgO1dgfSblJBAjbud7x7rJ0PpB1nrU6zI1qVYOEzEtnGL4Vsxqv4Pv5OH6hWxi4bcfEAqCT6o6K9Jadts7K1O7WElpMkHAidt8jZxAW5XLOoetNmrAknVqAAThLAT4yMdy6moIewREQgKhVUQGs0yfs7/Zaqb53Xd/BbLSj51P6v8AFa3UgyN+c8VZAkakcOePh8qsbonaT8fsohoHr3HFSJgbScLsZ2Z4KQTG6Z8O/BBn2KrqXYm9Rjhhv+0X3TtcgJ60++4d/P1Wo0pRLgQ284g4NkeZnDvW2YJN9+6cO4cli2tl6q1lYLReHk8w+nGpVp9mIkXXtxLTOBnbsvV+29Jm2Rra4BJJ7LCdUkjEON8QJnHzCuWupTpk67gwQXmTAuI1iPEGNsrlOmtLutNYvvAFzGzg0YR5z+y85pwlg9vTUrUbvjxPoborp8WyzMrQGuMhzQZAIOwxgRB71t1w3q06XizVtWoYpVIDp/DH2vHAE38CeC7dRrteNZrg4HaCCPELsrn3I4NbpXRZt7r49PoXERFocIREQBERAFpekdmplgdUbIDgbvxO/C3VF9RxMQ03TG5bkrQaR0VVqnWc76QiNZpL6rQfuFIEatNxF2sGudegOSdMtBfwzaC2CXGnUi+ajv4rmgi5wYGU6U7S2Fzqx0ocQ64tuI5SCvoXpTosMsJ1mhrGGmyhSF+rDp1nkk61Q3nhN8m9cK0nZgyo8X6xJdgRiZBvxHJZuWJYOmEHOKwae0Vb+Z8gpsrX37RdzULTTlwjYL/FWKr7xGz5Wy3MWsM2TYv3OEHPBWXSCN4lvgf0ChTq3R3jPl3qtQyJ3gHvB1T/AIoGdZ6jLOH1KxBLKjA0yDi1xPZcMHtlpxwxESu2BcW6gLE41LRWwaGNpc3F2t5Af+l2lVIlyEREKhUJhVWu6QUi6zvgxHaO4hpkg9yhvCySll4MG2Wtjy3VcHAmpBGB1S2Y5SrQWhq61zm36pJj+aJLdzoaPTatlZLdrgA3k3CLg47Z2tP/AFyKV3KWxtOlx3Rl+ZGTO7eqA9+zc3vO3Nyr9PfhuFzf1TV33+kHC5bmJMkj9Lz3DZftO9SZx/Xv8imy/kffyvQH47x8j1CEFQL+PuLwsa3EY7FkEzx9OE71j2hCUc26zKLnGk5oJbDgd8yIIHevBsznYV2LTtlDwJEwT5g/ovMac6J/Usf+opN/iWc6lZoxdSAllWNpa3suO0NnZfy2wzuj3dBqlBKuXHn6nidaMx+xWx0RpmpZ6gqMcWOBxF079YZC1k358t4Unv7N2eS5T32k00zvnRjrEs1qa0OeKVaILH9kE/8AQm4g7BMr1YK+VQ4jDPwvadE+tOtZGim8fWpDBrjDm/yujDhHgumN37j5/U9L/wAqX9H/AA/U7ui830X6dULaIB+lU/43ubrGfyX9rBekW6ae6PFsrlXLtmsMIrNqtbKTHPqOaxjRJc4gNA4krw2keuOzMJFGnUrR+K5jDy1u1/5UOSjyXq09l3uRye/WLpPSLKFJ9WoYaxpJ3mNg3k4ALmGkOuSq9hFGi2m4j7nP+oRyGq0TznkvE6U01XtDprVX1Dj2nGBP5Rg3uAWUr4rg9OjpF03mzZfdmz0/0xq13vfPbdcPyUmSDqUWnb+ao69xAuAAXjbbSeZOLjfM395N5KznK2XZzzXN3vOT3lpK4w7FsaH/AEjycL+KxqzIN4yOS9GBnasd9IThnA+x7lvG9+J5lvSoYXa9zRNf2hGzFXaDHO1WNBJwjfLpj0W2s2jw4kYb4x7s7Vt7DYGUiC0dqBeePPir+2OVdMllbneegnRxtjsNKlDdaNd7gZDnvAL3AxeDAjC4DcvRLS9DbSalgoOOP0w3+wlvst0tVweROPbJx8mERFJQLB03T1rNVB/43m7GQ0kR3gLOUatMOaQcCCDyNyhkp4Z4GxDWaTEgnWbMXA4C5Yem7fSszPqVCZd2Q0RLyI2YXXdo4XcAsqu91EODnjsFwPJpMk+E965h0g0461VtYzqi5jTgBdPIkiT3bgvN+B7+k03t5b8Gzb1iWwmRUAANzSxhEAyA4uGsboEzMbV0fo/0jp2ylrs7L2j+JTmXNnd+Zs4O9CuJluflZuidKvs9VtWmYc3nBBuLXYS07ru4wtq7nF7nfqum12w/tpJr8/M7mHxz3bbtpSN/hywlaTo70so2sarJZVAl1N2MDEsP4gDyI2hbqV3pprKPlLK5Vy7ZrDJyse0FXiVZfRLjABJOwe+YUlEae1t1gQPFbbopox7HF8QxzIOt9zoMggbscYxuWzsOgA061SHHd+EfJW3AVCzltg5H036pnh7q1haHNJ1nURcWnb9ObiMTqyCNk3Ac0tFJzXFrgWuaYcCCCCMQ4G8FfVC8h066v6dvZrsinaGjsv2OjBtSL43HEcRcsJ1Z3R62k6lKOIW8eZwKc5xUKjgBxWdpXRNWzVDTr03U3DeLjxBFxH/YSFgnGVzH0CkpLKDKxaRffj8cgvadHOta12eGOP12Yarz2hyf927GRwXiM53q9ZaZIJHKdgkeOHqpUmuDOdUbV2zWUeo6a9O6ukKga0FlFkarA6RMXvcYEnGNwwxM+dZQjEyfLuGfi4wACAqEqkpNs6KqI1RUYrYanPxVWP3xk8ON3woznv8AmfDwi4eHLOyBmBBrwS1pMAZj4lQdVAwvPyNngqfUgZ2Xm/OPG+zPx5/ClIpKRIvznPkqE5zm9QJz3qmfbOZsYtmVo13b4Rn2WxBw3/C1dhN5WeVYqjtvVdadbR4B/DUe3xIf/kvXLwPU5UmyVRsFf1psXvl2Q91HyWsWL5/MIiKxyhERAcr633mztBaR/uHEGMeywB3C+WeJXLmwc+q+iulHRChb2NbW1gWSWOY6HN1onGQQYFxBwXKukXVDabPL7ORaGC+B2ascWYO/pM8FyWVPOUfR9N1tUK1XJ4fx9TxrTn5381WZznPgo618EQRcQcQQb/NVBznELmPoU01sZGjNIvo1WVWGHsOsJwPPeCJBG4rr3R7pPStjex2agEupu+4by38zeOzaN/GwM/G5XKFZzHBzS5rmmQ5pIcDwIvHcta7XD5HDrNBDUrykuH6n0HY7AXXm4bzieS2tGztaLh8nmuX9FOtZwc2nbIcw3fWA7Q/nAucOIg8DiumWHSFOs3XpPbUadrXBw8tq7YzU+D5PUaW3TvE19fAyERFY5QiIgNbp3o9RtlL6ddgcNhwc072OxafXbK4b016v61gdrCalnJ7NQCNWTc2oB9p44Hgbl9BudGK5t046zGar6Fl1amsC19QhrqcG4hgIIfuk9nnsxtUcZZ6nTp39/bUsrxXh/wAOO0rKXY3Dfv5b+aycLhcM+JU3vlQznfy/RcTeT66MFEoTnPBUGfX2CrGc+Ko4xnhnMqCzBOe5Rz5bJVc+SgSpKMgXeo9dvnm5Wz8K6BnPDOKg/wDX3VjJotnOeaE5z3qrhnvUDnzVjN7GVYTeVlvN2d6wbGcVmNk3AEk4AYzOAUlc7HZupyzltgc4/jrPI5Naxnq1y92tX0Y0P/pbHRo7WMAdxee08/3Fy2i7IrCwfH3z9pZKS8WERFYxCIiAKhCqiA5h0s6EU7RXcBLK09lzRJcIu12/iugTcbsYXOtN6CrWSr9K0N1XYtI+1w/Mw7eO7avpL6YmYExE7Y3TuWr6R9GqNtomlWbdi1wjXY78zCRd6HasrKlLjk9TR9RnQ1GW8f8AR854KTHZz6Lb9Keh9fR9SKg16TjDKrQdU8D+V0fhPcSAtKBOC4XFrZn1lV0bYqUGXSYF2ee7y91n6I05Wszy+hUdTcYBIi8DAPaZDhedh4LVycDnOeEg7O3OZOChZXBpJRmsSWUdV0F1wCNW10zP56UEHmwm7uJ5Be40b0nstcD6Vem4uwbrAP5FjocD3L50a7O3w2qT6mbv2W8b5Lk8i7o9M94Pt/KPp1a7SPSKzWcxWr06bonVc4a0fy4+V64c/rGt1NlOlTtDuzDQS1jjE/jL2kugeQWltludUque50ucS5xJEkkzJ8Vo71jZHBV0aTk1ZLb4HqOl/Tura3ua1xZQkhtMGNYb6kfcTddgPM+UqPznPmqOeoznOGYXLJuTyz6OqqFUeyCwikznuz+yEemffzRxVp1WcM8vlQXbJOfCNz4ZyVAfOeKFykrkq52c5xVpzs5zeovepU2bSpKZzsTaFQi7ly5emqpkwsavaQMx+qISxFblHO9PZW3Oz4qyapKMCvg5HPPBnWZe36sNB/6i3tJEsofxXc2kCmP7od/SV4ajcOK7r1Q6G+lYfqkQ6u7WG/Ub2W+J1zyIWlazI49bb7Ol45ex7tERdZ8uEREAREQBERAEREBZtdjZVY5lRrXscIc1wBaRxBXJ+l/VI+mXVbDL24mkTLx/IT944HtcXLryKkoKXJ06fU2USzB/TwPlu8EtcCHCQQQbjtBBv7iqkZ2eOwr6B6VdBrPbhLxqVQIbVaBr8A7Y9vA9xC490k6DWqxEl7dal/ysks/q2s77uJXJOpxPptJ1Gu79L2fl6Hn5z55lVDs3e6gXZGYVAP3iPNZHp5KsF8+8+abdvl5IffdP7KhcJznuIQZJznPrjeouqxnOfBW3VCVElMEdxUunzVJ9snfy+Soa+c4cgrVSspwUci856tPqwsepagMT8rHdaZNw8VZROed0VtkzqQkz3q5UtTRtjPiVrw1xxJ7lNtnaM53R3BMIhWyx+lfcrWtpdc2QPP8AQKFNiuXDZnPtxQuO5WM8NvMnkqqgqGqVIBCTO0VYnVqzKTL3VHtY3m4wO4Yr6msVlbSpsptuaxrWN5NAA8guN9SGgw+0VLQ4T9Joaydj6kgkcQ1rh/Uu1LoqW2TwOpW901Dy/kIiLY8wIiIAiIgCIiAIiIAiIgCo5oIg3hVRAeF6S9U9nry+h/t6mMATSJ4s/DzbHIrlvSDoXarGZrUjqT/+jO1T/uA7P9QC+jFQtlZSqjI9HT9Rtq2e6+PqfLRbnJUIX0HpLq3sFYlzqAY44mmXU/JpDe+FiWbqn0e3Gk9/81Wp/i4LH2Ej1f6vTjh/j1OBuMLK0doavaTFCjUq8WNJaP5nfaO8hfRFk6E2GkQWWWgCMCabXO8XAlblrAAAAABgBh3Kyo82c8+r/sj9z5Fr2uCQLz4BYlSq47Y5LMt7Qa1R0RLnOjdJLo81RtAe3lKz2R3ONlnLMOnZiVsqNiAHdHj+keKlRpgX53q+6phnH91SUmzqp08YLLICiM96hqDbmbj7K6DeM7SPW9UAnvj/ANTKqbNIgGj59D53qjnfPfEFTbf3n1b8hWXvznkrIzlsRcpUmKyaq9Z1ZaEZa9IU6dW9jQ6q5uId9OIaeBJE8ARtVksvBz2WKEXJ+B2Tqx0CbLo9msIqVT9Z42jXA1AeTA27eSvWIi7UsLB8lZNzk5PxCIikoEREB//Z"/>
          <p:cNvSpPr>
            <a:spLocks noChangeAspect="1" noChangeArrowheads="1"/>
          </p:cNvSpPr>
          <p:nvPr/>
        </p:nvSpPr>
        <p:spPr bwMode="auto">
          <a:xfrm>
            <a:off x="74613" y="-946150"/>
            <a:ext cx="234315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es-MX"/>
          </a:p>
        </p:txBody>
      </p:sp>
      <p:pic>
        <p:nvPicPr>
          <p:cNvPr id="18437" name="Picture 12" descr="http://www.residentialarchitects.us/architect-64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317500"/>
            <a:ext cx="1366838"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3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3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3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3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30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30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3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Visión de INVEA</a:t>
            </a:r>
            <a:endParaRPr lang="es-ES" dirty="0"/>
          </a:p>
        </p:txBody>
      </p:sp>
      <p:sp>
        <p:nvSpPr>
          <p:cNvPr id="4" name="CuadroTexto 3"/>
          <p:cNvSpPr txBox="1"/>
          <p:nvPr/>
        </p:nvSpPr>
        <p:spPr>
          <a:xfrm>
            <a:off x="1115616" y="2119496"/>
            <a:ext cx="7344816" cy="2677656"/>
          </a:xfrm>
          <a:prstGeom prst="rect">
            <a:avLst/>
          </a:prstGeom>
          <a:noFill/>
        </p:spPr>
        <p:txBody>
          <a:bodyPr wrap="square" rtlCol="0">
            <a:spAutoFit/>
          </a:bodyPr>
          <a:lstStyle/>
          <a:p>
            <a:r>
              <a:rPr lang="es-ES" sz="2800" b="1" dirty="0">
                <a:solidFill>
                  <a:srgbClr val="800000"/>
                </a:solidFill>
                <a:latin typeface="Times New Roman"/>
                <a:cs typeface="Times New Roman"/>
              </a:rPr>
              <a:t>La investigación educativa en los institutos tecnológicos </a:t>
            </a:r>
            <a:r>
              <a:rPr lang="es-ES" sz="2800" b="1" dirty="0">
                <a:solidFill>
                  <a:schemeClr val="tx1">
                    <a:lumMod val="75000"/>
                    <a:lumOff val="25000"/>
                  </a:schemeClr>
                </a:solidFill>
                <a:latin typeface="Times New Roman"/>
                <a:cs typeface="Times New Roman"/>
              </a:rPr>
              <a:t>se desarrolla de una manera sistemática </a:t>
            </a:r>
            <a:r>
              <a:rPr lang="es-ES" sz="2800" b="1" dirty="0">
                <a:solidFill>
                  <a:srgbClr val="800000"/>
                </a:solidFill>
                <a:latin typeface="Times New Roman"/>
                <a:cs typeface="Times New Roman"/>
              </a:rPr>
              <a:t>y </a:t>
            </a:r>
            <a:r>
              <a:rPr lang="es-ES" sz="2800" b="1" dirty="0">
                <a:solidFill>
                  <a:srgbClr val="404040"/>
                </a:solidFill>
                <a:latin typeface="Times New Roman"/>
                <a:cs typeface="Times New Roman"/>
              </a:rPr>
              <a:t>contribuye a elevar la calidad de los procesos académicos</a:t>
            </a:r>
            <a:r>
              <a:rPr lang="es-ES" sz="2800" b="1" dirty="0">
                <a:solidFill>
                  <a:srgbClr val="800000"/>
                </a:solidFill>
                <a:latin typeface="Times New Roman"/>
                <a:cs typeface="Times New Roman"/>
              </a:rPr>
              <a:t> en todas y cada una de las instituciones que conforman el Sistema Nacional de Institutos </a:t>
            </a:r>
            <a:r>
              <a:rPr lang="es-ES" sz="2800" b="1" dirty="0" smtClean="0">
                <a:solidFill>
                  <a:srgbClr val="800000"/>
                </a:solidFill>
                <a:latin typeface="Times New Roman"/>
                <a:cs typeface="Times New Roman"/>
              </a:rPr>
              <a:t>Tecnológicos.</a:t>
            </a:r>
            <a:endParaRPr lang="es-MX" sz="2800" b="1" dirty="0">
              <a:solidFill>
                <a:srgbClr val="800000"/>
              </a:solidFill>
              <a:latin typeface="Times New Roman"/>
              <a:cs typeface="Times New Roman"/>
            </a:endParaRPr>
          </a:p>
        </p:txBody>
      </p:sp>
    </p:spTree>
    <p:extLst>
      <p:ext uri="{BB962C8B-B14F-4D97-AF65-F5344CB8AC3E}">
        <p14:creationId xmlns:p14="http://schemas.microsoft.com/office/powerpoint/2010/main" val="20344548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Política</a:t>
            </a:r>
            <a:endParaRPr lang="es-ES" dirty="0"/>
          </a:p>
        </p:txBody>
      </p:sp>
      <p:sp>
        <p:nvSpPr>
          <p:cNvPr id="5" name="CuadroTexto 4"/>
          <p:cNvSpPr txBox="1"/>
          <p:nvPr/>
        </p:nvSpPr>
        <p:spPr>
          <a:xfrm>
            <a:off x="1115616" y="2204864"/>
            <a:ext cx="7200800" cy="3108544"/>
          </a:xfrm>
          <a:prstGeom prst="rect">
            <a:avLst/>
          </a:prstGeom>
          <a:noFill/>
        </p:spPr>
        <p:txBody>
          <a:bodyPr wrap="square" rtlCol="0">
            <a:spAutoFit/>
          </a:bodyPr>
          <a:lstStyle/>
          <a:p>
            <a:r>
              <a:rPr lang="es-ES" sz="2800" b="1" dirty="0" smtClean="0">
                <a:solidFill>
                  <a:schemeClr val="accent5">
                    <a:lumMod val="50000"/>
                  </a:schemeClr>
                </a:solidFill>
                <a:latin typeface="Times New Roman"/>
                <a:cs typeface="Times New Roman"/>
              </a:rPr>
              <a:t>Promover la </a:t>
            </a:r>
            <a:r>
              <a:rPr lang="es-ES" sz="2800" b="1" dirty="0">
                <a:solidFill>
                  <a:schemeClr val="accent5">
                    <a:lumMod val="50000"/>
                  </a:schemeClr>
                </a:solidFill>
                <a:latin typeface="Times New Roman"/>
                <a:cs typeface="Times New Roman"/>
              </a:rPr>
              <a:t>investigación educativa aplicada al análisis de los principales problemas del proceso educativo del Sistema, </a:t>
            </a:r>
            <a:r>
              <a:rPr lang="es-ES" sz="2800" b="1" dirty="0" smtClean="0">
                <a:solidFill>
                  <a:schemeClr val="accent5">
                    <a:lumMod val="50000"/>
                  </a:schemeClr>
                </a:solidFill>
                <a:latin typeface="Times New Roman"/>
                <a:cs typeface="Times New Roman"/>
              </a:rPr>
              <a:t>al </a:t>
            </a:r>
            <a:r>
              <a:rPr lang="es-ES" sz="2800" b="1" dirty="0">
                <a:solidFill>
                  <a:schemeClr val="accent5">
                    <a:lumMod val="50000"/>
                  </a:schemeClr>
                </a:solidFill>
                <a:latin typeface="Times New Roman"/>
                <a:cs typeface="Times New Roman"/>
              </a:rPr>
              <a:t>diseño y desarrollo de </a:t>
            </a:r>
            <a:r>
              <a:rPr lang="es-ES" sz="2800" b="1" dirty="0" smtClean="0">
                <a:solidFill>
                  <a:schemeClr val="accent5">
                    <a:lumMod val="50000"/>
                  </a:schemeClr>
                </a:solidFill>
                <a:latin typeface="Times New Roman"/>
                <a:cs typeface="Times New Roman"/>
              </a:rPr>
              <a:t>soluciones </a:t>
            </a:r>
            <a:r>
              <a:rPr lang="es-ES" sz="2800" b="1" dirty="0">
                <a:solidFill>
                  <a:schemeClr val="accent5">
                    <a:lumMod val="50000"/>
                  </a:schemeClr>
                </a:solidFill>
                <a:latin typeface="Times New Roman"/>
                <a:cs typeface="Times New Roman"/>
              </a:rPr>
              <a:t>pertinentes, </a:t>
            </a:r>
            <a:r>
              <a:rPr lang="es-ES" sz="2800" b="1" dirty="0" smtClean="0">
                <a:solidFill>
                  <a:schemeClr val="accent5">
                    <a:lumMod val="50000"/>
                  </a:schemeClr>
                </a:solidFill>
                <a:latin typeface="Times New Roman"/>
                <a:cs typeface="Times New Roman"/>
              </a:rPr>
              <a:t>y a su </a:t>
            </a:r>
            <a:r>
              <a:rPr lang="es-ES" sz="2800" b="1" dirty="0">
                <a:solidFill>
                  <a:schemeClr val="accent5">
                    <a:lumMod val="50000"/>
                  </a:schemeClr>
                </a:solidFill>
                <a:latin typeface="Times New Roman"/>
                <a:cs typeface="Times New Roman"/>
              </a:rPr>
              <a:t>implementación, evaluación y mejora continua.</a:t>
            </a:r>
            <a:endParaRPr lang="es-MX" sz="2800" b="1" dirty="0">
              <a:solidFill>
                <a:schemeClr val="accent5">
                  <a:lumMod val="50000"/>
                </a:schemeClr>
              </a:solidFill>
              <a:latin typeface="Times New Roman"/>
              <a:cs typeface="Times New Roman"/>
            </a:endParaRPr>
          </a:p>
          <a:p>
            <a:endParaRPr lang="es-ES" sz="2800" b="1" dirty="0">
              <a:solidFill>
                <a:schemeClr val="accent5">
                  <a:lumMod val="50000"/>
                </a:schemeClr>
              </a:solidFill>
              <a:latin typeface="Times New Roman"/>
              <a:cs typeface="Times New Roman"/>
            </a:endParaRPr>
          </a:p>
        </p:txBody>
      </p:sp>
    </p:spTree>
    <p:extLst>
      <p:ext uri="{BB962C8B-B14F-4D97-AF65-F5344CB8AC3E}">
        <p14:creationId xmlns:p14="http://schemas.microsoft.com/office/powerpoint/2010/main" val="323993640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Líneas de investigación</a:t>
            </a:r>
            <a:endParaRPr lang="es-ES" dirty="0"/>
          </a:p>
        </p:txBody>
      </p:sp>
    </p:spTree>
    <p:extLst>
      <p:ext uri="{BB962C8B-B14F-4D97-AF65-F5344CB8AC3E}">
        <p14:creationId xmlns:p14="http://schemas.microsoft.com/office/powerpoint/2010/main" val="321161003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Modelos educativos y currículo</a:t>
            </a:r>
            <a:endParaRPr lang="es-MX" dirty="0"/>
          </a:p>
        </p:txBody>
      </p:sp>
      <p:sp>
        <p:nvSpPr>
          <p:cNvPr id="3" name="Marcador de contenido 2"/>
          <p:cNvSpPr>
            <a:spLocks noGrp="1"/>
          </p:cNvSpPr>
          <p:nvPr>
            <p:ph idx="1"/>
          </p:nvPr>
        </p:nvSpPr>
        <p:spPr>
          <a:xfrm>
            <a:off x="617970" y="1470328"/>
            <a:ext cx="8229600" cy="4648119"/>
          </a:xfrm>
        </p:spPr>
        <p:txBody>
          <a:bodyPr>
            <a:normAutofit/>
          </a:bodyPr>
          <a:lstStyle/>
          <a:p>
            <a:pPr marL="0" indent="0">
              <a:buNone/>
            </a:pPr>
            <a:r>
              <a:rPr lang="es-ES_tradnl" dirty="0" smtClean="0"/>
              <a:t>En esta línea se incluyen temas relacionados con el Modelo Educativo para el Siglo XXI, los diversos enfoques por competencias, el modelo dual, aquellos modelos pedagógicos que enriquecen el proceso educativo en el SNIT y, en general, aquellos temas orientados al estudio, análisis, mejora e innovación curricular.</a:t>
            </a:r>
            <a:endParaRPr lang="es-MX" dirty="0" smtClean="0"/>
          </a:p>
        </p:txBody>
      </p:sp>
    </p:spTree>
    <p:extLst>
      <p:ext uri="{BB962C8B-B14F-4D97-AF65-F5344CB8AC3E}">
        <p14:creationId xmlns:p14="http://schemas.microsoft.com/office/powerpoint/2010/main" val="2553597908"/>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9|1.4|0.3|0.3"/>
</p:tagLst>
</file>

<file path=ppt/tags/tag2.xml><?xml version="1.0" encoding="utf-8"?>
<p:tagLst xmlns:a="http://schemas.openxmlformats.org/drawingml/2006/main" xmlns:r="http://schemas.openxmlformats.org/officeDocument/2006/relationships" xmlns:p="http://schemas.openxmlformats.org/presentationml/2006/main">
  <p:tag name="TIMING" val="|0.9|1.4|0.3|0.3"/>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2179</TotalTime>
  <Words>1259</Words>
  <Application>Microsoft Macintosh PowerPoint</Application>
  <PresentationFormat>Presentación en pantalla (4:3)</PresentationFormat>
  <Paragraphs>86</Paragraphs>
  <Slides>25</Slides>
  <Notes>2</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Tema de Office</vt:lpstr>
      <vt:lpstr>Presentación de PowerPoint</vt:lpstr>
      <vt:lpstr>Objetivo del curso-taller</vt:lpstr>
      <vt:lpstr>Temas</vt:lpstr>
      <vt:lpstr>Plan Maestro de Investigación Educativa Aplicada del SNIT (INVEA)</vt:lpstr>
      <vt:lpstr>Objetivo</vt:lpstr>
      <vt:lpstr>Visión de INVEA</vt:lpstr>
      <vt:lpstr>Política</vt:lpstr>
      <vt:lpstr>Líneas de investigación</vt:lpstr>
      <vt:lpstr>Modelos educativos y currículo</vt:lpstr>
      <vt:lpstr>Modelos educativos y currículo</vt:lpstr>
      <vt:lpstr>Docencia y aprendizaje</vt:lpstr>
      <vt:lpstr>Docencia y aprendizaje</vt:lpstr>
      <vt:lpstr>Indicadores de desempeño</vt:lpstr>
      <vt:lpstr>Indicadores de desempeño</vt:lpstr>
      <vt:lpstr>Tecnologías de la información y de la comunicación (TIC)</vt:lpstr>
      <vt:lpstr>Tecnologías de la información y de la comunicación (TIC)</vt:lpstr>
      <vt:lpstr>Gestión</vt:lpstr>
      <vt:lpstr>Gestión</vt:lpstr>
      <vt:lpstr>Tutoría</vt:lpstr>
      <vt:lpstr>Tutoría</vt:lpstr>
      <vt:lpstr>Entorno del proceso educativo</vt:lpstr>
      <vt:lpstr>Entorno del proceso educativo</vt:lpstr>
      <vt:lpstr>LGAC</vt:lpstr>
      <vt:lpstr>Elementos de una LGAC</vt:lpstr>
      <vt:lpstr>Gracias</vt:lpstr>
    </vt:vector>
  </TitlesOfParts>
  <Company>Racce S.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Francisco Caracheo Garcia</dc:creator>
  <cp:lastModifiedBy>Francisco Caracheo Garcia</cp:lastModifiedBy>
  <cp:revision>35</cp:revision>
  <dcterms:created xsi:type="dcterms:W3CDTF">2014-06-12T22:48:32Z</dcterms:created>
  <dcterms:modified xsi:type="dcterms:W3CDTF">2014-06-18T16:25:00Z</dcterms:modified>
</cp:coreProperties>
</file>