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handoutMasterIdLst>
    <p:handoutMasterId r:id="rId15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72" r:id="rId11"/>
    <p:sldId id="273" r:id="rId12"/>
    <p:sldId id="274" r:id="rId13"/>
    <p:sldId id="275" r:id="rId1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434" autoAdjust="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6504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340"/>
    </p:cViewPr>
  </p:sorterViewPr>
  <p:notesViewPr>
    <p:cSldViewPr snapToGrid="0" snapToObjects="1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4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988265-F9B2-4890-9F5F-13B1E52BF6F1}" type="datetimeFigureOut">
              <a:rPr lang="es-MX" smtClean="0"/>
              <a:t>17/06/2014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09FAF-140A-42BE-B546-684671487F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80804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E26518-A772-E245-BCCF-2ABBA46D7AB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165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FBC0BA-A760-1C4B-9A79-6395914210E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14620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463F54-9FF5-7245-AC80-BED519AD540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61553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_tradnl" noProof="0" smtClean="0"/>
              <a:t>Arrastre la imagen al marcador de posición o haga clic en el icono para agregar</a:t>
            </a:r>
            <a:endParaRPr lang="es-ES" noProof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3343B9-6313-4344-9F7F-F44DD02293C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705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Clic para editar título</a:t>
            </a:r>
            <a:endParaRPr lang="es-ES"/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2DEC9FD6-21C2-474B-BEF7-186143DCE9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1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sz="4000" dirty="0" smtClean="0"/>
              <a:t>Aspectos generales de la investigación educativa en el SNIT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468914"/>
            <a:ext cx="6400800" cy="1752600"/>
          </a:xfrm>
        </p:spPr>
        <p:txBody>
          <a:bodyPr>
            <a:normAutofit/>
          </a:bodyPr>
          <a:lstStyle/>
          <a:p>
            <a:r>
              <a:rPr lang="es-ES" sz="2800" i="1" dirty="0" smtClean="0">
                <a:solidFill>
                  <a:schemeClr val="tx1"/>
                </a:solidFill>
              </a:rPr>
              <a:t>Confiabilidad desde la teoría clásica</a:t>
            </a:r>
            <a:endParaRPr lang="es-ES" sz="28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76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8E7536-5F05-4092-AD0B-2BE1AA63F17E}" type="slidenum">
              <a:rPr lang="es-MX" altLang="es-MX"/>
              <a:pPr/>
              <a:t>10</a:t>
            </a:fld>
            <a:endParaRPr lang="es-MX" altLang="es-MX"/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552735" y="643128"/>
            <a:ext cx="8229600" cy="1143000"/>
          </a:xfrm>
        </p:spPr>
        <p:txBody>
          <a:bodyPr/>
          <a:lstStyle/>
          <a:p>
            <a:r>
              <a:rPr lang="es-ES_tradnl" altLang="es-MX" dirty="0"/>
              <a:t>Métodos de Consistencia Interna</a:t>
            </a:r>
            <a:endParaRPr lang="es-MX" altLang="es-MX" dirty="0"/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MX" altLang="es-MX" sz="2800" dirty="0"/>
              <a:t>En muchas ocasiones, no es posible aplicar dos versiones de un mismo instrumento ni es posible aplicar dos veces al mismo instrumento.</a:t>
            </a:r>
          </a:p>
          <a:p>
            <a:pPr>
              <a:lnSpc>
                <a:spcPct val="90000"/>
              </a:lnSpc>
            </a:pPr>
            <a:r>
              <a:rPr lang="es-MX" altLang="es-MX" sz="2800" dirty="0"/>
              <a:t>Se requiere un método que permita analizar que tan consistentes son los puntajes obtenidos en una solo aplicación del instrumento. </a:t>
            </a:r>
          </a:p>
          <a:p>
            <a:pPr>
              <a:lnSpc>
                <a:spcPct val="90000"/>
              </a:lnSpc>
            </a:pPr>
            <a:r>
              <a:rPr lang="es-MX" altLang="es-MX" sz="2800" dirty="0"/>
              <a:t>El coeficiente de confiabilidad obtenido mediante estos procedimientos se conoce como Coeficiente de Consistencia Interna.</a:t>
            </a:r>
          </a:p>
        </p:txBody>
      </p:sp>
    </p:spTree>
    <p:extLst>
      <p:ext uri="{BB962C8B-B14F-4D97-AF65-F5344CB8AC3E}">
        <p14:creationId xmlns:p14="http://schemas.microsoft.com/office/powerpoint/2010/main" val="93651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8673F-D78F-4217-B97F-9821D09280B2}" type="slidenum">
              <a:rPr lang="es-MX" altLang="es-MX"/>
              <a:pPr/>
              <a:t>11</a:t>
            </a:fld>
            <a:endParaRPr lang="es-MX" altLang="es-MX"/>
          </a:p>
        </p:txBody>
      </p:sp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56775"/>
            <a:ext cx="8229600" cy="1143000"/>
          </a:xfrm>
        </p:spPr>
        <p:txBody>
          <a:bodyPr/>
          <a:lstStyle/>
          <a:p>
            <a:r>
              <a:rPr lang="es-ES_tradnl" altLang="es-MX" dirty="0" err="1"/>
              <a:t>Kuder</a:t>
            </a:r>
            <a:r>
              <a:rPr lang="es-ES_tradnl" altLang="es-MX" dirty="0"/>
              <a:t>-Richardson 20</a:t>
            </a:r>
            <a:endParaRPr lang="es-MX" altLang="es-MX" dirty="0"/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altLang="es-MX" sz="2800"/>
              <a:t>Se aplica a un test de K reactivos dicotómicos (0,1)</a:t>
            </a:r>
          </a:p>
          <a:p>
            <a:r>
              <a:rPr lang="es-MX" altLang="es-MX" sz="2800"/>
              <a:t>Se obtiene la varianza de cada reactivo</a:t>
            </a:r>
          </a:p>
          <a:p>
            <a:r>
              <a:rPr lang="es-MX" altLang="es-MX" sz="2800"/>
              <a:t>Se obtiene la varianza de los puntajes totales</a:t>
            </a:r>
          </a:p>
          <a:p>
            <a:r>
              <a:rPr lang="es-MX" altLang="es-MX" sz="2800"/>
              <a:t>La confiabilidad está dada por:</a:t>
            </a:r>
          </a:p>
        </p:txBody>
      </p:sp>
      <p:sp>
        <p:nvSpPr>
          <p:cNvPr id="2488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MX"/>
          </a:p>
        </p:txBody>
      </p:sp>
      <p:graphicFrame>
        <p:nvGraphicFramePr>
          <p:cNvPr id="248836" name="Object 4"/>
          <p:cNvGraphicFramePr>
            <a:graphicFrameLocks noChangeAspect="1"/>
          </p:cNvGraphicFramePr>
          <p:nvPr/>
        </p:nvGraphicFramePr>
        <p:xfrm>
          <a:off x="3276600" y="4038600"/>
          <a:ext cx="3581400" cy="174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cuación" r:id="rId3" imgW="3098800" imgH="1511300" progId="Equation.3">
                  <p:embed/>
                </p:oleObj>
              </mc:Choice>
              <mc:Fallback>
                <p:oleObj name="Ecuación" r:id="rId3" imgW="3098800" imgH="151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038600"/>
                        <a:ext cx="3581400" cy="174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4534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841040-0111-4511-9C3A-4328AB528229}" type="slidenum">
              <a:rPr lang="es-MX" altLang="es-MX"/>
              <a:pPr/>
              <a:t>12</a:t>
            </a:fld>
            <a:endParaRPr lang="es-MX" altLang="es-MX"/>
          </a:p>
        </p:txBody>
      </p:sp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altLang="es-MX"/>
              <a:t>Kuder-Richardson</a:t>
            </a:r>
            <a:endParaRPr lang="es-MX" altLang="es-MX"/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altLang="es-MX" sz="2400"/>
              <a:t>Se aplica a un test de K reactivos dicotómicos</a:t>
            </a:r>
          </a:p>
          <a:p>
            <a:r>
              <a:rPr lang="es-MX" altLang="es-MX" sz="2400"/>
              <a:t>Se obtiene la media y la varianza de cada reactivo</a:t>
            </a:r>
          </a:p>
          <a:p>
            <a:r>
              <a:rPr lang="es-MX" altLang="es-MX" sz="2400"/>
              <a:t>Se calcula la media de las medias de los reactivos</a:t>
            </a:r>
          </a:p>
          <a:p>
            <a:r>
              <a:rPr lang="es-MX" altLang="es-MX" sz="2400"/>
              <a:t>Se obtiene la media y la varianza de los puntajes totales</a:t>
            </a:r>
            <a:endParaRPr lang="es-MX" altLang="es-MX" sz="2400" b="1"/>
          </a:p>
          <a:p>
            <a:r>
              <a:rPr lang="es-MX" altLang="es-MX" sz="2400"/>
              <a:t>La confiabilidad está dada por:</a:t>
            </a:r>
          </a:p>
        </p:txBody>
      </p:sp>
      <p:sp>
        <p:nvSpPr>
          <p:cNvPr id="24986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MX"/>
          </a:p>
        </p:txBody>
      </p:sp>
      <p:graphicFrame>
        <p:nvGraphicFramePr>
          <p:cNvPr id="249860" name="Object 4"/>
          <p:cNvGraphicFramePr>
            <a:graphicFrameLocks noChangeAspect="1"/>
          </p:cNvGraphicFramePr>
          <p:nvPr/>
        </p:nvGraphicFramePr>
        <p:xfrm>
          <a:off x="1905000" y="4495800"/>
          <a:ext cx="3276600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cuación" r:id="rId3" imgW="1993900" imgH="558800" progId="Equation.3">
                  <p:embed/>
                </p:oleObj>
              </mc:Choice>
              <mc:Fallback>
                <p:oleObj name="Ecuación" r:id="rId3" imgW="1993900" imgH="558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495800"/>
                        <a:ext cx="3276600" cy="93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986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MX"/>
          </a:p>
        </p:txBody>
      </p:sp>
      <p:graphicFrame>
        <p:nvGraphicFramePr>
          <p:cNvPr id="249862" name="Object 6"/>
          <p:cNvGraphicFramePr>
            <a:graphicFrameLocks noChangeAspect="1"/>
          </p:cNvGraphicFramePr>
          <p:nvPr/>
        </p:nvGraphicFramePr>
        <p:xfrm>
          <a:off x="5334000" y="4495800"/>
          <a:ext cx="3200400" cy="963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cuación" r:id="rId5" imgW="2095500" imgH="584200" progId="Equation.3">
                  <p:embed/>
                </p:oleObj>
              </mc:Choice>
              <mc:Fallback>
                <p:oleObj name="Ecuación" r:id="rId5" imgW="2095500" imgH="584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495800"/>
                        <a:ext cx="3200400" cy="963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637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B9F594-5226-42E8-B495-4B83D92CA5DC}" type="slidenum">
              <a:rPr lang="es-MX" altLang="es-MX"/>
              <a:pPr/>
              <a:t>13</a:t>
            </a:fld>
            <a:endParaRPr lang="es-MX" altLang="es-MX"/>
          </a:p>
        </p:txBody>
      </p:sp>
      <p:sp>
        <p:nvSpPr>
          <p:cNvPr id="250891" name="Rectangle 11"/>
          <p:cNvSpPr>
            <a:spLocks noGrp="1" noChangeArrowheads="1"/>
          </p:cNvSpPr>
          <p:nvPr>
            <p:ph type="title"/>
          </p:nvPr>
        </p:nvSpPr>
        <p:spPr>
          <a:xfrm>
            <a:off x="457200" y="708453"/>
            <a:ext cx="8229600" cy="680705"/>
          </a:xfrm>
        </p:spPr>
        <p:txBody>
          <a:bodyPr/>
          <a:lstStyle/>
          <a:p>
            <a:r>
              <a:rPr lang="es-MX" altLang="es-MX" dirty="0" smtClean="0"/>
              <a:t>Alfa de </a:t>
            </a:r>
            <a:r>
              <a:rPr lang="es-MX" altLang="es-MX" dirty="0" err="1" smtClean="0"/>
              <a:t>Cronbach</a:t>
            </a:r>
            <a:endParaRPr lang="es-MX" altLang="es-MX" dirty="0"/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MX" altLang="es-MX" sz="2400" dirty="0"/>
              <a:t>Se aplica para un test compuesto de K </a:t>
            </a:r>
            <a:r>
              <a:rPr lang="es-MX" altLang="es-MX" sz="2400" dirty="0" err="1"/>
              <a:t>subtests</a:t>
            </a:r>
            <a:r>
              <a:rPr lang="es-MX" altLang="es-MX" sz="2400" dirty="0"/>
              <a:t>.</a:t>
            </a:r>
          </a:p>
          <a:p>
            <a:pPr>
              <a:lnSpc>
                <a:spcPct val="90000"/>
              </a:lnSpc>
            </a:pPr>
            <a:r>
              <a:rPr lang="es-MX" altLang="es-MX" sz="2400" dirty="0"/>
              <a:t>El puntaje total se calcula sumando los puntajes de cada </a:t>
            </a:r>
            <a:r>
              <a:rPr lang="es-MX" altLang="es-MX" sz="2400" dirty="0" err="1"/>
              <a:t>subtest</a:t>
            </a:r>
            <a:r>
              <a:rPr lang="es-MX" altLang="es-MX" sz="2400" dirty="0"/>
              <a:t> </a:t>
            </a:r>
          </a:p>
          <a:p>
            <a:pPr>
              <a:lnSpc>
                <a:spcPct val="90000"/>
              </a:lnSpc>
            </a:pPr>
            <a:r>
              <a:rPr lang="es-MX" altLang="es-MX" sz="2400" dirty="0"/>
              <a:t>Se calcula la varianza de cada </a:t>
            </a:r>
            <a:r>
              <a:rPr lang="es-MX" altLang="es-MX" sz="2400" dirty="0" err="1"/>
              <a:t>subtest</a:t>
            </a:r>
            <a:r>
              <a:rPr lang="es-MX" altLang="es-MX" sz="2400" dirty="0"/>
              <a:t>  y la varianza del puntaje total </a:t>
            </a:r>
          </a:p>
          <a:p>
            <a:pPr>
              <a:lnSpc>
                <a:spcPct val="90000"/>
              </a:lnSpc>
            </a:pPr>
            <a:r>
              <a:rPr lang="es-MX" altLang="es-MX" sz="2400" dirty="0"/>
              <a:t>El coeficiente de confiabilidad (consistencia interna) está dado por: </a:t>
            </a:r>
          </a:p>
        </p:txBody>
      </p:sp>
      <p:graphicFrame>
        <p:nvGraphicFramePr>
          <p:cNvPr id="250884" name="Object 4"/>
          <p:cNvGraphicFramePr>
            <a:graphicFrameLocks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067245503"/>
              </p:ext>
            </p:extLst>
          </p:nvPr>
        </p:nvGraphicFramePr>
        <p:xfrm>
          <a:off x="1953905" y="2326481"/>
          <a:ext cx="982663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cuación" r:id="rId3" imgW="647640" imgH="253800" progId="Equation.3">
                  <p:embed/>
                </p:oleObj>
              </mc:Choice>
              <mc:Fallback>
                <p:oleObj name="Ecuación" r:id="rId3" imgW="64764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3905" y="2326481"/>
                        <a:ext cx="982663" cy="385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0888" name="Object 8"/>
          <p:cNvGraphicFramePr>
            <a:graphicFrameLocks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730372415"/>
              </p:ext>
            </p:extLst>
          </p:nvPr>
        </p:nvGraphicFramePr>
        <p:xfrm>
          <a:off x="2590800" y="3054138"/>
          <a:ext cx="762000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Ecuación" r:id="rId5" imgW="609480" imgH="317160" progId="Equation.3">
                  <p:embed/>
                </p:oleObj>
              </mc:Choice>
              <mc:Fallback>
                <p:oleObj name="Ecuación" r:id="rId5" imgW="609480" imgH="317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054138"/>
                        <a:ext cx="762000" cy="39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089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MX"/>
          </a:p>
        </p:txBody>
      </p:sp>
      <p:graphicFrame>
        <p:nvGraphicFramePr>
          <p:cNvPr id="250892" name="Object 12"/>
          <p:cNvGraphicFramePr>
            <a:graphicFrameLocks noChangeAspect="1"/>
          </p:cNvGraphicFramePr>
          <p:nvPr/>
        </p:nvGraphicFramePr>
        <p:xfrm>
          <a:off x="3276600" y="3962400"/>
          <a:ext cx="3200400" cy="177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Ecuación" r:id="rId7" imgW="1651000" imgH="914400" progId="Equation.3">
                  <p:embed/>
                </p:oleObj>
              </mc:Choice>
              <mc:Fallback>
                <p:oleObj name="Ecuación" r:id="rId7" imgW="165100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962400"/>
                        <a:ext cx="3200400" cy="1773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7082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5BE9F6-2229-46AE-9D28-EC6188FE9515}" type="slidenum">
              <a:rPr lang="es-MX" altLang="es-MX"/>
              <a:pPr/>
              <a:t>2</a:t>
            </a:fld>
            <a:endParaRPr lang="es-MX" altLang="es-MX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altLang="es-MX"/>
              <a:t>Definición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altLang="es-MX" sz="2800"/>
              <a:t>Conjunto de procedimientos y supuestos estadísticos empleados para estimar las variaciones de los puntajes observados introducidas por distintas condiciones de aplicación y uso de los procedimientos de medición y la predicción de estas estimaciones</a:t>
            </a:r>
          </a:p>
          <a:p>
            <a:r>
              <a:rPr lang="es-MX" altLang="es-MX" sz="2800"/>
              <a:t>Especifica cómo los errores de medición afectan los puntajes observados</a:t>
            </a:r>
          </a:p>
        </p:txBody>
      </p:sp>
    </p:spTree>
    <p:extLst>
      <p:ext uri="{BB962C8B-B14F-4D97-AF65-F5344CB8AC3E}">
        <p14:creationId xmlns:p14="http://schemas.microsoft.com/office/powerpoint/2010/main" val="197210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E5AB99-7AAB-4E09-AFA3-C06CF6E8BD6B}" type="slidenum">
              <a:rPr lang="es-MX" altLang="es-MX"/>
              <a:pPr/>
              <a:t>3</a:t>
            </a:fld>
            <a:endParaRPr lang="es-MX" altLang="es-MX"/>
          </a:p>
        </p:txBody>
      </p:sp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33400" indent="-533400"/>
            <a:r>
              <a:rPr lang="es-MX" altLang="es-MX"/>
              <a:t>Postulados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Tx/>
              <a:buAutoNum type="arabicPeriod"/>
            </a:pPr>
            <a:r>
              <a:rPr lang="es-MX" altLang="es-MX"/>
              <a:t>El puntaje verdadero (T), el puntaje observado (X) y el puntaje de error (E) están linealmente relacionados</a:t>
            </a:r>
            <a:endParaRPr lang="es-MX" altLang="es-MX" sz="3600"/>
          </a:p>
          <a:p>
            <a:pPr marL="533400" indent="-533400">
              <a:buFontTx/>
              <a:buAutoNum type="arabicPeriod"/>
            </a:pPr>
            <a:r>
              <a:rPr lang="es-MX" altLang="es-MX"/>
              <a:t>Los puntajes de error son aleatorios con media igual a cero e independiente de los puntajes verdaderos y puntajes de error en formas paralelas</a:t>
            </a:r>
            <a:endParaRPr lang="es-MX" altLang="es-MX" sz="3600"/>
          </a:p>
          <a:p>
            <a:pPr marL="533400" indent="-533400">
              <a:buFontTx/>
              <a:buAutoNum type="arabicPeriod"/>
            </a:pPr>
            <a:endParaRPr lang="es-MX" altLang="es-MX" sz="3600"/>
          </a:p>
        </p:txBody>
      </p:sp>
    </p:spTree>
    <p:extLst>
      <p:ext uri="{BB962C8B-B14F-4D97-AF65-F5344CB8AC3E}">
        <p14:creationId xmlns:p14="http://schemas.microsoft.com/office/powerpoint/2010/main" val="327373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01434-064B-47C9-B602-D972C1323C94}" type="slidenum">
              <a:rPr lang="es-MX" altLang="es-MX"/>
              <a:pPr/>
              <a:t>4</a:t>
            </a:fld>
            <a:endParaRPr lang="es-MX" altLang="es-MX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pPr marL="533400" indent="-533400"/>
            <a:r>
              <a:rPr lang="es-MX" altLang="es-MX" dirty="0"/>
              <a:t>Modelo Matemático</a:t>
            </a:r>
          </a:p>
        </p:txBody>
      </p:sp>
      <p:sp>
        <p:nvSpPr>
          <p:cNvPr id="201752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457200" y="2819399"/>
            <a:ext cx="8229600" cy="1657067"/>
          </a:xfrm>
        </p:spPr>
        <p:txBody>
          <a:bodyPr/>
          <a:lstStyle/>
          <a:p>
            <a:endParaRPr lang="es-MX" altLang="es-MX" dirty="0"/>
          </a:p>
        </p:txBody>
      </p:sp>
      <p:graphicFrame>
        <p:nvGraphicFramePr>
          <p:cNvPr id="201750" name="Object 22"/>
          <p:cNvGraphicFramePr>
            <a:graphicFrameLocks noChangeAspect="1"/>
          </p:cNvGraphicFramePr>
          <p:nvPr>
            <p:ph idx="4294967295"/>
          </p:nvPr>
        </p:nvGraphicFramePr>
        <p:xfrm>
          <a:off x="2209800" y="2819400"/>
          <a:ext cx="6096000" cy="149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cuación" r:id="rId3" imgW="672840" imgH="164880" progId="Equation.3">
                  <p:embed/>
                </p:oleObj>
              </mc:Choice>
              <mc:Fallback>
                <p:oleObj name="Ecuación" r:id="rId3" imgW="67284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819400"/>
                        <a:ext cx="6096000" cy="1495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5651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290A9-43FF-4787-A97D-50940A0A702F}" type="slidenum">
              <a:rPr lang="es-MX" altLang="es-MX"/>
              <a:pPr/>
              <a:t>5</a:t>
            </a:fld>
            <a:endParaRPr lang="es-MX" altLang="es-MX"/>
          </a:p>
        </p:txBody>
      </p:sp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23306"/>
            <a:ext cx="8229600" cy="858126"/>
          </a:xfrm>
        </p:spPr>
        <p:txBody>
          <a:bodyPr/>
          <a:lstStyle/>
          <a:p>
            <a:r>
              <a:rPr lang="es-MX" altLang="es-MX" dirty="0"/>
              <a:t>Derivaciones Fundamentales</a:t>
            </a:r>
          </a:p>
        </p:txBody>
      </p:sp>
      <p:graphicFrame>
        <p:nvGraphicFramePr>
          <p:cNvPr id="193552" name="Object 16"/>
          <p:cNvGraphicFramePr>
            <a:graphicFrameLocks noChangeAspect="1"/>
          </p:cNvGraphicFramePr>
          <p:nvPr>
            <p:ph sz="half" idx="1"/>
          </p:nvPr>
        </p:nvGraphicFramePr>
        <p:xfrm>
          <a:off x="2133600" y="1524000"/>
          <a:ext cx="2411413" cy="381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cuación" r:id="rId3" imgW="876240" imgH="1384200" progId="Equation.3">
                  <p:embed/>
                </p:oleObj>
              </mc:Choice>
              <mc:Fallback>
                <p:oleObj name="Ecuación" r:id="rId3" imgW="876240" imgH="1384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524000"/>
                        <a:ext cx="2411413" cy="381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99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3553" name="Object 17"/>
          <p:cNvGraphicFramePr>
            <a:graphicFrameLocks noChangeAspect="1"/>
          </p:cNvGraphicFramePr>
          <p:nvPr/>
        </p:nvGraphicFramePr>
        <p:xfrm>
          <a:off x="5181600" y="1447800"/>
          <a:ext cx="3232150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cuación" r:id="rId5" imgW="1473120" imgH="1701720" progId="Equation.3">
                  <p:embed/>
                </p:oleObj>
              </mc:Choice>
              <mc:Fallback>
                <p:oleObj name="Ecuación" r:id="rId5" imgW="1473120" imgH="1701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447800"/>
                        <a:ext cx="3232150" cy="373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00000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374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5AC87-4361-45B3-AF65-0E2757590247}" type="slidenum">
              <a:rPr lang="es-MX" altLang="es-MX"/>
              <a:pPr/>
              <a:t>6</a:t>
            </a:fld>
            <a:endParaRPr lang="es-MX" altLang="es-MX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9587"/>
            <a:ext cx="8229600" cy="1143000"/>
          </a:xfrm>
        </p:spPr>
        <p:txBody>
          <a:bodyPr/>
          <a:lstStyle/>
          <a:p>
            <a:r>
              <a:rPr lang="es-MX" altLang="es-MX" dirty="0"/>
              <a:t>Error Estándar de Medición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altLang="es-MX" sz="2800"/>
              <a:t>La distribución de puntajes observados para un mismo sujeto sobre repetidas medidas con el mismo instrumento o con instrumentos paralelos está centrada en T y tiene una desviación estándar dada por:</a:t>
            </a:r>
          </a:p>
        </p:txBody>
      </p:sp>
      <p:sp>
        <p:nvSpPr>
          <p:cNvPr id="194565" name="Text Box 5"/>
          <p:cNvSpPr txBox="1">
            <a:spLocks noChangeArrowheads="1"/>
          </p:cNvSpPr>
          <p:nvPr/>
        </p:nvSpPr>
        <p:spPr bwMode="auto">
          <a:xfrm>
            <a:off x="1127125" y="3698875"/>
            <a:ext cx="6340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s-MX" altLang="es-MX"/>
          </a:p>
        </p:txBody>
      </p:sp>
      <p:sp>
        <p:nvSpPr>
          <p:cNvPr id="194567" name="Rectangle 7"/>
          <p:cNvSpPr>
            <a:spLocks noChangeArrowheads="1"/>
          </p:cNvSpPr>
          <p:nvPr/>
        </p:nvSpPr>
        <p:spPr bwMode="auto">
          <a:xfrm>
            <a:off x="0" y="3276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MX"/>
          </a:p>
        </p:txBody>
      </p:sp>
      <p:graphicFrame>
        <p:nvGraphicFramePr>
          <p:cNvPr id="194570" name="Object 10"/>
          <p:cNvGraphicFramePr>
            <a:graphicFrameLocks noChangeAspect="1"/>
          </p:cNvGraphicFramePr>
          <p:nvPr>
            <p:ph sz="half" idx="4294967295"/>
          </p:nvPr>
        </p:nvGraphicFramePr>
        <p:xfrm>
          <a:off x="1981200" y="3962400"/>
          <a:ext cx="624840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3" imgW="3377880" imgH="291960" progId="Equation.3">
                  <p:embed/>
                </p:oleObj>
              </mc:Choice>
              <mc:Fallback>
                <p:oleObj name="Equation" r:id="rId3" imgW="337788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3962400"/>
                        <a:ext cx="6248400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61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7FA40-6C4E-4A22-88C9-318A49CC5CD0}" type="slidenum">
              <a:rPr lang="es-MX" altLang="es-MX"/>
              <a:pPr/>
              <a:t>7</a:t>
            </a:fld>
            <a:endParaRPr lang="es-MX" altLang="es-MX"/>
          </a:p>
        </p:txBody>
      </p:sp>
      <p:sp>
        <p:nvSpPr>
          <p:cNvPr id="231431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569912"/>
            <a:ext cx="8229600" cy="1143000"/>
          </a:xfrm>
        </p:spPr>
        <p:txBody>
          <a:bodyPr/>
          <a:lstStyle/>
          <a:p>
            <a:r>
              <a:rPr lang="es-MX" altLang="es-MX" dirty="0"/>
              <a:t>Error Estándar de Medición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altLang="es-MX"/>
              <a:t>Por lo tanto, se puede construir un intervalo de confianza para el puntaje verdadero, mediante la relación:</a:t>
            </a:r>
          </a:p>
        </p:txBody>
      </p:sp>
      <p:graphicFrame>
        <p:nvGraphicFramePr>
          <p:cNvPr id="231428" name="Object 4"/>
          <p:cNvGraphicFramePr>
            <a:graphicFrameLocks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533180521"/>
              </p:ext>
            </p:extLst>
          </p:nvPr>
        </p:nvGraphicFramePr>
        <p:xfrm>
          <a:off x="1524000" y="3276600"/>
          <a:ext cx="624840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3" imgW="2667000" imgH="304800" progId="Equation.3">
                  <p:embed/>
                </p:oleObj>
              </mc:Choice>
              <mc:Fallback>
                <p:oleObj name="Equation" r:id="rId3" imgW="2667000" imgH="304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276600"/>
                        <a:ext cx="6248400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728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736FB-CD61-4D3E-A4FF-6B61126DB016}" type="slidenum">
              <a:rPr lang="es-MX" altLang="es-MX"/>
              <a:pPr/>
              <a:t>8</a:t>
            </a:fld>
            <a:endParaRPr lang="es-MX" altLang="es-MX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68161"/>
            <a:ext cx="8229600" cy="803535"/>
          </a:xfrm>
        </p:spPr>
        <p:txBody>
          <a:bodyPr/>
          <a:lstStyle/>
          <a:p>
            <a:r>
              <a:rPr lang="es-MX" altLang="es-MX" dirty="0"/>
              <a:t>Confiabilidad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altLang="es-MX" sz="2800" dirty="0"/>
              <a:t>La confiabilidad de los puntajes de un instrumento refleja la precisión con la cual se mide un rasgo.</a:t>
            </a:r>
          </a:p>
          <a:p>
            <a:r>
              <a:rPr lang="es-MX" altLang="es-MX" sz="2800" dirty="0"/>
              <a:t>La confiabilidad está asociada con los puntajes del generados a partir del instrumento.</a:t>
            </a:r>
          </a:p>
          <a:p>
            <a:r>
              <a:rPr lang="es-MX" altLang="es-MX" sz="2800" dirty="0"/>
              <a:t>La confiabilidad es una característica necesaria pero no suficiente para que un instrumento sea válido.</a:t>
            </a:r>
          </a:p>
          <a:p>
            <a:r>
              <a:rPr lang="es-MX" altLang="es-MX" sz="2800" dirty="0"/>
              <a:t>La confiabilidad de un instrumento se expresa mediante el coeficiente de confiabilidad que tiene un rango de 0 a 1.</a:t>
            </a:r>
          </a:p>
        </p:txBody>
      </p:sp>
    </p:spTree>
    <p:extLst>
      <p:ext uri="{BB962C8B-B14F-4D97-AF65-F5344CB8AC3E}">
        <p14:creationId xmlns:p14="http://schemas.microsoft.com/office/powerpoint/2010/main" val="3309809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Marcador de número de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654372-BEA1-4CFA-BBB8-2BE47F122D88}" type="slidenum">
              <a:rPr lang="es-MX" altLang="es-MX"/>
              <a:pPr/>
              <a:t>9</a:t>
            </a:fld>
            <a:endParaRPr lang="es-MX" altLang="es-MX"/>
          </a:p>
        </p:txBody>
      </p:sp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>
          <a:xfrm>
            <a:off x="580030" y="862523"/>
            <a:ext cx="8229600" cy="912717"/>
          </a:xfrm>
        </p:spPr>
        <p:txBody>
          <a:bodyPr/>
          <a:lstStyle/>
          <a:p>
            <a:r>
              <a:rPr lang="es-ES_tradnl" altLang="es-MX" dirty="0"/>
              <a:t>Definición de Contabilidad</a:t>
            </a:r>
            <a:endParaRPr lang="es-MX" altLang="es-MX" dirty="0"/>
          </a:p>
        </p:txBody>
      </p:sp>
      <p:sp>
        <p:nvSpPr>
          <p:cNvPr id="23757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MX"/>
          </a:p>
        </p:txBody>
      </p:sp>
      <p:sp>
        <p:nvSpPr>
          <p:cNvPr id="23757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MX"/>
          </a:p>
        </p:txBody>
      </p:sp>
      <p:sp>
        <p:nvSpPr>
          <p:cNvPr id="237577" name="Rectangle 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MX"/>
          </a:p>
        </p:txBody>
      </p:sp>
      <p:graphicFrame>
        <p:nvGraphicFramePr>
          <p:cNvPr id="23757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4051577"/>
              </p:ext>
            </p:extLst>
          </p:nvPr>
        </p:nvGraphicFramePr>
        <p:xfrm>
          <a:off x="3547280" y="2299778"/>
          <a:ext cx="2247900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cuación" r:id="rId3" imgW="952087" imgH="507780" progId="Equation.3">
                  <p:embed/>
                </p:oleObj>
              </mc:Choice>
              <mc:Fallback>
                <p:oleObj name="Ecuación" r:id="rId3" imgW="952087" imgH="5077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7280" y="2299778"/>
                        <a:ext cx="2247900" cy="119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7579" name="Rectangle 11"/>
          <p:cNvSpPr>
            <a:spLocks noChangeArrowheads="1"/>
          </p:cNvSpPr>
          <p:nvPr/>
        </p:nvSpPr>
        <p:spPr bwMode="auto">
          <a:xfrm>
            <a:off x="0" y="3162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MX"/>
          </a:p>
        </p:txBody>
      </p:sp>
      <p:graphicFrame>
        <p:nvGraphicFramePr>
          <p:cNvPr id="23757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5024646"/>
              </p:ext>
            </p:extLst>
          </p:nvPr>
        </p:nvGraphicFramePr>
        <p:xfrm>
          <a:off x="3785405" y="3784600"/>
          <a:ext cx="2009775" cy="113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cuación" r:id="rId5" imgW="939392" imgH="533169" progId="Equation.3">
                  <p:embed/>
                </p:oleObj>
              </mc:Choice>
              <mc:Fallback>
                <p:oleObj name="Ecuación" r:id="rId5" imgW="939392" imgH="53316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5405" y="3784600"/>
                        <a:ext cx="2009775" cy="1136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259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1ciidet201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Tema1ciidet2014.thmx</Template>
  <TotalTime>139</TotalTime>
  <Words>453</Words>
  <Application>Microsoft Office PowerPoint</Application>
  <PresentationFormat>Presentación en pantalla (4:3)</PresentationFormat>
  <Paragraphs>52</Paragraphs>
  <Slides>13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19" baseType="lpstr">
      <vt:lpstr>ＭＳ Ｐゴシック</vt:lpstr>
      <vt:lpstr>Arial</vt:lpstr>
      <vt:lpstr>Calibri</vt:lpstr>
      <vt:lpstr>Tema1ciidet2014</vt:lpstr>
      <vt:lpstr>Microsoft Editor de ecuaciones 3.0</vt:lpstr>
      <vt:lpstr>Microsoft Equation 3.0</vt:lpstr>
      <vt:lpstr>Aspectos generales de la investigación educativa en el SNIT </vt:lpstr>
      <vt:lpstr>Definición</vt:lpstr>
      <vt:lpstr>Postulados</vt:lpstr>
      <vt:lpstr>Modelo Matemático</vt:lpstr>
      <vt:lpstr>Derivaciones Fundamentales</vt:lpstr>
      <vt:lpstr>Error Estándar de Medición</vt:lpstr>
      <vt:lpstr>Error Estándar de Medición</vt:lpstr>
      <vt:lpstr>Confiabilidad</vt:lpstr>
      <vt:lpstr>Definición de Contabilidad</vt:lpstr>
      <vt:lpstr>Métodos de Consistencia Interna</vt:lpstr>
      <vt:lpstr>Kuder-Richardson 20</vt:lpstr>
      <vt:lpstr>Kuder-Richardson</vt:lpstr>
      <vt:lpstr>Alfa de Cronbach</vt:lpstr>
    </vt:vector>
  </TitlesOfParts>
  <Company>CIIDET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XV Congreso Internacional  de Investigación Educativa</dc:title>
  <dc:creator>Comunicación</dc:creator>
  <cp:lastModifiedBy>Roberto de la Torre</cp:lastModifiedBy>
  <cp:revision>15</cp:revision>
  <dcterms:created xsi:type="dcterms:W3CDTF">2014-06-09T18:50:24Z</dcterms:created>
  <dcterms:modified xsi:type="dcterms:W3CDTF">2014-06-17T08:05:19Z</dcterms:modified>
</cp:coreProperties>
</file>