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80" r:id="rId3"/>
    <p:sldId id="281" r:id="rId4"/>
    <p:sldId id="286" r:id="rId5"/>
    <p:sldId id="287" r:id="rId6"/>
    <p:sldId id="288" r:id="rId7"/>
    <p:sldId id="289" r:id="rId8"/>
    <p:sldId id="282" r:id="rId9"/>
    <p:sldId id="283" r:id="rId10"/>
    <p:sldId id="290"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91" r:id="rId24"/>
    <p:sldId id="269" r:id="rId25"/>
    <p:sldId id="270" r:id="rId26"/>
    <p:sldId id="271" r:id="rId27"/>
    <p:sldId id="272" r:id="rId28"/>
    <p:sldId id="292" r:id="rId29"/>
    <p:sldId id="274" r:id="rId30"/>
    <p:sldId id="273" r:id="rId31"/>
    <p:sldId id="275" r:id="rId32"/>
    <p:sldId id="276" r:id="rId33"/>
    <p:sldId id="277" r:id="rId34"/>
    <p:sldId id="278" r:id="rId35"/>
    <p:sldId id="279" r:id="rId3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434" autoAdjust="0"/>
  </p:normalViewPr>
  <p:slideViewPr>
    <p:cSldViewPr snapToGrid="0" snapToObjects="1">
      <p:cViewPr>
        <p:scale>
          <a:sx n="80" d="100"/>
          <a:sy n="80" d="100"/>
        </p:scale>
        <p:origin x="1116" y="12"/>
      </p:cViewPr>
      <p:guideLst>
        <p:guide orient="horz" pos="2160"/>
        <p:guide pos="2880"/>
      </p:guideLst>
    </p:cSldViewPr>
  </p:slideViewPr>
  <p:outlineViewPr>
    <p:cViewPr>
      <p:scale>
        <a:sx n="33" d="100"/>
        <a:sy n="33" d="100"/>
      </p:scale>
      <p:origin x="0" y="-6504"/>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Lst>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8" Type="http://schemas.openxmlformats.org/officeDocument/2006/relationships/slide" Target="slides/slide19.xml"/><Relationship Id="rId13" Type="http://schemas.openxmlformats.org/officeDocument/2006/relationships/slide" Target="slides/slide25.xml"/><Relationship Id="rId18" Type="http://schemas.openxmlformats.org/officeDocument/2006/relationships/slide" Target="slides/slide31.xml"/><Relationship Id="rId3" Type="http://schemas.openxmlformats.org/officeDocument/2006/relationships/slide" Target="slides/slide14.xml"/><Relationship Id="rId21" Type="http://schemas.openxmlformats.org/officeDocument/2006/relationships/slide" Target="slides/slide34.xml"/><Relationship Id="rId7" Type="http://schemas.openxmlformats.org/officeDocument/2006/relationships/slide" Target="slides/slide18.xml"/><Relationship Id="rId12" Type="http://schemas.openxmlformats.org/officeDocument/2006/relationships/slide" Target="slides/slide24.xml"/><Relationship Id="rId17" Type="http://schemas.openxmlformats.org/officeDocument/2006/relationships/slide" Target="slides/slide30.xml"/><Relationship Id="rId2" Type="http://schemas.openxmlformats.org/officeDocument/2006/relationships/slide" Target="slides/slide13.xml"/><Relationship Id="rId16" Type="http://schemas.openxmlformats.org/officeDocument/2006/relationships/slide" Target="slides/slide29.xml"/><Relationship Id="rId20" Type="http://schemas.openxmlformats.org/officeDocument/2006/relationships/slide" Target="slides/slide33.xml"/><Relationship Id="rId1" Type="http://schemas.openxmlformats.org/officeDocument/2006/relationships/slide" Target="slides/slide12.xml"/><Relationship Id="rId6" Type="http://schemas.openxmlformats.org/officeDocument/2006/relationships/slide" Target="slides/slide17.xml"/><Relationship Id="rId11" Type="http://schemas.openxmlformats.org/officeDocument/2006/relationships/slide" Target="slides/slide22.xml"/><Relationship Id="rId5" Type="http://schemas.openxmlformats.org/officeDocument/2006/relationships/slide" Target="slides/slide16.xml"/><Relationship Id="rId15" Type="http://schemas.openxmlformats.org/officeDocument/2006/relationships/slide" Target="slides/slide27.xml"/><Relationship Id="rId10" Type="http://schemas.openxmlformats.org/officeDocument/2006/relationships/slide" Target="slides/slide21.xml"/><Relationship Id="rId19" Type="http://schemas.openxmlformats.org/officeDocument/2006/relationships/slide" Target="slides/slide32.xml"/><Relationship Id="rId4" Type="http://schemas.openxmlformats.org/officeDocument/2006/relationships/slide" Target="slides/slide15.xml"/><Relationship Id="rId9" Type="http://schemas.openxmlformats.org/officeDocument/2006/relationships/slide" Target="slides/slide20.xml"/><Relationship Id="rId14" Type="http://schemas.openxmlformats.org/officeDocument/2006/relationships/slide" Target="slides/slide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lvl1pPr>
              <a:defRPr/>
            </a:lvl1pPr>
          </a:lstStyle>
          <a:p>
            <a:pPr>
              <a:defRPr/>
            </a:pPr>
            <a:endParaRPr lang="es-ES" altLang="en-US"/>
          </a:p>
        </p:txBody>
      </p:sp>
      <p:sp>
        <p:nvSpPr>
          <p:cNvPr id="5" name="Marcador de pie de página 4"/>
          <p:cNvSpPr>
            <a:spLocks noGrp="1"/>
          </p:cNvSpPr>
          <p:nvPr>
            <p:ph type="ftr" sz="quarter" idx="11"/>
          </p:nvPr>
        </p:nvSpPr>
        <p:spPr/>
        <p:txBody>
          <a:bodyPr/>
          <a:lstStyle>
            <a:lvl1pPr>
              <a:defRPr/>
            </a:lvl1pPr>
          </a:lstStyle>
          <a:p>
            <a:pPr>
              <a:defRPr/>
            </a:pPr>
            <a:endParaRPr lang="es-ES" altLang="en-US"/>
          </a:p>
        </p:txBody>
      </p:sp>
      <p:sp>
        <p:nvSpPr>
          <p:cNvPr id="6" name="Marcador de número de diapositiva 5"/>
          <p:cNvSpPr>
            <a:spLocks noGrp="1"/>
          </p:cNvSpPr>
          <p:nvPr>
            <p:ph type="sldNum" sz="quarter" idx="12"/>
          </p:nvPr>
        </p:nvSpPr>
        <p:spPr/>
        <p:txBody>
          <a:bodyPr/>
          <a:lstStyle>
            <a:lvl1pPr>
              <a:defRPr/>
            </a:lvl1pPr>
          </a:lstStyle>
          <a:p>
            <a:fld id="{79E26518-A772-E245-BCCF-2ABBA46D7ABF}" type="slidenum">
              <a:rPr lang="es-ES" smtClean="0"/>
              <a:pPr/>
              <a:t>‹Nº›</a:t>
            </a:fld>
            <a:endParaRPr lang="es-ES"/>
          </a:p>
        </p:txBody>
      </p:sp>
    </p:spTree>
    <p:extLst>
      <p:ext uri="{BB962C8B-B14F-4D97-AF65-F5344CB8AC3E}">
        <p14:creationId xmlns:p14="http://schemas.microsoft.com/office/powerpoint/2010/main" val="3701658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lvl1pPr>
              <a:defRPr/>
            </a:lvl1pPr>
          </a:lstStyle>
          <a:p>
            <a:pPr>
              <a:defRPr/>
            </a:pPr>
            <a:endParaRPr lang="es-ES" altLang="en-US"/>
          </a:p>
        </p:txBody>
      </p:sp>
      <p:sp>
        <p:nvSpPr>
          <p:cNvPr id="5" name="Marcador de pie de página 4"/>
          <p:cNvSpPr>
            <a:spLocks noGrp="1"/>
          </p:cNvSpPr>
          <p:nvPr>
            <p:ph type="ftr" sz="quarter" idx="11"/>
          </p:nvPr>
        </p:nvSpPr>
        <p:spPr/>
        <p:txBody>
          <a:bodyPr/>
          <a:lstStyle>
            <a:lvl1pPr>
              <a:defRPr/>
            </a:lvl1pPr>
          </a:lstStyle>
          <a:p>
            <a:pPr>
              <a:defRPr/>
            </a:pPr>
            <a:endParaRPr lang="es-ES" altLang="en-US"/>
          </a:p>
        </p:txBody>
      </p:sp>
      <p:sp>
        <p:nvSpPr>
          <p:cNvPr id="6" name="Marcador de número de diapositiva 5"/>
          <p:cNvSpPr>
            <a:spLocks noGrp="1"/>
          </p:cNvSpPr>
          <p:nvPr>
            <p:ph type="sldNum" sz="quarter" idx="12"/>
          </p:nvPr>
        </p:nvSpPr>
        <p:spPr/>
        <p:txBody>
          <a:bodyPr/>
          <a:lstStyle>
            <a:lvl1pPr>
              <a:defRPr/>
            </a:lvl1pPr>
          </a:lstStyle>
          <a:p>
            <a:fld id="{C3FBC0BA-A760-1C4B-9A79-6395914210E7}" type="slidenum">
              <a:rPr lang="es-ES" smtClean="0"/>
              <a:pPr/>
              <a:t>‹Nº›</a:t>
            </a:fld>
            <a:endParaRPr lang="es-ES"/>
          </a:p>
        </p:txBody>
      </p:sp>
    </p:spTree>
    <p:extLst>
      <p:ext uri="{BB962C8B-B14F-4D97-AF65-F5344CB8AC3E}">
        <p14:creationId xmlns:p14="http://schemas.microsoft.com/office/powerpoint/2010/main" val="2171462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3"/>
          <p:cNvSpPr>
            <a:spLocks noGrp="1"/>
          </p:cNvSpPr>
          <p:nvPr>
            <p:ph type="dt" sz="half" idx="10"/>
          </p:nvPr>
        </p:nvSpPr>
        <p:spPr/>
        <p:txBody>
          <a:bodyPr/>
          <a:lstStyle>
            <a:lvl1pPr>
              <a:defRPr/>
            </a:lvl1pPr>
          </a:lstStyle>
          <a:p>
            <a:pPr>
              <a:defRPr/>
            </a:pPr>
            <a:endParaRPr lang="es-ES" altLang="en-US"/>
          </a:p>
        </p:txBody>
      </p:sp>
      <p:sp>
        <p:nvSpPr>
          <p:cNvPr id="4" name="Marcador de pie de página 4"/>
          <p:cNvSpPr>
            <a:spLocks noGrp="1"/>
          </p:cNvSpPr>
          <p:nvPr>
            <p:ph type="ftr" sz="quarter" idx="11"/>
          </p:nvPr>
        </p:nvSpPr>
        <p:spPr/>
        <p:txBody>
          <a:bodyPr/>
          <a:lstStyle>
            <a:lvl1pPr>
              <a:defRPr/>
            </a:lvl1pPr>
          </a:lstStyle>
          <a:p>
            <a:pPr>
              <a:defRPr/>
            </a:pPr>
            <a:endParaRPr lang="es-ES" altLang="en-US"/>
          </a:p>
        </p:txBody>
      </p:sp>
      <p:sp>
        <p:nvSpPr>
          <p:cNvPr id="5" name="Marcador de número de diapositiva 5"/>
          <p:cNvSpPr>
            <a:spLocks noGrp="1"/>
          </p:cNvSpPr>
          <p:nvPr>
            <p:ph type="sldNum" sz="quarter" idx="12"/>
          </p:nvPr>
        </p:nvSpPr>
        <p:spPr/>
        <p:txBody>
          <a:bodyPr/>
          <a:lstStyle>
            <a:lvl1pPr>
              <a:defRPr/>
            </a:lvl1pPr>
          </a:lstStyle>
          <a:p>
            <a:fld id="{E7463F54-9FF5-7245-AC80-BED519AD5402}" type="slidenum">
              <a:rPr lang="es-ES" smtClean="0"/>
              <a:pPr/>
              <a:t>‹Nº›</a:t>
            </a:fld>
            <a:endParaRPr lang="es-ES"/>
          </a:p>
        </p:txBody>
      </p:sp>
    </p:spTree>
    <p:extLst>
      <p:ext uri="{BB962C8B-B14F-4D97-AF65-F5344CB8AC3E}">
        <p14:creationId xmlns:p14="http://schemas.microsoft.com/office/powerpoint/2010/main" val="1216155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_tradnl" noProof="0" smtClean="0"/>
              <a:t>Arrastre la imagen al marcador de posición o haga clic en el icono para agregar</a:t>
            </a:r>
            <a:endParaRPr lang="es-ES" noProof="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3"/>
          <p:cNvSpPr>
            <a:spLocks noGrp="1"/>
          </p:cNvSpPr>
          <p:nvPr>
            <p:ph type="dt" sz="half" idx="10"/>
          </p:nvPr>
        </p:nvSpPr>
        <p:spPr/>
        <p:txBody>
          <a:bodyPr/>
          <a:lstStyle>
            <a:lvl1pPr>
              <a:defRPr/>
            </a:lvl1pPr>
          </a:lstStyle>
          <a:p>
            <a:pPr>
              <a:defRPr/>
            </a:pPr>
            <a:endParaRPr lang="es-ES" altLang="en-US"/>
          </a:p>
        </p:txBody>
      </p:sp>
      <p:sp>
        <p:nvSpPr>
          <p:cNvPr id="6" name="Marcador de pie de página 4"/>
          <p:cNvSpPr>
            <a:spLocks noGrp="1"/>
          </p:cNvSpPr>
          <p:nvPr>
            <p:ph type="ftr" sz="quarter" idx="11"/>
          </p:nvPr>
        </p:nvSpPr>
        <p:spPr/>
        <p:txBody>
          <a:bodyPr/>
          <a:lstStyle>
            <a:lvl1pPr>
              <a:defRPr/>
            </a:lvl1pPr>
          </a:lstStyle>
          <a:p>
            <a:pPr>
              <a:defRPr/>
            </a:pPr>
            <a:endParaRPr lang="es-ES" altLang="en-US"/>
          </a:p>
        </p:txBody>
      </p:sp>
      <p:sp>
        <p:nvSpPr>
          <p:cNvPr id="7" name="Marcador de número de diapositiva 5"/>
          <p:cNvSpPr>
            <a:spLocks noGrp="1"/>
          </p:cNvSpPr>
          <p:nvPr>
            <p:ph type="sldNum" sz="quarter" idx="12"/>
          </p:nvPr>
        </p:nvSpPr>
        <p:spPr/>
        <p:txBody>
          <a:bodyPr/>
          <a:lstStyle>
            <a:lvl1pPr>
              <a:defRPr/>
            </a:lvl1pPr>
          </a:lstStyle>
          <a:p>
            <a:fld id="{303343B9-6313-4344-9F7F-F44DD02293C5}" type="slidenum">
              <a:rPr lang="es-ES" smtClean="0"/>
              <a:pPr/>
              <a:t>‹Nº›</a:t>
            </a:fld>
            <a:endParaRPr lang="es-ES"/>
          </a:p>
        </p:txBody>
      </p:sp>
    </p:spTree>
    <p:extLst>
      <p:ext uri="{BB962C8B-B14F-4D97-AF65-F5344CB8AC3E}">
        <p14:creationId xmlns:p14="http://schemas.microsoft.com/office/powerpoint/2010/main" val="195705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Rectangle 8"/>
          <p:cNvSpPr>
            <a:spLocks noGrp="1" noChangeArrowheads="1"/>
          </p:cNvSpPr>
          <p:nvPr>
            <p:ph type="ftr" sz="quarter" idx="10"/>
          </p:nvPr>
        </p:nvSpPr>
        <p:spPr>
          <a:ln/>
        </p:spPr>
        <p:txBody>
          <a:bodyPr/>
          <a:lstStyle>
            <a:lvl1pPr>
              <a:defRPr/>
            </a:lvl1pPr>
          </a:lstStyle>
          <a:p>
            <a:pPr>
              <a:defRPr/>
            </a:pPr>
            <a:endParaRPr lang="es-MX"/>
          </a:p>
        </p:txBody>
      </p:sp>
      <p:sp>
        <p:nvSpPr>
          <p:cNvPr id="3" name="Rectangle 9"/>
          <p:cNvSpPr>
            <a:spLocks noGrp="1" noChangeArrowheads="1"/>
          </p:cNvSpPr>
          <p:nvPr>
            <p:ph type="sldNum" sz="quarter" idx="11"/>
          </p:nvPr>
        </p:nvSpPr>
        <p:spPr>
          <a:ln/>
        </p:spPr>
        <p:txBody>
          <a:bodyPr/>
          <a:lstStyle>
            <a:lvl1pPr>
              <a:defRPr/>
            </a:lvl1pPr>
          </a:lstStyle>
          <a:p>
            <a:pPr>
              <a:defRPr/>
            </a:pPr>
            <a:fld id="{8C5EA45C-8132-4725-8C21-D100855CCE96}" type="slidenum">
              <a:rPr lang="es-ES_tradnl"/>
              <a:pPr>
                <a:defRPr/>
              </a:pPr>
              <a:t>‹Nº›</a:t>
            </a:fld>
            <a:endParaRPr lang="es-ES_tradnl"/>
          </a:p>
        </p:txBody>
      </p:sp>
    </p:spTree>
    <p:extLst>
      <p:ext uri="{BB962C8B-B14F-4D97-AF65-F5344CB8AC3E}">
        <p14:creationId xmlns:p14="http://schemas.microsoft.com/office/powerpoint/2010/main" val="784065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490537"/>
          </a:xfrm>
        </p:spPr>
        <p:txBody>
          <a:bodyPr/>
          <a:lstStyle/>
          <a:p>
            <a:r>
              <a:rPr lang="es-ES" smtClean="0"/>
              <a:t>Haga clic para modificar el estilo de título del patrón</a:t>
            </a:r>
            <a:endParaRPr lang="es-MX"/>
          </a:p>
        </p:txBody>
      </p:sp>
      <p:sp>
        <p:nvSpPr>
          <p:cNvPr id="3" name="Marcador de tabla 2"/>
          <p:cNvSpPr>
            <a:spLocks noGrp="1"/>
          </p:cNvSpPr>
          <p:nvPr>
            <p:ph type="tbl" idx="1"/>
          </p:nvPr>
        </p:nvSpPr>
        <p:spPr>
          <a:xfrm>
            <a:off x="457200" y="1052513"/>
            <a:ext cx="8229600" cy="5073650"/>
          </a:xfrm>
        </p:spPr>
        <p:txBody>
          <a:bodyPr/>
          <a:lstStyle/>
          <a:p>
            <a:pPr lvl="0"/>
            <a:endParaRPr lang="es-MX" noProof="0" smtClean="0"/>
          </a:p>
        </p:txBody>
      </p:sp>
      <p:sp>
        <p:nvSpPr>
          <p:cNvPr id="4" name="Marcador de fecha 3"/>
          <p:cNvSpPr>
            <a:spLocks noGrp="1"/>
          </p:cNvSpPr>
          <p:nvPr>
            <p:ph type="dt" sz="half" idx="10"/>
          </p:nvPr>
        </p:nvSpPr>
        <p:spPr/>
        <p:txBody>
          <a:bodyPr/>
          <a:lstStyle>
            <a:lvl1pPr fontAlgn="auto">
              <a:spcBef>
                <a:spcPts val="0"/>
              </a:spcBef>
              <a:spcAft>
                <a:spcPts val="0"/>
              </a:spcAft>
              <a:defRPr/>
            </a:lvl1pPr>
          </a:lstStyle>
          <a:p>
            <a:pPr>
              <a:defRPr/>
            </a:pPr>
            <a:endParaRPr lang="es-ES"/>
          </a:p>
        </p:txBody>
      </p:sp>
      <p:sp>
        <p:nvSpPr>
          <p:cNvPr id="5" name="Marcador de pie de página 4"/>
          <p:cNvSpPr>
            <a:spLocks noGrp="1"/>
          </p:cNvSpPr>
          <p:nvPr>
            <p:ph type="ftr" sz="quarter" idx="11"/>
          </p:nvPr>
        </p:nvSpPr>
        <p:spPr/>
        <p:txBody>
          <a:bodyPr/>
          <a:lstStyle>
            <a:lvl1pPr fontAlgn="auto">
              <a:spcBef>
                <a:spcPts val="0"/>
              </a:spcBef>
              <a:spcAft>
                <a:spcPts val="0"/>
              </a:spcAft>
              <a:defRPr/>
            </a:lvl1pPr>
          </a:lstStyle>
          <a:p>
            <a:pPr>
              <a:defRPr/>
            </a:pPr>
            <a:endParaRPr lang="es-ES"/>
          </a:p>
        </p:txBody>
      </p:sp>
      <p:sp>
        <p:nvSpPr>
          <p:cNvPr id="6" name="Marcador de número de diapositiva 5"/>
          <p:cNvSpPr>
            <a:spLocks noGrp="1"/>
          </p:cNvSpPr>
          <p:nvPr>
            <p:ph type="sldNum" sz="quarter" idx="12"/>
          </p:nvPr>
        </p:nvSpPr>
        <p:spPr/>
        <p:txBody>
          <a:bodyPr/>
          <a:lstStyle>
            <a:lvl1pPr fontAlgn="auto">
              <a:spcBef>
                <a:spcPts val="0"/>
              </a:spcBef>
              <a:spcAft>
                <a:spcPts val="0"/>
              </a:spcAft>
              <a:defRPr/>
            </a:lvl1pPr>
          </a:lstStyle>
          <a:p>
            <a:pPr>
              <a:defRPr/>
            </a:pPr>
            <a:fld id="{A665923B-F9CA-49C0-8B23-874455F4A8A1}" type="slidenum">
              <a:rPr lang="es-ES"/>
              <a:pPr>
                <a:defRPr/>
              </a:pPr>
              <a:t>‹Nº›</a:t>
            </a:fld>
            <a:endParaRPr lang="es-ES"/>
          </a:p>
        </p:txBody>
      </p:sp>
    </p:spTree>
    <p:extLst>
      <p:ext uri="{BB962C8B-B14F-4D97-AF65-F5344CB8AC3E}">
        <p14:creationId xmlns:p14="http://schemas.microsoft.com/office/powerpoint/2010/main" val="3632921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1026" name="Marcador de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s-ES_tradnl"/>
              <a:t>Clic para editar título</a:t>
            </a:r>
            <a:endParaRPr lang="es-ES"/>
          </a:p>
        </p:txBody>
      </p:sp>
      <p:sp>
        <p:nvSpPr>
          <p:cNvPr id="1027" name="Marcador de tex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endParaRPr lang="es-ES" altLang="en-U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s-ES" altLang="en-U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2DEC9FD6-21C2-474B-BEF7-186143DCE9DE}"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24.xml"/><Relationship Id="rId1" Type="http://schemas.openxmlformats.org/officeDocument/2006/relationships/slideLayout" Target="../slideLayouts/slideLayout5.xml"/><Relationship Id="rId6" Type="http://schemas.openxmlformats.org/officeDocument/2006/relationships/slide" Target="slide20.xml"/><Relationship Id="rId5" Type="http://schemas.openxmlformats.org/officeDocument/2006/relationships/slide" Target="slide33.xml"/><Relationship Id="rId4" Type="http://schemas.openxmlformats.org/officeDocument/2006/relationships/slide" Target="slide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slide" Target="slide1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ES" sz="4000" dirty="0" smtClean="0"/>
              <a:t>Aspectos generales de la investigación educativa en el SNIT</a:t>
            </a:r>
            <a:r>
              <a:rPr lang="es-ES" dirty="0"/>
              <a:t/>
            </a:r>
            <a:br>
              <a:rPr lang="es-ES" dirty="0"/>
            </a:br>
            <a:endParaRPr lang="es-ES" dirty="0"/>
          </a:p>
        </p:txBody>
      </p:sp>
      <p:sp>
        <p:nvSpPr>
          <p:cNvPr id="3" name="Subtítulo 2"/>
          <p:cNvSpPr>
            <a:spLocks noGrp="1"/>
          </p:cNvSpPr>
          <p:nvPr>
            <p:ph type="subTitle" idx="1"/>
          </p:nvPr>
        </p:nvSpPr>
        <p:spPr>
          <a:xfrm>
            <a:off x="1371600" y="3468914"/>
            <a:ext cx="6400800" cy="1752600"/>
          </a:xfrm>
        </p:spPr>
        <p:txBody>
          <a:bodyPr>
            <a:normAutofit/>
          </a:bodyPr>
          <a:lstStyle/>
          <a:p>
            <a:r>
              <a:rPr lang="es-ES" sz="2800" i="1" dirty="0" smtClean="0">
                <a:solidFill>
                  <a:schemeClr val="tx1"/>
                </a:solidFill>
              </a:rPr>
              <a:t>LA ENCUESTA</a:t>
            </a:r>
            <a:endParaRPr lang="es-ES" sz="2800" i="1" dirty="0">
              <a:solidFill>
                <a:schemeClr val="tx1"/>
              </a:solidFill>
            </a:endParaRPr>
          </a:p>
        </p:txBody>
      </p:sp>
    </p:spTree>
    <p:extLst>
      <p:ext uri="{BB962C8B-B14F-4D97-AF65-F5344CB8AC3E}">
        <p14:creationId xmlns:p14="http://schemas.microsoft.com/office/powerpoint/2010/main" val="3484761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685800" y="2118393"/>
            <a:ext cx="7772400" cy="1470025"/>
          </a:xfrm>
        </p:spPr>
        <p:txBody>
          <a:bodyPr/>
          <a:lstStyle/>
          <a:p>
            <a:r>
              <a:rPr lang="es-MX" dirty="0" smtClean="0"/>
              <a:t>El cuestionario</a:t>
            </a:r>
            <a:endParaRPr lang="es-MX" dirty="0"/>
          </a:p>
        </p:txBody>
      </p:sp>
      <p:sp>
        <p:nvSpPr>
          <p:cNvPr id="5" name="Subtítulo 4"/>
          <p:cNvSpPr>
            <a:spLocks noGrp="1"/>
          </p:cNvSpPr>
          <p:nvPr>
            <p:ph type="subTitle" idx="1"/>
          </p:nvPr>
        </p:nvSpPr>
        <p:spPr>
          <a:xfrm>
            <a:off x="1371600" y="3874168"/>
            <a:ext cx="6400800" cy="1752600"/>
          </a:xfrm>
        </p:spPr>
        <p:txBody>
          <a:bodyPr/>
          <a:lstStyle/>
          <a:p>
            <a:r>
              <a:rPr lang="es-MX" sz="2800" b="1" dirty="0"/>
              <a:t>El modelo IEA</a:t>
            </a:r>
            <a:br>
              <a:rPr lang="es-MX" sz="2800" b="1" dirty="0"/>
            </a:br>
            <a:r>
              <a:rPr lang="es-MX" sz="2800" b="1" dirty="0"/>
              <a:t>(International </a:t>
            </a:r>
            <a:r>
              <a:rPr lang="es-MX" sz="2800" b="1" dirty="0" err="1"/>
              <a:t>Association</a:t>
            </a:r>
            <a:r>
              <a:rPr lang="es-MX" sz="2800" b="1" dirty="0"/>
              <a:t> </a:t>
            </a:r>
            <a:r>
              <a:rPr lang="es-MX" sz="2800" b="1" dirty="0" err="1"/>
              <a:t>for</a:t>
            </a:r>
            <a:r>
              <a:rPr lang="es-MX" sz="2800" b="1" dirty="0"/>
              <a:t> </a:t>
            </a:r>
            <a:r>
              <a:rPr lang="es-MX" sz="2800" b="1" dirty="0" err="1"/>
              <a:t>the</a:t>
            </a:r>
            <a:r>
              <a:rPr lang="es-MX" sz="2800" b="1" dirty="0"/>
              <a:t> </a:t>
            </a:r>
            <a:r>
              <a:rPr lang="es-MX" sz="2800" b="1" dirty="0" err="1"/>
              <a:t>Evaluation</a:t>
            </a:r>
            <a:r>
              <a:rPr lang="es-MX" sz="2800" b="1" dirty="0"/>
              <a:t> of </a:t>
            </a:r>
            <a:r>
              <a:rPr lang="es-MX" sz="2800" b="1" dirty="0" err="1"/>
              <a:t>Educational</a:t>
            </a:r>
            <a:r>
              <a:rPr lang="es-MX" sz="2800" b="1" dirty="0"/>
              <a:t> </a:t>
            </a:r>
            <a:r>
              <a:rPr lang="es-MX" sz="2800" b="1" dirty="0" err="1"/>
              <a:t>Achievement</a:t>
            </a:r>
            <a:r>
              <a:rPr lang="es-MX" sz="2800" b="1" dirty="0"/>
              <a:t>)</a:t>
            </a:r>
            <a:endParaRPr lang="en-US" sz="2800" b="1" dirty="0"/>
          </a:p>
          <a:p>
            <a:endParaRPr lang="es-MX" dirty="0"/>
          </a:p>
        </p:txBody>
      </p:sp>
    </p:spTree>
    <p:extLst>
      <p:ext uri="{BB962C8B-B14F-4D97-AF65-F5344CB8AC3E}">
        <p14:creationId xmlns:p14="http://schemas.microsoft.com/office/powerpoint/2010/main" val="4090799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Marcador de número de diapositiva 2"/>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1ABE484B-1203-43E0-9409-4B9FDCEF1F22}" type="slidenum">
              <a:rPr lang="es-ES_tradnl" altLang="es-MX" sz="1400"/>
              <a:pPr algn="r"/>
              <a:t>11</a:t>
            </a:fld>
            <a:endParaRPr lang="es-ES_tradnl" altLang="es-MX" sz="1400"/>
          </a:p>
        </p:txBody>
      </p:sp>
      <p:sp>
        <p:nvSpPr>
          <p:cNvPr id="6147" name="Rectangle 6"/>
          <p:cNvSpPr>
            <a:spLocks noChangeArrowheads="1"/>
          </p:cNvSpPr>
          <p:nvPr/>
        </p:nvSpPr>
        <p:spPr bwMode="auto">
          <a:xfrm>
            <a:off x="2819400" y="2408238"/>
            <a:ext cx="1946275" cy="609600"/>
          </a:xfrm>
          <a:prstGeom prst="rect">
            <a:avLst/>
          </a:prstGeom>
          <a:noFill/>
          <a:ln w="2857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s-MX" altLang="es-MX" sz="1600" b="1">
                <a:latin typeface="Arial" panose="020B0604020202020204" pitchFamily="34" charset="0"/>
              </a:rPr>
              <a:t>PREGUNTAS DE INVESTIGACIÓN</a:t>
            </a:r>
            <a:endParaRPr lang="en-US" altLang="es-MX" sz="1600" b="1">
              <a:latin typeface="Arial" panose="020B0604020202020204" pitchFamily="34" charset="0"/>
            </a:endParaRPr>
          </a:p>
        </p:txBody>
      </p:sp>
      <p:sp>
        <p:nvSpPr>
          <p:cNvPr id="6148" name="Text Box 8">
            <a:hlinkClick r:id="rId2" action="ppaction://hlinksldjump"/>
          </p:cNvPr>
          <p:cNvSpPr txBox="1">
            <a:spLocks noChangeArrowheads="1"/>
          </p:cNvSpPr>
          <p:nvPr/>
        </p:nvSpPr>
        <p:spPr bwMode="auto">
          <a:xfrm>
            <a:off x="5181600" y="2171700"/>
            <a:ext cx="1497013" cy="1082675"/>
          </a:xfrm>
          <a:prstGeom prst="rect">
            <a:avLst/>
          </a:prstGeom>
          <a:noFill/>
          <a:ln w="12700">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r>
              <a:rPr lang="es-MX" altLang="es-MX" sz="1600" b="1">
                <a:latin typeface="Arial" panose="020B0604020202020204" pitchFamily="34" charset="0"/>
              </a:rPr>
              <a:t>Indicadores</a:t>
            </a:r>
          </a:p>
          <a:p>
            <a:pPr algn="l">
              <a:buFontTx/>
              <a:buChar char="•"/>
            </a:pPr>
            <a:r>
              <a:rPr lang="es-MX" altLang="es-MX" sz="1600" b="1">
                <a:latin typeface="Arial" panose="020B0604020202020204" pitchFamily="34" charset="0"/>
              </a:rPr>
              <a:t>Simples</a:t>
            </a:r>
          </a:p>
          <a:p>
            <a:pPr algn="l">
              <a:buFontTx/>
              <a:buChar char="•"/>
            </a:pPr>
            <a:r>
              <a:rPr lang="es-MX" altLang="es-MX" sz="1600" b="1">
                <a:latin typeface="Arial" panose="020B0604020202020204" pitchFamily="34" charset="0"/>
              </a:rPr>
              <a:t>Derivados</a:t>
            </a:r>
          </a:p>
          <a:p>
            <a:pPr algn="l">
              <a:buFontTx/>
              <a:buChar char="•"/>
            </a:pPr>
            <a:r>
              <a:rPr lang="es-MX" altLang="es-MX" sz="1600" b="1">
                <a:latin typeface="Arial" panose="020B0604020202020204" pitchFamily="34" charset="0"/>
              </a:rPr>
              <a:t>Compuestos</a:t>
            </a:r>
            <a:endParaRPr lang="en-US" altLang="es-MX" sz="1600" b="1">
              <a:latin typeface="Arial" panose="020B0604020202020204" pitchFamily="34" charset="0"/>
            </a:endParaRPr>
          </a:p>
        </p:txBody>
      </p:sp>
      <p:sp>
        <p:nvSpPr>
          <p:cNvPr id="6149" name="Text Box 9"/>
          <p:cNvSpPr txBox="1">
            <a:spLocks noChangeArrowheads="1"/>
          </p:cNvSpPr>
          <p:nvPr/>
        </p:nvSpPr>
        <p:spPr bwMode="auto">
          <a:xfrm>
            <a:off x="2887663" y="3505200"/>
            <a:ext cx="1809750" cy="838200"/>
          </a:xfrm>
          <a:prstGeom prst="rect">
            <a:avLst/>
          </a:prstGeom>
          <a:noFill/>
          <a:ln w="12700">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r>
              <a:rPr lang="es-MX" altLang="es-MX" sz="1600" b="1">
                <a:latin typeface="Arial" panose="020B0604020202020204" pitchFamily="34" charset="0"/>
              </a:rPr>
              <a:t>Instrumentación</a:t>
            </a:r>
          </a:p>
          <a:p>
            <a:pPr algn="l">
              <a:buFontTx/>
              <a:buChar char="•"/>
            </a:pPr>
            <a:r>
              <a:rPr lang="es-MX" altLang="es-MX" sz="1600" b="1">
                <a:latin typeface="Arial" panose="020B0604020202020204" pitchFamily="34" charset="0"/>
              </a:rPr>
              <a:t>Cuestionarios</a:t>
            </a:r>
          </a:p>
          <a:p>
            <a:pPr algn="l">
              <a:buFontTx/>
              <a:buChar char="•"/>
            </a:pPr>
            <a:r>
              <a:rPr lang="es-MX" altLang="es-MX" sz="1600" b="1">
                <a:latin typeface="Arial" panose="020B0604020202020204" pitchFamily="34" charset="0"/>
              </a:rPr>
              <a:t>Actitudes</a:t>
            </a:r>
          </a:p>
        </p:txBody>
      </p:sp>
      <p:sp>
        <p:nvSpPr>
          <p:cNvPr id="6150" name="Text Box 10"/>
          <p:cNvSpPr txBox="1">
            <a:spLocks noChangeArrowheads="1"/>
          </p:cNvSpPr>
          <p:nvPr/>
        </p:nvSpPr>
        <p:spPr bwMode="auto">
          <a:xfrm>
            <a:off x="876300" y="2293938"/>
            <a:ext cx="1295400" cy="838200"/>
          </a:xfrm>
          <a:prstGeom prst="rect">
            <a:avLst/>
          </a:prstGeom>
          <a:noFill/>
          <a:ln w="12700">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r>
              <a:rPr lang="es-MX" altLang="es-MX" sz="1600" b="1">
                <a:latin typeface="Arial" panose="020B0604020202020204" pitchFamily="34" charset="0"/>
              </a:rPr>
              <a:t>Muestreo</a:t>
            </a:r>
          </a:p>
          <a:p>
            <a:pPr algn="l">
              <a:buFontTx/>
              <a:buChar char="•"/>
            </a:pPr>
            <a:r>
              <a:rPr lang="es-MX" altLang="es-MX" sz="1600" b="1">
                <a:latin typeface="Arial" panose="020B0604020202020204" pitchFamily="34" charset="0"/>
              </a:rPr>
              <a:t>Tamaño</a:t>
            </a:r>
          </a:p>
          <a:p>
            <a:pPr algn="l">
              <a:buFontTx/>
              <a:buChar char="•"/>
            </a:pPr>
            <a:r>
              <a:rPr lang="es-MX" altLang="es-MX" sz="1600" b="1">
                <a:latin typeface="Arial" panose="020B0604020202020204" pitchFamily="34" charset="0"/>
              </a:rPr>
              <a:t>Tipo</a:t>
            </a:r>
          </a:p>
        </p:txBody>
      </p:sp>
      <p:sp>
        <p:nvSpPr>
          <p:cNvPr id="6151" name="Text Box 11"/>
          <p:cNvSpPr txBox="1">
            <a:spLocks noChangeArrowheads="1"/>
          </p:cNvSpPr>
          <p:nvPr/>
        </p:nvSpPr>
        <p:spPr bwMode="auto">
          <a:xfrm>
            <a:off x="7086600" y="2171700"/>
            <a:ext cx="1555750" cy="1082675"/>
          </a:xfrm>
          <a:prstGeom prst="rect">
            <a:avLst/>
          </a:prstGeom>
          <a:noFill/>
          <a:ln w="12700">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r>
              <a:rPr lang="es-MX" altLang="es-MX" sz="1600" b="1">
                <a:latin typeface="Arial" panose="020B0604020202020204" pitchFamily="34" charset="0"/>
              </a:rPr>
              <a:t>Medición</a:t>
            </a:r>
          </a:p>
          <a:p>
            <a:pPr algn="l">
              <a:buFontTx/>
              <a:buChar char="•"/>
            </a:pPr>
            <a:r>
              <a:rPr lang="es-MX" altLang="es-MX" sz="1600" b="1">
                <a:latin typeface="Arial" panose="020B0604020202020204" pitchFamily="34" charset="0"/>
                <a:hlinkClick r:id="rId3" action="ppaction://hlinksldjump"/>
              </a:rPr>
              <a:t>Niveles</a:t>
            </a:r>
            <a:endParaRPr lang="es-MX" altLang="es-MX" sz="1600" b="1">
              <a:latin typeface="Arial" panose="020B0604020202020204" pitchFamily="34" charset="0"/>
            </a:endParaRPr>
          </a:p>
          <a:p>
            <a:pPr algn="l">
              <a:buFontTx/>
              <a:buChar char="•"/>
            </a:pPr>
            <a:r>
              <a:rPr lang="es-MX" altLang="es-MX" sz="1600" b="1">
                <a:latin typeface="Arial" panose="020B0604020202020204" pitchFamily="34" charset="0"/>
                <a:hlinkClick r:id="rId4" action="ppaction://hlinksldjump"/>
              </a:rPr>
              <a:t>Confiabilidad</a:t>
            </a:r>
            <a:endParaRPr lang="es-MX" altLang="es-MX" sz="1600" b="1">
              <a:latin typeface="Arial" panose="020B0604020202020204" pitchFamily="34" charset="0"/>
            </a:endParaRPr>
          </a:p>
          <a:p>
            <a:pPr algn="l">
              <a:buFontTx/>
              <a:buChar char="•"/>
            </a:pPr>
            <a:r>
              <a:rPr lang="es-MX" altLang="es-MX" sz="1600" b="1">
                <a:latin typeface="Arial" panose="020B0604020202020204" pitchFamily="34" charset="0"/>
                <a:hlinkClick r:id="rId5" action="ppaction://hlinksldjump"/>
              </a:rPr>
              <a:t>Validez</a:t>
            </a:r>
            <a:endParaRPr lang="es-MX" altLang="es-MX" sz="1600" b="1">
              <a:latin typeface="Arial" panose="020B0604020202020204" pitchFamily="34" charset="0"/>
            </a:endParaRPr>
          </a:p>
        </p:txBody>
      </p:sp>
      <p:sp>
        <p:nvSpPr>
          <p:cNvPr id="6152" name="Rectangle 13"/>
          <p:cNvSpPr>
            <a:spLocks noChangeArrowheads="1"/>
          </p:cNvSpPr>
          <p:nvPr/>
        </p:nvSpPr>
        <p:spPr bwMode="auto">
          <a:xfrm>
            <a:off x="685800" y="3627438"/>
            <a:ext cx="1676400" cy="59372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s-MX" altLang="es-MX" sz="1600" b="1">
                <a:latin typeface="Arial" panose="020B0604020202020204" pitchFamily="34" charset="0"/>
              </a:rPr>
              <a:t>Recolección de datos</a:t>
            </a:r>
            <a:endParaRPr lang="en-US" altLang="es-MX" sz="1600" b="1">
              <a:latin typeface="Arial" panose="020B0604020202020204" pitchFamily="34" charset="0"/>
            </a:endParaRPr>
          </a:p>
        </p:txBody>
      </p:sp>
      <p:sp>
        <p:nvSpPr>
          <p:cNvPr id="6153" name="Rectangle 14"/>
          <p:cNvSpPr>
            <a:spLocks noChangeArrowheads="1"/>
          </p:cNvSpPr>
          <p:nvPr/>
        </p:nvSpPr>
        <p:spPr bwMode="auto">
          <a:xfrm>
            <a:off x="2590800" y="4802188"/>
            <a:ext cx="1600200" cy="3492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s-MX" altLang="es-MX" sz="1600" b="1">
                <a:latin typeface="Arial" panose="020B0604020202020204" pitchFamily="34" charset="0"/>
              </a:rPr>
              <a:t>Datos burdos</a:t>
            </a:r>
            <a:endParaRPr lang="en-US" altLang="es-MX" sz="1600" b="1">
              <a:latin typeface="Arial" panose="020B0604020202020204" pitchFamily="34" charset="0"/>
            </a:endParaRPr>
          </a:p>
        </p:txBody>
      </p:sp>
      <p:sp>
        <p:nvSpPr>
          <p:cNvPr id="6154" name="Text Box 15"/>
          <p:cNvSpPr txBox="1">
            <a:spLocks noChangeArrowheads="1"/>
          </p:cNvSpPr>
          <p:nvPr/>
        </p:nvSpPr>
        <p:spPr bwMode="auto">
          <a:xfrm>
            <a:off x="4679950" y="4557713"/>
            <a:ext cx="1889125" cy="838200"/>
          </a:xfrm>
          <a:prstGeom prst="rect">
            <a:avLst/>
          </a:prstGeom>
          <a:noFill/>
          <a:ln w="12700">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r>
              <a:rPr lang="es-MX" altLang="es-MX" sz="1600" b="1">
                <a:latin typeface="Arial" panose="020B0604020202020204" pitchFamily="34" charset="0"/>
              </a:rPr>
              <a:t>Proceso de datos</a:t>
            </a:r>
          </a:p>
          <a:p>
            <a:pPr algn="l">
              <a:buFontTx/>
              <a:buChar char="•"/>
            </a:pPr>
            <a:r>
              <a:rPr lang="es-MX" altLang="es-MX" sz="1600" b="1">
                <a:latin typeface="Arial" panose="020B0604020202020204" pitchFamily="34" charset="0"/>
              </a:rPr>
              <a:t>Inspección</a:t>
            </a:r>
          </a:p>
          <a:p>
            <a:pPr algn="l">
              <a:buFontTx/>
              <a:buChar char="•"/>
            </a:pPr>
            <a:r>
              <a:rPr lang="es-MX" altLang="es-MX" sz="1600" b="1">
                <a:latin typeface="Arial" panose="020B0604020202020204" pitchFamily="34" charset="0"/>
              </a:rPr>
              <a:t>Datos perdidos</a:t>
            </a:r>
          </a:p>
        </p:txBody>
      </p:sp>
      <p:sp>
        <p:nvSpPr>
          <p:cNvPr id="6155" name="Text Box 16">
            <a:hlinkClick r:id="rId6" action="ppaction://hlinksldjump"/>
          </p:cNvPr>
          <p:cNvSpPr txBox="1">
            <a:spLocks noChangeArrowheads="1"/>
          </p:cNvSpPr>
          <p:nvPr/>
        </p:nvSpPr>
        <p:spPr bwMode="auto">
          <a:xfrm>
            <a:off x="6858000" y="4191000"/>
            <a:ext cx="1828800" cy="1571625"/>
          </a:xfrm>
          <a:prstGeom prst="rect">
            <a:avLst/>
          </a:prstGeom>
          <a:noFill/>
          <a:ln w="12700">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r>
              <a:rPr lang="es-MX" altLang="es-MX" sz="1600" b="1">
                <a:latin typeface="Arial" panose="020B0604020202020204" pitchFamily="34" charset="0"/>
              </a:rPr>
              <a:t>Estadísticos</a:t>
            </a:r>
          </a:p>
          <a:p>
            <a:pPr algn="l">
              <a:buFontTx/>
              <a:buChar char="•"/>
            </a:pPr>
            <a:r>
              <a:rPr lang="es-MX" altLang="es-MX" sz="1600" b="1">
                <a:latin typeface="Arial" panose="020B0604020202020204" pitchFamily="34" charset="0"/>
              </a:rPr>
              <a:t>Descriptivos</a:t>
            </a:r>
          </a:p>
          <a:p>
            <a:pPr algn="l">
              <a:buFontTx/>
              <a:buChar char="•"/>
            </a:pPr>
            <a:r>
              <a:rPr lang="es-MX" altLang="es-MX" sz="1600" b="1">
                <a:latin typeface="Arial" panose="020B0604020202020204" pitchFamily="34" charset="0"/>
              </a:rPr>
              <a:t>Univariados</a:t>
            </a:r>
          </a:p>
          <a:p>
            <a:pPr algn="l">
              <a:buFontTx/>
              <a:buChar char="•"/>
            </a:pPr>
            <a:r>
              <a:rPr lang="es-MX" altLang="es-MX" sz="1600" b="1">
                <a:latin typeface="Arial" panose="020B0604020202020204" pitchFamily="34" charset="0"/>
              </a:rPr>
              <a:t>Multivariados</a:t>
            </a:r>
          </a:p>
          <a:p>
            <a:pPr algn="l">
              <a:buFontTx/>
              <a:buChar char="•"/>
            </a:pPr>
            <a:r>
              <a:rPr lang="en-US" altLang="es-MX" sz="1600" b="1">
                <a:latin typeface="Arial" panose="020B0604020202020204" pitchFamily="34" charset="0"/>
              </a:rPr>
              <a:t>Estimación</a:t>
            </a:r>
          </a:p>
          <a:p>
            <a:pPr algn="l">
              <a:buFontTx/>
              <a:buChar char="•"/>
            </a:pPr>
            <a:r>
              <a:rPr lang="en-US" altLang="es-MX" sz="1600" b="1">
                <a:latin typeface="Arial" panose="020B0604020202020204" pitchFamily="34" charset="0"/>
              </a:rPr>
              <a:t>P de Hipótesis</a:t>
            </a:r>
          </a:p>
        </p:txBody>
      </p:sp>
      <p:sp>
        <p:nvSpPr>
          <p:cNvPr id="6156" name="Text Box 17"/>
          <p:cNvSpPr txBox="1">
            <a:spLocks noChangeArrowheads="1"/>
          </p:cNvSpPr>
          <p:nvPr/>
        </p:nvSpPr>
        <p:spPr bwMode="auto">
          <a:xfrm>
            <a:off x="4648200" y="5638800"/>
            <a:ext cx="1952625" cy="838200"/>
          </a:xfrm>
          <a:prstGeom prst="rect">
            <a:avLst/>
          </a:prstGeom>
          <a:noFill/>
          <a:ln w="12700">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r>
              <a:rPr lang="es-MX" altLang="es-MX" sz="1600" b="1">
                <a:latin typeface="Arial" panose="020B0604020202020204" pitchFamily="34" charset="0"/>
              </a:rPr>
              <a:t>Escalas</a:t>
            </a:r>
          </a:p>
          <a:p>
            <a:pPr algn="l">
              <a:buFontTx/>
              <a:buChar char="•"/>
            </a:pPr>
            <a:r>
              <a:rPr lang="es-MX" altLang="es-MX" sz="1600" b="1">
                <a:latin typeface="Arial" panose="020B0604020202020204" pitchFamily="34" charset="0"/>
              </a:rPr>
              <a:t>Análisis Factorial</a:t>
            </a:r>
          </a:p>
          <a:p>
            <a:pPr algn="l">
              <a:buFontTx/>
              <a:buChar char="•"/>
            </a:pPr>
            <a:r>
              <a:rPr lang="es-MX" altLang="es-MX" sz="1600" b="1">
                <a:latin typeface="Arial" panose="020B0604020202020204" pitchFamily="34" charset="0"/>
              </a:rPr>
              <a:t>Confiabilidad</a:t>
            </a:r>
          </a:p>
        </p:txBody>
      </p:sp>
      <p:sp>
        <p:nvSpPr>
          <p:cNvPr id="6157" name="Rectangle 18"/>
          <p:cNvSpPr>
            <a:spLocks noChangeArrowheads="1"/>
          </p:cNvSpPr>
          <p:nvPr/>
        </p:nvSpPr>
        <p:spPr bwMode="auto">
          <a:xfrm>
            <a:off x="4038600" y="1143000"/>
            <a:ext cx="1946275" cy="3492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s-MX" altLang="es-MX" sz="1600" b="1">
                <a:latin typeface="Arial" panose="020B0604020202020204" pitchFamily="34" charset="0"/>
              </a:rPr>
              <a:t>Tablas Dummy</a:t>
            </a:r>
            <a:endParaRPr lang="en-US" altLang="es-MX" sz="1600" b="1">
              <a:latin typeface="Arial" panose="020B0604020202020204" pitchFamily="34" charset="0"/>
            </a:endParaRPr>
          </a:p>
        </p:txBody>
      </p:sp>
      <p:sp>
        <p:nvSpPr>
          <p:cNvPr id="6158" name="Text Box 19"/>
          <p:cNvSpPr txBox="1">
            <a:spLocks noChangeArrowheads="1"/>
          </p:cNvSpPr>
          <p:nvPr/>
        </p:nvSpPr>
        <p:spPr bwMode="auto">
          <a:xfrm>
            <a:off x="6858000" y="533400"/>
            <a:ext cx="1350963" cy="838200"/>
          </a:xfrm>
          <a:prstGeom prst="rect">
            <a:avLst/>
          </a:prstGeom>
          <a:noFill/>
          <a:ln w="12700">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r>
              <a:rPr lang="es-MX" altLang="es-MX" sz="1600" b="1">
                <a:latin typeface="Arial" panose="020B0604020202020204" pitchFamily="34" charset="0"/>
              </a:rPr>
              <a:t>Reportes</a:t>
            </a:r>
          </a:p>
          <a:p>
            <a:pPr algn="l">
              <a:buFontTx/>
              <a:buChar char="•"/>
            </a:pPr>
            <a:r>
              <a:rPr lang="es-MX" altLang="es-MX" sz="1600" b="1">
                <a:latin typeface="Arial" panose="020B0604020202020204" pitchFamily="34" charset="0"/>
              </a:rPr>
              <a:t>Audiencias</a:t>
            </a:r>
          </a:p>
          <a:p>
            <a:pPr algn="l">
              <a:buFontTx/>
              <a:buChar char="•"/>
            </a:pPr>
            <a:r>
              <a:rPr lang="es-MX" altLang="es-MX" sz="1600" b="1">
                <a:latin typeface="Arial" panose="020B0604020202020204" pitchFamily="34" charset="0"/>
              </a:rPr>
              <a:t>Tipos</a:t>
            </a:r>
          </a:p>
        </p:txBody>
      </p:sp>
      <p:sp>
        <p:nvSpPr>
          <p:cNvPr id="6159" name="Rectangle 20"/>
          <p:cNvSpPr>
            <a:spLocks noChangeArrowheads="1"/>
          </p:cNvSpPr>
          <p:nvPr/>
        </p:nvSpPr>
        <p:spPr bwMode="auto">
          <a:xfrm>
            <a:off x="533400" y="1219200"/>
            <a:ext cx="1946275" cy="3492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s-MX" altLang="es-MX" sz="1600" b="1">
                <a:latin typeface="Arial" panose="020B0604020202020204" pitchFamily="34" charset="0"/>
              </a:rPr>
              <a:t>Diseño</a:t>
            </a:r>
            <a:endParaRPr lang="en-US" altLang="es-MX" sz="1600" b="1">
              <a:latin typeface="Arial" panose="020B0604020202020204" pitchFamily="34" charset="0"/>
            </a:endParaRPr>
          </a:p>
        </p:txBody>
      </p:sp>
      <p:sp>
        <p:nvSpPr>
          <p:cNvPr id="6160" name="Text Box 21"/>
          <p:cNvSpPr txBox="1">
            <a:spLocks noChangeArrowheads="1"/>
          </p:cNvSpPr>
          <p:nvPr/>
        </p:nvSpPr>
        <p:spPr bwMode="auto">
          <a:xfrm>
            <a:off x="838200" y="4557713"/>
            <a:ext cx="1384300" cy="838200"/>
          </a:xfrm>
          <a:prstGeom prst="rect">
            <a:avLst/>
          </a:prstGeom>
          <a:noFill/>
          <a:ln w="12700">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r>
              <a:rPr lang="es-MX" altLang="es-MX" sz="1600" b="1">
                <a:latin typeface="Arial" panose="020B0604020202020204" pitchFamily="34" charset="0"/>
              </a:rPr>
              <a:t>Datos</a:t>
            </a:r>
          </a:p>
          <a:p>
            <a:pPr algn="l">
              <a:buFontTx/>
              <a:buChar char="•"/>
            </a:pPr>
            <a:r>
              <a:rPr lang="es-MX" altLang="es-MX" sz="1600" b="1">
                <a:latin typeface="Arial" panose="020B0604020202020204" pitchFamily="34" charset="0"/>
              </a:rPr>
              <a:t>Depuración</a:t>
            </a:r>
          </a:p>
          <a:p>
            <a:pPr algn="l">
              <a:buFontTx/>
              <a:buChar char="•"/>
            </a:pPr>
            <a:r>
              <a:rPr lang="es-MX" altLang="es-MX" sz="1600" b="1">
                <a:latin typeface="Arial" panose="020B0604020202020204" pitchFamily="34" charset="0"/>
              </a:rPr>
              <a:t>Archivos</a:t>
            </a:r>
            <a:endParaRPr lang="en-US" altLang="es-MX" sz="1600" b="1">
              <a:latin typeface="Arial" panose="020B0604020202020204" pitchFamily="34" charset="0"/>
            </a:endParaRPr>
          </a:p>
        </p:txBody>
      </p:sp>
      <p:cxnSp>
        <p:nvCxnSpPr>
          <p:cNvPr id="6161" name="AutoShape 22"/>
          <p:cNvCxnSpPr>
            <a:cxnSpLocks noChangeShapeType="1"/>
            <a:stCxn id="6147" idx="2"/>
            <a:endCxn id="6149" idx="0"/>
          </p:cNvCxnSpPr>
          <p:nvPr/>
        </p:nvCxnSpPr>
        <p:spPr bwMode="auto">
          <a:xfrm>
            <a:off x="3792538" y="3032125"/>
            <a:ext cx="0" cy="473075"/>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62" name="AutoShape 23"/>
          <p:cNvCxnSpPr>
            <a:cxnSpLocks noChangeShapeType="1"/>
            <a:stCxn id="6147" idx="1"/>
            <a:endCxn id="6150" idx="3"/>
          </p:cNvCxnSpPr>
          <p:nvPr/>
        </p:nvCxnSpPr>
        <p:spPr bwMode="auto">
          <a:xfrm flipH="1">
            <a:off x="2171700" y="2713038"/>
            <a:ext cx="633413" cy="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63" name="AutoShape 24"/>
          <p:cNvCxnSpPr>
            <a:cxnSpLocks noChangeShapeType="1"/>
            <a:stCxn id="6147" idx="0"/>
            <a:endCxn id="6159" idx="2"/>
          </p:cNvCxnSpPr>
          <p:nvPr/>
        </p:nvCxnSpPr>
        <p:spPr bwMode="auto">
          <a:xfrm flipH="1" flipV="1">
            <a:off x="1506538" y="1568450"/>
            <a:ext cx="2286000" cy="82550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64" name="AutoShape 25"/>
          <p:cNvCxnSpPr>
            <a:cxnSpLocks noChangeShapeType="1"/>
            <a:stCxn id="6149" idx="1"/>
            <a:endCxn id="6152" idx="3"/>
          </p:cNvCxnSpPr>
          <p:nvPr/>
        </p:nvCxnSpPr>
        <p:spPr bwMode="auto">
          <a:xfrm flipH="1">
            <a:off x="2362200" y="3924300"/>
            <a:ext cx="525463" cy="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65" name="AutoShape 26"/>
          <p:cNvCxnSpPr>
            <a:cxnSpLocks noChangeShapeType="1"/>
            <a:stCxn id="6150" idx="2"/>
            <a:endCxn id="6152" idx="0"/>
          </p:cNvCxnSpPr>
          <p:nvPr/>
        </p:nvCxnSpPr>
        <p:spPr bwMode="auto">
          <a:xfrm>
            <a:off x="1524000" y="3132138"/>
            <a:ext cx="0" cy="49530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66" name="AutoShape 27"/>
          <p:cNvCxnSpPr>
            <a:cxnSpLocks noChangeShapeType="1"/>
            <a:stCxn id="6152" idx="2"/>
            <a:endCxn id="6160" idx="0"/>
          </p:cNvCxnSpPr>
          <p:nvPr/>
        </p:nvCxnSpPr>
        <p:spPr bwMode="auto">
          <a:xfrm>
            <a:off x="1524000" y="4221163"/>
            <a:ext cx="6350" cy="33655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67" name="AutoShape 28"/>
          <p:cNvCxnSpPr>
            <a:cxnSpLocks noChangeShapeType="1"/>
            <a:stCxn id="6160" idx="3"/>
            <a:endCxn id="6153" idx="1"/>
          </p:cNvCxnSpPr>
          <p:nvPr/>
        </p:nvCxnSpPr>
        <p:spPr bwMode="auto">
          <a:xfrm>
            <a:off x="2222500" y="4976813"/>
            <a:ext cx="368300" cy="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68" name="AutoShape 29"/>
          <p:cNvCxnSpPr>
            <a:cxnSpLocks noChangeShapeType="1"/>
            <a:stCxn id="6153" idx="3"/>
            <a:endCxn id="6154" idx="1"/>
          </p:cNvCxnSpPr>
          <p:nvPr/>
        </p:nvCxnSpPr>
        <p:spPr bwMode="auto">
          <a:xfrm>
            <a:off x="4191000" y="4976813"/>
            <a:ext cx="488950" cy="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69" name="AutoShape 30"/>
          <p:cNvCxnSpPr>
            <a:cxnSpLocks noChangeShapeType="1"/>
            <a:stCxn id="6147" idx="3"/>
            <a:endCxn id="6148" idx="1"/>
          </p:cNvCxnSpPr>
          <p:nvPr/>
        </p:nvCxnSpPr>
        <p:spPr bwMode="auto">
          <a:xfrm>
            <a:off x="4779963" y="2713038"/>
            <a:ext cx="401637" cy="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70" name="AutoShape 31"/>
          <p:cNvCxnSpPr>
            <a:cxnSpLocks noChangeShapeType="1"/>
            <a:stCxn id="6148" idx="3"/>
            <a:endCxn id="6151" idx="1"/>
          </p:cNvCxnSpPr>
          <p:nvPr/>
        </p:nvCxnSpPr>
        <p:spPr bwMode="auto">
          <a:xfrm>
            <a:off x="6678613" y="2713038"/>
            <a:ext cx="407987" cy="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71" name="AutoShape 32"/>
          <p:cNvCxnSpPr>
            <a:cxnSpLocks noChangeShapeType="1"/>
            <a:stCxn id="6149" idx="3"/>
            <a:endCxn id="6148" idx="2"/>
          </p:cNvCxnSpPr>
          <p:nvPr/>
        </p:nvCxnSpPr>
        <p:spPr bwMode="auto">
          <a:xfrm flipV="1">
            <a:off x="4697413" y="3254375"/>
            <a:ext cx="1233487" cy="669925"/>
          </a:xfrm>
          <a:prstGeom prst="bentConnector2">
            <a:avLst/>
          </a:prstGeom>
          <a:noFill/>
          <a:ln w="127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72" name="AutoShape 33"/>
          <p:cNvCxnSpPr>
            <a:cxnSpLocks noChangeShapeType="1"/>
            <a:stCxn id="6154" idx="3"/>
            <a:endCxn id="6155" idx="1"/>
          </p:cNvCxnSpPr>
          <p:nvPr/>
        </p:nvCxnSpPr>
        <p:spPr bwMode="auto">
          <a:xfrm>
            <a:off x="6569075" y="4976813"/>
            <a:ext cx="288925" cy="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73" name="AutoShape 34"/>
          <p:cNvCxnSpPr>
            <a:cxnSpLocks noChangeShapeType="1"/>
            <a:stCxn id="6154" idx="2"/>
            <a:endCxn id="6156" idx="0"/>
          </p:cNvCxnSpPr>
          <p:nvPr/>
        </p:nvCxnSpPr>
        <p:spPr bwMode="auto">
          <a:xfrm>
            <a:off x="5624513" y="5395913"/>
            <a:ext cx="0" cy="242887"/>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74" name="AutoShape 35"/>
          <p:cNvCxnSpPr>
            <a:cxnSpLocks noChangeShapeType="1"/>
            <a:stCxn id="6147" idx="0"/>
            <a:endCxn id="6157" idx="2"/>
          </p:cNvCxnSpPr>
          <p:nvPr/>
        </p:nvCxnSpPr>
        <p:spPr bwMode="auto">
          <a:xfrm flipV="1">
            <a:off x="3792538" y="1492250"/>
            <a:ext cx="1219200" cy="901700"/>
          </a:xfrm>
          <a:prstGeom prst="straightConnector1">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75" name="AutoShape 38"/>
          <p:cNvCxnSpPr>
            <a:cxnSpLocks noChangeShapeType="1"/>
            <a:stCxn id="6157" idx="2"/>
            <a:endCxn id="6155" idx="0"/>
          </p:cNvCxnSpPr>
          <p:nvPr/>
        </p:nvCxnSpPr>
        <p:spPr bwMode="auto">
          <a:xfrm rot="16200000" flipH="1">
            <a:off x="5042694" y="1461294"/>
            <a:ext cx="2698750" cy="2760662"/>
          </a:xfrm>
          <a:prstGeom prst="bentConnector3">
            <a:avLst>
              <a:gd name="adj1" fmla="val 80116"/>
            </a:avLst>
          </a:prstGeom>
          <a:noFill/>
          <a:ln w="12700">
            <a:solidFill>
              <a:schemeClr val="accent2"/>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76" name="AutoShape 39"/>
          <p:cNvCxnSpPr>
            <a:cxnSpLocks noChangeShapeType="1"/>
            <a:stCxn id="6157" idx="0"/>
            <a:endCxn id="6158" idx="1"/>
          </p:cNvCxnSpPr>
          <p:nvPr/>
        </p:nvCxnSpPr>
        <p:spPr bwMode="auto">
          <a:xfrm rot="-5400000">
            <a:off x="5839619" y="124619"/>
            <a:ext cx="190500" cy="1846262"/>
          </a:xfrm>
          <a:prstGeom prst="bentConnector2">
            <a:avLst/>
          </a:prstGeom>
          <a:noFill/>
          <a:ln w="127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912" name="Rectangle 40"/>
          <p:cNvSpPr>
            <a:spLocks noGrp="1" noChangeArrowheads="1"/>
          </p:cNvSpPr>
          <p:nvPr>
            <p:ph type="title" idx="4294967295"/>
          </p:nvPr>
        </p:nvSpPr>
        <p:spPr>
          <a:xfrm>
            <a:off x="685800" y="381000"/>
            <a:ext cx="2895600" cy="533400"/>
          </a:xfrm>
        </p:spPr>
        <p:txBody>
          <a:bodyPr/>
          <a:lstStyle/>
          <a:p>
            <a:pPr>
              <a:defRPr/>
            </a:pPr>
            <a:r>
              <a:rPr lang="en-US" smtClean="0"/>
              <a:t>El modelo IEA</a:t>
            </a:r>
          </a:p>
        </p:txBody>
      </p:sp>
    </p:spTree>
    <p:extLst>
      <p:ext uri="{BB962C8B-B14F-4D97-AF65-F5344CB8AC3E}">
        <p14:creationId xmlns:p14="http://schemas.microsoft.com/office/powerpoint/2010/main" val="2008281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80415F8E-BCC2-4D87-90F4-F7D94C1A94A0}" type="slidenum">
              <a:rPr lang="es-ES_tradnl" altLang="es-MX" sz="1400"/>
              <a:pPr algn="r"/>
              <a:t>12</a:t>
            </a:fld>
            <a:endParaRPr lang="es-ES_tradnl" altLang="es-MX" sz="1400"/>
          </a:p>
        </p:txBody>
      </p:sp>
      <p:sp>
        <p:nvSpPr>
          <p:cNvPr id="105474" name="Rectangle 2"/>
          <p:cNvSpPr>
            <a:spLocks noGrp="1" noChangeArrowheads="1"/>
          </p:cNvSpPr>
          <p:nvPr>
            <p:ph type="title"/>
          </p:nvPr>
        </p:nvSpPr>
        <p:spPr/>
        <p:txBody>
          <a:bodyPr/>
          <a:lstStyle/>
          <a:p>
            <a:pPr>
              <a:defRPr/>
            </a:pPr>
            <a:r>
              <a:rPr lang="es-MX" smtClean="0"/>
              <a:t>Preguntas de investigación</a:t>
            </a:r>
          </a:p>
        </p:txBody>
      </p:sp>
      <p:sp>
        <p:nvSpPr>
          <p:cNvPr id="7172" name="Rectangle 3"/>
          <p:cNvSpPr>
            <a:spLocks noGrp="1" noChangeArrowheads="1"/>
          </p:cNvSpPr>
          <p:nvPr>
            <p:ph type="body" idx="1"/>
          </p:nvPr>
        </p:nvSpPr>
        <p:spPr/>
        <p:txBody>
          <a:bodyPr/>
          <a:lstStyle/>
          <a:p>
            <a:pPr>
              <a:buFont typeface="Monotype Sorts" pitchFamily="2" charset="2"/>
              <a:buNone/>
            </a:pPr>
            <a:r>
              <a:rPr lang="es-MX" altLang="es-MX" smtClean="0"/>
              <a:t>Descriptivo</a:t>
            </a:r>
          </a:p>
          <a:p>
            <a:pPr lvl="1"/>
            <a:r>
              <a:rPr lang="es-MX" altLang="es-MX" smtClean="0"/>
              <a:t>Preguntas que típicamente requieren datos para describir sistemas educativos, insumos, procesos, resultados o productos</a:t>
            </a:r>
          </a:p>
          <a:p>
            <a:pPr lvl="2"/>
            <a:r>
              <a:rPr lang="es-MX" altLang="es-MX" smtClean="0"/>
              <a:t>Ejemplos</a:t>
            </a:r>
          </a:p>
          <a:p>
            <a:pPr lvl="3"/>
            <a:r>
              <a:rPr lang="es-MX" altLang="es-MX" smtClean="0"/>
              <a:t>¿Cuál es la razón profesor-alumno en los cursos impartidos en las carreras de ingeniería?</a:t>
            </a:r>
          </a:p>
          <a:p>
            <a:pPr lvl="3"/>
            <a:r>
              <a:rPr lang="es-MX" altLang="es-MX" smtClean="0"/>
              <a:t>¿Qué porcentaje de alumnos fueron aprobados en el curso X?</a:t>
            </a:r>
          </a:p>
          <a:p>
            <a:pPr lvl="3"/>
            <a:r>
              <a:rPr lang="es-MX" altLang="es-MX" smtClean="0"/>
              <a:t>¿Qué cantidad de alumnos fueron aceptados en la carrera de Ingeniería de sistemas?</a:t>
            </a:r>
          </a:p>
          <a:p>
            <a:pPr lvl="3"/>
            <a:r>
              <a:rPr lang="es-MX" altLang="es-MX" smtClean="0"/>
              <a:t>¿Cuál es el nivel de aprendizaje en la materia de Mate I?</a:t>
            </a:r>
          </a:p>
        </p:txBody>
      </p:sp>
    </p:spTree>
    <p:extLst>
      <p:ext uri="{BB962C8B-B14F-4D97-AF65-F5344CB8AC3E}">
        <p14:creationId xmlns:p14="http://schemas.microsoft.com/office/powerpoint/2010/main" val="3275196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B076B30D-30B5-42C1-A797-393895859096}" type="slidenum">
              <a:rPr lang="es-ES_tradnl" altLang="es-MX" sz="1400"/>
              <a:pPr algn="r"/>
              <a:t>13</a:t>
            </a:fld>
            <a:endParaRPr lang="es-ES_tradnl" altLang="es-MX" sz="1400"/>
          </a:p>
        </p:txBody>
      </p:sp>
      <p:sp>
        <p:nvSpPr>
          <p:cNvPr id="113666" name="Rectangle 2"/>
          <p:cNvSpPr>
            <a:spLocks noGrp="1" noChangeArrowheads="1"/>
          </p:cNvSpPr>
          <p:nvPr>
            <p:ph type="title"/>
          </p:nvPr>
        </p:nvSpPr>
        <p:spPr>
          <a:xfrm>
            <a:off x="457200" y="587459"/>
            <a:ext cx="8229600" cy="1143000"/>
          </a:xfrm>
        </p:spPr>
        <p:txBody>
          <a:bodyPr/>
          <a:lstStyle/>
          <a:p>
            <a:pPr>
              <a:defRPr/>
            </a:pPr>
            <a:r>
              <a:rPr lang="es-MX" dirty="0" smtClean="0"/>
              <a:t>Preguntas de investigación</a:t>
            </a:r>
            <a:endParaRPr lang="en-US" dirty="0" smtClean="0"/>
          </a:p>
        </p:txBody>
      </p:sp>
      <p:sp>
        <p:nvSpPr>
          <p:cNvPr id="8196" name="Rectangle 3"/>
          <p:cNvSpPr>
            <a:spLocks noGrp="1" noChangeArrowheads="1"/>
          </p:cNvSpPr>
          <p:nvPr>
            <p:ph type="body" idx="1"/>
          </p:nvPr>
        </p:nvSpPr>
        <p:spPr/>
        <p:txBody>
          <a:bodyPr/>
          <a:lstStyle/>
          <a:p>
            <a:pPr>
              <a:buFont typeface="Monotype Sorts" pitchFamily="2" charset="2"/>
              <a:buNone/>
            </a:pPr>
            <a:r>
              <a:rPr lang="es-MX" altLang="es-MX" dirty="0" smtClean="0"/>
              <a:t>Relacional</a:t>
            </a:r>
          </a:p>
          <a:p>
            <a:pPr lvl="1"/>
            <a:r>
              <a:rPr lang="es-MX" altLang="es-MX" dirty="0" smtClean="0"/>
              <a:t>Preguntas que plantean la relación o correlación entre variables. Generalmente se plantean con la intención de establecer una relación causal.</a:t>
            </a:r>
          </a:p>
          <a:p>
            <a:pPr lvl="2"/>
            <a:r>
              <a:rPr lang="es-MX" altLang="es-MX" dirty="0" smtClean="0"/>
              <a:t>Ejemplos</a:t>
            </a:r>
          </a:p>
          <a:p>
            <a:pPr lvl="3"/>
            <a:r>
              <a:rPr lang="es-MX" altLang="es-MX" dirty="0" smtClean="0"/>
              <a:t>¿Las escuelas con menores recursos tienen niveles de aprendizaje más bajo que las escuelas con mayores recursos?</a:t>
            </a:r>
          </a:p>
          <a:p>
            <a:pPr lvl="3"/>
            <a:r>
              <a:rPr lang="es-MX" altLang="es-MX" dirty="0" smtClean="0"/>
              <a:t>¿Las escuelas particulares tienen un rendimiento académico mayor que las escuelas públicas?</a:t>
            </a:r>
          </a:p>
        </p:txBody>
      </p:sp>
    </p:spTree>
    <p:extLst>
      <p:ext uri="{BB962C8B-B14F-4D97-AF65-F5344CB8AC3E}">
        <p14:creationId xmlns:p14="http://schemas.microsoft.com/office/powerpoint/2010/main" val="2044944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E37AEDD2-2F70-452F-9B1C-C8DADAAD5299}" type="slidenum">
              <a:rPr lang="es-ES_tradnl" altLang="es-MX" sz="1400"/>
              <a:pPr algn="r"/>
              <a:t>14</a:t>
            </a:fld>
            <a:endParaRPr lang="es-ES_tradnl" altLang="es-MX" sz="1400"/>
          </a:p>
        </p:txBody>
      </p:sp>
      <p:sp>
        <p:nvSpPr>
          <p:cNvPr id="112642" name="Rectangle 2"/>
          <p:cNvSpPr>
            <a:spLocks noGrp="1" noChangeArrowheads="1"/>
          </p:cNvSpPr>
          <p:nvPr>
            <p:ph type="title"/>
          </p:nvPr>
        </p:nvSpPr>
        <p:spPr>
          <a:xfrm>
            <a:off x="457200" y="575428"/>
            <a:ext cx="8229600" cy="1143000"/>
          </a:xfrm>
        </p:spPr>
        <p:txBody>
          <a:bodyPr/>
          <a:lstStyle/>
          <a:p>
            <a:pPr>
              <a:defRPr/>
            </a:pPr>
            <a:r>
              <a:rPr lang="es-MX" dirty="0" smtClean="0"/>
              <a:t>Preguntas de investigación</a:t>
            </a:r>
            <a:endParaRPr lang="en-US" dirty="0" smtClean="0"/>
          </a:p>
        </p:txBody>
      </p:sp>
      <p:sp>
        <p:nvSpPr>
          <p:cNvPr id="9220" name="Rectangle 3"/>
          <p:cNvSpPr>
            <a:spLocks noGrp="1" noChangeArrowheads="1"/>
          </p:cNvSpPr>
          <p:nvPr>
            <p:ph type="body" idx="1"/>
          </p:nvPr>
        </p:nvSpPr>
        <p:spPr>
          <a:xfrm>
            <a:off x="685800" y="1371599"/>
            <a:ext cx="7772400" cy="5221705"/>
          </a:xfrm>
        </p:spPr>
        <p:txBody>
          <a:bodyPr/>
          <a:lstStyle/>
          <a:p>
            <a:pPr>
              <a:buFont typeface="Monotype Sorts" pitchFamily="2" charset="2"/>
              <a:buNone/>
            </a:pPr>
            <a:r>
              <a:rPr lang="es-MX" altLang="es-MX" sz="2800" dirty="0" smtClean="0"/>
              <a:t>Causal</a:t>
            </a:r>
          </a:p>
          <a:p>
            <a:pPr lvl="1"/>
            <a:r>
              <a:rPr lang="es-MX" altLang="es-MX" sz="2400" dirty="0" smtClean="0"/>
              <a:t>Este tipo de preguntas plantean un relación causa-efecto entre variables. Generalmente toman la forma de “Si A, entonces B”. Son las preguntas más importantes en la toma de decisiones educacionales.</a:t>
            </a:r>
          </a:p>
          <a:p>
            <a:pPr lvl="2"/>
            <a:r>
              <a:rPr lang="es-MX" altLang="es-MX" dirty="0" smtClean="0"/>
              <a:t>Ejemplos</a:t>
            </a:r>
          </a:p>
          <a:p>
            <a:pPr lvl="3"/>
            <a:r>
              <a:rPr lang="es-MX" altLang="es-MX" dirty="0" smtClean="0"/>
              <a:t>Considerando que los otros factores permanecen constantes, ¿los estudiantes expuestos al método A de enseñanza aprenden mejor que los estudiantes expuestos al método B?</a:t>
            </a:r>
          </a:p>
          <a:p>
            <a:pPr lvl="3"/>
            <a:r>
              <a:rPr lang="es-MX" altLang="es-MX" dirty="0" smtClean="0"/>
              <a:t>¿Cuál es el efecto relativo sobre el aprendizaje de los siguientes factores?: Antecedentes académicos de los alumnos, nivel socioeconómico de los alumnos, métodos de enseñanza.</a:t>
            </a:r>
          </a:p>
        </p:txBody>
      </p:sp>
    </p:spTree>
    <p:extLst>
      <p:ext uri="{BB962C8B-B14F-4D97-AF65-F5344CB8AC3E}">
        <p14:creationId xmlns:p14="http://schemas.microsoft.com/office/powerpoint/2010/main" val="1918216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9FD29F8B-347A-491B-9191-4834E86F4C10}" type="slidenum">
              <a:rPr lang="es-ES_tradnl" altLang="es-MX" sz="1400"/>
              <a:pPr algn="r"/>
              <a:t>15</a:t>
            </a:fld>
            <a:endParaRPr lang="es-ES_tradnl" altLang="es-MX" sz="1400"/>
          </a:p>
        </p:txBody>
      </p:sp>
      <p:sp>
        <p:nvSpPr>
          <p:cNvPr id="106498" name="Rectangle 2"/>
          <p:cNvSpPr>
            <a:spLocks noGrp="1" noChangeArrowheads="1"/>
          </p:cNvSpPr>
          <p:nvPr>
            <p:ph type="title"/>
          </p:nvPr>
        </p:nvSpPr>
        <p:spPr>
          <a:xfrm>
            <a:off x="457200" y="457200"/>
            <a:ext cx="8229600" cy="1143000"/>
          </a:xfrm>
        </p:spPr>
        <p:txBody>
          <a:bodyPr/>
          <a:lstStyle/>
          <a:p>
            <a:pPr>
              <a:defRPr/>
            </a:pPr>
            <a:r>
              <a:rPr lang="es-MX" dirty="0" smtClean="0"/>
              <a:t>Tipos de variables</a:t>
            </a:r>
          </a:p>
        </p:txBody>
      </p:sp>
      <p:sp>
        <p:nvSpPr>
          <p:cNvPr id="10244" name="Rectangle 3"/>
          <p:cNvSpPr>
            <a:spLocks noGrp="1" noChangeArrowheads="1"/>
          </p:cNvSpPr>
          <p:nvPr>
            <p:ph type="body" idx="1"/>
          </p:nvPr>
        </p:nvSpPr>
        <p:spPr>
          <a:xfrm>
            <a:off x="457200" y="1454944"/>
            <a:ext cx="8229600" cy="4525963"/>
          </a:xfrm>
        </p:spPr>
        <p:txBody>
          <a:bodyPr/>
          <a:lstStyle/>
          <a:p>
            <a:r>
              <a:rPr lang="es-MX" altLang="es-MX" sz="2000" dirty="0" smtClean="0"/>
              <a:t>Independiente (predictor, tratamiento, antecedente)</a:t>
            </a:r>
          </a:p>
          <a:p>
            <a:pPr lvl="1"/>
            <a:r>
              <a:rPr lang="es-MX" altLang="es-MX" sz="1800" dirty="0" smtClean="0"/>
              <a:t>Es la variable que se presume es la causa. También se consideran ser los factores que el educador manipula para generar un resultado.</a:t>
            </a:r>
          </a:p>
          <a:p>
            <a:pPr lvl="1"/>
            <a:r>
              <a:rPr lang="es-MX" altLang="es-MX" sz="1800" dirty="0" smtClean="0"/>
              <a:t>La variable predictor es una variable antecedente que ocurre antes del proceso. Se diferencia de la variable independiente en que la VI está bajo el control del educador mientras que la variable predictor no lo está.</a:t>
            </a:r>
          </a:p>
          <a:p>
            <a:r>
              <a:rPr lang="es-MX" altLang="es-MX" sz="2000" dirty="0" smtClean="0"/>
              <a:t>Dependiente (respuesta, criterio)</a:t>
            </a:r>
          </a:p>
          <a:p>
            <a:pPr lvl="1"/>
            <a:r>
              <a:rPr lang="es-MX" altLang="es-MX" sz="1800" dirty="0" smtClean="0"/>
              <a:t>Es la variable que se presume ser el efecto de una variable dependiente. También se le conoce como variable de respuesta.</a:t>
            </a:r>
          </a:p>
          <a:p>
            <a:pPr lvl="1"/>
            <a:r>
              <a:rPr lang="es-MX" altLang="es-MX" sz="1800" dirty="0" smtClean="0"/>
              <a:t>Estrictamente, el término dependiente se aplica solamente en casos en que hay una variable independiente siendo manipulada.</a:t>
            </a:r>
          </a:p>
          <a:p>
            <a:r>
              <a:rPr lang="es-MX" altLang="es-MX" sz="2000" dirty="0" smtClean="0"/>
              <a:t>Control</a:t>
            </a:r>
          </a:p>
          <a:p>
            <a:pPr lvl="1"/>
            <a:r>
              <a:rPr lang="es-MX" altLang="es-MX" sz="1800" dirty="0" smtClean="0"/>
              <a:t>Son las variables que el investigador asume que están relacionadas con la variable dependiente, de respuesta o criterio pero sobre las cuales no tiene control alguno, excepto aquel que puede ejercer a través del diseño del experimento. En términos generales, estas variables se controlan por medio de la aleatorización o el análisis de covarianza.</a:t>
            </a:r>
          </a:p>
        </p:txBody>
      </p:sp>
    </p:spTree>
    <p:extLst>
      <p:ext uri="{BB962C8B-B14F-4D97-AF65-F5344CB8AC3E}">
        <p14:creationId xmlns:p14="http://schemas.microsoft.com/office/powerpoint/2010/main" val="2095016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1295CFE5-20C1-487C-8706-ECBE54FDACAD}" type="slidenum">
              <a:rPr lang="es-ES_tradnl" altLang="es-MX" sz="1400"/>
              <a:pPr algn="r"/>
              <a:t>16</a:t>
            </a:fld>
            <a:endParaRPr lang="es-ES_tradnl" altLang="es-MX" sz="1400"/>
          </a:p>
        </p:txBody>
      </p:sp>
      <p:sp>
        <p:nvSpPr>
          <p:cNvPr id="117762" name="Rectangle 2"/>
          <p:cNvSpPr>
            <a:spLocks noGrp="1" noChangeArrowheads="1"/>
          </p:cNvSpPr>
          <p:nvPr>
            <p:ph type="title"/>
          </p:nvPr>
        </p:nvSpPr>
        <p:spPr>
          <a:xfrm>
            <a:off x="457200" y="587459"/>
            <a:ext cx="8229600" cy="1143000"/>
          </a:xfrm>
        </p:spPr>
        <p:txBody>
          <a:bodyPr/>
          <a:lstStyle/>
          <a:p>
            <a:pPr>
              <a:defRPr/>
            </a:pPr>
            <a:r>
              <a:rPr lang="es-MX" dirty="0" smtClean="0"/>
              <a:t>Niveles de </a:t>
            </a:r>
            <a:r>
              <a:rPr lang="es-MX" dirty="0" smtClean="0"/>
              <a:t>Medición</a:t>
            </a:r>
            <a:endParaRPr lang="en-US" dirty="0" smtClean="0"/>
          </a:p>
        </p:txBody>
      </p:sp>
      <p:sp>
        <p:nvSpPr>
          <p:cNvPr id="11268" name="Rectangle 3"/>
          <p:cNvSpPr>
            <a:spLocks noGrp="1" noChangeArrowheads="1"/>
          </p:cNvSpPr>
          <p:nvPr>
            <p:ph type="body" idx="1"/>
          </p:nvPr>
        </p:nvSpPr>
        <p:spPr/>
        <p:txBody>
          <a:bodyPr/>
          <a:lstStyle/>
          <a:p>
            <a:r>
              <a:rPr lang="es-MX" altLang="es-MX" smtClean="0"/>
              <a:t>Término empleado para describir la cantidad de información que proporcionan las medidas obtenidas mediante una escala de medición.</a:t>
            </a:r>
          </a:p>
        </p:txBody>
      </p:sp>
    </p:spTree>
    <p:extLst>
      <p:ext uri="{BB962C8B-B14F-4D97-AF65-F5344CB8AC3E}">
        <p14:creationId xmlns:p14="http://schemas.microsoft.com/office/powerpoint/2010/main" val="29011576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2A1642F4-CD41-4386-B0B7-40FFAF6E015B}" type="slidenum">
              <a:rPr lang="es-ES_tradnl" altLang="es-MX" sz="1400"/>
              <a:pPr algn="r"/>
              <a:t>17</a:t>
            </a:fld>
            <a:endParaRPr lang="es-ES_tradnl" altLang="es-MX" sz="1400"/>
          </a:p>
        </p:txBody>
      </p:sp>
      <p:sp>
        <p:nvSpPr>
          <p:cNvPr id="118786" name="Rectangle 2"/>
          <p:cNvSpPr>
            <a:spLocks noGrp="1" noChangeArrowheads="1"/>
          </p:cNvSpPr>
          <p:nvPr>
            <p:ph type="title"/>
          </p:nvPr>
        </p:nvSpPr>
        <p:spPr>
          <a:xfrm>
            <a:off x="457200" y="479175"/>
            <a:ext cx="8229600" cy="1143000"/>
          </a:xfrm>
        </p:spPr>
        <p:txBody>
          <a:bodyPr/>
          <a:lstStyle/>
          <a:p>
            <a:pPr>
              <a:defRPr/>
            </a:pPr>
            <a:r>
              <a:rPr lang="es-MX" dirty="0" smtClean="0"/>
              <a:t>Escala nominal</a:t>
            </a:r>
            <a:endParaRPr lang="en-US" dirty="0" smtClean="0"/>
          </a:p>
        </p:txBody>
      </p:sp>
      <p:sp>
        <p:nvSpPr>
          <p:cNvPr id="12292" name="Rectangle 3"/>
          <p:cNvSpPr>
            <a:spLocks noGrp="1" noChangeArrowheads="1"/>
          </p:cNvSpPr>
          <p:nvPr>
            <p:ph type="body" idx="1"/>
          </p:nvPr>
        </p:nvSpPr>
        <p:spPr/>
        <p:txBody>
          <a:bodyPr/>
          <a:lstStyle/>
          <a:p>
            <a:pPr lvl="1"/>
            <a:r>
              <a:rPr lang="es-MX" altLang="es-MX" sz="2400" dirty="0" smtClean="0"/>
              <a:t>Es </a:t>
            </a:r>
            <a:r>
              <a:rPr lang="es-MX" altLang="es-MX" sz="2400" dirty="0" smtClean="0"/>
              <a:t>el nivel más bajo de medición</a:t>
            </a:r>
          </a:p>
          <a:p>
            <a:pPr lvl="1"/>
            <a:r>
              <a:rPr lang="es-MX" altLang="es-MX" sz="2400" dirty="0" smtClean="0"/>
              <a:t>No existe un orden subyacente en los objetos</a:t>
            </a:r>
          </a:p>
          <a:p>
            <a:pPr lvl="1"/>
            <a:r>
              <a:rPr lang="es-MX" altLang="es-MX" sz="2400" dirty="0" smtClean="0"/>
              <a:t>Representan categorías pero no existe un ordenamiento a lo largo de un continuo</a:t>
            </a:r>
          </a:p>
          <a:p>
            <a:pPr lvl="1"/>
            <a:r>
              <a:rPr lang="es-MX" altLang="es-MX" sz="2400" dirty="0" smtClean="0"/>
              <a:t>A las categorías se les puede asignar un numeral pero el número no representa cantidad de atributo</a:t>
            </a:r>
          </a:p>
          <a:p>
            <a:pPr lvl="1"/>
            <a:r>
              <a:rPr lang="es-MX" altLang="es-MX" sz="2400" dirty="0" smtClean="0"/>
              <a:t>Los estadísticos asociados son frecuencias y porcentajes de casos de cada categoría.</a:t>
            </a:r>
          </a:p>
        </p:txBody>
      </p:sp>
    </p:spTree>
    <p:extLst>
      <p:ext uri="{BB962C8B-B14F-4D97-AF65-F5344CB8AC3E}">
        <p14:creationId xmlns:p14="http://schemas.microsoft.com/office/powerpoint/2010/main" val="37933524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46E08FD9-BE92-423D-8017-6D8194A16B4C}" type="slidenum">
              <a:rPr lang="es-ES_tradnl" altLang="es-MX" sz="1400"/>
              <a:pPr algn="r"/>
              <a:t>18</a:t>
            </a:fld>
            <a:endParaRPr lang="es-ES_tradnl" altLang="es-MX" sz="1400"/>
          </a:p>
        </p:txBody>
      </p:sp>
      <p:sp>
        <p:nvSpPr>
          <p:cNvPr id="119810" name="Rectangle 2"/>
          <p:cNvSpPr>
            <a:spLocks noGrp="1" noChangeArrowheads="1"/>
          </p:cNvSpPr>
          <p:nvPr>
            <p:ph type="title"/>
          </p:nvPr>
        </p:nvSpPr>
        <p:spPr>
          <a:xfrm>
            <a:off x="457200" y="551365"/>
            <a:ext cx="8229600" cy="1143000"/>
          </a:xfrm>
        </p:spPr>
        <p:txBody>
          <a:bodyPr/>
          <a:lstStyle/>
          <a:p>
            <a:pPr>
              <a:defRPr/>
            </a:pPr>
            <a:r>
              <a:rPr lang="es-MX" dirty="0" smtClean="0"/>
              <a:t>Escala ordinal</a:t>
            </a:r>
            <a:endParaRPr lang="en-US" dirty="0" smtClean="0"/>
          </a:p>
        </p:txBody>
      </p:sp>
      <p:sp>
        <p:nvSpPr>
          <p:cNvPr id="13316" name="Rectangle 3"/>
          <p:cNvSpPr>
            <a:spLocks noGrp="1" noChangeArrowheads="1"/>
          </p:cNvSpPr>
          <p:nvPr>
            <p:ph type="body" idx="1"/>
          </p:nvPr>
        </p:nvSpPr>
        <p:spPr/>
        <p:txBody>
          <a:bodyPr/>
          <a:lstStyle/>
          <a:p>
            <a:pPr lvl="1"/>
            <a:r>
              <a:rPr lang="es-MX" altLang="es-MX" sz="2400" dirty="0" smtClean="0"/>
              <a:t>La </a:t>
            </a:r>
            <a:r>
              <a:rPr lang="es-MX" altLang="es-MX" sz="2400" dirty="0" smtClean="0"/>
              <a:t>escala ordinal asigna numerales a sujetos u objetos para representar un ordenamiento con respecto a una característica.</a:t>
            </a:r>
          </a:p>
          <a:p>
            <a:pPr lvl="1"/>
            <a:r>
              <a:rPr lang="es-MX" altLang="es-MX" sz="2400" dirty="0" smtClean="0"/>
              <a:t>Las diferencias en los números asignados no representan diferencias en el rasgo que subyace.</a:t>
            </a:r>
          </a:p>
          <a:p>
            <a:pPr lvl="1"/>
            <a:r>
              <a:rPr lang="es-MX" altLang="es-MX" sz="2400" dirty="0" smtClean="0"/>
              <a:t>Los estadísticos empleados son la mediana para medida de tendencia central y el rango </a:t>
            </a:r>
            <a:r>
              <a:rPr lang="es-MX" altLang="es-MX" sz="2400" dirty="0" err="1" smtClean="0"/>
              <a:t>intercuartilar</a:t>
            </a:r>
            <a:r>
              <a:rPr lang="es-MX" altLang="es-MX" sz="2400" dirty="0" smtClean="0"/>
              <a:t> como medida de dispersión.</a:t>
            </a:r>
          </a:p>
          <a:p>
            <a:pPr lvl="1"/>
            <a:r>
              <a:rPr lang="es-MX" altLang="es-MX" sz="2400" dirty="0" smtClean="0"/>
              <a:t>Si se desea establecer la relación entre dos ordenamientos se puede emplear la correlación de </a:t>
            </a:r>
            <a:r>
              <a:rPr lang="es-MX" altLang="es-MX" sz="2400" dirty="0" err="1" smtClean="0"/>
              <a:t>Spearman</a:t>
            </a:r>
            <a:r>
              <a:rPr lang="es-MX" altLang="es-MX" sz="2400" dirty="0" smtClean="0"/>
              <a:t>.</a:t>
            </a:r>
          </a:p>
        </p:txBody>
      </p:sp>
    </p:spTree>
    <p:extLst>
      <p:ext uri="{BB962C8B-B14F-4D97-AF65-F5344CB8AC3E}">
        <p14:creationId xmlns:p14="http://schemas.microsoft.com/office/powerpoint/2010/main" val="2889479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026CB935-7393-4881-8A0D-4EE97BE76BFD}" type="slidenum">
              <a:rPr lang="es-ES_tradnl" altLang="es-MX" sz="1400"/>
              <a:pPr algn="r"/>
              <a:t>19</a:t>
            </a:fld>
            <a:endParaRPr lang="es-ES_tradnl" altLang="es-MX" sz="1400"/>
          </a:p>
        </p:txBody>
      </p:sp>
      <p:sp>
        <p:nvSpPr>
          <p:cNvPr id="120834" name="Rectangle 2"/>
          <p:cNvSpPr>
            <a:spLocks noGrp="1" noChangeArrowheads="1"/>
          </p:cNvSpPr>
          <p:nvPr>
            <p:ph type="title"/>
          </p:nvPr>
        </p:nvSpPr>
        <p:spPr>
          <a:xfrm>
            <a:off x="457200" y="575428"/>
            <a:ext cx="8229600" cy="1143000"/>
          </a:xfrm>
        </p:spPr>
        <p:txBody>
          <a:bodyPr/>
          <a:lstStyle/>
          <a:p>
            <a:pPr>
              <a:defRPr/>
            </a:pPr>
            <a:r>
              <a:rPr lang="es-MX" dirty="0" smtClean="0"/>
              <a:t>Escala </a:t>
            </a:r>
            <a:r>
              <a:rPr lang="es-MX" dirty="0" err="1" smtClean="0"/>
              <a:t>intervalar</a:t>
            </a:r>
            <a:endParaRPr lang="en-US" dirty="0" smtClean="0"/>
          </a:p>
        </p:txBody>
      </p:sp>
      <p:sp>
        <p:nvSpPr>
          <p:cNvPr id="14340" name="Rectangle 3"/>
          <p:cNvSpPr>
            <a:spLocks noGrp="1" noChangeArrowheads="1"/>
          </p:cNvSpPr>
          <p:nvPr>
            <p:ph type="body" idx="1"/>
          </p:nvPr>
        </p:nvSpPr>
        <p:spPr/>
        <p:txBody>
          <a:bodyPr/>
          <a:lstStyle/>
          <a:p>
            <a:pPr lvl="1"/>
            <a:r>
              <a:rPr lang="es-MX" altLang="es-MX" sz="2400" dirty="0" smtClean="0"/>
              <a:t>La </a:t>
            </a:r>
            <a:r>
              <a:rPr lang="es-MX" altLang="es-MX" sz="2400" dirty="0" smtClean="0"/>
              <a:t>escala o medida </a:t>
            </a:r>
            <a:r>
              <a:rPr lang="es-MX" altLang="es-MX" sz="2400" dirty="0" err="1" smtClean="0"/>
              <a:t>intervalar</a:t>
            </a:r>
            <a:r>
              <a:rPr lang="es-MX" altLang="es-MX" sz="2400" dirty="0" smtClean="0"/>
              <a:t> define la unidad de medida de tal forma que las diferencias entre unidades son iguales. Esto es, la diferencia entre 7 y 12 es la misma que entre 21 y 26.</a:t>
            </a:r>
          </a:p>
          <a:p>
            <a:pPr lvl="1"/>
            <a:r>
              <a:rPr lang="es-MX" altLang="es-MX" sz="2400" dirty="0" smtClean="0"/>
              <a:t>La ubicación del Cero en la escala es arbitrario y puede no significar la carencia absoluta del atributo.</a:t>
            </a:r>
          </a:p>
          <a:p>
            <a:pPr lvl="1"/>
            <a:r>
              <a:rPr lang="es-MX" altLang="es-MX" sz="2400" dirty="0" smtClean="0"/>
              <a:t>Los estadísticos apropiados para estas medidas son la media y la desviación estándar.</a:t>
            </a:r>
          </a:p>
        </p:txBody>
      </p:sp>
    </p:spTree>
    <p:extLst>
      <p:ext uri="{BB962C8B-B14F-4D97-AF65-F5344CB8AC3E}">
        <p14:creationId xmlns:p14="http://schemas.microsoft.com/office/powerpoint/2010/main" val="1957591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662967"/>
            <a:ext cx="8229600" cy="1143000"/>
          </a:xfrm>
        </p:spPr>
        <p:txBody>
          <a:bodyPr/>
          <a:lstStyle/>
          <a:p>
            <a:pPr eaLnBrk="1" hangingPunct="1"/>
            <a:r>
              <a:rPr lang="es-ES_tradnl" altLang="es-MX" dirty="0" smtClean="0"/>
              <a:t>Descripción </a:t>
            </a:r>
            <a:r>
              <a:rPr lang="es-ES_tradnl" altLang="es-MX" dirty="0"/>
              <a:t>g</a:t>
            </a:r>
            <a:r>
              <a:rPr lang="es-ES_tradnl" altLang="es-MX" dirty="0" smtClean="0"/>
              <a:t>eneral</a:t>
            </a:r>
            <a:endParaRPr lang="es-ES" altLang="es-MX" dirty="0" smtClean="0"/>
          </a:p>
        </p:txBody>
      </p:sp>
      <p:sp>
        <p:nvSpPr>
          <p:cNvPr id="20483" name="Rectangle 3"/>
          <p:cNvSpPr>
            <a:spLocks noGrp="1" noChangeArrowheads="1"/>
          </p:cNvSpPr>
          <p:nvPr>
            <p:ph type="body" idx="1"/>
          </p:nvPr>
        </p:nvSpPr>
        <p:spPr>
          <a:xfrm>
            <a:off x="553452" y="1471171"/>
            <a:ext cx="8229600" cy="4525963"/>
          </a:xfrm>
        </p:spPr>
        <p:txBody>
          <a:bodyPr/>
          <a:lstStyle/>
          <a:p>
            <a:pPr eaLnBrk="1" hangingPunct="1"/>
            <a:r>
              <a:rPr lang="es-ES_tradnl" altLang="es-MX" sz="1800" dirty="0"/>
              <a:t>El método de la encuesta se rige, en términos generales, por los mismos principios aplicables a los enfoques de la investigación cuantitativa</a:t>
            </a:r>
          </a:p>
          <a:p>
            <a:pPr eaLnBrk="1" hangingPunct="1"/>
            <a:r>
              <a:rPr lang="es-ES_tradnl" altLang="es-MX" sz="1800" dirty="0"/>
              <a:t>Se pueden mencionar como características distintivas de otros métodos:</a:t>
            </a:r>
          </a:p>
          <a:p>
            <a:pPr lvl="1" eaLnBrk="1" hangingPunct="1"/>
            <a:r>
              <a:rPr lang="es-ES_tradnl" altLang="es-MX" sz="1800" dirty="0"/>
              <a:t>Uso extenso en la aplicación de cuestionarios, en distintos formatos y en distintas formas de aplicación</a:t>
            </a:r>
          </a:p>
          <a:p>
            <a:pPr lvl="1" eaLnBrk="1" hangingPunct="1"/>
            <a:r>
              <a:rPr lang="es-ES_tradnl" altLang="es-MX" sz="1800" dirty="0"/>
              <a:t>La utilización de métodos relativamente sofisticados de análisis de datos</a:t>
            </a:r>
          </a:p>
          <a:p>
            <a:pPr lvl="1" eaLnBrk="1" hangingPunct="1"/>
            <a:r>
              <a:rPr lang="es-ES_tradnl" altLang="es-MX" sz="1800" dirty="0"/>
              <a:t>La generación de reportes con diferentes niveles de agregación y para audiencias diversas</a:t>
            </a:r>
          </a:p>
          <a:p>
            <a:pPr lvl="1" eaLnBrk="1" hangingPunct="1"/>
            <a:r>
              <a:rPr lang="es-ES_tradnl" altLang="es-MX" sz="1800" dirty="0"/>
              <a:t>Una marcada tendencia a utilizar los resultados para la toma de decisiones ejecutivas</a:t>
            </a:r>
          </a:p>
          <a:p>
            <a:pPr lvl="1" eaLnBrk="1" hangingPunct="1"/>
            <a:r>
              <a:rPr lang="es-ES_tradnl" altLang="es-MX" sz="1800" dirty="0"/>
              <a:t>Nivel muy bajo en la publicación de los resultados en revistas de corte académico</a:t>
            </a:r>
          </a:p>
          <a:p>
            <a:pPr lvl="1" eaLnBrk="1" hangingPunct="1"/>
            <a:r>
              <a:rPr lang="es-ES_tradnl" altLang="es-MX" sz="1800" dirty="0"/>
              <a:t>Marcado énfasis es procesos de estimación estadística</a:t>
            </a:r>
            <a:endParaRPr lang="es-ES" altLang="es-MX" sz="1800" dirty="0"/>
          </a:p>
        </p:txBody>
      </p:sp>
    </p:spTree>
    <p:extLst>
      <p:ext uri="{BB962C8B-B14F-4D97-AF65-F5344CB8AC3E}">
        <p14:creationId xmlns:p14="http://schemas.microsoft.com/office/powerpoint/2010/main" val="1478595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716DCBCD-E065-401A-9EDB-8D3212D0B9C2}" type="slidenum">
              <a:rPr lang="es-ES_tradnl" altLang="es-MX" sz="1400"/>
              <a:pPr algn="r"/>
              <a:t>20</a:t>
            </a:fld>
            <a:endParaRPr lang="es-ES_tradnl" altLang="es-MX" sz="1400"/>
          </a:p>
        </p:txBody>
      </p:sp>
      <p:sp>
        <p:nvSpPr>
          <p:cNvPr id="116738" name="Rectangle 2"/>
          <p:cNvSpPr>
            <a:spLocks noGrp="1" noChangeArrowheads="1"/>
          </p:cNvSpPr>
          <p:nvPr>
            <p:ph type="title"/>
          </p:nvPr>
        </p:nvSpPr>
        <p:spPr>
          <a:xfrm>
            <a:off x="457200" y="491206"/>
            <a:ext cx="8229600" cy="1143000"/>
          </a:xfrm>
        </p:spPr>
        <p:txBody>
          <a:bodyPr/>
          <a:lstStyle/>
          <a:p>
            <a:pPr>
              <a:defRPr/>
            </a:pPr>
            <a:r>
              <a:rPr lang="es-MX" dirty="0" smtClean="0"/>
              <a:t>Escala de razón</a:t>
            </a:r>
            <a:endParaRPr lang="es-MX" dirty="0" smtClean="0"/>
          </a:p>
        </p:txBody>
      </p:sp>
      <p:sp>
        <p:nvSpPr>
          <p:cNvPr id="15364" name="Rectangle 3"/>
          <p:cNvSpPr>
            <a:spLocks noGrp="1" noChangeArrowheads="1"/>
          </p:cNvSpPr>
          <p:nvPr>
            <p:ph type="body" idx="1"/>
          </p:nvPr>
        </p:nvSpPr>
        <p:spPr/>
        <p:txBody>
          <a:bodyPr/>
          <a:lstStyle/>
          <a:p>
            <a:pPr lvl="1"/>
            <a:r>
              <a:rPr lang="es-MX" altLang="es-MX" sz="2400" dirty="0" smtClean="0"/>
              <a:t>Es </a:t>
            </a:r>
            <a:r>
              <a:rPr lang="es-MX" altLang="es-MX" sz="2400" dirty="0" smtClean="0"/>
              <a:t>el nivel más elevado de medición</a:t>
            </a:r>
          </a:p>
          <a:p>
            <a:pPr lvl="1"/>
            <a:r>
              <a:rPr lang="es-MX" altLang="es-MX" sz="2400" dirty="0" smtClean="0"/>
              <a:t>Las unidades de medición son de la misma longitud a lo largo de todo el continuo</a:t>
            </a:r>
          </a:p>
          <a:p>
            <a:pPr lvl="1"/>
            <a:r>
              <a:rPr lang="es-MX" altLang="es-MX" sz="2400" dirty="0" smtClean="0"/>
              <a:t>El cociente de diferencias es igual para intervalos iguales</a:t>
            </a:r>
          </a:p>
          <a:p>
            <a:pPr lvl="1"/>
            <a:r>
              <a:rPr lang="es-MX" altLang="es-MX" sz="2400" dirty="0" smtClean="0"/>
              <a:t>El cero es absoluto y representa la carencia del atributo siendo medido</a:t>
            </a:r>
          </a:p>
          <a:p>
            <a:pPr lvl="1"/>
            <a:r>
              <a:rPr lang="es-MX" altLang="es-MX" sz="2400" dirty="0" smtClean="0"/>
              <a:t>Permite la construcción de razones y proporciones. Por ejemplo, un individuo que mide 1.60 es el doble en altura que uno que mide 0.80</a:t>
            </a:r>
          </a:p>
          <a:p>
            <a:pPr lvl="1"/>
            <a:r>
              <a:rPr lang="es-MX" altLang="es-MX" sz="2400" dirty="0" smtClean="0"/>
              <a:t>Los estadísticos más apropiados son la media y desviación estándar</a:t>
            </a:r>
          </a:p>
        </p:txBody>
      </p:sp>
    </p:spTree>
    <p:extLst>
      <p:ext uri="{BB962C8B-B14F-4D97-AF65-F5344CB8AC3E}">
        <p14:creationId xmlns:p14="http://schemas.microsoft.com/office/powerpoint/2010/main" val="26347615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8CD1BBBE-5286-4A6E-B1FE-2FBC33D5F95D}" type="slidenum">
              <a:rPr lang="es-ES_tradnl" altLang="es-MX" sz="1400"/>
              <a:pPr algn="r"/>
              <a:t>21</a:t>
            </a:fld>
            <a:endParaRPr lang="es-ES_tradnl" altLang="es-MX" sz="1400"/>
          </a:p>
        </p:txBody>
      </p:sp>
      <p:sp>
        <p:nvSpPr>
          <p:cNvPr id="114690" name="Rectangle 2"/>
          <p:cNvSpPr>
            <a:spLocks noGrp="1" noChangeArrowheads="1"/>
          </p:cNvSpPr>
          <p:nvPr>
            <p:ph type="title"/>
          </p:nvPr>
        </p:nvSpPr>
        <p:spPr>
          <a:xfrm>
            <a:off x="457200" y="611523"/>
            <a:ext cx="8229600" cy="1143000"/>
          </a:xfrm>
        </p:spPr>
        <p:txBody>
          <a:bodyPr/>
          <a:lstStyle/>
          <a:p>
            <a:pPr>
              <a:defRPr/>
            </a:pPr>
            <a:r>
              <a:rPr lang="es-MX" dirty="0" smtClean="0"/>
              <a:t>Indicadores</a:t>
            </a:r>
            <a:endParaRPr lang="en-US" dirty="0" smtClean="0"/>
          </a:p>
        </p:txBody>
      </p:sp>
      <p:sp>
        <p:nvSpPr>
          <p:cNvPr id="16388" name="Rectangle 3"/>
          <p:cNvSpPr>
            <a:spLocks noGrp="1" noChangeArrowheads="1"/>
          </p:cNvSpPr>
          <p:nvPr>
            <p:ph type="body" idx="1"/>
          </p:nvPr>
        </p:nvSpPr>
        <p:spPr>
          <a:xfrm>
            <a:off x="457200" y="1600201"/>
            <a:ext cx="8229600" cy="3826042"/>
          </a:xfrm>
        </p:spPr>
        <p:txBody>
          <a:bodyPr/>
          <a:lstStyle/>
          <a:p>
            <a:r>
              <a:rPr lang="es-MX" altLang="es-MX" dirty="0" smtClean="0"/>
              <a:t>Un indicador es una variable que se emplea para “indicar” la presencia o ausencia de un atributo siendo medido (</a:t>
            </a:r>
            <a:r>
              <a:rPr lang="es-MX" altLang="es-MX" dirty="0" err="1" smtClean="0"/>
              <a:t>Babbie</a:t>
            </a:r>
            <a:r>
              <a:rPr lang="es-MX" altLang="es-MX" dirty="0" smtClean="0"/>
              <a:t>)</a:t>
            </a:r>
          </a:p>
          <a:p>
            <a:r>
              <a:rPr lang="es-MX" altLang="es-MX" dirty="0" smtClean="0"/>
              <a:t>Un indicador es una variable que refleja una condición o situación particular (IEA)</a:t>
            </a:r>
          </a:p>
        </p:txBody>
      </p:sp>
    </p:spTree>
    <p:extLst>
      <p:ext uri="{BB962C8B-B14F-4D97-AF65-F5344CB8AC3E}">
        <p14:creationId xmlns:p14="http://schemas.microsoft.com/office/powerpoint/2010/main" val="2266155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B4C5F5B7-3FBD-4F56-A000-7677D1F28DAD}" type="slidenum">
              <a:rPr lang="es-ES_tradnl" altLang="es-MX" sz="1400"/>
              <a:pPr algn="r"/>
              <a:t>22</a:t>
            </a:fld>
            <a:endParaRPr lang="es-ES_tradnl" altLang="es-MX" sz="1400"/>
          </a:p>
        </p:txBody>
      </p:sp>
      <p:sp>
        <p:nvSpPr>
          <p:cNvPr id="108546" name="Rectangle 2"/>
          <p:cNvSpPr>
            <a:spLocks noGrp="1" noChangeArrowheads="1"/>
          </p:cNvSpPr>
          <p:nvPr>
            <p:ph type="title"/>
          </p:nvPr>
        </p:nvSpPr>
        <p:spPr>
          <a:xfrm>
            <a:off x="457200" y="663575"/>
            <a:ext cx="8229600" cy="1143000"/>
          </a:xfrm>
        </p:spPr>
        <p:txBody>
          <a:bodyPr/>
          <a:lstStyle/>
          <a:p>
            <a:pPr>
              <a:defRPr/>
            </a:pPr>
            <a:r>
              <a:rPr lang="es-MX" dirty="0" smtClean="0"/>
              <a:t>Indicadores</a:t>
            </a:r>
          </a:p>
        </p:txBody>
      </p:sp>
      <p:sp>
        <p:nvSpPr>
          <p:cNvPr id="17412" name="Rectangle 3"/>
          <p:cNvSpPr>
            <a:spLocks noGrp="1" noChangeArrowheads="1"/>
          </p:cNvSpPr>
          <p:nvPr>
            <p:ph type="body" idx="1"/>
          </p:nvPr>
        </p:nvSpPr>
        <p:spPr>
          <a:xfrm>
            <a:off x="457200" y="1600200"/>
            <a:ext cx="8229600" cy="4756150"/>
          </a:xfrm>
        </p:spPr>
        <p:txBody>
          <a:bodyPr/>
          <a:lstStyle/>
          <a:p>
            <a:pPr>
              <a:lnSpc>
                <a:spcPct val="80000"/>
              </a:lnSpc>
            </a:pPr>
            <a:r>
              <a:rPr lang="es-MX" altLang="es-MX" sz="2800" dirty="0" smtClean="0"/>
              <a:t>Simples</a:t>
            </a:r>
          </a:p>
          <a:p>
            <a:pPr lvl="1">
              <a:lnSpc>
                <a:spcPct val="80000"/>
              </a:lnSpc>
            </a:pPr>
            <a:r>
              <a:rPr lang="es-MX" altLang="es-MX" sz="2000" dirty="0" smtClean="0"/>
              <a:t>Indicadores que usualmente requieren una sola pregunta o variable del cuestionario</a:t>
            </a:r>
          </a:p>
          <a:p>
            <a:pPr>
              <a:lnSpc>
                <a:spcPct val="80000"/>
              </a:lnSpc>
            </a:pPr>
            <a:r>
              <a:rPr lang="es-MX" altLang="es-MX" sz="2800" dirty="0" smtClean="0"/>
              <a:t>Derivados</a:t>
            </a:r>
          </a:p>
          <a:p>
            <a:pPr lvl="1">
              <a:lnSpc>
                <a:spcPct val="80000"/>
              </a:lnSpc>
            </a:pPr>
            <a:r>
              <a:rPr lang="es-MX" altLang="es-MX" sz="2000" dirty="0" smtClean="0"/>
              <a:t>Indicadores que se construyen a partir de dos o más variables o preguntas.</a:t>
            </a:r>
          </a:p>
          <a:p>
            <a:pPr lvl="1">
              <a:lnSpc>
                <a:spcPct val="80000"/>
              </a:lnSpc>
            </a:pPr>
            <a:r>
              <a:rPr lang="es-MX" altLang="es-MX" sz="2000" dirty="0" smtClean="0"/>
              <a:t>Estrictamente, son variables compuestas.</a:t>
            </a:r>
          </a:p>
          <a:p>
            <a:pPr lvl="1">
              <a:lnSpc>
                <a:spcPct val="80000"/>
              </a:lnSpc>
            </a:pPr>
            <a:r>
              <a:rPr lang="es-MX" altLang="es-MX" sz="2000" dirty="0" smtClean="0"/>
              <a:t>Generalmente para su construcción se requieren transformaciones simples sobre variables o indicadores existentes.</a:t>
            </a:r>
          </a:p>
          <a:p>
            <a:pPr>
              <a:lnSpc>
                <a:spcPct val="80000"/>
              </a:lnSpc>
            </a:pPr>
            <a:r>
              <a:rPr lang="es-MX" altLang="es-MX" sz="2800" dirty="0" smtClean="0"/>
              <a:t>Compuestos</a:t>
            </a:r>
          </a:p>
          <a:p>
            <a:pPr lvl="1">
              <a:lnSpc>
                <a:spcPct val="80000"/>
              </a:lnSpc>
            </a:pPr>
            <a:r>
              <a:rPr lang="es-MX" altLang="es-MX" sz="2000" dirty="0" smtClean="0"/>
              <a:t>Se derivan a partir de dos o más variables o preguntas.</a:t>
            </a:r>
          </a:p>
          <a:p>
            <a:pPr lvl="1">
              <a:lnSpc>
                <a:spcPct val="80000"/>
              </a:lnSpc>
            </a:pPr>
            <a:r>
              <a:rPr lang="es-MX" altLang="es-MX" sz="2000" dirty="0" smtClean="0"/>
              <a:t>Se diferencian de los indicadores derivados en que para su construcción se recurre a métodos multivariados complejos o técnicas de reducción de datos, tales como el análisis factorial, análisis de conglomerados o análisis discriminantes.</a:t>
            </a:r>
          </a:p>
        </p:txBody>
      </p:sp>
    </p:spTree>
    <p:extLst>
      <p:ext uri="{BB962C8B-B14F-4D97-AF65-F5344CB8AC3E}">
        <p14:creationId xmlns:p14="http://schemas.microsoft.com/office/powerpoint/2010/main" val="1351544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endParaRPr lang="es-MX"/>
          </a:p>
        </p:txBody>
      </p:sp>
      <p:sp>
        <p:nvSpPr>
          <p:cNvPr id="5" name="Subtítulo 4"/>
          <p:cNvSpPr>
            <a:spLocks noGrp="1"/>
          </p:cNvSpPr>
          <p:nvPr>
            <p:ph type="subTitle" idx="1"/>
          </p:nvPr>
        </p:nvSpPr>
        <p:spPr/>
        <p:txBody>
          <a:bodyPr/>
          <a:lstStyle/>
          <a:p>
            <a:r>
              <a:rPr lang="es-MX" dirty="0" smtClean="0"/>
              <a:t>Confiabilidad y validez</a:t>
            </a:r>
            <a:endParaRPr lang="es-MX" dirty="0"/>
          </a:p>
        </p:txBody>
      </p:sp>
    </p:spTree>
    <p:extLst>
      <p:ext uri="{BB962C8B-B14F-4D97-AF65-F5344CB8AC3E}">
        <p14:creationId xmlns:p14="http://schemas.microsoft.com/office/powerpoint/2010/main" val="1980931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C16AE826-E2BD-43F1-99EE-EA6332EC21CE}" type="slidenum">
              <a:rPr lang="es-ES_tradnl" altLang="es-MX" sz="1400"/>
              <a:pPr algn="r"/>
              <a:t>24</a:t>
            </a:fld>
            <a:endParaRPr lang="es-ES_tradnl" altLang="es-MX" sz="1400"/>
          </a:p>
        </p:txBody>
      </p:sp>
      <p:sp>
        <p:nvSpPr>
          <p:cNvPr id="109570" name="Rectangle 2"/>
          <p:cNvSpPr>
            <a:spLocks noGrp="1" noChangeArrowheads="1"/>
          </p:cNvSpPr>
          <p:nvPr>
            <p:ph type="title"/>
          </p:nvPr>
        </p:nvSpPr>
        <p:spPr/>
        <p:txBody>
          <a:bodyPr/>
          <a:lstStyle/>
          <a:p>
            <a:pPr>
              <a:defRPr/>
            </a:pPr>
            <a:r>
              <a:rPr lang="es-MX" smtClean="0"/>
              <a:t>Confiabilidad</a:t>
            </a:r>
          </a:p>
        </p:txBody>
      </p:sp>
      <p:sp>
        <p:nvSpPr>
          <p:cNvPr id="18436" name="Rectangle 3"/>
          <p:cNvSpPr>
            <a:spLocks noGrp="1" noChangeArrowheads="1"/>
          </p:cNvSpPr>
          <p:nvPr>
            <p:ph type="body" idx="1"/>
          </p:nvPr>
        </p:nvSpPr>
        <p:spPr/>
        <p:txBody>
          <a:bodyPr/>
          <a:lstStyle/>
          <a:p>
            <a:r>
              <a:rPr lang="es-MX" altLang="es-MX" sz="2800" dirty="0" smtClean="0"/>
              <a:t>La confiabilidad de los puntajes de un instrumento refleja la precisión con la cual se mide un rasgo.</a:t>
            </a:r>
          </a:p>
          <a:p>
            <a:r>
              <a:rPr lang="es-MX" altLang="es-MX" sz="2800" dirty="0" smtClean="0"/>
              <a:t>La confiabilidad está asociada con los puntajes del generados a partir del instrumento.</a:t>
            </a:r>
          </a:p>
          <a:p>
            <a:r>
              <a:rPr lang="es-MX" altLang="es-MX" sz="2800" dirty="0" smtClean="0"/>
              <a:t>La confiabilidad es una característica necesaria pero no suficiente para que un instrumento sea válido.</a:t>
            </a:r>
          </a:p>
          <a:p>
            <a:r>
              <a:rPr lang="es-MX" altLang="es-MX" sz="2800" dirty="0" smtClean="0"/>
              <a:t>La confiabilidad de un instrumento se expresa mediante el coeficiente de confiabilidad que tiene un rango de 0 a 1.</a:t>
            </a:r>
          </a:p>
        </p:txBody>
      </p:sp>
    </p:spTree>
    <p:extLst>
      <p:ext uri="{BB962C8B-B14F-4D97-AF65-F5344CB8AC3E}">
        <p14:creationId xmlns:p14="http://schemas.microsoft.com/office/powerpoint/2010/main" val="2066840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FD07ACF7-B1AE-41E8-9333-56AAE37672D0}" type="slidenum">
              <a:rPr lang="es-ES_tradnl" altLang="es-MX" sz="1400"/>
              <a:pPr algn="r"/>
              <a:t>25</a:t>
            </a:fld>
            <a:endParaRPr lang="es-ES_tradnl" altLang="es-MX" sz="1400"/>
          </a:p>
        </p:txBody>
      </p:sp>
      <p:sp>
        <p:nvSpPr>
          <p:cNvPr id="121858" name="Rectangle 2"/>
          <p:cNvSpPr>
            <a:spLocks noGrp="1" noChangeArrowheads="1"/>
          </p:cNvSpPr>
          <p:nvPr>
            <p:ph type="title"/>
          </p:nvPr>
        </p:nvSpPr>
        <p:spPr/>
        <p:txBody>
          <a:bodyPr/>
          <a:lstStyle/>
          <a:p>
            <a:pPr marL="533400" indent="-533400">
              <a:defRPr/>
            </a:pPr>
            <a:r>
              <a:rPr lang="es-MX" smtClean="0"/>
              <a:t>Tipos de Confiabilidad</a:t>
            </a:r>
          </a:p>
        </p:txBody>
      </p:sp>
      <p:sp>
        <p:nvSpPr>
          <p:cNvPr id="19460" name="Rectangle 3"/>
          <p:cNvSpPr>
            <a:spLocks noGrp="1" noChangeArrowheads="1"/>
          </p:cNvSpPr>
          <p:nvPr>
            <p:ph type="body" idx="1"/>
          </p:nvPr>
        </p:nvSpPr>
        <p:spPr>
          <a:xfrm>
            <a:off x="457200" y="1600200"/>
            <a:ext cx="8229600" cy="4724400"/>
          </a:xfrm>
        </p:spPr>
        <p:txBody>
          <a:bodyPr/>
          <a:lstStyle/>
          <a:p>
            <a:r>
              <a:rPr lang="es-MX" altLang="es-MX" sz="2400" dirty="0" smtClean="0"/>
              <a:t>Equivalencia (formas paralelas)</a:t>
            </a:r>
          </a:p>
          <a:p>
            <a:pPr lvl="1"/>
            <a:r>
              <a:rPr lang="es-MX" altLang="es-MX" sz="2000" dirty="0" smtClean="0"/>
              <a:t>Mide el grado en que los puntajes generados por una forma son equivalentes a los generados por otra forma del instrumento midiendo los mismos rasgos.</a:t>
            </a:r>
          </a:p>
          <a:p>
            <a:r>
              <a:rPr lang="es-MX" altLang="es-MX" sz="2400" dirty="0" smtClean="0"/>
              <a:t>Consistencia (test-</a:t>
            </a:r>
            <a:r>
              <a:rPr lang="es-MX" altLang="es-MX" sz="2400" dirty="0" err="1" smtClean="0"/>
              <a:t>retest</a:t>
            </a:r>
            <a:r>
              <a:rPr lang="es-MX" altLang="es-MX" sz="2400" dirty="0" smtClean="0"/>
              <a:t>)</a:t>
            </a:r>
          </a:p>
          <a:p>
            <a:pPr lvl="1"/>
            <a:r>
              <a:rPr lang="es-MX" altLang="es-MX" sz="2000" dirty="0" smtClean="0"/>
              <a:t>Mide el grado en que los puntajes generados a partir de una forma son estables en el tiempo.</a:t>
            </a:r>
          </a:p>
          <a:p>
            <a:r>
              <a:rPr lang="es-MX" altLang="es-MX" sz="2400" dirty="0" smtClean="0"/>
              <a:t>Consistencia interna</a:t>
            </a:r>
          </a:p>
          <a:p>
            <a:pPr lvl="1"/>
            <a:r>
              <a:rPr lang="es-MX" altLang="es-MX" sz="2000" dirty="0" smtClean="0"/>
              <a:t>Mide el grado en que los componentes de un instrumento se relacionan entre sí.</a:t>
            </a:r>
          </a:p>
          <a:p>
            <a:pPr lvl="1"/>
            <a:r>
              <a:rPr lang="es-MX" altLang="es-MX" sz="2000" dirty="0" smtClean="0"/>
              <a:t>Método de partición por mitades</a:t>
            </a:r>
          </a:p>
          <a:p>
            <a:pPr lvl="1"/>
            <a:r>
              <a:rPr lang="es-MX" altLang="es-MX" sz="2000" dirty="0" err="1" smtClean="0"/>
              <a:t>Kuder</a:t>
            </a:r>
            <a:r>
              <a:rPr lang="es-MX" altLang="es-MX" sz="2000" dirty="0" smtClean="0"/>
              <a:t>-Richardson KR-20 y KR-21</a:t>
            </a:r>
          </a:p>
          <a:p>
            <a:pPr lvl="1"/>
            <a:r>
              <a:rPr lang="es-MX" altLang="es-MX" sz="2000" dirty="0" smtClean="0"/>
              <a:t>Coeficiente Alfa de </a:t>
            </a:r>
            <a:r>
              <a:rPr lang="es-MX" altLang="es-MX" sz="2000" dirty="0" err="1" smtClean="0"/>
              <a:t>Cronbach</a:t>
            </a:r>
            <a:endParaRPr lang="es-MX" altLang="es-MX" sz="2000" dirty="0" smtClean="0"/>
          </a:p>
        </p:txBody>
      </p:sp>
    </p:spTree>
    <p:extLst>
      <p:ext uri="{BB962C8B-B14F-4D97-AF65-F5344CB8AC3E}">
        <p14:creationId xmlns:p14="http://schemas.microsoft.com/office/powerpoint/2010/main" val="1788054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FC27E5CA-F5AF-4385-86E0-F65C99767F13}" type="slidenum">
              <a:rPr lang="es-ES_tradnl" altLang="es-MX" sz="1400"/>
              <a:pPr algn="r"/>
              <a:t>26</a:t>
            </a:fld>
            <a:endParaRPr lang="es-ES_tradnl" altLang="es-MX" sz="1400"/>
          </a:p>
        </p:txBody>
      </p:sp>
      <p:sp>
        <p:nvSpPr>
          <p:cNvPr id="122882" name="Rectangle 2"/>
          <p:cNvSpPr>
            <a:spLocks noGrp="1" noChangeArrowheads="1"/>
          </p:cNvSpPr>
          <p:nvPr>
            <p:ph type="title"/>
          </p:nvPr>
        </p:nvSpPr>
        <p:spPr>
          <a:xfrm>
            <a:off x="457200" y="623553"/>
            <a:ext cx="8229600" cy="1143000"/>
          </a:xfrm>
        </p:spPr>
        <p:txBody>
          <a:bodyPr/>
          <a:lstStyle/>
          <a:p>
            <a:pPr>
              <a:defRPr/>
            </a:pPr>
            <a:r>
              <a:rPr lang="es-MX" dirty="0" smtClean="0"/>
              <a:t>Validez</a:t>
            </a:r>
            <a:endParaRPr lang="en-US" dirty="0" smtClean="0"/>
          </a:p>
        </p:txBody>
      </p:sp>
      <p:sp>
        <p:nvSpPr>
          <p:cNvPr id="20484" name="Rectangle 3"/>
          <p:cNvSpPr>
            <a:spLocks noGrp="1" noChangeArrowheads="1"/>
          </p:cNvSpPr>
          <p:nvPr>
            <p:ph type="body" idx="1"/>
          </p:nvPr>
        </p:nvSpPr>
        <p:spPr>
          <a:xfrm>
            <a:off x="457200" y="1600201"/>
            <a:ext cx="8229600" cy="4235116"/>
          </a:xfrm>
        </p:spPr>
        <p:txBody>
          <a:bodyPr/>
          <a:lstStyle/>
          <a:p>
            <a:r>
              <a:rPr lang="es-MX" altLang="es-MX" dirty="0" smtClean="0"/>
              <a:t>En términos generales, la validez de un instrumento se refiere al grado en el cual el instrumento mide lo que se dice que mide.</a:t>
            </a:r>
          </a:p>
        </p:txBody>
      </p:sp>
    </p:spTree>
    <p:extLst>
      <p:ext uri="{BB962C8B-B14F-4D97-AF65-F5344CB8AC3E}">
        <p14:creationId xmlns:p14="http://schemas.microsoft.com/office/powerpoint/2010/main" val="4222636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EDE552F5-6C62-48E8-B300-BEC88E402C24}" type="slidenum">
              <a:rPr lang="es-ES_tradnl" altLang="es-MX" sz="1400"/>
              <a:pPr algn="r"/>
              <a:t>27</a:t>
            </a:fld>
            <a:endParaRPr lang="es-ES_tradnl" altLang="es-MX" sz="1400"/>
          </a:p>
        </p:txBody>
      </p:sp>
      <p:sp>
        <p:nvSpPr>
          <p:cNvPr id="110594" name="Rectangle 2"/>
          <p:cNvSpPr>
            <a:spLocks noGrp="1" noChangeArrowheads="1"/>
          </p:cNvSpPr>
          <p:nvPr>
            <p:ph type="title"/>
          </p:nvPr>
        </p:nvSpPr>
        <p:spPr>
          <a:xfrm>
            <a:off x="457200" y="611523"/>
            <a:ext cx="8229600" cy="1143000"/>
          </a:xfrm>
        </p:spPr>
        <p:txBody>
          <a:bodyPr/>
          <a:lstStyle/>
          <a:p>
            <a:pPr>
              <a:defRPr/>
            </a:pPr>
            <a:r>
              <a:rPr lang="es-MX" dirty="0" smtClean="0"/>
              <a:t>Tipos de Validez</a:t>
            </a:r>
          </a:p>
        </p:txBody>
      </p:sp>
      <p:sp>
        <p:nvSpPr>
          <p:cNvPr id="21508" name="Rectangle 3"/>
          <p:cNvSpPr>
            <a:spLocks noGrp="1" noChangeArrowheads="1"/>
          </p:cNvSpPr>
          <p:nvPr>
            <p:ph type="body" idx="1"/>
          </p:nvPr>
        </p:nvSpPr>
        <p:spPr/>
        <p:txBody>
          <a:bodyPr/>
          <a:lstStyle/>
          <a:p>
            <a:pPr>
              <a:lnSpc>
                <a:spcPct val="80000"/>
              </a:lnSpc>
            </a:pPr>
            <a:r>
              <a:rPr lang="es-MX" altLang="es-MX" sz="2400" dirty="0" smtClean="0"/>
              <a:t>Validez de </a:t>
            </a:r>
            <a:r>
              <a:rPr lang="es-MX" altLang="es-MX" sz="2400" dirty="0" smtClean="0"/>
              <a:t>contenido cuando…</a:t>
            </a:r>
            <a:endParaRPr lang="es-MX" altLang="es-MX" sz="2400" dirty="0" smtClean="0"/>
          </a:p>
          <a:p>
            <a:pPr lvl="1">
              <a:lnSpc>
                <a:spcPct val="80000"/>
              </a:lnSpc>
            </a:pPr>
            <a:r>
              <a:rPr lang="es-MX" altLang="es-MX" sz="2000" dirty="0" smtClean="0"/>
              <a:t>La </a:t>
            </a:r>
            <a:r>
              <a:rPr lang="es-MX" altLang="es-MX" sz="2000" dirty="0" smtClean="0"/>
              <a:t>estructura del instrumento mapea la estructura subyacente de los rasgos medidos</a:t>
            </a:r>
          </a:p>
          <a:p>
            <a:pPr lvl="1">
              <a:lnSpc>
                <a:spcPct val="80000"/>
              </a:lnSpc>
            </a:pPr>
            <a:r>
              <a:rPr lang="es-MX" altLang="es-MX" sz="2000" dirty="0" smtClean="0"/>
              <a:t>Las preguntas que componen el instrumento son una muestra representativa de todas las preguntas que se podrían generar para medir un rasgo.</a:t>
            </a:r>
          </a:p>
          <a:p>
            <a:pPr>
              <a:lnSpc>
                <a:spcPct val="80000"/>
              </a:lnSpc>
            </a:pPr>
            <a:r>
              <a:rPr lang="es-MX" altLang="es-MX" sz="2400" dirty="0" smtClean="0"/>
              <a:t>Validez de </a:t>
            </a:r>
            <a:r>
              <a:rPr lang="es-MX" altLang="es-MX" sz="2400" dirty="0" smtClean="0"/>
              <a:t>criterio cuando…</a:t>
            </a:r>
            <a:endParaRPr lang="es-MX" altLang="es-MX" sz="2400" dirty="0" smtClean="0"/>
          </a:p>
          <a:p>
            <a:pPr lvl="1">
              <a:lnSpc>
                <a:spcPct val="80000"/>
              </a:lnSpc>
            </a:pPr>
            <a:r>
              <a:rPr lang="es-MX" altLang="es-MX" sz="2000" dirty="0" smtClean="0"/>
              <a:t>Los </a:t>
            </a:r>
            <a:r>
              <a:rPr lang="es-MX" altLang="es-MX" sz="2000" dirty="0" smtClean="0"/>
              <a:t>puntajes generados por el instrumento se correlacionan alto con los puntajes de una variable externa, llamada variable criterio.</a:t>
            </a:r>
          </a:p>
          <a:p>
            <a:pPr lvl="2">
              <a:lnSpc>
                <a:spcPct val="80000"/>
              </a:lnSpc>
            </a:pPr>
            <a:r>
              <a:rPr lang="es-MX" altLang="es-MX" sz="1800" dirty="0" smtClean="0"/>
              <a:t>Validez predictiva</a:t>
            </a:r>
          </a:p>
          <a:p>
            <a:pPr lvl="2">
              <a:lnSpc>
                <a:spcPct val="80000"/>
              </a:lnSpc>
            </a:pPr>
            <a:r>
              <a:rPr lang="es-MX" altLang="es-MX" sz="1800" dirty="0" smtClean="0"/>
              <a:t>Validez concurrente</a:t>
            </a:r>
          </a:p>
          <a:p>
            <a:pPr>
              <a:lnSpc>
                <a:spcPct val="80000"/>
              </a:lnSpc>
            </a:pPr>
            <a:r>
              <a:rPr lang="es-MX" altLang="es-MX" sz="2400" dirty="0" smtClean="0"/>
              <a:t>Validez de </a:t>
            </a:r>
            <a:r>
              <a:rPr lang="es-MX" altLang="es-MX" sz="2400" dirty="0" smtClean="0"/>
              <a:t>constructo cuando…</a:t>
            </a:r>
            <a:endParaRPr lang="es-MX" altLang="es-MX" sz="2400" dirty="0" smtClean="0"/>
          </a:p>
          <a:p>
            <a:pPr lvl="1">
              <a:lnSpc>
                <a:spcPct val="80000"/>
              </a:lnSpc>
            </a:pPr>
            <a:r>
              <a:rPr lang="es-MX" altLang="es-MX" sz="2000" dirty="0" smtClean="0"/>
              <a:t>El </a:t>
            </a:r>
            <a:r>
              <a:rPr lang="es-MX" altLang="es-MX" sz="2000" dirty="0" smtClean="0"/>
              <a:t>comportamiento de los puntajes de un instrumento responde al comportamiento teórico que subyace al constructo (construcción teórica) siendo medido.</a:t>
            </a:r>
          </a:p>
        </p:txBody>
      </p:sp>
    </p:spTree>
    <p:extLst>
      <p:ext uri="{BB962C8B-B14F-4D97-AF65-F5344CB8AC3E}">
        <p14:creationId xmlns:p14="http://schemas.microsoft.com/office/powerpoint/2010/main" val="41316919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p:txBody>
          <a:bodyPr/>
          <a:lstStyle/>
          <a:p>
            <a:endParaRPr lang="es-MX"/>
          </a:p>
        </p:txBody>
      </p:sp>
      <p:sp>
        <p:nvSpPr>
          <p:cNvPr id="5" name="Subtítulo 4"/>
          <p:cNvSpPr>
            <a:spLocks noGrp="1"/>
          </p:cNvSpPr>
          <p:nvPr>
            <p:ph type="subTitle" idx="1"/>
          </p:nvPr>
        </p:nvSpPr>
        <p:spPr/>
        <p:txBody>
          <a:bodyPr/>
          <a:lstStyle/>
          <a:p>
            <a:r>
              <a:rPr lang="es-MX" dirty="0" smtClean="0"/>
              <a:t>Análisis de datos</a:t>
            </a:r>
            <a:endParaRPr lang="es-MX" dirty="0"/>
          </a:p>
        </p:txBody>
      </p:sp>
    </p:spTree>
    <p:extLst>
      <p:ext uri="{BB962C8B-B14F-4D97-AF65-F5344CB8AC3E}">
        <p14:creationId xmlns:p14="http://schemas.microsoft.com/office/powerpoint/2010/main" val="1511007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5B54C922-8197-470E-BB49-2D1195367D4A}" type="slidenum">
              <a:rPr lang="es-ES_tradnl" altLang="es-MX" sz="1400"/>
              <a:pPr algn="r"/>
              <a:t>29</a:t>
            </a:fld>
            <a:endParaRPr lang="es-ES_tradnl" altLang="es-MX" sz="1400"/>
          </a:p>
        </p:txBody>
      </p:sp>
      <p:sp>
        <p:nvSpPr>
          <p:cNvPr id="124930" name="Rectangle 2"/>
          <p:cNvSpPr>
            <a:spLocks noGrp="1" noChangeArrowheads="1"/>
          </p:cNvSpPr>
          <p:nvPr>
            <p:ph type="title"/>
          </p:nvPr>
        </p:nvSpPr>
        <p:spPr>
          <a:xfrm>
            <a:off x="457200" y="599491"/>
            <a:ext cx="8229600" cy="1143000"/>
          </a:xfrm>
        </p:spPr>
        <p:txBody>
          <a:bodyPr/>
          <a:lstStyle/>
          <a:p>
            <a:pPr>
              <a:defRPr/>
            </a:pPr>
            <a:r>
              <a:rPr lang="en-US" dirty="0" err="1" smtClean="0"/>
              <a:t>Procedimientos</a:t>
            </a:r>
            <a:r>
              <a:rPr lang="en-US" dirty="0" smtClean="0"/>
              <a:t> estadísticos</a:t>
            </a:r>
          </a:p>
        </p:txBody>
      </p:sp>
      <p:sp>
        <p:nvSpPr>
          <p:cNvPr id="23556" name="Rectangle 3"/>
          <p:cNvSpPr>
            <a:spLocks noGrp="1" noChangeArrowheads="1"/>
          </p:cNvSpPr>
          <p:nvPr>
            <p:ph type="body" idx="1"/>
          </p:nvPr>
        </p:nvSpPr>
        <p:spPr/>
        <p:txBody>
          <a:bodyPr/>
          <a:lstStyle/>
          <a:p>
            <a:r>
              <a:rPr lang="es-MX" altLang="es-MX" dirty="0" smtClean="0"/>
              <a:t>Permiten </a:t>
            </a:r>
            <a:r>
              <a:rPr lang="es-MX" altLang="es-MX" dirty="0" err="1" smtClean="0"/>
              <a:t>sumarizar</a:t>
            </a:r>
            <a:r>
              <a:rPr lang="es-MX" altLang="es-MX" dirty="0" smtClean="0"/>
              <a:t> información de una manera compacta</a:t>
            </a:r>
          </a:p>
          <a:p>
            <a:r>
              <a:rPr lang="es-MX" altLang="es-MX" dirty="0" smtClean="0"/>
              <a:t>Describen información en una forma </a:t>
            </a:r>
            <a:r>
              <a:rPr lang="es-MX" altLang="es-MX" dirty="0" err="1" smtClean="0"/>
              <a:t>suscinta</a:t>
            </a:r>
            <a:endParaRPr lang="es-MX" altLang="es-MX" dirty="0" smtClean="0"/>
          </a:p>
          <a:p>
            <a:r>
              <a:rPr lang="es-MX" altLang="es-MX" dirty="0" smtClean="0"/>
              <a:t>Permiten responder a Preguntas de Investigación</a:t>
            </a:r>
            <a:endParaRPr lang="en-US" altLang="es-MX" dirty="0" smtClean="0"/>
          </a:p>
        </p:txBody>
      </p:sp>
    </p:spTree>
    <p:extLst>
      <p:ext uri="{BB962C8B-B14F-4D97-AF65-F5344CB8AC3E}">
        <p14:creationId xmlns:p14="http://schemas.microsoft.com/office/powerpoint/2010/main" val="758096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846138"/>
            <a:ext cx="8229600" cy="1143000"/>
          </a:xfrm>
        </p:spPr>
        <p:txBody>
          <a:bodyPr/>
          <a:lstStyle/>
          <a:p>
            <a:pPr eaLnBrk="1" hangingPunct="1"/>
            <a:r>
              <a:rPr lang="es-ES_tradnl" altLang="es-MX" dirty="0" smtClean="0"/>
              <a:t>Diseño</a:t>
            </a:r>
            <a:endParaRPr lang="es-ES" altLang="es-MX" dirty="0" smtClean="0"/>
          </a:p>
        </p:txBody>
      </p:sp>
      <p:sp>
        <p:nvSpPr>
          <p:cNvPr id="21507" name="Rectangle 3"/>
          <p:cNvSpPr>
            <a:spLocks noGrp="1" noChangeArrowheads="1"/>
          </p:cNvSpPr>
          <p:nvPr>
            <p:ph type="body" idx="1"/>
          </p:nvPr>
        </p:nvSpPr>
        <p:spPr/>
        <p:txBody>
          <a:bodyPr/>
          <a:lstStyle/>
          <a:p>
            <a:pPr lvl="1" eaLnBrk="1" hangingPunct="1"/>
            <a:r>
              <a:rPr lang="es-ES_tradnl" altLang="es-MX" sz="2000" dirty="0" smtClean="0"/>
              <a:t>Definición </a:t>
            </a:r>
            <a:r>
              <a:rPr lang="es-ES_tradnl" altLang="es-MX" sz="2000" dirty="0" smtClean="0"/>
              <a:t>de los propósitos, fines y objetivos de la encuesta</a:t>
            </a:r>
          </a:p>
          <a:p>
            <a:pPr lvl="1" eaLnBrk="1" hangingPunct="1"/>
            <a:r>
              <a:rPr lang="es-ES_tradnl" altLang="es-MX" sz="2000" dirty="0" smtClean="0"/>
              <a:t>Definición de la población de estudio</a:t>
            </a:r>
          </a:p>
          <a:p>
            <a:pPr lvl="1" eaLnBrk="1" hangingPunct="1"/>
            <a:r>
              <a:rPr lang="es-ES_tradnl" altLang="es-MX" sz="2000" dirty="0" smtClean="0"/>
              <a:t>Definición de la muestra</a:t>
            </a:r>
          </a:p>
          <a:p>
            <a:pPr lvl="2" eaLnBrk="1" hangingPunct="1"/>
            <a:r>
              <a:rPr lang="es-ES_tradnl" altLang="es-MX" sz="2000" dirty="0" smtClean="0"/>
              <a:t>Determinación del tipo de muestreo</a:t>
            </a:r>
          </a:p>
          <a:p>
            <a:pPr lvl="2" eaLnBrk="1" hangingPunct="1"/>
            <a:r>
              <a:rPr lang="es-ES_tradnl" altLang="es-MX" sz="2000" dirty="0" smtClean="0"/>
              <a:t>Determinación del tamaño de la muestra, tomando en cuenta el error de muestreo y los niveles de confianza de las estimaciones</a:t>
            </a:r>
          </a:p>
          <a:p>
            <a:pPr lvl="1" eaLnBrk="1" hangingPunct="1"/>
            <a:r>
              <a:rPr lang="es-ES_tradnl" altLang="es-MX" sz="2000" dirty="0" smtClean="0"/>
              <a:t>Selección de los mecanismos para la obtención de información</a:t>
            </a:r>
          </a:p>
          <a:p>
            <a:pPr lvl="1" eaLnBrk="1" hangingPunct="1"/>
            <a:r>
              <a:rPr lang="es-ES_tradnl" altLang="es-MX" sz="2000" dirty="0" smtClean="0"/>
              <a:t>Selección y/o construcción de los cuestionarios</a:t>
            </a:r>
          </a:p>
          <a:p>
            <a:pPr lvl="1" eaLnBrk="1" hangingPunct="1"/>
            <a:r>
              <a:rPr lang="es-ES_tradnl" altLang="es-MX" sz="2000" dirty="0" smtClean="0"/>
              <a:t>Definición de los métodos de análisis de datos</a:t>
            </a:r>
          </a:p>
          <a:p>
            <a:pPr lvl="1" eaLnBrk="1" hangingPunct="1"/>
            <a:r>
              <a:rPr lang="es-ES_tradnl" altLang="es-MX" sz="2000" dirty="0" smtClean="0"/>
              <a:t>Aplicación de instrumentos</a:t>
            </a:r>
          </a:p>
          <a:p>
            <a:pPr lvl="1" eaLnBrk="1" hangingPunct="1"/>
            <a:r>
              <a:rPr lang="es-ES_tradnl" altLang="es-MX" sz="2000" dirty="0" smtClean="0"/>
              <a:t>Análisis de resultados</a:t>
            </a:r>
          </a:p>
          <a:p>
            <a:pPr lvl="1" eaLnBrk="1" hangingPunct="1"/>
            <a:r>
              <a:rPr lang="es-ES_tradnl" altLang="es-MX" sz="2000" dirty="0" smtClean="0"/>
              <a:t>Generación y difusión de reportes</a:t>
            </a:r>
            <a:endParaRPr lang="es-ES" altLang="es-MX" sz="2000" dirty="0" smtClean="0"/>
          </a:p>
        </p:txBody>
      </p:sp>
    </p:spTree>
    <p:extLst>
      <p:ext uri="{BB962C8B-B14F-4D97-AF65-F5344CB8AC3E}">
        <p14:creationId xmlns:p14="http://schemas.microsoft.com/office/powerpoint/2010/main" val="32320556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610CAC75-9159-4EBE-9170-92231F59450A}" type="slidenum">
              <a:rPr lang="es-ES_tradnl" altLang="es-MX" sz="1400"/>
              <a:pPr algn="r"/>
              <a:t>30</a:t>
            </a:fld>
            <a:endParaRPr lang="es-ES_tradnl" altLang="es-MX" sz="1400"/>
          </a:p>
        </p:txBody>
      </p:sp>
      <p:sp>
        <p:nvSpPr>
          <p:cNvPr id="111618" name="Rectangle 2"/>
          <p:cNvSpPr>
            <a:spLocks noGrp="1" noChangeArrowheads="1"/>
          </p:cNvSpPr>
          <p:nvPr>
            <p:ph type="title"/>
          </p:nvPr>
        </p:nvSpPr>
        <p:spPr>
          <a:xfrm>
            <a:off x="457200" y="563396"/>
            <a:ext cx="8229600" cy="1143000"/>
          </a:xfrm>
        </p:spPr>
        <p:txBody>
          <a:bodyPr/>
          <a:lstStyle/>
          <a:p>
            <a:pPr>
              <a:defRPr/>
            </a:pPr>
            <a:r>
              <a:rPr lang="es-MX" dirty="0" smtClean="0"/>
              <a:t>Consideraciones necesarias</a:t>
            </a:r>
            <a:endParaRPr lang="es-MX" dirty="0" smtClean="0"/>
          </a:p>
        </p:txBody>
      </p:sp>
      <p:sp>
        <p:nvSpPr>
          <p:cNvPr id="22532" name="Rectangle 3"/>
          <p:cNvSpPr>
            <a:spLocks noGrp="1" noChangeArrowheads="1"/>
          </p:cNvSpPr>
          <p:nvPr>
            <p:ph type="body" idx="1"/>
          </p:nvPr>
        </p:nvSpPr>
        <p:spPr>
          <a:xfrm>
            <a:off x="457200" y="1600201"/>
            <a:ext cx="8229600" cy="2454442"/>
          </a:xfrm>
        </p:spPr>
        <p:txBody>
          <a:bodyPr/>
          <a:lstStyle/>
          <a:p>
            <a:r>
              <a:rPr lang="es-MX" altLang="es-MX" dirty="0" smtClean="0"/>
              <a:t>Tipo </a:t>
            </a:r>
            <a:r>
              <a:rPr lang="es-MX" altLang="es-MX" dirty="0" smtClean="0"/>
              <a:t>de variable</a:t>
            </a:r>
          </a:p>
          <a:p>
            <a:r>
              <a:rPr lang="es-MX" altLang="es-MX" dirty="0" smtClean="0"/>
              <a:t>Número de variables</a:t>
            </a:r>
          </a:p>
          <a:p>
            <a:r>
              <a:rPr lang="es-MX" altLang="es-MX" dirty="0" smtClean="0"/>
              <a:t>Nivel de medición</a:t>
            </a:r>
          </a:p>
          <a:p>
            <a:pPr>
              <a:buFont typeface="Monotype Sorts" pitchFamily="2" charset="2"/>
              <a:buNone/>
            </a:pPr>
            <a:endParaRPr lang="es-MX" altLang="es-MX" dirty="0" smtClean="0"/>
          </a:p>
        </p:txBody>
      </p:sp>
    </p:spTree>
    <p:extLst>
      <p:ext uri="{BB962C8B-B14F-4D97-AF65-F5344CB8AC3E}">
        <p14:creationId xmlns:p14="http://schemas.microsoft.com/office/powerpoint/2010/main" val="2182363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BC01CD07-6653-4809-A0DB-AEB2F3E6A1E9}" type="slidenum">
              <a:rPr lang="es-ES_tradnl" altLang="es-MX" sz="1400"/>
              <a:pPr algn="r"/>
              <a:t>31</a:t>
            </a:fld>
            <a:endParaRPr lang="es-ES_tradnl" altLang="es-MX" sz="1400"/>
          </a:p>
        </p:txBody>
      </p:sp>
      <p:sp>
        <p:nvSpPr>
          <p:cNvPr id="125954" name="Rectangle 2"/>
          <p:cNvSpPr>
            <a:spLocks noGrp="1" noChangeArrowheads="1"/>
          </p:cNvSpPr>
          <p:nvPr>
            <p:ph type="title"/>
          </p:nvPr>
        </p:nvSpPr>
        <p:spPr>
          <a:xfrm>
            <a:off x="457200" y="633497"/>
            <a:ext cx="8229600" cy="1143000"/>
          </a:xfrm>
        </p:spPr>
        <p:txBody>
          <a:bodyPr/>
          <a:lstStyle/>
          <a:p>
            <a:pPr>
              <a:defRPr/>
            </a:pPr>
            <a:r>
              <a:rPr lang="es-MX" dirty="0" smtClean="0"/>
              <a:t>Estadísticos descriptivos</a:t>
            </a:r>
            <a:endParaRPr lang="en-US" dirty="0" smtClean="0"/>
          </a:p>
        </p:txBody>
      </p:sp>
      <p:sp>
        <p:nvSpPr>
          <p:cNvPr id="24580" name="Rectangle 3"/>
          <p:cNvSpPr>
            <a:spLocks noGrp="1" noChangeArrowheads="1"/>
          </p:cNvSpPr>
          <p:nvPr>
            <p:ph type="body" idx="1"/>
          </p:nvPr>
        </p:nvSpPr>
        <p:spPr/>
        <p:txBody>
          <a:bodyPr/>
          <a:lstStyle/>
          <a:p>
            <a:r>
              <a:rPr lang="es-MX" altLang="es-MX" smtClean="0"/>
              <a:t>Se usa para traducir datos a información</a:t>
            </a:r>
          </a:p>
          <a:p>
            <a:r>
              <a:rPr lang="es-MX" altLang="es-MX" smtClean="0"/>
              <a:t>En enfoque central es describir la información que se obtuvo</a:t>
            </a:r>
          </a:p>
          <a:p>
            <a:r>
              <a:rPr lang="es-MX" altLang="es-MX" smtClean="0"/>
              <a:t>No se pretende extrapolar a otros grupos más allá del cual se obtuvo la información</a:t>
            </a:r>
          </a:p>
          <a:p>
            <a:r>
              <a:rPr lang="es-MX" altLang="es-MX" smtClean="0"/>
              <a:t>Permiten identificar tendencias y posibles líneas para el análisis inferencial</a:t>
            </a:r>
            <a:endParaRPr lang="en-US" altLang="es-MX" smtClean="0"/>
          </a:p>
        </p:txBody>
      </p:sp>
    </p:spTree>
    <p:extLst>
      <p:ext uri="{BB962C8B-B14F-4D97-AF65-F5344CB8AC3E}">
        <p14:creationId xmlns:p14="http://schemas.microsoft.com/office/powerpoint/2010/main" val="29853254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C15F3C1A-0BF8-4F04-8DF9-CF8085950A63}" type="slidenum">
              <a:rPr lang="es-ES_tradnl" altLang="es-MX" sz="1400"/>
              <a:pPr algn="r"/>
              <a:t>32</a:t>
            </a:fld>
            <a:endParaRPr lang="es-ES_tradnl" altLang="es-MX" sz="1400"/>
          </a:p>
        </p:txBody>
      </p:sp>
      <p:sp>
        <p:nvSpPr>
          <p:cNvPr id="126978" name="Rectangle 2"/>
          <p:cNvSpPr>
            <a:spLocks noGrp="1" noChangeArrowheads="1"/>
          </p:cNvSpPr>
          <p:nvPr>
            <p:ph type="title"/>
          </p:nvPr>
        </p:nvSpPr>
        <p:spPr>
          <a:xfrm>
            <a:off x="457200" y="611522"/>
            <a:ext cx="8229600" cy="1143000"/>
          </a:xfrm>
        </p:spPr>
        <p:txBody>
          <a:bodyPr/>
          <a:lstStyle/>
          <a:p>
            <a:pPr>
              <a:defRPr/>
            </a:pPr>
            <a:r>
              <a:rPr lang="es-MX" dirty="0" smtClean="0"/>
              <a:t>Tipos de estadísticos descriptivos</a:t>
            </a:r>
            <a:endParaRPr lang="en-US" dirty="0" smtClean="0"/>
          </a:p>
        </p:txBody>
      </p:sp>
      <p:sp>
        <p:nvSpPr>
          <p:cNvPr id="25604" name="Rectangle 3"/>
          <p:cNvSpPr>
            <a:spLocks noGrp="1" noChangeArrowheads="1"/>
          </p:cNvSpPr>
          <p:nvPr>
            <p:ph type="body" idx="1"/>
          </p:nvPr>
        </p:nvSpPr>
        <p:spPr/>
        <p:txBody>
          <a:bodyPr/>
          <a:lstStyle/>
          <a:p>
            <a:r>
              <a:rPr lang="es-MX" altLang="es-MX" smtClean="0"/>
              <a:t>Univariados</a:t>
            </a:r>
          </a:p>
          <a:p>
            <a:r>
              <a:rPr lang="es-MX" altLang="es-MX" smtClean="0"/>
              <a:t>Bivariados</a:t>
            </a:r>
          </a:p>
          <a:p>
            <a:r>
              <a:rPr lang="es-MX" altLang="es-MX" smtClean="0"/>
              <a:t>Multivariados</a:t>
            </a:r>
            <a:endParaRPr lang="en-US" altLang="es-MX" smtClean="0"/>
          </a:p>
        </p:txBody>
      </p:sp>
    </p:spTree>
    <p:extLst>
      <p:ext uri="{BB962C8B-B14F-4D97-AF65-F5344CB8AC3E}">
        <p14:creationId xmlns:p14="http://schemas.microsoft.com/office/powerpoint/2010/main" val="5510835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C0B3542D-4A0E-4646-9D4E-B3E47F0CAF7E}" type="slidenum">
              <a:rPr lang="es-ES_tradnl" altLang="es-MX" sz="1400"/>
              <a:pPr algn="r"/>
              <a:t>33</a:t>
            </a:fld>
            <a:endParaRPr lang="es-ES_tradnl" altLang="es-MX" sz="1400"/>
          </a:p>
        </p:txBody>
      </p:sp>
      <p:sp>
        <p:nvSpPr>
          <p:cNvPr id="128002" name="Rectangle 2"/>
          <p:cNvSpPr>
            <a:spLocks noGrp="1" noChangeArrowheads="1"/>
          </p:cNvSpPr>
          <p:nvPr>
            <p:ph type="title"/>
          </p:nvPr>
        </p:nvSpPr>
        <p:spPr>
          <a:xfrm>
            <a:off x="457200" y="551365"/>
            <a:ext cx="8229600" cy="1143000"/>
          </a:xfrm>
        </p:spPr>
        <p:txBody>
          <a:bodyPr/>
          <a:lstStyle/>
          <a:p>
            <a:pPr>
              <a:defRPr/>
            </a:pPr>
            <a:r>
              <a:rPr lang="es-MX" dirty="0" smtClean="0"/>
              <a:t>Estadísticos inferenciales</a:t>
            </a:r>
            <a:endParaRPr lang="en-US" dirty="0" smtClean="0"/>
          </a:p>
        </p:txBody>
      </p:sp>
      <p:sp>
        <p:nvSpPr>
          <p:cNvPr id="26628" name="Rectangle 3"/>
          <p:cNvSpPr>
            <a:spLocks noGrp="1" noChangeArrowheads="1"/>
          </p:cNvSpPr>
          <p:nvPr>
            <p:ph type="body" idx="1"/>
          </p:nvPr>
        </p:nvSpPr>
        <p:spPr>
          <a:xfrm>
            <a:off x="457200" y="1417638"/>
            <a:ext cx="8229600" cy="6471745"/>
          </a:xfrm>
        </p:spPr>
        <p:txBody>
          <a:bodyPr/>
          <a:lstStyle/>
          <a:p>
            <a:r>
              <a:rPr lang="es-MX" altLang="es-MX" sz="2800" dirty="0" smtClean="0"/>
              <a:t>Es el conjunto de estadísticos que se usan para hacer extrapolaciones (inferencias) a grupos más amplios de los cuales el grupo utilizado es una muestra.</a:t>
            </a:r>
          </a:p>
          <a:p>
            <a:pPr lvl="1"/>
            <a:r>
              <a:rPr lang="en-US" altLang="es-MX" dirty="0" err="1" smtClean="0"/>
              <a:t>Estimación</a:t>
            </a:r>
            <a:r>
              <a:rPr lang="en-US" altLang="es-MX" dirty="0" smtClean="0"/>
              <a:t>:</a:t>
            </a:r>
          </a:p>
          <a:p>
            <a:pPr lvl="2"/>
            <a:r>
              <a:rPr lang="en-US" altLang="es-MX" dirty="0" err="1" smtClean="0"/>
              <a:t>Determinar</a:t>
            </a:r>
            <a:r>
              <a:rPr lang="en-US" altLang="es-MX" dirty="0" smtClean="0"/>
              <a:t> un valor </a:t>
            </a:r>
            <a:r>
              <a:rPr lang="en-US" altLang="es-MX" dirty="0" err="1" smtClean="0"/>
              <a:t>puntual</a:t>
            </a:r>
            <a:r>
              <a:rPr lang="en-US" altLang="es-MX" dirty="0" smtClean="0"/>
              <a:t> de un </a:t>
            </a:r>
            <a:r>
              <a:rPr lang="en-US" altLang="es-MX" dirty="0" err="1" smtClean="0"/>
              <a:t>parámetro</a:t>
            </a:r>
            <a:r>
              <a:rPr lang="en-US" altLang="es-MX" dirty="0" smtClean="0"/>
              <a:t> de </a:t>
            </a:r>
            <a:r>
              <a:rPr lang="en-US" altLang="es-MX" dirty="0" err="1" smtClean="0"/>
              <a:t>interés</a:t>
            </a:r>
            <a:r>
              <a:rPr lang="en-US" altLang="es-MX" dirty="0" smtClean="0"/>
              <a:t> o </a:t>
            </a:r>
            <a:r>
              <a:rPr lang="en-US" altLang="es-MX" dirty="0" err="1" smtClean="0"/>
              <a:t>rango</a:t>
            </a:r>
            <a:r>
              <a:rPr lang="en-US" altLang="es-MX" dirty="0" smtClean="0"/>
              <a:t> de </a:t>
            </a:r>
            <a:r>
              <a:rPr lang="en-US" altLang="es-MX" dirty="0" err="1" smtClean="0"/>
              <a:t>valores</a:t>
            </a:r>
            <a:r>
              <a:rPr lang="en-US" altLang="es-MX" dirty="0" smtClean="0"/>
              <a:t> </a:t>
            </a:r>
            <a:r>
              <a:rPr lang="en-US" altLang="es-MX" dirty="0" err="1" smtClean="0"/>
              <a:t>dentro</a:t>
            </a:r>
            <a:r>
              <a:rPr lang="en-US" altLang="es-MX" dirty="0" smtClean="0"/>
              <a:t> del </a:t>
            </a:r>
            <a:r>
              <a:rPr lang="en-US" altLang="es-MX" dirty="0" err="1" smtClean="0"/>
              <a:t>cuál</a:t>
            </a:r>
            <a:r>
              <a:rPr lang="en-US" altLang="es-MX" dirty="0" smtClean="0"/>
              <a:t> se </a:t>
            </a:r>
            <a:r>
              <a:rPr lang="en-US" altLang="es-MX" dirty="0" err="1" smtClean="0"/>
              <a:t>encuentra</a:t>
            </a:r>
            <a:r>
              <a:rPr lang="en-US" altLang="es-MX" dirty="0" smtClean="0"/>
              <a:t> el </a:t>
            </a:r>
            <a:r>
              <a:rPr lang="en-US" altLang="es-MX" dirty="0" err="1" smtClean="0"/>
              <a:t>parámetro</a:t>
            </a:r>
            <a:r>
              <a:rPr lang="en-US" altLang="es-MX" dirty="0" smtClean="0"/>
              <a:t> de </a:t>
            </a:r>
            <a:r>
              <a:rPr lang="en-US" altLang="es-MX" dirty="0" err="1" smtClean="0"/>
              <a:t>interés</a:t>
            </a:r>
            <a:endParaRPr lang="en-US" altLang="es-MX" dirty="0" smtClean="0"/>
          </a:p>
          <a:p>
            <a:pPr lvl="1"/>
            <a:r>
              <a:rPr lang="en-US" altLang="es-MX" dirty="0" err="1" smtClean="0"/>
              <a:t>Prueba</a:t>
            </a:r>
            <a:r>
              <a:rPr lang="en-US" altLang="es-MX" dirty="0" smtClean="0"/>
              <a:t> de </a:t>
            </a:r>
            <a:r>
              <a:rPr lang="en-US" altLang="es-MX" dirty="0" err="1" smtClean="0"/>
              <a:t>Hipótesis</a:t>
            </a:r>
            <a:endParaRPr lang="en-US" altLang="es-MX" dirty="0" smtClean="0"/>
          </a:p>
          <a:p>
            <a:pPr lvl="2"/>
            <a:r>
              <a:rPr lang="en-US" altLang="es-MX" dirty="0" err="1" smtClean="0"/>
              <a:t>Tomar</a:t>
            </a:r>
            <a:r>
              <a:rPr lang="en-US" altLang="es-MX" dirty="0" smtClean="0"/>
              <a:t> </a:t>
            </a:r>
            <a:r>
              <a:rPr lang="en-US" altLang="es-MX" dirty="0" err="1" smtClean="0"/>
              <a:t>una</a:t>
            </a:r>
            <a:r>
              <a:rPr lang="en-US" altLang="es-MX" dirty="0" smtClean="0"/>
              <a:t> </a:t>
            </a:r>
            <a:r>
              <a:rPr lang="en-US" altLang="es-MX" dirty="0" err="1" smtClean="0"/>
              <a:t>decisión</a:t>
            </a:r>
            <a:r>
              <a:rPr lang="en-US" altLang="es-MX" dirty="0" smtClean="0"/>
              <a:t> </a:t>
            </a:r>
            <a:r>
              <a:rPr lang="en-US" altLang="es-MX" dirty="0" err="1" smtClean="0"/>
              <a:t>respecto</a:t>
            </a:r>
            <a:r>
              <a:rPr lang="en-US" altLang="es-MX" dirty="0" smtClean="0"/>
              <a:t> a la </a:t>
            </a:r>
            <a:r>
              <a:rPr lang="en-US" altLang="es-MX" dirty="0" err="1" smtClean="0"/>
              <a:t>aceptación</a:t>
            </a:r>
            <a:r>
              <a:rPr lang="en-US" altLang="es-MX" dirty="0" smtClean="0"/>
              <a:t> o </a:t>
            </a:r>
            <a:r>
              <a:rPr lang="en-US" altLang="es-MX" dirty="0" err="1" smtClean="0"/>
              <a:t>rechazo</a:t>
            </a:r>
            <a:r>
              <a:rPr lang="en-US" altLang="es-MX" dirty="0" smtClean="0"/>
              <a:t> de </a:t>
            </a:r>
            <a:r>
              <a:rPr lang="en-US" altLang="es-MX" dirty="0" err="1" smtClean="0"/>
              <a:t>hipótesis</a:t>
            </a:r>
            <a:r>
              <a:rPr lang="en-US" altLang="es-MX" dirty="0" smtClean="0"/>
              <a:t> </a:t>
            </a:r>
            <a:r>
              <a:rPr lang="en-US" altLang="es-MX" dirty="0" err="1" smtClean="0"/>
              <a:t>estadísticas</a:t>
            </a:r>
            <a:endParaRPr lang="en-US" altLang="es-MX" dirty="0" smtClean="0"/>
          </a:p>
        </p:txBody>
      </p:sp>
    </p:spTree>
    <p:extLst>
      <p:ext uri="{BB962C8B-B14F-4D97-AF65-F5344CB8AC3E}">
        <p14:creationId xmlns:p14="http://schemas.microsoft.com/office/powerpoint/2010/main" val="338389032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Marcador de número de diapositiva 4"/>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3D84ED0C-3574-4A47-8959-99F42C549087}" type="slidenum">
              <a:rPr lang="es-ES_tradnl" altLang="es-MX" sz="1400"/>
              <a:pPr algn="r"/>
              <a:t>34</a:t>
            </a:fld>
            <a:endParaRPr lang="es-ES_tradnl" altLang="es-MX" sz="1400"/>
          </a:p>
        </p:txBody>
      </p:sp>
      <p:sp>
        <p:nvSpPr>
          <p:cNvPr id="129026" name="Rectangle 2"/>
          <p:cNvSpPr>
            <a:spLocks noGrp="1" noChangeArrowheads="1"/>
          </p:cNvSpPr>
          <p:nvPr>
            <p:ph type="title"/>
          </p:nvPr>
        </p:nvSpPr>
        <p:spPr>
          <a:xfrm>
            <a:off x="457200" y="623554"/>
            <a:ext cx="8229600" cy="1143000"/>
          </a:xfrm>
        </p:spPr>
        <p:txBody>
          <a:bodyPr/>
          <a:lstStyle/>
          <a:p>
            <a:pPr>
              <a:defRPr/>
            </a:pPr>
            <a:r>
              <a:rPr lang="es-MX" dirty="0" smtClean="0"/>
              <a:t>Tipos de estadísticos inferenciales</a:t>
            </a:r>
            <a:endParaRPr lang="en-US" dirty="0" smtClean="0"/>
          </a:p>
        </p:txBody>
      </p:sp>
      <p:sp>
        <p:nvSpPr>
          <p:cNvPr id="27652" name="Rectangle 3"/>
          <p:cNvSpPr>
            <a:spLocks noGrp="1" noChangeArrowheads="1"/>
          </p:cNvSpPr>
          <p:nvPr>
            <p:ph type="body" idx="1"/>
          </p:nvPr>
        </p:nvSpPr>
        <p:spPr/>
        <p:txBody>
          <a:bodyPr/>
          <a:lstStyle/>
          <a:p>
            <a:r>
              <a:rPr lang="es-MX" altLang="es-MX" smtClean="0"/>
              <a:t>Univariados</a:t>
            </a:r>
          </a:p>
          <a:p>
            <a:r>
              <a:rPr lang="es-MX" altLang="es-MX" smtClean="0"/>
              <a:t>Bivariados</a:t>
            </a:r>
          </a:p>
          <a:p>
            <a:r>
              <a:rPr lang="es-MX" altLang="es-MX" smtClean="0"/>
              <a:t>Multivariados</a:t>
            </a:r>
            <a:endParaRPr lang="en-US" altLang="es-MX" smtClean="0"/>
          </a:p>
        </p:txBody>
      </p:sp>
    </p:spTree>
    <p:extLst>
      <p:ext uri="{BB962C8B-B14F-4D97-AF65-F5344CB8AC3E}">
        <p14:creationId xmlns:p14="http://schemas.microsoft.com/office/powerpoint/2010/main" val="30043303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Marcador de número de diapositiva 3"/>
          <p:cNvSpPr>
            <a:spLocks noGrp="1"/>
          </p:cNvSpPr>
          <p:nvPr>
            <p:ph type="sldNum" sz="quarter" idx="11"/>
          </p:nvPr>
        </p:nvSpPr>
        <p:spPr>
          <a:noFill/>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9613A7E0-3D89-417C-BBC4-988F99C4E573}" type="slidenum">
              <a:rPr lang="es-ES_tradnl" altLang="es-MX" sz="1400"/>
              <a:pPr algn="r"/>
              <a:t>35</a:t>
            </a:fld>
            <a:endParaRPr lang="es-ES_tradnl" altLang="es-MX" sz="1400"/>
          </a:p>
        </p:txBody>
      </p:sp>
      <p:sp>
        <p:nvSpPr>
          <p:cNvPr id="123906" name="Rectangle 2"/>
          <p:cNvSpPr>
            <a:spLocks noGrp="1" noChangeArrowheads="1"/>
          </p:cNvSpPr>
          <p:nvPr>
            <p:ph type="title"/>
          </p:nvPr>
        </p:nvSpPr>
        <p:spPr>
          <a:xfrm>
            <a:off x="457200" y="394954"/>
            <a:ext cx="8229600" cy="1143000"/>
          </a:xfrm>
        </p:spPr>
        <p:txBody>
          <a:bodyPr/>
          <a:lstStyle/>
          <a:p>
            <a:pPr>
              <a:defRPr/>
            </a:pPr>
            <a:r>
              <a:rPr lang="es-MX" sz="3200" dirty="0" smtClean="0"/>
              <a:t>Mapa de procedimientos estadísticos</a:t>
            </a:r>
            <a:endParaRPr lang="en-US" sz="3200" dirty="0" smtClean="0"/>
          </a:p>
        </p:txBody>
      </p:sp>
      <p:graphicFrame>
        <p:nvGraphicFramePr>
          <p:cNvPr id="28676" name="Object 6"/>
          <p:cNvGraphicFramePr>
            <a:graphicFrameLocks noChangeAspect="1"/>
          </p:cNvGraphicFramePr>
          <p:nvPr/>
        </p:nvGraphicFramePr>
        <p:xfrm>
          <a:off x="381000" y="1219200"/>
          <a:ext cx="8305800" cy="5091113"/>
        </p:xfrm>
        <a:graphic>
          <a:graphicData uri="http://schemas.openxmlformats.org/presentationml/2006/ole">
            <mc:AlternateContent xmlns:mc="http://schemas.openxmlformats.org/markup-compatibility/2006">
              <mc:Choice xmlns:v="urn:schemas-microsoft-com:vml" Requires="v">
                <p:oleObj spid="_x0000_s1028" name="Worksheet" r:id="rId3" imgW="7620452" imgH="4543712" progId="Excel.Sheet.8">
                  <p:embed/>
                </p:oleObj>
              </mc:Choice>
              <mc:Fallback>
                <p:oleObj name="Worksheet" r:id="rId3" imgW="7620452" imgH="4543712"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219200"/>
                        <a:ext cx="8305800" cy="509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8677" name="AutoShape 7">
            <a:hlinkClick r:id="rId5" action="ppaction://hlinksldjump" highlightClick="1"/>
          </p:cNvPr>
          <p:cNvSpPr>
            <a:spLocks noChangeArrowheads="1"/>
          </p:cNvSpPr>
          <p:nvPr/>
        </p:nvSpPr>
        <p:spPr bwMode="auto">
          <a:xfrm>
            <a:off x="7543800" y="6400800"/>
            <a:ext cx="381000" cy="304800"/>
          </a:xfrm>
          <a:prstGeom prst="actionButtonBeginning">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s-MX" altLang="es-MX"/>
          </a:p>
        </p:txBody>
      </p:sp>
    </p:spTree>
    <p:extLst>
      <p:ext uri="{BB962C8B-B14F-4D97-AF65-F5344CB8AC3E}">
        <p14:creationId xmlns:p14="http://schemas.microsoft.com/office/powerpoint/2010/main" val="3469104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88731" y="867104"/>
            <a:ext cx="8229600" cy="1143000"/>
          </a:xfrm>
        </p:spPr>
        <p:txBody>
          <a:bodyPr/>
          <a:lstStyle/>
          <a:p>
            <a:pPr eaLnBrk="1" hangingPunct="1"/>
            <a:r>
              <a:rPr lang="es-ES_tradnl" altLang="es-MX" dirty="0" smtClean="0"/>
              <a:t>Población y </a:t>
            </a:r>
            <a:r>
              <a:rPr lang="es-ES_tradnl" altLang="es-MX" dirty="0" smtClean="0"/>
              <a:t>Muestra</a:t>
            </a:r>
            <a:endParaRPr lang="es-ES" altLang="es-MX" dirty="0" smtClean="0"/>
          </a:p>
        </p:txBody>
      </p:sp>
      <p:sp>
        <p:nvSpPr>
          <p:cNvPr id="23555" name="Rectangle 3"/>
          <p:cNvSpPr>
            <a:spLocks noGrp="1" noChangeArrowheads="1"/>
          </p:cNvSpPr>
          <p:nvPr>
            <p:ph type="body" idx="1"/>
          </p:nvPr>
        </p:nvSpPr>
        <p:spPr>
          <a:xfrm>
            <a:off x="457200" y="2041635"/>
            <a:ext cx="8229600" cy="3633952"/>
          </a:xfrm>
        </p:spPr>
        <p:txBody>
          <a:bodyPr/>
          <a:lstStyle/>
          <a:p>
            <a:pPr eaLnBrk="1" hangingPunct="1"/>
            <a:r>
              <a:rPr lang="es-ES_tradnl" altLang="es-MX" dirty="0" smtClean="0"/>
              <a:t>Términos</a:t>
            </a:r>
          </a:p>
          <a:p>
            <a:pPr lvl="1" eaLnBrk="1" hangingPunct="1"/>
            <a:r>
              <a:rPr lang="es-ES_tradnl" altLang="es-MX" dirty="0" smtClean="0"/>
              <a:t>Elemento: Unidad que proporciona o de la cual se busca información (Unidad de Análisis)</a:t>
            </a:r>
          </a:p>
          <a:p>
            <a:pPr lvl="1" eaLnBrk="1" hangingPunct="1"/>
            <a:r>
              <a:rPr lang="es-ES_tradnl" altLang="es-MX" dirty="0" smtClean="0"/>
              <a:t>Universo: Conglomerado teórico o hipotético de todos los elementos definidos</a:t>
            </a:r>
          </a:p>
          <a:p>
            <a:pPr lvl="1" eaLnBrk="1" hangingPunct="1"/>
            <a:r>
              <a:rPr lang="es-ES_tradnl" altLang="es-MX" dirty="0" smtClean="0"/>
              <a:t>Población: Agregado teórico específico de elementos</a:t>
            </a:r>
          </a:p>
          <a:p>
            <a:pPr lvl="1" eaLnBrk="1" hangingPunct="1"/>
            <a:endParaRPr lang="es-ES" altLang="es-MX" dirty="0" smtClean="0"/>
          </a:p>
        </p:txBody>
      </p:sp>
    </p:spTree>
    <p:extLst>
      <p:ext uri="{BB962C8B-B14F-4D97-AF65-F5344CB8AC3E}">
        <p14:creationId xmlns:p14="http://schemas.microsoft.com/office/powerpoint/2010/main" val="1280972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val 5"/>
          <p:cNvSpPr>
            <a:spLocks noChangeArrowheads="1"/>
          </p:cNvSpPr>
          <p:nvPr/>
        </p:nvSpPr>
        <p:spPr bwMode="auto">
          <a:xfrm>
            <a:off x="2520554" y="1647825"/>
            <a:ext cx="3780234" cy="35099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es-MX" altLang="es-MX">
              <a:solidFill>
                <a:srgbClr val="000000"/>
              </a:solidFill>
            </a:endParaRPr>
          </a:p>
        </p:txBody>
      </p:sp>
      <p:sp>
        <p:nvSpPr>
          <p:cNvPr id="24580" name="Oval 6"/>
          <p:cNvSpPr>
            <a:spLocks noChangeArrowheads="1"/>
          </p:cNvSpPr>
          <p:nvPr/>
        </p:nvSpPr>
        <p:spPr bwMode="auto">
          <a:xfrm>
            <a:off x="3005138" y="2025254"/>
            <a:ext cx="2808685" cy="2591990"/>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es-MX" altLang="es-MX">
              <a:solidFill>
                <a:srgbClr val="000000"/>
              </a:solidFill>
            </a:endParaRPr>
          </a:p>
        </p:txBody>
      </p:sp>
      <p:sp>
        <p:nvSpPr>
          <p:cNvPr id="24581" name="Oval 7"/>
          <p:cNvSpPr>
            <a:spLocks noChangeArrowheads="1"/>
          </p:cNvSpPr>
          <p:nvPr/>
        </p:nvSpPr>
        <p:spPr bwMode="auto">
          <a:xfrm>
            <a:off x="3328987" y="2240756"/>
            <a:ext cx="2214563" cy="2106216"/>
          </a:xfrm>
          <a:prstGeom prst="ellipse">
            <a:avLst/>
          </a:prstGeom>
          <a:solidFill>
            <a:schemeClr val="folHlink"/>
          </a:solid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es-MX" altLang="es-MX">
              <a:solidFill>
                <a:srgbClr val="000000"/>
              </a:solidFill>
            </a:endParaRPr>
          </a:p>
        </p:txBody>
      </p:sp>
      <p:sp>
        <p:nvSpPr>
          <p:cNvPr id="24582" name="Oval 8"/>
          <p:cNvSpPr>
            <a:spLocks noChangeArrowheads="1"/>
          </p:cNvSpPr>
          <p:nvPr/>
        </p:nvSpPr>
        <p:spPr bwMode="auto">
          <a:xfrm>
            <a:off x="3762375" y="2619375"/>
            <a:ext cx="1350169" cy="1295400"/>
          </a:xfrm>
          <a:prstGeom prst="ellipse">
            <a:avLst/>
          </a:prstGeom>
          <a:solidFill>
            <a:srgbClr val="FFCC66"/>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es-MX" altLang="es-MX">
              <a:solidFill>
                <a:srgbClr val="000000"/>
              </a:solidFill>
            </a:endParaRPr>
          </a:p>
        </p:txBody>
      </p:sp>
      <p:sp>
        <p:nvSpPr>
          <p:cNvPr id="24583" name="Oval 9"/>
          <p:cNvSpPr>
            <a:spLocks noChangeArrowheads="1"/>
          </p:cNvSpPr>
          <p:nvPr/>
        </p:nvSpPr>
        <p:spPr bwMode="auto">
          <a:xfrm>
            <a:off x="4356498" y="2834878"/>
            <a:ext cx="107156" cy="10834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es-MX" altLang="es-MX">
              <a:solidFill>
                <a:srgbClr val="000000"/>
              </a:solidFill>
            </a:endParaRPr>
          </a:p>
        </p:txBody>
      </p:sp>
      <p:sp>
        <p:nvSpPr>
          <p:cNvPr id="24584" name="Oval 10"/>
          <p:cNvSpPr>
            <a:spLocks noChangeArrowheads="1"/>
          </p:cNvSpPr>
          <p:nvPr/>
        </p:nvSpPr>
        <p:spPr bwMode="auto">
          <a:xfrm>
            <a:off x="4301729" y="2996803"/>
            <a:ext cx="107156" cy="10834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es-MX" altLang="es-MX">
              <a:solidFill>
                <a:srgbClr val="000000"/>
              </a:solidFill>
            </a:endParaRPr>
          </a:p>
        </p:txBody>
      </p:sp>
      <p:sp>
        <p:nvSpPr>
          <p:cNvPr id="24585" name="Oval 11"/>
          <p:cNvSpPr>
            <a:spLocks noChangeArrowheads="1"/>
          </p:cNvSpPr>
          <p:nvPr/>
        </p:nvSpPr>
        <p:spPr bwMode="auto">
          <a:xfrm>
            <a:off x="4733926" y="3213497"/>
            <a:ext cx="107156" cy="10834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es-MX" altLang="es-MX">
              <a:solidFill>
                <a:srgbClr val="000000"/>
              </a:solidFill>
            </a:endParaRPr>
          </a:p>
        </p:txBody>
      </p:sp>
      <p:sp>
        <p:nvSpPr>
          <p:cNvPr id="24586" name="Oval 12"/>
          <p:cNvSpPr>
            <a:spLocks noChangeArrowheads="1"/>
          </p:cNvSpPr>
          <p:nvPr/>
        </p:nvSpPr>
        <p:spPr bwMode="auto">
          <a:xfrm>
            <a:off x="4139804" y="3429001"/>
            <a:ext cx="107156" cy="10834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es-MX" altLang="es-MX">
              <a:solidFill>
                <a:srgbClr val="000000"/>
              </a:solidFill>
            </a:endParaRPr>
          </a:p>
        </p:txBody>
      </p:sp>
      <p:sp>
        <p:nvSpPr>
          <p:cNvPr id="24587" name="Oval 13"/>
          <p:cNvSpPr>
            <a:spLocks noChangeArrowheads="1"/>
          </p:cNvSpPr>
          <p:nvPr/>
        </p:nvSpPr>
        <p:spPr bwMode="auto">
          <a:xfrm>
            <a:off x="4031457" y="3105151"/>
            <a:ext cx="107156" cy="10834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es-MX" altLang="es-MX">
              <a:solidFill>
                <a:srgbClr val="000000"/>
              </a:solidFill>
            </a:endParaRPr>
          </a:p>
        </p:txBody>
      </p:sp>
      <p:sp>
        <p:nvSpPr>
          <p:cNvPr id="24588" name="Oval 14"/>
          <p:cNvSpPr>
            <a:spLocks noChangeArrowheads="1"/>
          </p:cNvSpPr>
          <p:nvPr/>
        </p:nvSpPr>
        <p:spPr bwMode="auto">
          <a:xfrm>
            <a:off x="4410076" y="3267076"/>
            <a:ext cx="107156" cy="10834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es-MX" altLang="es-MX">
              <a:solidFill>
                <a:srgbClr val="000000"/>
              </a:solidFill>
            </a:endParaRPr>
          </a:p>
        </p:txBody>
      </p:sp>
      <p:sp>
        <p:nvSpPr>
          <p:cNvPr id="24589" name="Rectangle 15"/>
          <p:cNvSpPr>
            <a:spLocks noChangeArrowheads="1"/>
          </p:cNvSpPr>
          <p:nvPr/>
        </p:nvSpPr>
        <p:spPr bwMode="auto">
          <a:xfrm>
            <a:off x="1547813" y="1646635"/>
            <a:ext cx="1296591" cy="32504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1" hangingPunct="1"/>
            <a:r>
              <a:rPr lang="es-ES_tradnl" altLang="es-MX">
                <a:solidFill>
                  <a:srgbClr val="FFFFFF"/>
                </a:solidFill>
              </a:rPr>
              <a:t>Universo</a:t>
            </a:r>
            <a:endParaRPr lang="es-ES" altLang="es-MX">
              <a:solidFill>
                <a:srgbClr val="FFFFFF"/>
              </a:solidFill>
            </a:endParaRPr>
          </a:p>
        </p:txBody>
      </p:sp>
      <p:sp>
        <p:nvSpPr>
          <p:cNvPr id="24590" name="Rectangle 16"/>
          <p:cNvSpPr>
            <a:spLocks noChangeArrowheads="1"/>
          </p:cNvSpPr>
          <p:nvPr/>
        </p:nvSpPr>
        <p:spPr bwMode="auto">
          <a:xfrm>
            <a:off x="1494235" y="4646505"/>
            <a:ext cx="1296590" cy="646331"/>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1" hangingPunct="1"/>
            <a:r>
              <a:rPr lang="es-ES_tradnl" altLang="es-MX">
                <a:solidFill>
                  <a:srgbClr val="FFFFFF"/>
                </a:solidFill>
              </a:rPr>
              <a:t>Población Hipotética</a:t>
            </a:r>
            <a:endParaRPr lang="es-ES" altLang="es-MX">
              <a:solidFill>
                <a:srgbClr val="FFFFFF"/>
              </a:solidFill>
            </a:endParaRPr>
          </a:p>
        </p:txBody>
      </p:sp>
      <p:sp>
        <p:nvSpPr>
          <p:cNvPr id="24591" name="Rectangle 17"/>
          <p:cNvSpPr>
            <a:spLocks noChangeArrowheads="1"/>
          </p:cNvSpPr>
          <p:nvPr/>
        </p:nvSpPr>
        <p:spPr bwMode="auto">
          <a:xfrm>
            <a:off x="6407944" y="1538288"/>
            <a:ext cx="1296591" cy="325041"/>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1" hangingPunct="1"/>
            <a:r>
              <a:rPr lang="es-ES_tradnl" altLang="es-MX">
                <a:solidFill>
                  <a:srgbClr val="FFFFFF"/>
                </a:solidFill>
              </a:rPr>
              <a:t>Población</a:t>
            </a:r>
            <a:endParaRPr lang="es-ES" altLang="es-MX">
              <a:solidFill>
                <a:srgbClr val="FFFFFF"/>
              </a:solidFill>
            </a:endParaRPr>
          </a:p>
        </p:txBody>
      </p:sp>
      <p:sp>
        <p:nvSpPr>
          <p:cNvPr id="24592" name="Rectangle 18"/>
          <p:cNvSpPr>
            <a:spLocks noChangeArrowheads="1"/>
          </p:cNvSpPr>
          <p:nvPr/>
        </p:nvSpPr>
        <p:spPr bwMode="auto">
          <a:xfrm>
            <a:off x="6462713" y="2511029"/>
            <a:ext cx="1296591" cy="32504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1" hangingPunct="1"/>
            <a:r>
              <a:rPr lang="es-ES_tradnl" altLang="es-MX">
                <a:solidFill>
                  <a:srgbClr val="FFFFFF"/>
                </a:solidFill>
              </a:rPr>
              <a:t>Muestra</a:t>
            </a:r>
            <a:endParaRPr lang="es-ES" altLang="es-MX">
              <a:solidFill>
                <a:srgbClr val="FFFFFF"/>
              </a:solidFill>
            </a:endParaRPr>
          </a:p>
        </p:txBody>
      </p:sp>
      <p:sp>
        <p:nvSpPr>
          <p:cNvPr id="24593" name="Rectangle 19"/>
          <p:cNvSpPr>
            <a:spLocks noChangeArrowheads="1"/>
          </p:cNvSpPr>
          <p:nvPr/>
        </p:nvSpPr>
        <p:spPr bwMode="auto">
          <a:xfrm>
            <a:off x="6516292" y="3537348"/>
            <a:ext cx="1296590" cy="325040"/>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eaLnBrk="1" hangingPunct="1"/>
            <a:r>
              <a:rPr lang="es-ES_tradnl" altLang="es-MX">
                <a:solidFill>
                  <a:srgbClr val="FFFFFF"/>
                </a:solidFill>
              </a:rPr>
              <a:t>Elementos</a:t>
            </a:r>
            <a:endParaRPr lang="es-ES" altLang="es-MX">
              <a:solidFill>
                <a:srgbClr val="FFFFFF"/>
              </a:solidFill>
            </a:endParaRPr>
          </a:p>
        </p:txBody>
      </p:sp>
      <p:cxnSp>
        <p:nvCxnSpPr>
          <p:cNvPr id="24594" name="AutoShape 22"/>
          <p:cNvCxnSpPr>
            <a:cxnSpLocks noChangeShapeType="1"/>
            <a:stCxn id="24589" idx="3"/>
            <a:endCxn id="24578" idx="1"/>
          </p:cNvCxnSpPr>
          <p:nvPr/>
        </p:nvCxnSpPr>
        <p:spPr bwMode="auto">
          <a:xfrm>
            <a:off x="2844404" y="1809750"/>
            <a:ext cx="229790" cy="3524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5" name="AutoShape 23"/>
          <p:cNvCxnSpPr>
            <a:cxnSpLocks noChangeShapeType="1"/>
            <a:stCxn id="24590" idx="3"/>
            <a:endCxn id="24580" idx="3"/>
          </p:cNvCxnSpPr>
          <p:nvPr/>
        </p:nvCxnSpPr>
        <p:spPr bwMode="auto">
          <a:xfrm flipV="1">
            <a:off x="2790825" y="4237656"/>
            <a:ext cx="625635" cy="73201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6" name="AutoShape 24"/>
          <p:cNvCxnSpPr>
            <a:cxnSpLocks noChangeShapeType="1"/>
            <a:stCxn id="24591" idx="1"/>
            <a:endCxn id="24581" idx="7"/>
          </p:cNvCxnSpPr>
          <p:nvPr/>
        </p:nvCxnSpPr>
        <p:spPr bwMode="auto">
          <a:xfrm flipH="1">
            <a:off x="5219700" y="1701404"/>
            <a:ext cx="1188244" cy="8477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7" name="AutoShape 25"/>
          <p:cNvCxnSpPr>
            <a:cxnSpLocks noChangeShapeType="1"/>
            <a:stCxn id="24592" idx="1"/>
            <a:endCxn id="24582" idx="7"/>
          </p:cNvCxnSpPr>
          <p:nvPr/>
        </p:nvCxnSpPr>
        <p:spPr bwMode="auto">
          <a:xfrm flipH="1">
            <a:off x="4914900" y="2674144"/>
            <a:ext cx="1547813" cy="134541"/>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8" name="AutoShape 26"/>
          <p:cNvCxnSpPr>
            <a:cxnSpLocks noChangeShapeType="1"/>
            <a:stCxn id="24593" idx="1"/>
            <a:endCxn id="24585" idx="6"/>
          </p:cNvCxnSpPr>
          <p:nvPr/>
        </p:nvCxnSpPr>
        <p:spPr bwMode="auto">
          <a:xfrm flipH="1" flipV="1">
            <a:off x="4841082" y="3268266"/>
            <a:ext cx="1675210" cy="43219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599" name="AutoShape 27"/>
          <p:cNvCxnSpPr>
            <a:cxnSpLocks noChangeShapeType="1"/>
            <a:stCxn id="24593" idx="1"/>
            <a:endCxn id="24588" idx="6"/>
          </p:cNvCxnSpPr>
          <p:nvPr/>
        </p:nvCxnSpPr>
        <p:spPr bwMode="auto">
          <a:xfrm flipH="1" flipV="1">
            <a:off x="4517232" y="3321844"/>
            <a:ext cx="1999060" cy="378619"/>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ítulo 1"/>
          <p:cNvSpPr>
            <a:spLocks noGrp="1"/>
          </p:cNvSpPr>
          <p:nvPr>
            <p:ph type="title"/>
          </p:nvPr>
        </p:nvSpPr>
        <p:spPr/>
        <p:txBody>
          <a:bodyPr/>
          <a:lstStyle/>
          <a:p>
            <a:endParaRPr lang="es-MX"/>
          </a:p>
        </p:txBody>
      </p:sp>
    </p:spTree>
    <p:extLst>
      <p:ext uri="{BB962C8B-B14F-4D97-AF65-F5344CB8AC3E}">
        <p14:creationId xmlns:p14="http://schemas.microsoft.com/office/powerpoint/2010/main" val="3953375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542652"/>
            <a:ext cx="8229600" cy="1143000"/>
          </a:xfrm>
        </p:spPr>
        <p:txBody>
          <a:bodyPr/>
          <a:lstStyle/>
          <a:p>
            <a:pPr eaLnBrk="1" hangingPunct="1"/>
            <a:r>
              <a:rPr lang="es-ES_tradnl" altLang="es-MX" dirty="0" smtClean="0"/>
              <a:t>Población y </a:t>
            </a:r>
            <a:r>
              <a:rPr lang="es-ES_tradnl" altLang="es-MX" dirty="0" smtClean="0"/>
              <a:t>Muestra</a:t>
            </a:r>
            <a:endParaRPr lang="es-ES" altLang="es-MX" dirty="0" smtClean="0"/>
          </a:p>
        </p:txBody>
      </p:sp>
      <p:sp>
        <p:nvSpPr>
          <p:cNvPr id="25603" name="Rectangle 3"/>
          <p:cNvSpPr>
            <a:spLocks noGrp="1" noChangeArrowheads="1"/>
          </p:cNvSpPr>
          <p:nvPr>
            <p:ph type="body" idx="1"/>
          </p:nvPr>
        </p:nvSpPr>
        <p:spPr/>
        <p:txBody>
          <a:bodyPr/>
          <a:lstStyle/>
          <a:p>
            <a:pPr eaLnBrk="1" hangingPunct="1"/>
            <a:r>
              <a:rPr lang="es-ES_tradnl" altLang="es-MX" dirty="0" smtClean="0"/>
              <a:t>Marco </a:t>
            </a:r>
            <a:r>
              <a:rPr lang="es-ES_tradnl" altLang="es-MX" dirty="0" err="1" smtClean="0"/>
              <a:t>Muestral</a:t>
            </a:r>
            <a:endParaRPr lang="es-ES_tradnl" altLang="es-MX" dirty="0" smtClean="0"/>
          </a:p>
          <a:p>
            <a:pPr lvl="1" eaLnBrk="1" hangingPunct="1"/>
            <a:r>
              <a:rPr lang="es-ES_tradnl" altLang="es-MX" sz="2400" dirty="0" smtClean="0"/>
              <a:t>Conjunto o listado de todos los elementos del cual se extraen los elementos que conformarán la muestra</a:t>
            </a:r>
          </a:p>
          <a:p>
            <a:pPr eaLnBrk="1" hangingPunct="1"/>
            <a:r>
              <a:rPr lang="es-ES_tradnl" altLang="es-MX" dirty="0" smtClean="0"/>
              <a:t>Parámetro</a:t>
            </a:r>
          </a:p>
          <a:p>
            <a:pPr lvl="1" eaLnBrk="1" hangingPunct="1"/>
            <a:r>
              <a:rPr lang="es-ES_tradnl" altLang="es-MX" sz="2400" dirty="0" smtClean="0"/>
              <a:t>Medida descriptiva o sumaria de una variable determinada de una población (</a:t>
            </a:r>
            <a:r>
              <a:rPr lang="es-ES_tradnl" altLang="es-MX" sz="2400" dirty="0" smtClean="0">
                <a:latin typeface="Symbol" panose="05050102010706020507" pitchFamily="18" charset="2"/>
              </a:rPr>
              <a:t>q</a:t>
            </a:r>
            <a:r>
              <a:rPr lang="es-ES_tradnl" altLang="es-MX" sz="2400" dirty="0" smtClean="0"/>
              <a:t>)</a:t>
            </a:r>
          </a:p>
          <a:p>
            <a:pPr eaLnBrk="1" hangingPunct="1"/>
            <a:r>
              <a:rPr lang="es-ES_tradnl" altLang="es-MX" dirty="0" smtClean="0"/>
              <a:t>Estadístico</a:t>
            </a:r>
          </a:p>
          <a:p>
            <a:pPr lvl="1" eaLnBrk="1" hangingPunct="1"/>
            <a:r>
              <a:rPr lang="es-ES_tradnl" altLang="es-MX" sz="2400" dirty="0" smtClean="0"/>
              <a:t>Medida descriptiva o sumaria de la misma variable determinada sobre el conjunto de los elementos de una muestra (T)</a:t>
            </a:r>
            <a:endParaRPr lang="es-ES" altLang="es-MX" sz="2400" dirty="0" smtClean="0"/>
          </a:p>
        </p:txBody>
      </p:sp>
    </p:spTree>
    <p:extLst>
      <p:ext uri="{BB962C8B-B14F-4D97-AF65-F5344CB8AC3E}">
        <p14:creationId xmlns:p14="http://schemas.microsoft.com/office/powerpoint/2010/main" val="353801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457200"/>
            <a:ext cx="8229600" cy="1143000"/>
          </a:xfrm>
        </p:spPr>
        <p:txBody>
          <a:bodyPr/>
          <a:lstStyle/>
          <a:p>
            <a:pPr eaLnBrk="1" hangingPunct="1"/>
            <a:r>
              <a:rPr lang="es-ES_tradnl" altLang="es-MX" dirty="0" smtClean="0"/>
              <a:t>Población y </a:t>
            </a:r>
            <a:r>
              <a:rPr lang="es-ES_tradnl" altLang="es-MX" dirty="0" smtClean="0"/>
              <a:t>Muestra</a:t>
            </a:r>
            <a:endParaRPr lang="es-ES" altLang="es-MX" dirty="0" smtClean="0"/>
          </a:p>
        </p:txBody>
      </p:sp>
      <p:sp>
        <p:nvSpPr>
          <p:cNvPr id="26627" name="Rectangle 3"/>
          <p:cNvSpPr>
            <a:spLocks noGrp="1" noChangeArrowheads="1"/>
          </p:cNvSpPr>
          <p:nvPr>
            <p:ph type="body" idx="1"/>
          </p:nvPr>
        </p:nvSpPr>
        <p:spPr>
          <a:xfrm>
            <a:off x="457200" y="1592317"/>
            <a:ext cx="8229600" cy="4525963"/>
          </a:xfrm>
        </p:spPr>
        <p:txBody>
          <a:bodyPr/>
          <a:lstStyle/>
          <a:p>
            <a:pPr eaLnBrk="1" hangingPunct="1"/>
            <a:r>
              <a:rPr lang="es-ES_tradnl" altLang="es-MX" dirty="0" smtClean="0"/>
              <a:t>Muestreo Aleatorio Simple</a:t>
            </a:r>
          </a:p>
          <a:p>
            <a:pPr lvl="1" eaLnBrk="1" hangingPunct="1"/>
            <a:r>
              <a:rPr lang="es-ES_tradnl" altLang="es-MX" sz="2400" dirty="0" smtClean="0"/>
              <a:t>Todos los elementos de una población tienen la misma probabilidad de ser incluidos en la muestra</a:t>
            </a:r>
          </a:p>
          <a:p>
            <a:pPr eaLnBrk="1" hangingPunct="1"/>
            <a:r>
              <a:rPr lang="es-ES_tradnl" altLang="es-MX" dirty="0" smtClean="0"/>
              <a:t>Muestreo Sistemático</a:t>
            </a:r>
          </a:p>
          <a:p>
            <a:pPr lvl="1" eaLnBrk="1" hangingPunct="1"/>
            <a:r>
              <a:rPr lang="es-ES_tradnl" altLang="es-MX" sz="2400" dirty="0" smtClean="0"/>
              <a:t>Se selecciona el k-</a:t>
            </a:r>
            <a:r>
              <a:rPr lang="es-ES_tradnl" altLang="es-MX" sz="2400" dirty="0" err="1" smtClean="0"/>
              <a:t>ésimo</a:t>
            </a:r>
            <a:r>
              <a:rPr lang="es-ES_tradnl" altLang="es-MX" sz="2400" dirty="0" smtClean="0"/>
              <a:t> elemento de la lista</a:t>
            </a:r>
          </a:p>
          <a:p>
            <a:pPr eaLnBrk="1" hangingPunct="1"/>
            <a:r>
              <a:rPr lang="es-ES_tradnl" altLang="es-MX" dirty="0" smtClean="0"/>
              <a:t>Muestreo Estratificado</a:t>
            </a:r>
          </a:p>
          <a:p>
            <a:pPr lvl="1" eaLnBrk="1" hangingPunct="1"/>
            <a:r>
              <a:rPr lang="es-ES_tradnl" altLang="es-MX" sz="2400" dirty="0" smtClean="0"/>
              <a:t>Estrato es un conjunto homogéneo de elementos</a:t>
            </a:r>
          </a:p>
          <a:p>
            <a:pPr lvl="1" eaLnBrk="1" hangingPunct="1"/>
            <a:r>
              <a:rPr lang="es-ES_tradnl" altLang="es-MX" sz="2400" dirty="0" smtClean="0"/>
              <a:t>Los k estratos definidos son mutuamente excluyentes y exhaustivos</a:t>
            </a:r>
          </a:p>
          <a:p>
            <a:pPr lvl="1" eaLnBrk="1" hangingPunct="1"/>
            <a:r>
              <a:rPr lang="es-ES_tradnl" altLang="es-MX" sz="2400" dirty="0" smtClean="0"/>
              <a:t>Los elementos de cada estrato se seleccionan aleatoriamente</a:t>
            </a:r>
          </a:p>
        </p:txBody>
      </p:sp>
    </p:spTree>
    <p:extLst>
      <p:ext uri="{BB962C8B-B14F-4D97-AF65-F5344CB8AC3E}">
        <p14:creationId xmlns:p14="http://schemas.microsoft.com/office/powerpoint/2010/main" val="1186364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846138"/>
            <a:ext cx="8229600" cy="1143000"/>
          </a:xfrm>
        </p:spPr>
        <p:txBody>
          <a:bodyPr/>
          <a:lstStyle/>
          <a:p>
            <a:r>
              <a:rPr lang="es-ES_tradnl" altLang="es-MX" dirty="0"/>
              <a:t>Mecanismos para obtención de información</a:t>
            </a:r>
          </a:p>
        </p:txBody>
      </p:sp>
      <p:sp>
        <p:nvSpPr>
          <p:cNvPr id="22531" name="Rectangle 3"/>
          <p:cNvSpPr>
            <a:spLocks noGrp="1" noChangeArrowheads="1"/>
          </p:cNvSpPr>
          <p:nvPr>
            <p:ph type="body" idx="1"/>
          </p:nvPr>
        </p:nvSpPr>
        <p:spPr>
          <a:xfrm>
            <a:off x="457200" y="2459421"/>
            <a:ext cx="8229600" cy="3666742"/>
          </a:xfrm>
        </p:spPr>
        <p:txBody>
          <a:bodyPr/>
          <a:lstStyle/>
          <a:p>
            <a:r>
              <a:rPr lang="es-ES_tradnl" altLang="es-MX" dirty="0" smtClean="0"/>
              <a:t>Cuestionarios </a:t>
            </a:r>
            <a:r>
              <a:rPr lang="es-ES_tradnl" altLang="es-MX" dirty="0" err="1" smtClean="0"/>
              <a:t>autoadministrados</a:t>
            </a:r>
            <a:endParaRPr lang="es-ES_tradnl" altLang="es-MX" dirty="0" smtClean="0"/>
          </a:p>
          <a:p>
            <a:r>
              <a:rPr lang="es-ES_tradnl" altLang="es-MX" dirty="0" smtClean="0"/>
              <a:t>Cuestionarios aplicados cara a cara</a:t>
            </a:r>
          </a:p>
          <a:p>
            <a:r>
              <a:rPr lang="es-ES_tradnl" altLang="es-MX" dirty="0" smtClean="0"/>
              <a:t>Cuestionarios aplicados vía telefónica (CATI)</a:t>
            </a:r>
          </a:p>
          <a:p>
            <a:r>
              <a:rPr lang="es-ES_tradnl" altLang="es-MX" dirty="0" smtClean="0"/>
              <a:t>Grupos de Enfoque (</a:t>
            </a:r>
            <a:r>
              <a:rPr lang="es-ES_tradnl" altLang="es-MX" dirty="0" err="1" smtClean="0"/>
              <a:t>Focus-Group</a:t>
            </a:r>
            <a:r>
              <a:rPr lang="es-ES_tradnl" altLang="es-MX" dirty="0" smtClean="0"/>
              <a:t>)</a:t>
            </a:r>
            <a:endParaRPr lang="es-ES" altLang="es-MX" dirty="0" smtClean="0"/>
          </a:p>
        </p:txBody>
      </p:sp>
    </p:spTree>
    <p:extLst>
      <p:ext uri="{BB962C8B-B14F-4D97-AF65-F5344CB8AC3E}">
        <p14:creationId xmlns:p14="http://schemas.microsoft.com/office/powerpoint/2010/main" val="2291638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457200" y="724503"/>
            <a:ext cx="8229600" cy="490537"/>
          </a:xfrm>
        </p:spPr>
        <p:txBody>
          <a:bodyPr/>
          <a:lstStyle/>
          <a:p>
            <a:pPr eaLnBrk="1" hangingPunct="1"/>
            <a:r>
              <a:rPr lang="es-ES_tradnl" altLang="es-MX" dirty="0" smtClean="0"/>
              <a:t>Comparativo</a:t>
            </a:r>
            <a:endParaRPr lang="es-ES" altLang="es-MX" dirty="0" smtClean="0"/>
          </a:p>
        </p:txBody>
      </p:sp>
      <p:graphicFrame>
        <p:nvGraphicFramePr>
          <p:cNvPr id="269494" name="Group 182"/>
          <p:cNvGraphicFramePr>
            <a:graphicFrameLocks noGrp="1"/>
          </p:cNvGraphicFramePr>
          <p:nvPr>
            <p:ph idx="1"/>
            <p:extLst>
              <p:ext uri="{D42A27DB-BD31-4B8C-83A1-F6EECF244321}">
                <p14:modId xmlns:p14="http://schemas.microsoft.com/office/powerpoint/2010/main" val="1293007759"/>
              </p:ext>
            </p:extLst>
          </p:nvPr>
        </p:nvGraphicFramePr>
        <p:xfrm>
          <a:off x="1547812" y="1526381"/>
          <a:ext cx="4806555" cy="4686300"/>
        </p:xfrm>
        <a:graphic>
          <a:graphicData uri="http://schemas.openxmlformats.org/drawingml/2006/table">
            <a:tbl>
              <a:tblPr/>
              <a:tblGrid>
                <a:gridCol w="1458516"/>
                <a:gridCol w="1003697"/>
                <a:gridCol w="777479"/>
                <a:gridCol w="702469"/>
                <a:gridCol w="864394"/>
              </a:tblGrid>
              <a:tr h="29718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500" b="0" i="0" u="none" strike="noStrike" cap="none" normalizeH="0" baseline="0" dirty="0" smtClean="0">
                        <a:ln>
                          <a:noFill/>
                        </a:ln>
                        <a:solidFill>
                          <a:schemeClr val="tx1"/>
                        </a:solidFill>
                        <a:effectLst/>
                        <a:latin typeface="Arial" panose="020B0604020202020204" pitchFamily="34"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Auto</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Cara</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CATI</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Focus</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Profundidad</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Muestreo de contenido</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Validez</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dirty="0" smtClean="0">
                          <a:ln>
                            <a:noFill/>
                          </a:ln>
                          <a:solidFill>
                            <a:schemeClr val="tx1"/>
                          </a:solidFill>
                          <a:effectLst/>
                          <a:latin typeface="Arial" panose="020B0604020202020204" pitchFamily="34" charset="0"/>
                        </a:rPr>
                        <a:t>+</a:t>
                      </a:r>
                      <a:endParaRPr kumimoji="0" lang="es-ES" sz="1500" b="0" i="0" u="none" strike="noStrike" cap="none" normalizeH="0" baseline="0" dirty="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Costo por unidad</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Objetividad</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Tamaño de la muestra</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Registro de datos</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dirty="0" smtClean="0">
                          <a:ln>
                            <a:noFill/>
                          </a:ln>
                          <a:solidFill>
                            <a:schemeClr val="tx1"/>
                          </a:solidFill>
                          <a:effectLst/>
                          <a:latin typeface="Arial" panose="020B0604020202020204" pitchFamily="34" charset="0"/>
                        </a:rPr>
                        <a:t>Sesgo </a:t>
                      </a:r>
                      <a:r>
                        <a:rPr kumimoji="0" lang="es-ES_tradnl" sz="900" b="1" i="0" u="none" strike="noStrike" cap="none" normalizeH="0" baseline="0" dirty="0" smtClean="0">
                          <a:ln>
                            <a:noFill/>
                          </a:ln>
                          <a:solidFill>
                            <a:schemeClr val="tx1"/>
                          </a:solidFill>
                          <a:effectLst/>
                          <a:latin typeface="Arial" panose="020B0604020202020204" pitchFamily="34" charset="0"/>
                        </a:rPr>
                        <a:t>del entrevistador</a:t>
                      </a:r>
                      <a:endParaRPr kumimoji="0" lang="es-ES" sz="900" b="1" i="0" u="none" strike="noStrike" cap="none" normalizeH="0" baseline="0" dirty="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Variedad en métpdos de análisis</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dirty="0" smtClean="0">
                          <a:ln>
                            <a:noFill/>
                          </a:ln>
                          <a:solidFill>
                            <a:schemeClr val="tx1"/>
                          </a:solidFill>
                          <a:effectLst/>
                          <a:latin typeface="Arial" panose="020B0604020202020204" pitchFamily="34" charset="0"/>
                        </a:rPr>
                        <a:t>+</a:t>
                      </a:r>
                      <a:endParaRPr kumimoji="0" lang="es-ES" sz="1500" b="0" i="0" u="none" strike="noStrike" cap="none" normalizeH="0" baseline="0" dirty="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Facilidad en diseño</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Diversidad del diseño muestral</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Disponibilidad del marco muestral</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dirty="0" smtClean="0">
                          <a:ln>
                            <a:noFill/>
                          </a:ln>
                          <a:solidFill>
                            <a:schemeClr val="tx1"/>
                          </a:solidFill>
                          <a:effectLst/>
                          <a:latin typeface="Arial" panose="020B0604020202020204" pitchFamily="34" charset="0"/>
                        </a:rPr>
                        <a:t>+/-</a:t>
                      </a:r>
                      <a:endParaRPr kumimoji="0" lang="es-ES" sz="1500" b="0" i="0" u="none" strike="noStrike" cap="none" normalizeH="0" baseline="0" dirty="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dirty="0" smtClean="0">
                          <a:ln>
                            <a:noFill/>
                          </a:ln>
                          <a:solidFill>
                            <a:schemeClr val="tx1"/>
                          </a:solidFill>
                          <a:effectLst/>
                          <a:latin typeface="Arial" panose="020B0604020202020204" pitchFamily="34" charset="0"/>
                        </a:rPr>
                        <a:t>Tasa de retorno</a:t>
                      </a:r>
                      <a:endParaRPr kumimoji="0" lang="es-ES" sz="900" b="1" i="0" u="none" strike="noStrike" cap="none" normalizeH="0" baseline="0" dirty="0" smtClean="0">
                        <a:ln>
                          <a:noFill/>
                        </a:ln>
                        <a:solidFill>
                          <a:schemeClr val="tx1"/>
                        </a:solidFill>
                        <a:effectLst/>
                        <a:latin typeface="Arial" panose="020B0604020202020204" pitchFamily="34" charset="0"/>
                      </a:endParaRPr>
                    </a:p>
                  </a:txBody>
                  <a:tcPr marL="68580" marR="68580" marT="34274" marB="3427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74" marB="342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74" marB="342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74" marB="342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dirty="0" smtClean="0">
                          <a:ln>
                            <a:noFill/>
                          </a:ln>
                          <a:solidFill>
                            <a:schemeClr val="tx1"/>
                          </a:solidFill>
                          <a:effectLst/>
                          <a:latin typeface="Arial" panose="020B0604020202020204" pitchFamily="34" charset="0"/>
                        </a:rPr>
                        <a:t>+</a:t>
                      </a:r>
                      <a:endParaRPr kumimoji="0" lang="es-ES" sz="1500" b="0" i="0" u="none" strike="noStrike" cap="none" normalizeH="0" baseline="0" dirty="0" smtClean="0">
                        <a:ln>
                          <a:noFill/>
                        </a:ln>
                        <a:solidFill>
                          <a:schemeClr val="tx1"/>
                        </a:solidFill>
                        <a:effectLst/>
                        <a:latin typeface="Arial" panose="020B0604020202020204" pitchFamily="34" charset="0"/>
                      </a:endParaRPr>
                    </a:p>
                  </a:txBody>
                  <a:tcPr marL="68580" marR="68580" marT="34274" marB="3427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900">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900" b="1" i="0" u="none" strike="noStrike" cap="none" normalizeH="0" baseline="0" smtClean="0">
                          <a:ln>
                            <a:noFill/>
                          </a:ln>
                          <a:solidFill>
                            <a:schemeClr val="tx1"/>
                          </a:solidFill>
                          <a:effectLst/>
                          <a:latin typeface="Arial" panose="020B0604020202020204" pitchFamily="34" charset="0"/>
                        </a:rPr>
                        <a:t>Alta experiencia del entrevistador</a:t>
                      </a:r>
                      <a:endParaRPr kumimoji="0" lang="es-ES" sz="900" b="1" i="0" u="none" strike="noStrike" cap="none" normalizeH="0" baseline="0" smtClean="0">
                        <a:ln>
                          <a:noFill/>
                        </a:ln>
                        <a:solidFill>
                          <a:schemeClr val="tx1"/>
                        </a:solidFill>
                        <a:effectLst/>
                        <a:latin typeface="Arial" panose="020B0604020202020204" pitchFamily="34" charset="0"/>
                      </a:endParaRPr>
                    </a:p>
                  </a:txBody>
                  <a:tcPr marL="68580" marR="68580" marT="34274" marB="34274"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74" marB="342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74" marB="342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smtClean="0">
                          <a:ln>
                            <a:noFill/>
                          </a:ln>
                          <a:solidFill>
                            <a:schemeClr val="tx1"/>
                          </a:solidFill>
                          <a:effectLst/>
                          <a:latin typeface="Arial" panose="020B0604020202020204" pitchFamily="34" charset="0"/>
                        </a:rPr>
                        <a:t>-</a:t>
                      </a:r>
                      <a:endParaRPr kumimoji="0" lang="es-ES" sz="1500" b="0" i="0" u="none" strike="noStrike" cap="none" normalizeH="0" baseline="0" smtClean="0">
                        <a:ln>
                          <a:noFill/>
                        </a:ln>
                        <a:solidFill>
                          <a:schemeClr val="tx1"/>
                        </a:solidFill>
                        <a:effectLst/>
                        <a:latin typeface="Arial" panose="020B0604020202020204" pitchFamily="34" charset="0"/>
                      </a:endParaRPr>
                    </a:p>
                  </a:txBody>
                  <a:tcPr marL="68580" marR="68580" marT="34274" marB="3427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panose="020B0604020202020204" pitchFamily="34" charset="0"/>
                        </a:defRPr>
                      </a:lvl1pPr>
                      <a:lvl2pPr>
                        <a:spcBef>
                          <a:spcPct val="20000"/>
                        </a:spcBef>
                        <a:defRPr>
                          <a:solidFill>
                            <a:schemeClr val="tx1"/>
                          </a:solidFill>
                          <a:latin typeface="Arial" panose="020B0604020202020204" pitchFamily="34" charset="0"/>
                        </a:defRPr>
                      </a:lvl2pPr>
                      <a:lvl3pPr>
                        <a:spcBef>
                          <a:spcPct val="20000"/>
                        </a:spcBef>
                        <a:defRPr sz="1600">
                          <a:solidFill>
                            <a:schemeClr val="tx1"/>
                          </a:solidFill>
                          <a:latin typeface="Arial" panose="020B0604020202020204" pitchFamily="34" charset="0"/>
                        </a:defRPr>
                      </a:lvl3pPr>
                      <a:lvl4pPr>
                        <a:spcBef>
                          <a:spcPct val="20000"/>
                        </a:spcBef>
                        <a:defRPr sz="1400">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500" b="0" i="0" u="none" strike="noStrike" cap="none" normalizeH="0" baseline="0" dirty="0" smtClean="0">
                          <a:ln>
                            <a:noFill/>
                          </a:ln>
                          <a:solidFill>
                            <a:schemeClr val="tx1"/>
                          </a:solidFill>
                          <a:effectLst/>
                          <a:latin typeface="Arial" panose="020B0604020202020204" pitchFamily="34" charset="0"/>
                        </a:rPr>
                        <a:t>+</a:t>
                      </a:r>
                      <a:endParaRPr kumimoji="0" lang="es-ES" sz="1500" b="0" i="0" u="none" strike="noStrike" cap="none" normalizeH="0" baseline="0" dirty="0" smtClean="0">
                        <a:ln>
                          <a:noFill/>
                        </a:ln>
                        <a:solidFill>
                          <a:schemeClr val="tx1"/>
                        </a:solidFill>
                        <a:effectLst/>
                        <a:latin typeface="Arial" panose="020B0604020202020204" pitchFamily="34" charset="0"/>
                      </a:endParaRPr>
                    </a:p>
                  </a:txBody>
                  <a:tcPr marL="68580" marR="68580" marT="34274" marB="34274"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001564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ciidet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Tema1ciidet2014.thmx</Template>
  <TotalTime>124</TotalTime>
  <Words>1896</Words>
  <Application>Microsoft Office PowerPoint</Application>
  <PresentationFormat>Presentación en pantalla (4:3)</PresentationFormat>
  <Paragraphs>314</Paragraphs>
  <Slides>35</Slides>
  <Notes>0</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35</vt:i4>
      </vt:variant>
    </vt:vector>
  </HeadingPairs>
  <TitlesOfParts>
    <vt:vector size="43" baseType="lpstr">
      <vt:lpstr>ＭＳ Ｐゴシック</vt:lpstr>
      <vt:lpstr>Arial</vt:lpstr>
      <vt:lpstr>Calibri</vt:lpstr>
      <vt:lpstr>Monotype Sorts</vt:lpstr>
      <vt:lpstr>Symbol</vt:lpstr>
      <vt:lpstr>Times New Roman</vt:lpstr>
      <vt:lpstr>Tema1ciidet2014</vt:lpstr>
      <vt:lpstr>Microsoft Excel Worksheet</vt:lpstr>
      <vt:lpstr>Aspectos generales de la investigación educativa en el SNIT </vt:lpstr>
      <vt:lpstr>Descripción general</vt:lpstr>
      <vt:lpstr>Diseño</vt:lpstr>
      <vt:lpstr>Población y Muestra</vt:lpstr>
      <vt:lpstr>Presentación de PowerPoint</vt:lpstr>
      <vt:lpstr>Población y Muestra</vt:lpstr>
      <vt:lpstr>Población y Muestra</vt:lpstr>
      <vt:lpstr>Mecanismos para obtención de información</vt:lpstr>
      <vt:lpstr>Comparativo</vt:lpstr>
      <vt:lpstr>El cuestionario</vt:lpstr>
      <vt:lpstr>El modelo IEA</vt:lpstr>
      <vt:lpstr>Preguntas de investigación</vt:lpstr>
      <vt:lpstr>Preguntas de investigación</vt:lpstr>
      <vt:lpstr>Preguntas de investigación</vt:lpstr>
      <vt:lpstr>Tipos de variables</vt:lpstr>
      <vt:lpstr>Niveles de Medición</vt:lpstr>
      <vt:lpstr>Escala nominal</vt:lpstr>
      <vt:lpstr>Escala ordinal</vt:lpstr>
      <vt:lpstr>Escala intervalar</vt:lpstr>
      <vt:lpstr>Escala de razón</vt:lpstr>
      <vt:lpstr>Indicadores</vt:lpstr>
      <vt:lpstr>Indicadores</vt:lpstr>
      <vt:lpstr>Presentación de PowerPoint</vt:lpstr>
      <vt:lpstr>Confiabilidad</vt:lpstr>
      <vt:lpstr>Tipos de Confiabilidad</vt:lpstr>
      <vt:lpstr>Validez</vt:lpstr>
      <vt:lpstr>Tipos de Validez</vt:lpstr>
      <vt:lpstr>Presentación de PowerPoint</vt:lpstr>
      <vt:lpstr>Procedimientos estadísticos</vt:lpstr>
      <vt:lpstr>Consideraciones necesarias</vt:lpstr>
      <vt:lpstr>Estadísticos descriptivos</vt:lpstr>
      <vt:lpstr>Tipos de estadísticos descriptivos</vt:lpstr>
      <vt:lpstr>Estadísticos inferenciales</vt:lpstr>
      <vt:lpstr>Tipos de estadísticos inferenciales</vt:lpstr>
      <vt:lpstr>Mapa de procedimientos estadísticos</vt:lpstr>
    </vt:vector>
  </TitlesOfParts>
  <Company>CIIDET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XV Congreso Internacional  de Investigación Educativa</dc:title>
  <dc:creator>Comunicación</dc:creator>
  <cp:lastModifiedBy>Roberto de la Torre</cp:lastModifiedBy>
  <cp:revision>11</cp:revision>
  <dcterms:created xsi:type="dcterms:W3CDTF">2014-06-09T18:50:24Z</dcterms:created>
  <dcterms:modified xsi:type="dcterms:W3CDTF">2014-06-17T04:50:03Z</dcterms:modified>
</cp:coreProperties>
</file>