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2"/>
  </p:notesMasterIdLst>
  <p:sldIdLst>
    <p:sldId id="256" r:id="rId2"/>
    <p:sldId id="273" r:id="rId3"/>
    <p:sldId id="275" r:id="rId4"/>
    <p:sldId id="274" r:id="rId5"/>
    <p:sldId id="257" r:id="rId6"/>
    <p:sldId id="258" r:id="rId7"/>
    <p:sldId id="259" r:id="rId8"/>
    <p:sldId id="260" r:id="rId9"/>
    <p:sldId id="261" r:id="rId10"/>
    <p:sldId id="262" r:id="rId11"/>
    <p:sldId id="271" r:id="rId12"/>
    <p:sldId id="264" r:id="rId13"/>
    <p:sldId id="263" r:id="rId14"/>
    <p:sldId id="276" r:id="rId15"/>
    <p:sldId id="265" r:id="rId16"/>
    <p:sldId id="266" r:id="rId17"/>
    <p:sldId id="267" r:id="rId18"/>
    <p:sldId id="272" r:id="rId19"/>
    <p:sldId id="268" r:id="rId20"/>
    <p:sldId id="269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 snapToGrid="0" snapToObjects="1">
      <p:cViewPr varScale="1">
        <p:scale>
          <a:sx n="70" d="100"/>
          <a:sy n="70" d="100"/>
        </p:scale>
        <p:origin x="8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5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CDB0F-63B1-4E36-8620-122EFA529DF5}" type="datetimeFigureOut">
              <a:rPr lang="es-MX" smtClean="0"/>
              <a:t>16/06/2014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0C3C6-3F00-4B0E-A19B-075B4A668E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0105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0A26CC-F729-4554-BE45-AA3A26182468}" type="slidenum">
              <a:rPr lang="en-U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s-MX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MX" smtClean="0"/>
          </a:p>
        </p:txBody>
      </p:sp>
    </p:spTree>
    <p:extLst>
      <p:ext uri="{BB962C8B-B14F-4D97-AF65-F5344CB8AC3E}">
        <p14:creationId xmlns:p14="http://schemas.microsoft.com/office/powerpoint/2010/main" val="401081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BF8A97-6F49-4457-AA42-14FFE665E784}" type="slidenum">
              <a:rPr lang="en-U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s-MX" smtClean="0">
              <a:solidFill>
                <a:srgbClr val="000000"/>
              </a:solidFill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MX" smtClean="0"/>
          </a:p>
        </p:txBody>
      </p:sp>
    </p:spTree>
    <p:extLst>
      <p:ext uri="{BB962C8B-B14F-4D97-AF65-F5344CB8AC3E}">
        <p14:creationId xmlns:p14="http://schemas.microsoft.com/office/powerpoint/2010/main" val="1702529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242096-FD7E-42CE-8CB0-6F592B940752}" type="slidenum">
              <a:rPr lang="en-U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s-MX" smtClean="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MX" smtClean="0"/>
          </a:p>
        </p:txBody>
      </p:sp>
    </p:spTree>
    <p:extLst>
      <p:ext uri="{BB962C8B-B14F-4D97-AF65-F5344CB8AC3E}">
        <p14:creationId xmlns:p14="http://schemas.microsoft.com/office/powerpoint/2010/main" val="321237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26518-A772-E245-BCCF-2ABBA46D7A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165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BC0BA-A760-1C4B-9A79-6395914210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46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63F54-9FF5-7245-AC80-BED519AD54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15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343B9-6313-4344-9F7F-F44DD02293C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05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F82EDF-4C28-4FDC-9870-26B35C41B0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461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4AC12A2-F143-49C9-892E-C40773D7AA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617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DEC9FD6-21C2-474B-BEF7-186143DCE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4000" dirty="0" smtClean="0"/>
              <a:t>Aspectos generales de la investigación educativa en el SNIT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468914"/>
            <a:ext cx="6400800" cy="1752600"/>
          </a:xfrm>
        </p:spPr>
        <p:txBody>
          <a:bodyPr>
            <a:normAutofit/>
          </a:bodyPr>
          <a:lstStyle/>
          <a:p>
            <a:r>
              <a:rPr lang="es-ES" sz="2800" i="1" dirty="0" smtClean="0">
                <a:solidFill>
                  <a:schemeClr val="tx1"/>
                </a:solidFill>
              </a:rPr>
              <a:t>Lógica de la estadística inferencial</a:t>
            </a:r>
            <a:endParaRPr lang="es-ES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6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4889"/>
            <a:ext cx="8229600" cy="1143000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Procedimiento…</a:t>
            </a:r>
            <a:endParaRPr lang="es-ES" altLang="es-MX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s-ES_tradnl" altLang="es-MX" dirty="0"/>
              <a:t>Al mismo tiempo, construye una variable aleatoria T a partir de los valores observados en la muestra. A T se le conoce como </a:t>
            </a:r>
            <a:r>
              <a:rPr lang="es-ES_tradnl" altLang="es-MX" i="1" dirty="0"/>
              <a:t>Estadístico de Prueba</a:t>
            </a:r>
            <a:r>
              <a:rPr lang="es-ES_tradnl" altLang="es-MX" dirty="0"/>
              <a:t>.</a:t>
            </a:r>
            <a:endParaRPr lang="es-ES" altLang="es-MX" dirty="0"/>
          </a:p>
          <a:p>
            <a:r>
              <a:rPr lang="es-ES_tradnl" altLang="es-MX" sz="2800" dirty="0" smtClean="0"/>
              <a:t>Construye </a:t>
            </a:r>
            <a:r>
              <a:rPr lang="es-ES_tradnl" altLang="es-MX" sz="2800" dirty="0" smtClean="0"/>
              <a:t>dos regiones:</a:t>
            </a:r>
          </a:p>
          <a:p>
            <a:pPr lvl="1"/>
            <a:r>
              <a:rPr lang="es-ES_tradnl" altLang="es-MX" dirty="0" smtClean="0"/>
              <a:t>Región de Aceptación</a:t>
            </a:r>
          </a:p>
          <a:p>
            <a:pPr lvl="2"/>
            <a:r>
              <a:rPr lang="es-ES_tradnl" altLang="es-MX" dirty="0" smtClean="0"/>
              <a:t>RA = Todos los posibles valores que puede tomar T tal que conducen a aceptar H</a:t>
            </a:r>
            <a:r>
              <a:rPr lang="es-ES_tradnl" altLang="es-MX" dirty="0"/>
              <a:t>o</a:t>
            </a:r>
            <a:r>
              <a:rPr lang="es-ES_tradnl" altLang="es-MX" dirty="0" smtClean="0"/>
              <a:t>.</a:t>
            </a:r>
          </a:p>
          <a:p>
            <a:pPr lvl="1"/>
            <a:r>
              <a:rPr lang="es-ES_tradnl" altLang="es-MX" dirty="0" smtClean="0"/>
              <a:t>Región de Rechazo</a:t>
            </a:r>
          </a:p>
          <a:p>
            <a:pPr lvl="2"/>
            <a:r>
              <a:rPr lang="es-ES_tradnl" altLang="es-MX" dirty="0" smtClean="0"/>
              <a:t>RR = Todos los posibles valores que puede tomar T tal que conducen a rechazar H</a:t>
            </a:r>
            <a:r>
              <a:rPr lang="es-ES_tradnl" altLang="es-MX" dirty="0"/>
              <a:t>o</a:t>
            </a:r>
            <a:r>
              <a:rPr lang="es-ES_tradnl" altLang="es-MX" dirty="0" smtClean="0"/>
              <a:t>.</a:t>
            </a:r>
            <a:endParaRPr lang="es-ES" altLang="es-MX" dirty="0" smtClean="0"/>
          </a:p>
        </p:txBody>
      </p:sp>
    </p:spTree>
    <p:extLst>
      <p:ext uri="{BB962C8B-B14F-4D97-AF65-F5344CB8AC3E}">
        <p14:creationId xmlns:p14="http://schemas.microsoft.com/office/powerpoint/2010/main" val="244103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9826"/>
            <a:ext cx="8229600" cy="1143000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Procedimiento…</a:t>
            </a:r>
            <a:endParaRPr lang="es-ES" altLang="es-MX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altLang="es-MX" dirty="0" smtClean="0"/>
              <a:t>Extrae </a:t>
            </a:r>
            <a:r>
              <a:rPr lang="es-ES_tradnl" altLang="es-MX" dirty="0" smtClean="0"/>
              <a:t>la muestra y a partir de cómo definió T calcula su valor usando los datos de la muestra</a:t>
            </a:r>
          </a:p>
          <a:p>
            <a:r>
              <a:rPr lang="es-ES_tradnl" altLang="es-MX" dirty="0" smtClean="0"/>
              <a:t>Y entonces decide:</a:t>
            </a:r>
          </a:p>
          <a:p>
            <a:pPr lvl="1"/>
            <a:r>
              <a:rPr lang="es-ES_tradnl" altLang="es-MX" dirty="0" smtClean="0"/>
              <a:t>Si el valor calculado de T cae en RA, entonces acepta H</a:t>
            </a:r>
            <a:r>
              <a:rPr lang="es-ES_tradnl" altLang="es-MX" dirty="0"/>
              <a:t>o</a:t>
            </a:r>
            <a:endParaRPr lang="es-ES_tradnl" altLang="es-MX" dirty="0" smtClean="0"/>
          </a:p>
          <a:p>
            <a:pPr lvl="1"/>
            <a:r>
              <a:rPr lang="es-ES_tradnl" altLang="es-MX" dirty="0" smtClean="0"/>
              <a:t>Si el valor calculado de T cae en RR, entonces rechaza H</a:t>
            </a:r>
            <a:r>
              <a:rPr lang="es-ES_tradnl" altLang="es-MX" dirty="0"/>
              <a:t>o</a:t>
            </a:r>
            <a:endParaRPr lang="es-ES_tradnl" altLang="es-MX" dirty="0" smtClean="0"/>
          </a:p>
          <a:p>
            <a:pPr lvl="1" eaLnBrk="1" hangingPunct="1"/>
            <a:endParaRPr lang="es-ES" altLang="es-MX" dirty="0" smtClean="0"/>
          </a:p>
        </p:txBody>
      </p:sp>
    </p:spTree>
    <p:extLst>
      <p:ext uri="{BB962C8B-B14F-4D97-AF65-F5344CB8AC3E}">
        <p14:creationId xmlns:p14="http://schemas.microsoft.com/office/powerpoint/2010/main" val="63192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6178"/>
            <a:ext cx="8229600" cy="1143000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Resumen del procedimiento de </a:t>
            </a:r>
            <a:r>
              <a:rPr lang="es-ES_tradnl" altLang="es-MX" dirty="0" err="1" smtClean="0"/>
              <a:t>PdeH</a:t>
            </a:r>
            <a:endParaRPr lang="es-ES" altLang="es-MX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>
              <a:buFontTx/>
              <a:buAutoNum type="arabicPeriod"/>
            </a:pPr>
            <a:r>
              <a:rPr lang="en-US" altLang="es-MX" dirty="0" err="1" smtClean="0"/>
              <a:t>Construcción</a:t>
            </a:r>
            <a:r>
              <a:rPr lang="en-US" altLang="es-MX" dirty="0" smtClean="0"/>
              <a:t> </a:t>
            </a:r>
            <a:r>
              <a:rPr lang="en-US" altLang="es-MX" dirty="0" smtClean="0"/>
              <a:t>de </a:t>
            </a:r>
            <a:r>
              <a:rPr lang="en-US" altLang="es-MX" dirty="0" err="1" smtClean="0"/>
              <a:t>las</a:t>
            </a:r>
            <a:r>
              <a:rPr lang="en-US" altLang="es-MX" dirty="0" smtClean="0"/>
              <a:t> </a:t>
            </a:r>
            <a:r>
              <a:rPr lang="en-US" altLang="es-MX" dirty="0" err="1" smtClean="0"/>
              <a:t>hipótesis</a:t>
            </a:r>
            <a:r>
              <a:rPr lang="en-US" altLang="es-MX" dirty="0" smtClean="0"/>
              <a:t> </a:t>
            </a:r>
            <a:r>
              <a:rPr lang="en-US" altLang="es-MX" dirty="0" err="1" smtClean="0"/>
              <a:t>nula</a:t>
            </a:r>
            <a:r>
              <a:rPr lang="en-US" altLang="es-MX" dirty="0" smtClean="0"/>
              <a:t> y </a:t>
            </a:r>
            <a:r>
              <a:rPr lang="en-US" altLang="es-MX" dirty="0" err="1" smtClean="0"/>
              <a:t>alternativa</a:t>
            </a:r>
            <a:endParaRPr lang="en-US" altLang="es-MX" dirty="0" smtClean="0"/>
          </a:p>
          <a:p>
            <a:pPr marL="228600">
              <a:buFontTx/>
              <a:buAutoNum type="arabicPeriod"/>
            </a:pPr>
            <a:r>
              <a:rPr lang="en-US" altLang="es-MX" dirty="0" err="1" smtClean="0"/>
              <a:t>Selección</a:t>
            </a:r>
            <a:r>
              <a:rPr lang="en-US" altLang="es-MX" dirty="0" smtClean="0"/>
              <a:t> del </a:t>
            </a:r>
            <a:r>
              <a:rPr lang="en-US" altLang="es-MX" dirty="0" err="1" smtClean="0"/>
              <a:t>Estadístico</a:t>
            </a:r>
            <a:r>
              <a:rPr lang="en-US" altLang="es-MX" dirty="0" smtClean="0"/>
              <a:t> de </a:t>
            </a:r>
            <a:r>
              <a:rPr lang="en-US" altLang="es-MX" dirty="0" err="1" smtClean="0"/>
              <a:t>Prueba</a:t>
            </a:r>
            <a:endParaRPr lang="en-US" altLang="es-MX" dirty="0" smtClean="0"/>
          </a:p>
          <a:p>
            <a:pPr marL="228600">
              <a:buFontTx/>
              <a:buAutoNum type="arabicPeriod"/>
            </a:pPr>
            <a:r>
              <a:rPr lang="en-US" altLang="es-MX" dirty="0" err="1" smtClean="0"/>
              <a:t>Construcción</a:t>
            </a:r>
            <a:r>
              <a:rPr lang="en-US" altLang="es-MX" dirty="0" smtClean="0"/>
              <a:t> de la </a:t>
            </a:r>
            <a:r>
              <a:rPr lang="en-US" altLang="es-MX" dirty="0" err="1" smtClean="0"/>
              <a:t>región</a:t>
            </a:r>
            <a:r>
              <a:rPr lang="en-US" altLang="es-MX" dirty="0" smtClean="0"/>
              <a:t> de </a:t>
            </a:r>
            <a:r>
              <a:rPr lang="en-US" altLang="es-MX" dirty="0" err="1" smtClean="0"/>
              <a:t>rechazo</a:t>
            </a:r>
            <a:endParaRPr lang="en-US" altLang="es-MX" dirty="0" smtClean="0"/>
          </a:p>
          <a:p>
            <a:pPr marL="228600">
              <a:buFontTx/>
              <a:buAutoNum type="arabicPeriod"/>
            </a:pPr>
            <a:r>
              <a:rPr lang="en-US" altLang="es-MX" dirty="0" err="1" smtClean="0"/>
              <a:t>Construcción</a:t>
            </a:r>
            <a:r>
              <a:rPr lang="en-US" altLang="es-MX" dirty="0" smtClean="0"/>
              <a:t> de la </a:t>
            </a:r>
            <a:r>
              <a:rPr lang="en-US" altLang="es-MX" dirty="0" err="1" smtClean="0"/>
              <a:t>regla</a:t>
            </a:r>
            <a:r>
              <a:rPr lang="en-US" altLang="es-MX" dirty="0" smtClean="0"/>
              <a:t> de </a:t>
            </a:r>
            <a:r>
              <a:rPr lang="en-US" altLang="es-MX" dirty="0" err="1" smtClean="0"/>
              <a:t>decisión</a:t>
            </a:r>
            <a:endParaRPr lang="en-US" altLang="es-MX" dirty="0" smtClean="0"/>
          </a:p>
          <a:p>
            <a:pPr marL="228600">
              <a:buFontTx/>
              <a:buAutoNum type="arabicPeriod"/>
            </a:pPr>
            <a:r>
              <a:rPr lang="en-US" altLang="es-MX" dirty="0" err="1" smtClean="0"/>
              <a:t>Cálculo</a:t>
            </a:r>
            <a:r>
              <a:rPr lang="en-US" altLang="es-MX" dirty="0" smtClean="0"/>
              <a:t> del </a:t>
            </a:r>
            <a:r>
              <a:rPr lang="en-US" altLang="es-MX" dirty="0" err="1" smtClean="0"/>
              <a:t>estadístico</a:t>
            </a:r>
            <a:r>
              <a:rPr lang="en-US" altLang="es-MX" dirty="0" smtClean="0"/>
              <a:t> de </a:t>
            </a:r>
            <a:r>
              <a:rPr lang="en-US" altLang="es-MX" dirty="0" err="1" smtClean="0"/>
              <a:t>prueba</a:t>
            </a:r>
            <a:endParaRPr lang="en-US" altLang="es-MX" dirty="0" smtClean="0"/>
          </a:p>
          <a:p>
            <a:pPr marL="228600">
              <a:buFontTx/>
              <a:buAutoNum type="arabicPeriod"/>
            </a:pPr>
            <a:r>
              <a:rPr lang="en-US" altLang="es-MX" dirty="0" err="1" smtClean="0"/>
              <a:t>Decisión</a:t>
            </a:r>
            <a:r>
              <a:rPr lang="en-US" altLang="es-MX" dirty="0" smtClean="0"/>
              <a:t> </a:t>
            </a:r>
            <a:r>
              <a:rPr lang="en-US" altLang="es-MX" dirty="0" err="1" smtClean="0"/>
              <a:t>Estadística</a:t>
            </a:r>
            <a:endParaRPr lang="es-ES" altLang="es-MX" dirty="0" smtClean="0"/>
          </a:p>
        </p:txBody>
      </p:sp>
    </p:spTree>
    <p:extLst>
      <p:ext uri="{BB962C8B-B14F-4D97-AF65-F5344CB8AC3E}">
        <p14:creationId xmlns:p14="http://schemas.microsoft.com/office/powerpoint/2010/main" val="388736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70674"/>
            <a:ext cx="8229600" cy="490537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Errores en una </a:t>
            </a:r>
            <a:r>
              <a:rPr lang="es-ES_tradnl" altLang="es-MX" dirty="0" err="1" smtClean="0"/>
              <a:t>PdeH</a:t>
            </a:r>
            <a:endParaRPr lang="es-ES" altLang="es-MX" dirty="0" smtClean="0"/>
          </a:p>
        </p:txBody>
      </p:sp>
      <p:graphicFrame>
        <p:nvGraphicFramePr>
          <p:cNvPr id="260193" name="Group 9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4553316"/>
              </p:ext>
            </p:extLst>
          </p:nvPr>
        </p:nvGraphicFramePr>
        <p:xfrm>
          <a:off x="1751694" y="1638529"/>
          <a:ext cx="6491553" cy="3711392"/>
        </p:xfrm>
        <a:graphic>
          <a:graphicData uri="http://schemas.openxmlformats.org/drawingml/2006/table">
            <a:tbl>
              <a:tblPr/>
              <a:tblGrid>
                <a:gridCol w="1224592"/>
                <a:gridCol w="1470321"/>
                <a:gridCol w="1898320"/>
                <a:gridCol w="1898320"/>
              </a:tblGrid>
              <a:tr h="9278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278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84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84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5514" y="1863038"/>
            <a:ext cx="1707028" cy="40237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437" y="4086929"/>
            <a:ext cx="963251" cy="67671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2923" y="2825443"/>
            <a:ext cx="1085182" cy="4023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4294" y="3787372"/>
            <a:ext cx="871804" cy="4023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7704" y="3821611"/>
            <a:ext cx="1719221" cy="40237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81644" y="2842324"/>
            <a:ext cx="676715" cy="4023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91136" y="4691932"/>
            <a:ext cx="1018120" cy="40237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0390" y="4728287"/>
            <a:ext cx="1719221" cy="40237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37199" y="4728287"/>
            <a:ext cx="1176630" cy="40237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04250" y="3787372"/>
            <a:ext cx="1231499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77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6" name="Group 9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503456"/>
              </p:ext>
            </p:extLst>
          </p:nvPr>
        </p:nvGraphicFramePr>
        <p:xfrm>
          <a:off x="1751694" y="1638529"/>
          <a:ext cx="6491553" cy="3711392"/>
        </p:xfrm>
        <a:graphic>
          <a:graphicData uri="http://schemas.openxmlformats.org/drawingml/2006/table">
            <a:tbl>
              <a:tblPr/>
              <a:tblGrid>
                <a:gridCol w="1224592"/>
                <a:gridCol w="1470321"/>
                <a:gridCol w="1898320"/>
                <a:gridCol w="1898320"/>
              </a:tblGrid>
              <a:tr h="9278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Estado real de H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278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Verdadera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Falsa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84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Decisión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sobre H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Aceptar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Decisión Correcta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Error Tipo II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84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Rechazar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Error Tipo I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Decisión Correcta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204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s-ES_tradnl" altLang="es-MX" dirty="0"/>
              <a:t>Errores en una </a:t>
            </a:r>
            <a:r>
              <a:rPr lang="es-ES_tradnl" altLang="es-MX" dirty="0" err="1" smtClean="0"/>
              <a:t>PdeH</a:t>
            </a:r>
            <a:endParaRPr lang="es-ES_tradnl" altLang="es-MX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43501"/>
          </a:xfrm>
        </p:spPr>
        <p:txBody>
          <a:bodyPr/>
          <a:lstStyle/>
          <a:p>
            <a:pPr lvl="1" eaLnBrk="1" hangingPunct="1"/>
            <a:r>
              <a:rPr lang="es-ES_tradnl" altLang="es-MX" sz="2000" dirty="0" smtClean="0"/>
              <a:t>Dado </a:t>
            </a:r>
            <a:r>
              <a:rPr lang="es-ES_tradnl" altLang="es-MX" sz="2000" dirty="0" smtClean="0"/>
              <a:t>que no se sabe cuál es el verdadero estado de H</a:t>
            </a:r>
            <a:r>
              <a:rPr lang="es-ES_tradnl" altLang="es-MX" sz="2000" dirty="0"/>
              <a:t>o</a:t>
            </a:r>
            <a:r>
              <a:rPr lang="es-ES_tradnl" altLang="es-MX" sz="2000" dirty="0" smtClean="0"/>
              <a:t>, no podemos saber cuál es el error que se está cometiendo al aceptar o rechazar la hipótesis </a:t>
            </a:r>
            <a:r>
              <a:rPr lang="es-ES_tradnl" altLang="es-MX" sz="2000" dirty="0" smtClean="0"/>
              <a:t>nula, sin </a:t>
            </a:r>
            <a:r>
              <a:rPr lang="es-ES_tradnl" altLang="es-MX" sz="2000" dirty="0" smtClean="0"/>
              <a:t>embargo, se puede calcular la probabilidad de cometer cualquiera de dos tipos de error</a:t>
            </a:r>
          </a:p>
          <a:p>
            <a:pPr lvl="1" eaLnBrk="1" hangingPunct="1"/>
            <a:r>
              <a:rPr lang="es-ES_tradnl" altLang="es-MX" sz="2000" dirty="0" smtClean="0"/>
              <a:t>Se define entonces:</a:t>
            </a:r>
          </a:p>
          <a:p>
            <a:pPr lvl="2" eaLnBrk="1" hangingPunct="1"/>
            <a:endParaRPr lang="es-ES" altLang="es-MX" sz="1200" dirty="0" smtClean="0"/>
          </a:p>
          <a:p>
            <a:pPr lvl="2" eaLnBrk="1" hangingPunct="1"/>
            <a:endParaRPr lang="es-ES" altLang="es-MX" sz="1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317" y="3454090"/>
            <a:ext cx="7194483" cy="73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3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Imagen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9" y="1263254"/>
            <a:ext cx="8074819" cy="3506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97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980010" y="2888456"/>
            <a:ext cx="48065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MX" sz="1800" b="1">
                <a:solidFill>
                  <a:srgbClr val="000000"/>
                </a:solidFill>
              </a:rPr>
              <a:t>ESTIMACIÓN</a:t>
            </a:r>
            <a:endParaRPr lang="en-US" altLang="es-MX" sz="18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42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Tipos de estimación</a:t>
            </a:r>
            <a:endParaRPr lang="es-ES" altLang="es-MX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altLang="es-MX" sz="2800" b="1" dirty="0" smtClean="0"/>
              <a:t>Estimación </a:t>
            </a:r>
            <a:r>
              <a:rPr lang="es-ES" altLang="es-MX" sz="2800" b="1" dirty="0"/>
              <a:t>Puntual</a:t>
            </a:r>
          </a:p>
          <a:p>
            <a:pPr lvl="1">
              <a:lnSpc>
                <a:spcPct val="80000"/>
              </a:lnSpc>
            </a:pPr>
            <a:r>
              <a:rPr lang="es-ES_tradnl" altLang="es-MX" dirty="0"/>
              <a:t>Es la determinación de un valor sobre la escala numérica calculado a partir de una muestra y que sirve como un valor aproximado del valor exacto desconocido de un parámetro.</a:t>
            </a:r>
            <a:endParaRPr lang="es-ES" altLang="es-MX" b="1" dirty="0"/>
          </a:p>
          <a:p>
            <a:pPr>
              <a:lnSpc>
                <a:spcPct val="80000"/>
              </a:lnSpc>
            </a:pPr>
            <a:r>
              <a:rPr lang="es-ES" altLang="es-MX" sz="2800" b="1" dirty="0"/>
              <a:t>Estimación </a:t>
            </a:r>
            <a:r>
              <a:rPr lang="es-ES" altLang="es-MX" sz="2800" b="1" dirty="0" err="1"/>
              <a:t>Intervalar</a:t>
            </a:r>
            <a:endParaRPr lang="es-ES" altLang="es-MX" sz="2800" b="1" dirty="0"/>
          </a:p>
          <a:p>
            <a:pPr lvl="1">
              <a:lnSpc>
                <a:spcPct val="80000"/>
              </a:lnSpc>
            </a:pPr>
            <a:r>
              <a:rPr lang="es-ES_tradnl" altLang="es-MX" dirty="0"/>
              <a:t>Es la determinación de dos cantidades numéricas que dependen de los valores de la muestra y en cuyo intervalo se incluye el valor desconocido del parámetro, con una cierta probabilidad. Incluye también una medida del error que se comete en la estimación</a:t>
            </a:r>
            <a:r>
              <a:rPr lang="es-ES_tradnl" altLang="es-MX" dirty="0" smtClean="0"/>
              <a:t>.</a:t>
            </a:r>
            <a:endParaRPr lang="es-ES" altLang="es-MX" b="1" i="1" dirty="0"/>
          </a:p>
        </p:txBody>
      </p:sp>
    </p:spTree>
    <p:extLst>
      <p:ext uri="{BB962C8B-B14F-4D97-AF65-F5344CB8AC3E}">
        <p14:creationId xmlns:p14="http://schemas.microsoft.com/office/powerpoint/2010/main" val="424433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5343"/>
            <a:ext cx="8229600" cy="573206"/>
          </a:xfrm>
        </p:spPr>
        <p:txBody>
          <a:bodyPr/>
          <a:lstStyle/>
          <a:p>
            <a:r>
              <a:rPr lang="es-ES" altLang="es-MX" b="1" i="1" dirty="0"/>
              <a:t>Características de un </a:t>
            </a:r>
            <a:r>
              <a:rPr lang="es-ES" altLang="es-MX" b="1" i="1" dirty="0" smtClean="0"/>
              <a:t>Estimador</a:t>
            </a:r>
            <a:endParaRPr lang="es-ES" altLang="es-MX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s-ES" altLang="es-MX" sz="2400" b="1" dirty="0" err="1" smtClean="0"/>
              <a:t>Insesgado</a:t>
            </a:r>
            <a:endParaRPr lang="es-ES" altLang="es-MX" sz="2400" b="1" dirty="0"/>
          </a:p>
          <a:p>
            <a:pPr lvl="2" eaLnBrk="1" hangingPunct="1">
              <a:lnSpc>
                <a:spcPct val="80000"/>
              </a:lnSpc>
            </a:pPr>
            <a:r>
              <a:rPr lang="es-ES_tradnl" altLang="es-MX" dirty="0"/>
              <a:t>Un estimador es </a:t>
            </a:r>
            <a:r>
              <a:rPr lang="es-ES_tradnl" altLang="es-MX" dirty="0" err="1"/>
              <a:t>insesgado</a:t>
            </a:r>
            <a:r>
              <a:rPr lang="es-ES_tradnl" altLang="es-MX" dirty="0"/>
              <a:t> o imparcial si su valor esperado es igual al parámetro que está estimando</a:t>
            </a:r>
            <a:endParaRPr lang="es-ES" altLang="es-MX" b="1" dirty="0"/>
          </a:p>
          <a:p>
            <a:pPr lvl="1" eaLnBrk="1" hangingPunct="1">
              <a:lnSpc>
                <a:spcPct val="80000"/>
              </a:lnSpc>
            </a:pPr>
            <a:r>
              <a:rPr lang="es-ES" altLang="es-MX" sz="2400" b="1" dirty="0"/>
              <a:t>Eficiente</a:t>
            </a:r>
          </a:p>
          <a:p>
            <a:pPr lvl="2" eaLnBrk="1" hangingPunct="1">
              <a:lnSpc>
                <a:spcPct val="80000"/>
              </a:lnSpc>
            </a:pPr>
            <a:r>
              <a:rPr lang="es-ES_tradnl" altLang="es-MX" dirty="0"/>
              <a:t>Un estimador es eficiente si tiene un error estándar menor al error estándar de otro estimador del mismo parámetro.</a:t>
            </a:r>
            <a:endParaRPr lang="es-ES" altLang="es-MX" b="1" dirty="0"/>
          </a:p>
          <a:p>
            <a:pPr lvl="1" eaLnBrk="1" hangingPunct="1">
              <a:lnSpc>
                <a:spcPct val="80000"/>
              </a:lnSpc>
            </a:pPr>
            <a:r>
              <a:rPr lang="es-ES" altLang="es-MX" sz="2400" b="1" dirty="0"/>
              <a:t>Consistente</a:t>
            </a:r>
          </a:p>
          <a:p>
            <a:pPr lvl="2" eaLnBrk="1" hangingPunct="1">
              <a:lnSpc>
                <a:spcPct val="80000"/>
              </a:lnSpc>
            </a:pPr>
            <a:r>
              <a:rPr lang="es-ES_tradnl" altLang="es-MX" dirty="0"/>
              <a:t>Un estimador es consistente si sus propiedades mejoran conforme aumenta el tamaño de la muestra.</a:t>
            </a:r>
            <a:endParaRPr lang="es-ES" altLang="es-MX" b="1" dirty="0"/>
          </a:p>
          <a:p>
            <a:pPr lvl="1" eaLnBrk="1" hangingPunct="1">
              <a:lnSpc>
                <a:spcPct val="80000"/>
              </a:lnSpc>
            </a:pPr>
            <a:r>
              <a:rPr lang="es-ES" altLang="es-MX" sz="2400" b="1" dirty="0"/>
              <a:t>Suficiente</a:t>
            </a:r>
          </a:p>
          <a:p>
            <a:pPr lvl="2" eaLnBrk="1" hangingPunct="1">
              <a:lnSpc>
                <a:spcPct val="80000"/>
              </a:lnSpc>
            </a:pPr>
            <a:r>
              <a:rPr lang="es-ES_tradnl" altLang="es-MX" dirty="0"/>
              <a:t>Un estimador es suficiente si utiliza toda la información contenida en la muestra</a:t>
            </a:r>
            <a:endParaRPr lang="es-ES" altLang="es-MX" dirty="0"/>
          </a:p>
        </p:txBody>
      </p:sp>
    </p:spTree>
    <p:extLst>
      <p:ext uri="{BB962C8B-B14F-4D97-AF65-F5344CB8AC3E}">
        <p14:creationId xmlns:p14="http://schemas.microsoft.com/office/powerpoint/2010/main" val="340802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lipse 33"/>
          <p:cNvSpPr/>
          <p:nvPr/>
        </p:nvSpPr>
        <p:spPr>
          <a:xfrm>
            <a:off x="185386" y="1595495"/>
            <a:ext cx="2524835" cy="253848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pSp>
        <p:nvGrpSpPr>
          <p:cNvPr id="33" name="Grupo 32"/>
          <p:cNvGrpSpPr/>
          <p:nvPr/>
        </p:nvGrpSpPr>
        <p:grpSpPr>
          <a:xfrm>
            <a:off x="832801" y="2143407"/>
            <a:ext cx="1132764" cy="1026130"/>
            <a:chOff x="4572000" y="1924334"/>
            <a:chExt cx="1132764" cy="1026130"/>
          </a:xfrm>
        </p:grpSpPr>
        <p:sp>
          <p:nvSpPr>
            <p:cNvPr id="32" name="Elipse 31"/>
            <p:cNvSpPr/>
            <p:nvPr/>
          </p:nvSpPr>
          <p:spPr>
            <a:xfrm>
              <a:off x="4572000" y="1924334"/>
              <a:ext cx="1132764" cy="102613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Elipse 26"/>
            <p:cNvSpPr/>
            <p:nvPr/>
          </p:nvSpPr>
          <p:spPr>
            <a:xfrm>
              <a:off x="4951863" y="2133599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Elipse 27"/>
            <p:cNvSpPr/>
            <p:nvPr/>
          </p:nvSpPr>
          <p:spPr>
            <a:xfrm>
              <a:off x="5088340" y="2322393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Elipse 28"/>
            <p:cNvSpPr/>
            <p:nvPr/>
          </p:nvSpPr>
          <p:spPr>
            <a:xfrm>
              <a:off x="4831308" y="2363336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0" name="Elipse 29"/>
            <p:cNvSpPr/>
            <p:nvPr/>
          </p:nvSpPr>
          <p:spPr>
            <a:xfrm>
              <a:off x="5197522" y="2122226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Elipse 30"/>
            <p:cNvSpPr/>
            <p:nvPr/>
          </p:nvSpPr>
          <p:spPr>
            <a:xfrm>
              <a:off x="5197522" y="2538483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720490" y="2041322"/>
            <a:ext cx="1633183" cy="1614985"/>
            <a:chOff x="1529687" y="2140875"/>
            <a:chExt cx="1633183" cy="1614985"/>
          </a:xfrm>
        </p:grpSpPr>
        <p:sp>
          <p:nvSpPr>
            <p:cNvPr id="16" name="Elipse 15"/>
            <p:cNvSpPr/>
            <p:nvPr/>
          </p:nvSpPr>
          <p:spPr>
            <a:xfrm>
              <a:off x="1702559" y="2140875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2018733" y="2172719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Elipse 17"/>
            <p:cNvSpPr/>
            <p:nvPr/>
          </p:nvSpPr>
          <p:spPr>
            <a:xfrm>
              <a:off x="2375849" y="2627645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723030" y="3146260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/>
            <p:cNvSpPr/>
            <p:nvPr/>
          </p:nvSpPr>
          <p:spPr>
            <a:xfrm>
              <a:off x="2521423" y="3162182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2187054" y="3633030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3053688" y="2616545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964142" y="2902875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Elipse 23"/>
            <p:cNvSpPr/>
            <p:nvPr/>
          </p:nvSpPr>
          <p:spPr>
            <a:xfrm>
              <a:off x="1584278" y="3394194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Elipse 24"/>
            <p:cNvSpPr/>
            <p:nvPr/>
          </p:nvSpPr>
          <p:spPr>
            <a:xfrm>
              <a:off x="1529687" y="2677960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Elipse 25"/>
            <p:cNvSpPr/>
            <p:nvPr/>
          </p:nvSpPr>
          <p:spPr>
            <a:xfrm>
              <a:off x="2830775" y="3423764"/>
              <a:ext cx="109182" cy="1228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ángulo 44"/>
              <p:cNvSpPr/>
              <p:nvPr/>
            </p:nvSpPr>
            <p:spPr>
              <a:xfrm>
                <a:off x="588020" y="2298081"/>
                <a:ext cx="1740605" cy="388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=f(X</a:t>
                </a:r>
                <a:r>
                  <a:rPr lang="es-MX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,X</a:t>
                </a:r>
                <a:r>
                  <a:rPr lang="es-MX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,X</a:t>
                </a:r>
                <a:r>
                  <a:rPr lang="es-MX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…X</a:t>
                </a:r>
                <a:r>
                  <a:rPr lang="es-MX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s-MX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5" name="Rectángulo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20" y="2298081"/>
                <a:ext cx="1740605" cy="388696"/>
              </a:xfrm>
              <a:prstGeom prst="rect">
                <a:avLst/>
              </a:prstGeom>
              <a:blipFill rotWithShape="0">
                <a:blip r:embed="rId2"/>
                <a:stretch>
                  <a:fillRect t="-7813" r="-3147" b="-2031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ángulo 52"/>
              <p:cNvSpPr/>
              <p:nvPr/>
            </p:nvSpPr>
            <p:spPr>
              <a:xfrm>
                <a:off x="2710221" y="3455675"/>
                <a:ext cx="1721369" cy="4012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MX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=f(X</a:t>
                </a:r>
                <a:r>
                  <a:rPr lang="es-MX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,X</a:t>
                </a:r>
                <a:r>
                  <a:rPr lang="es-MX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,X</a:t>
                </a:r>
                <a:r>
                  <a:rPr lang="es-MX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…</a:t>
                </a:r>
                <a:r>
                  <a:rPr lang="es-MX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s-MX" baseline="-250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s-MX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s-MX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3" name="Rectángulo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221" y="3455675"/>
                <a:ext cx="1721369" cy="401264"/>
              </a:xfrm>
              <a:prstGeom prst="rect">
                <a:avLst/>
              </a:prstGeom>
              <a:blipFill rotWithShape="0">
                <a:blip r:embed="rId3"/>
                <a:stretch>
                  <a:fillRect t="-6061" r="-2837" b="-1969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ángulo 53"/>
              <p:cNvSpPr/>
              <p:nvPr/>
            </p:nvSpPr>
            <p:spPr>
              <a:xfrm>
                <a:off x="4346243" y="1824309"/>
                <a:ext cx="4572000" cy="25676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1"/>
                <a:r>
                  <a:rPr lang="es-ES" sz="2000" dirty="0"/>
                  <a:t>Prueba de Hipótesis: Se asume que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dirty="0"/>
                  <a:t> tiene un valor determinado y a partir del valor que </a:t>
                </a:r>
                <a:r>
                  <a:rPr lang="es-ES" sz="2000" dirty="0"/>
                  <a:t>toma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altLang="es-MX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altLang="es-MX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s-ES" altLang="es-MX" sz="2000" dirty="0"/>
                  <a:t> </a:t>
                </a:r>
                <a:r>
                  <a:rPr lang="es-ES" sz="2000" dirty="0"/>
                  <a:t>se decide si el supuesto valor de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dirty="0"/>
                  <a:t> es cierto o falso. Esto es equivalente a decir que se “</a:t>
                </a:r>
                <a:r>
                  <a:rPr lang="es-ES" sz="2000" dirty="0" err="1"/>
                  <a:t>hipotetiza</a:t>
                </a:r>
                <a:r>
                  <a:rPr lang="es-ES" sz="2000" dirty="0"/>
                  <a:t>” que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dirty="0"/>
                  <a:t> tiene un valor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baseline="-25000" dirty="0"/>
                  <a:t>0</a:t>
                </a:r>
                <a:r>
                  <a:rPr lang="es-ES" sz="2000" dirty="0"/>
                  <a:t> y luego se dice si la hipótesis es cierta o falsa</a:t>
                </a:r>
                <a:r>
                  <a:rPr lang="es-ES" sz="2000" dirty="0"/>
                  <a:t>.</a:t>
                </a:r>
              </a:p>
            </p:txBody>
          </p:sp>
        </mc:Choice>
        <mc:Fallback>
          <p:sp>
            <p:nvSpPr>
              <p:cNvPr id="54" name="Rectángulo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243" y="1824309"/>
                <a:ext cx="4572000" cy="2567626"/>
              </a:xfrm>
              <a:prstGeom prst="rect">
                <a:avLst/>
              </a:prstGeom>
              <a:blipFill rotWithShape="0">
                <a:blip r:embed="rId4"/>
                <a:stretch>
                  <a:fillRect t="-950" r="-2133" b="-356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ángulo 54"/>
              <p:cNvSpPr/>
              <p:nvPr/>
            </p:nvSpPr>
            <p:spPr>
              <a:xfrm>
                <a:off x="4346243" y="4438122"/>
                <a:ext cx="4572000" cy="72096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1"/>
                <a:r>
                  <a:rPr lang="es-ES" sz="2000" dirty="0"/>
                  <a:t>Estimación: Se dice que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dirty="0"/>
                  <a:t>=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altLang="es-MX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altLang="es-MX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s-ES" altLang="es-MX" sz="2000" dirty="0"/>
                  <a:t> con una cierta probabilidad</a:t>
                </a:r>
              </a:p>
            </p:txBody>
          </p:sp>
        </mc:Choice>
        <mc:Fallback>
          <p:sp>
            <p:nvSpPr>
              <p:cNvPr id="55" name="Rectángulo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243" y="4438122"/>
                <a:ext cx="4572000" cy="720967"/>
              </a:xfrm>
              <a:prstGeom prst="rect">
                <a:avLst/>
              </a:prstGeom>
              <a:blipFill rotWithShape="0">
                <a:blip r:embed="rId5"/>
                <a:stretch>
                  <a:fillRect t="-2542" b="-1525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15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C -0.00798 0.0081 -0.01701 0.01597 -0.02101 0.02592 C -0.025 0.03704 -0.02708 0.05 -0.02899 0.06296 C -0.03107 0.07592 -0.02899 0.08704 -0.02708 0.09907 C -0.025 0.10995 -0.02205 0.12199 -0.01493 0.13194 C -0.00903 0.1419 0.00104 0.15 0.01198 0.15602 C 0.02205 0.16204 0.03403 0.16597 0.04601 0.16805 C 0.05799 0.16991 0.06997 0.16991 0.08108 0.16805 C 0.09306 0.16597 0.10399 0.16111 0.11302 0.15301 C 0.12205 0.14606 0.13004 0.13704 0.13403 0.12592 C 0.13906 0.11597 0.14097 0.10208 0.14097 0.09097 C 0.14202 0.08009 0.14097 0.0669 0.13594 0.05602 C 0.13108 0.04606 0.12205 0.03796 0.11007 0.03403 C 0.09792 0.03102 0.08594 0.03495 0.07795 0.0419 C 0.07101 0.04907 0.06597 0.05995 0.06493 0.07292 C 0.06493 0.08611 0.06597 0.09792 0.07101 0.1081 C 0.07604 0.11805 0.075 0.11991 0.09497 0.1331 C 0.11302 0.14699 0.13108 0.14305 0.14202 0.14398 C 0.15295 0.14398 0.16198 0.14004 0.17292 0.13611 C 0.18507 0.13102 0.19497 0.12199 0.20208 0.11389 C 0.20903 0.10602 0.21198 0.09606 0.21597 0.08009 C 0.21893 0.06389 0.21893 0.05602 0.21893 0.04398 C 0.21893 0.03194 0.21893 0.01991 0.21893 0.0081 " pathEditMode="relative" rAng="0" ptsTypes="AAAAAAAAAAAAAAAAAAAAAAA">
                                      <p:cBhvr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4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3" grpId="0"/>
      <p:bldP spid="5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5462"/>
            <a:ext cx="8229600" cy="721649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Error de estimación</a:t>
            </a:r>
            <a:endParaRPr lang="es-ES" altLang="es-MX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32361"/>
          </a:xfrm>
        </p:spPr>
        <p:txBody>
          <a:bodyPr/>
          <a:lstStyle/>
          <a:p>
            <a:r>
              <a:rPr lang="es-ES_tradnl" altLang="es-MX" dirty="0" smtClean="0"/>
              <a:t>Un </a:t>
            </a:r>
            <a:r>
              <a:rPr lang="es-ES_tradnl" altLang="es-MX" dirty="0" smtClean="0"/>
              <a:t>estimador es un valor que construye a partir de los datos de una muestra</a:t>
            </a:r>
          </a:p>
          <a:p>
            <a:r>
              <a:rPr lang="es-ES_tradnl" altLang="es-MX" dirty="0" smtClean="0"/>
              <a:t>El error de estimación se define como el valor absoluto de la diferencia entre el valor del parámetro y el valor del </a:t>
            </a:r>
            <a:r>
              <a:rPr lang="es-ES_tradnl" altLang="es-MX" dirty="0" smtClean="0"/>
              <a:t>estimado, pero </a:t>
            </a:r>
            <a:r>
              <a:rPr lang="es-ES_tradnl" altLang="es-MX" dirty="0" smtClean="0"/>
              <a:t>dado que no se conoce el parámetro, entonces no se puede conocer el error de estimación</a:t>
            </a:r>
          </a:p>
          <a:p>
            <a:r>
              <a:rPr lang="es-ES_tradnl" altLang="es-MX" dirty="0" smtClean="0"/>
              <a:t>Pero… </a:t>
            </a:r>
          </a:p>
          <a:p>
            <a:r>
              <a:rPr lang="es-ES_tradnl" altLang="es-MX" dirty="0" smtClean="0"/>
              <a:t>mundo </a:t>
            </a:r>
            <a:r>
              <a:rPr lang="es-ES_tradnl" altLang="es-MX" dirty="0" smtClean="0"/>
              <a:t>feliz, se puede calcular la probabilidad de cometer ese error</a:t>
            </a:r>
          </a:p>
          <a:p>
            <a:pPr lvl="1" eaLnBrk="1" hangingPunct="1"/>
            <a:endParaRPr lang="es-ES" altLang="es-MX" dirty="0" smtClean="0"/>
          </a:p>
        </p:txBody>
      </p:sp>
    </p:spTree>
    <p:extLst>
      <p:ext uri="{BB962C8B-B14F-4D97-AF65-F5344CB8AC3E}">
        <p14:creationId xmlns:p14="http://schemas.microsoft.com/office/powerpoint/2010/main" val="424994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02686"/>
            <a:ext cx="8229600" cy="1143000"/>
          </a:xfrm>
        </p:spPr>
        <p:txBody>
          <a:bodyPr/>
          <a:lstStyle/>
          <a:p>
            <a:r>
              <a:rPr lang="es-MX" sz="3200" dirty="0" smtClean="0"/>
              <a:t>Relación entre parámetro y estadístico</a:t>
            </a:r>
            <a:endParaRPr lang="es-MX" sz="3200" dirty="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347031"/>
              </p:ext>
            </p:extLst>
          </p:nvPr>
        </p:nvGraphicFramePr>
        <p:xfrm>
          <a:off x="173881" y="2634019"/>
          <a:ext cx="8512919" cy="147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Document" r:id="rId3" imgW="5978644" imgH="874225" progId="Word.Document.12">
                  <p:embed/>
                </p:oleObj>
              </mc:Choice>
              <mc:Fallback>
                <p:oleObj name="Document" r:id="rId3" imgW="5978644" imgH="87422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881" y="2634019"/>
                        <a:ext cx="8512919" cy="1477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3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4889"/>
            <a:ext cx="8229600" cy="1143000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Lógica de la estadística inferencial</a:t>
            </a:r>
            <a:endParaRPr lang="es-ES" altLang="es-MX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497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746009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s-ES" sz="2400" dirty="0" smtClean="0"/>
                  <a:t>Sea </a:t>
                </a:r>
                <a:r>
                  <a:rPr lang="es-ES" sz="2400" dirty="0">
                    <a:sym typeface="Symbol" panose="05050102010706020507" pitchFamily="18" charset="2"/>
                  </a:rPr>
                  <a:t></a:t>
                </a:r>
                <a:r>
                  <a:rPr lang="es-ES" sz="2400" dirty="0"/>
                  <a:t> un parámetro poblacional desconocido. Se extrae una muestra aleatoria de tamaño n de la </a:t>
                </a:r>
                <a:r>
                  <a:rPr lang="es-ES" sz="2400" dirty="0" smtClean="0"/>
                  <a:t>población.</a:t>
                </a:r>
              </a:p>
              <a:p>
                <a:pPr>
                  <a:lnSpc>
                    <a:spcPct val="90000"/>
                  </a:lnSpc>
                </a:pPr>
                <a:r>
                  <a:rPr lang="es-ES" altLang="es-MX" sz="2400" dirty="0" smtClean="0"/>
                  <a:t>Sea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altLang="es-MX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altLang="es-MX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  <m:r>
                      <a:rPr lang="es-MX" altLang="es-MX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altLang="es-MX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altLang="es-MX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MX" altLang="es-MX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altLang="es-MX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s-MX" altLang="es-MX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MX" altLang="es-MX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s-MX" altLang="es-MX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altLang="es-MX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s-MX" altLang="es-MX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MX" altLang="es-MX" sz="24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s-MX" altLang="es-MX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altLang="es-MX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s-MX" altLang="es-MX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s-ES" altLang="es-MX" sz="2400" dirty="0" smtClean="0"/>
                  <a:t> un estadístico a partir de combinar de </a:t>
                </a:r>
                <a:r>
                  <a:rPr lang="es-ES" sz="2400" dirty="0" smtClean="0"/>
                  <a:t>alguna </a:t>
                </a:r>
                <a:r>
                  <a:rPr lang="es-ES" sz="2400" dirty="0"/>
                  <a:t>forma los datos contenidos en la </a:t>
                </a:r>
                <a:r>
                  <a:rPr lang="es-ES" sz="2400" dirty="0" smtClean="0"/>
                  <a:t>muestra.</a:t>
                </a:r>
              </a:p>
              <a:p>
                <a:r>
                  <a:rPr lang="es-ES_tradnl" sz="2400" dirty="0"/>
                  <a:t>El establecimiento del valor desconocido de </a:t>
                </a:r>
                <a:r>
                  <a:rPr lang="es-ES_tradnl" sz="2400" dirty="0">
                    <a:sym typeface="Symbol" panose="05050102010706020507" pitchFamily="18" charset="2"/>
                  </a:rPr>
                  <a:t></a:t>
                </a:r>
                <a:r>
                  <a:rPr lang="es-ES_tradnl" sz="2400" dirty="0"/>
                  <a:t> puede tomar dos variantes:</a:t>
                </a:r>
                <a:endParaRPr lang="es-MX" sz="2400" dirty="0"/>
              </a:p>
              <a:p>
                <a:pPr lvl="1"/>
                <a:r>
                  <a:rPr lang="es-ES" sz="2000" dirty="0"/>
                  <a:t>Prueba de Hipótesis: Se asume que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dirty="0"/>
                  <a:t> tiene un valor determinado y a partir del valor que </a:t>
                </a:r>
                <a:r>
                  <a:rPr lang="es-ES" sz="2000" dirty="0" smtClean="0"/>
                  <a:t>toma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altLang="es-MX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altLang="es-MX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s-ES" altLang="es-MX" sz="2000" dirty="0" smtClean="0"/>
                  <a:t> </a:t>
                </a:r>
                <a:r>
                  <a:rPr lang="es-ES" sz="2000" dirty="0"/>
                  <a:t>se decide si el supuesto valor de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dirty="0"/>
                  <a:t> es cierto o falso. Esto es equivalente a decir que se “</a:t>
                </a:r>
                <a:r>
                  <a:rPr lang="es-ES" sz="2000" dirty="0" err="1"/>
                  <a:t>hipotetiza</a:t>
                </a:r>
                <a:r>
                  <a:rPr lang="es-ES" sz="2000" dirty="0"/>
                  <a:t>” que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dirty="0"/>
                  <a:t> tiene un valor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baseline="-25000" dirty="0"/>
                  <a:t>0</a:t>
                </a:r>
                <a:r>
                  <a:rPr lang="es-ES" sz="2000" dirty="0"/>
                  <a:t> y luego se dice si la hipótesis es cierta o falsa</a:t>
                </a:r>
                <a:r>
                  <a:rPr lang="es-ES" sz="2000" dirty="0" smtClean="0"/>
                  <a:t>.</a:t>
                </a:r>
              </a:p>
              <a:p>
                <a:pPr lvl="1"/>
                <a:r>
                  <a:rPr lang="es-ES" sz="2000" dirty="0"/>
                  <a:t>Estimación: Se dice que </a:t>
                </a:r>
                <a:r>
                  <a:rPr lang="es-ES" sz="2000" dirty="0">
                    <a:sym typeface="Symbol" panose="05050102010706020507" pitchFamily="18" charset="2"/>
                  </a:rPr>
                  <a:t></a:t>
                </a:r>
                <a:r>
                  <a:rPr lang="es-ES" sz="2000" dirty="0" smtClean="0"/>
                  <a:t>=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altLang="es-MX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altLang="es-MX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s-ES" altLang="es-MX" sz="2000" dirty="0" smtClean="0"/>
                  <a:t> con una cierta probabilidad</a:t>
                </a:r>
                <a:endParaRPr lang="es-ES" altLang="es-MX" sz="2000" dirty="0" smtClean="0"/>
              </a:p>
            </p:txBody>
          </p:sp>
        </mc:Choice>
        <mc:Fallback>
          <p:sp>
            <p:nvSpPr>
              <p:cNvPr id="25497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746009"/>
              </a:xfrm>
              <a:blipFill rotWithShape="0">
                <a:blip r:embed="rId2"/>
                <a:stretch>
                  <a:fillRect l="-963" t="-2057" r="-125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8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980010" y="2888456"/>
            <a:ext cx="48065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MX" sz="1800" b="1">
                <a:solidFill>
                  <a:srgbClr val="000000"/>
                </a:solidFill>
              </a:rPr>
              <a:t>PRUEBA DE HIPÓTESIS</a:t>
            </a:r>
            <a:endParaRPr lang="en-US" altLang="es-MX" sz="18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99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877"/>
            <a:ext cx="8229600" cy="844478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Definiciones </a:t>
            </a:r>
            <a:r>
              <a:rPr lang="es-ES_tradnl" altLang="es-MX" dirty="0" smtClean="0"/>
              <a:t>Básicas</a:t>
            </a:r>
            <a:endParaRPr lang="es-ES" altLang="es-MX" dirty="0" smtClean="0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4600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altLang="es-MX" sz="2000" dirty="0"/>
              <a:t>Variable Aleatoria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1800" dirty="0"/>
              <a:t>Se realiza un experimento aleatorio (uno que no se sabe de antemano cuál será el resultado, pero es posible listar todos los posibles resultados)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1800" dirty="0"/>
              <a:t>A la lista de todos los posibles resultados se le conoce como Espacio </a:t>
            </a:r>
            <a:r>
              <a:rPr lang="es-ES_tradnl" altLang="es-MX" sz="1800" dirty="0" err="1"/>
              <a:t>Muestral</a:t>
            </a:r>
            <a:endParaRPr lang="es-ES_tradnl" altLang="es-MX" sz="1800" dirty="0"/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1800" dirty="0"/>
              <a:t>A cada posible resultado (a cada elemento de la lista) se le asigna un valor mediante una fórmula o función, a la que llamaremos X.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1800" dirty="0"/>
              <a:t>X tomará distintos valores. Cada valor dependerá del resultado del experimento y a cada valor del resultado del experimento corresponde uno y sólo un valor de X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1800" dirty="0"/>
              <a:t>Entonces decimos que X es una variable aleatoria y que X tiene una distribución de probabilidad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1800" dirty="0"/>
              <a:t>El comportamiento de X está regulado entonces por su función de probabilidad y los parámetros que regulan esa función.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1800" dirty="0"/>
              <a:t>Para estudiar una variable aleatoria es suficiente conocer cuál es su función de probabilidad y los parámetros que la regulan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dirty="0" smtClean="0"/>
              <a:t>Fácil, ¿o no?</a:t>
            </a:r>
            <a:endParaRPr lang="es-ES" altLang="es-MX" dirty="0" smtClean="0"/>
          </a:p>
        </p:txBody>
      </p:sp>
    </p:spTree>
    <p:extLst>
      <p:ext uri="{BB962C8B-B14F-4D97-AF65-F5344CB8AC3E}">
        <p14:creationId xmlns:p14="http://schemas.microsoft.com/office/powerpoint/2010/main" val="199858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4889"/>
            <a:ext cx="8229600" cy="858126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Más definiciones básicas</a:t>
            </a:r>
            <a:endParaRPr lang="es-ES" altLang="es-MX" dirty="0" smtClean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s-MX" sz="2400" b="1" dirty="0" err="1" smtClean="0"/>
              <a:t>Hipótesis</a:t>
            </a:r>
            <a:r>
              <a:rPr lang="en-US" altLang="es-MX" sz="2400" b="1" dirty="0" smtClean="0"/>
              <a:t> </a:t>
            </a:r>
            <a:r>
              <a:rPr lang="en-US" altLang="es-MX" sz="2400" b="1" dirty="0" err="1" smtClean="0"/>
              <a:t>Estadística</a:t>
            </a:r>
            <a:r>
              <a:rPr lang="en-US" altLang="es-MX" sz="2400" dirty="0" smtClean="0"/>
              <a:t>: </a:t>
            </a:r>
            <a:r>
              <a:rPr lang="en-US" altLang="es-MX" sz="2400" dirty="0" err="1" smtClean="0"/>
              <a:t>Es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una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declaración</a:t>
            </a:r>
            <a:r>
              <a:rPr lang="en-US" altLang="es-MX" sz="2400" dirty="0" smtClean="0"/>
              <a:t> o </a:t>
            </a:r>
            <a:r>
              <a:rPr lang="en-US" altLang="es-MX" sz="2400" dirty="0" err="1" smtClean="0"/>
              <a:t>proposición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acerca</a:t>
            </a:r>
            <a:r>
              <a:rPr lang="en-US" altLang="es-MX" sz="2400" dirty="0" smtClean="0"/>
              <a:t> del valor de </a:t>
            </a:r>
            <a:r>
              <a:rPr lang="en-US" altLang="es-MX" sz="2400" dirty="0" err="1" smtClean="0"/>
              <a:t>uno</a:t>
            </a:r>
            <a:r>
              <a:rPr lang="en-US" altLang="es-MX" sz="2400" dirty="0" smtClean="0"/>
              <a:t> o </a:t>
            </a:r>
            <a:r>
              <a:rPr lang="en-US" altLang="es-MX" sz="2400" dirty="0" err="1" smtClean="0"/>
              <a:t>más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parámetros</a:t>
            </a:r>
            <a:r>
              <a:rPr lang="en-US" altLang="es-MX" sz="2400" dirty="0" smtClean="0"/>
              <a:t> o </a:t>
            </a:r>
            <a:r>
              <a:rPr lang="en-US" altLang="es-MX" sz="2400" dirty="0" err="1" smtClean="0"/>
              <a:t>acerca</a:t>
            </a:r>
            <a:r>
              <a:rPr lang="en-US" altLang="es-MX" sz="2400" dirty="0" smtClean="0"/>
              <a:t> de la forma de </a:t>
            </a:r>
            <a:r>
              <a:rPr lang="en-US" altLang="es-MX" sz="2400" dirty="0" err="1" smtClean="0"/>
              <a:t>una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distribución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poblacional</a:t>
            </a:r>
            <a:r>
              <a:rPr lang="en-US" altLang="es-MX" sz="2400" dirty="0" smtClean="0"/>
              <a:t>.</a:t>
            </a:r>
            <a:r>
              <a:rPr lang="es-ES" altLang="es-MX" sz="2400" dirty="0" smtClean="0"/>
              <a:t> </a:t>
            </a:r>
          </a:p>
          <a:p>
            <a:pPr eaLnBrk="1" hangingPunct="1"/>
            <a:r>
              <a:rPr lang="en-US" altLang="es-MX" sz="2400" b="1" dirty="0" err="1" smtClean="0"/>
              <a:t>Hipótesis</a:t>
            </a:r>
            <a:r>
              <a:rPr lang="en-US" altLang="es-MX" sz="2400" b="1" dirty="0" smtClean="0"/>
              <a:t> Nula: </a:t>
            </a:r>
            <a:r>
              <a:rPr lang="en-US" altLang="es-MX" sz="2400" dirty="0" err="1" smtClean="0"/>
              <a:t>Es</a:t>
            </a:r>
            <a:r>
              <a:rPr lang="en-US" altLang="es-MX" sz="2400" dirty="0" smtClean="0"/>
              <a:t> la </a:t>
            </a:r>
            <a:r>
              <a:rPr lang="en-US" altLang="es-MX" sz="2400" dirty="0" err="1" smtClean="0"/>
              <a:t>hipótesis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que</a:t>
            </a:r>
            <a:r>
              <a:rPr lang="en-US" altLang="es-MX" sz="2400" dirty="0" smtClean="0"/>
              <a:t> se </a:t>
            </a:r>
            <a:r>
              <a:rPr lang="en-US" altLang="es-MX" sz="2400" dirty="0" err="1" smtClean="0"/>
              <a:t>pretende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probar</a:t>
            </a:r>
            <a:endParaRPr lang="en-US" altLang="es-MX" sz="2400" dirty="0" smtClean="0"/>
          </a:p>
          <a:p>
            <a:pPr eaLnBrk="1" hangingPunct="1"/>
            <a:r>
              <a:rPr lang="en-US" altLang="es-MX" sz="2400" b="1" dirty="0" err="1" smtClean="0"/>
              <a:t>Prueba</a:t>
            </a:r>
            <a:r>
              <a:rPr lang="en-US" altLang="es-MX" sz="2400" b="1" dirty="0" smtClean="0"/>
              <a:t> de </a:t>
            </a:r>
            <a:r>
              <a:rPr lang="en-US" altLang="es-MX" sz="2400" b="1" dirty="0" err="1" smtClean="0"/>
              <a:t>Hipótesis</a:t>
            </a:r>
            <a:r>
              <a:rPr lang="en-US" altLang="es-MX" sz="2400" b="1" dirty="0" smtClean="0"/>
              <a:t>: </a:t>
            </a:r>
            <a:r>
              <a:rPr lang="en-US" altLang="es-MX" sz="2400" dirty="0" err="1" smtClean="0"/>
              <a:t>Es</a:t>
            </a:r>
            <a:r>
              <a:rPr lang="en-US" altLang="es-MX" sz="2400" dirty="0" smtClean="0"/>
              <a:t> un </a:t>
            </a:r>
            <a:r>
              <a:rPr lang="en-US" altLang="es-MX" sz="2400" dirty="0" err="1" smtClean="0"/>
              <a:t>procedimiento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que</a:t>
            </a:r>
            <a:r>
              <a:rPr lang="en-US" altLang="es-MX" sz="2400" dirty="0" smtClean="0"/>
              <a:t> se </a:t>
            </a:r>
            <a:r>
              <a:rPr lang="en-US" altLang="es-MX" sz="2400" dirty="0" err="1" smtClean="0"/>
              <a:t>basa</a:t>
            </a:r>
            <a:r>
              <a:rPr lang="en-US" altLang="es-MX" sz="2400" dirty="0" smtClean="0"/>
              <a:t> en los </a:t>
            </a:r>
            <a:r>
              <a:rPr lang="en-US" altLang="es-MX" sz="2400" dirty="0" err="1" smtClean="0"/>
              <a:t>valores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observados</a:t>
            </a:r>
            <a:r>
              <a:rPr lang="en-US" altLang="es-MX" sz="2400" dirty="0" smtClean="0"/>
              <a:t> de </a:t>
            </a:r>
            <a:r>
              <a:rPr lang="en-US" altLang="es-MX" sz="2400" dirty="0" err="1" smtClean="0"/>
              <a:t>una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muestra</a:t>
            </a:r>
            <a:r>
              <a:rPr lang="en-US" altLang="es-MX" sz="2400" dirty="0" smtClean="0"/>
              <a:t> para </a:t>
            </a:r>
            <a:r>
              <a:rPr lang="en-US" altLang="es-MX" sz="2400" dirty="0" err="1" smtClean="0"/>
              <a:t>decidir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si</a:t>
            </a:r>
            <a:r>
              <a:rPr lang="en-US" altLang="es-MX" sz="2400" dirty="0" smtClean="0"/>
              <a:t> se </a:t>
            </a:r>
            <a:r>
              <a:rPr lang="en-US" altLang="es-MX" sz="2400" dirty="0" err="1" smtClean="0"/>
              <a:t>acepta</a:t>
            </a:r>
            <a:r>
              <a:rPr lang="en-US" altLang="es-MX" sz="2400" dirty="0" smtClean="0"/>
              <a:t> o </a:t>
            </a:r>
            <a:r>
              <a:rPr lang="en-US" altLang="es-MX" sz="2400" dirty="0" err="1" smtClean="0"/>
              <a:t>rechaza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una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hipótesis</a:t>
            </a:r>
            <a:endParaRPr lang="en-US" altLang="es-MX" sz="2400" dirty="0" smtClean="0"/>
          </a:p>
          <a:p>
            <a:pPr eaLnBrk="1" hangingPunct="1"/>
            <a:r>
              <a:rPr lang="en-US" altLang="es-MX" sz="2400" b="1" dirty="0" err="1" smtClean="0"/>
              <a:t>Región</a:t>
            </a:r>
            <a:r>
              <a:rPr lang="en-US" altLang="es-MX" sz="2400" b="1" dirty="0" smtClean="0"/>
              <a:t> de </a:t>
            </a:r>
            <a:r>
              <a:rPr lang="en-US" altLang="es-MX" sz="2400" b="1" dirty="0" err="1" smtClean="0"/>
              <a:t>Rechazo</a:t>
            </a:r>
            <a:r>
              <a:rPr lang="en-US" altLang="es-MX" sz="2400" b="1" dirty="0" smtClean="0"/>
              <a:t>: </a:t>
            </a:r>
            <a:r>
              <a:rPr lang="en-US" altLang="es-MX" sz="2400" dirty="0" err="1" smtClean="0"/>
              <a:t>Es</a:t>
            </a:r>
            <a:r>
              <a:rPr lang="en-US" altLang="es-MX" sz="2400" dirty="0" smtClean="0"/>
              <a:t> el </a:t>
            </a:r>
            <a:r>
              <a:rPr lang="en-US" altLang="es-MX" sz="2400" dirty="0" err="1" smtClean="0"/>
              <a:t>conjunto</a:t>
            </a:r>
            <a:r>
              <a:rPr lang="en-US" altLang="es-MX" sz="2400" dirty="0" smtClean="0"/>
              <a:t> de </a:t>
            </a:r>
            <a:r>
              <a:rPr lang="en-US" altLang="es-MX" sz="2400" dirty="0" err="1" smtClean="0"/>
              <a:t>valores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que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toma</a:t>
            </a:r>
            <a:r>
              <a:rPr lang="en-US" altLang="es-MX" sz="2400" dirty="0" smtClean="0"/>
              <a:t> el </a:t>
            </a:r>
            <a:r>
              <a:rPr lang="en-US" altLang="es-MX" sz="2400" dirty="0" err="1" smtClean="0"/>
              <a:t>estadístico</a:t>
            </a:r>
            <a:r>
              <a:rPr lang="en-US" altLang="es-MX" sz="2400" dirty="0" smtClean="0"/>
              <a:t> de </a:t>
            </a:r>
            <a:r>
              <a:rPr lang="en-US" altLang="es-MX" sz="2400" dirty="0" err="1" smtClean="0"/>
              <a:t>prueba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que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conducen</a:t>
            </a:r>
            <a:r>
              <a:rPr lang="en-US" altLang="es-MX" sz="2400" dirty="0" smtClean="0"/>
              <a:t> al </a:t>
            </a:r>
            <a:r>
              <a:rPr lang="en-US" altLang="es-MX" sz="2400" dirty="0" err="1" smtClean="0"/>
              <a:t>rechazo</a:t>
            </a:r>
            <a:r>
              <a:rPr lang="en-US" altLang="es-MX" sz="2400" dirty="0" smtClean="0"/>
              <a:t> de la </a:t>
            </a:r>
            <a:r>
              <a:rPr lang="en-US" altLang="es-MX" sz="2400" dirty="0" err="1" smtClean="0"/>
              <a:t>hipótesis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nula</a:t>
            </a:r>
            <a:endParaRPr lang="es-ES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173298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Lógica de la Prueba de </a:t>
            </a:r>
            <a:r>
              <a:rPr lang="es-ES_tradnl" altLang="es-MX" dirty="0" smtClean="0"/>
              <a:t>Hipótesis</a:t>
            </a:r>
            <a:endParaRPr lang="es-ES" altLang="es-MX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73406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s-MX" sz="2400" dirty="0" err="1" smtClean="0"/>
              <a:t>Suponga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que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existe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una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distribución</a:t>
            </a:r>
            <a:r>
              <a:rPr lang="en-US" altLang="es-MX" sz="2400" dirty="0" smtClean="0"/>
              <a:t> con </a:t>
            </a:r>
            <a:r>
              <a:rPr lang="en-US" altLang="es-MX" sz="2400" dirty="0" err="1" smtClean="0"/>
              <a:t>parámetro</a:t>
            </a:r>
            <a:r>
              <a:rPr lang="en-US" altLang="es-MX" sz="2400" dirty="0" smtClean="0"/>
              <a:t> </a:t>
            </a:r>
            <a:r>
              <a:rPr lang="en-US" altLang="es-MX" sz="2400" dirty="0" smtClean="0">
                <a:latin typeface="Symbol" panose="05050102010706020507" pitchFamily="18" charset="2"/>
              </a:rPr>
              <a:t>q </a:t>
            </a:r>
            <a:r>
              <a:rPr lang="en-US" altLang="es-MX" sz="2400" dirty="0" err="1" smtClean="0"/>
              <a:t>desconocido</a:t>
            </a:r>
            <a:r>
              <a:rPr lang="en-US" altLang="es-MX" sz="2400" dirty="0" smtClean="0"/>
              <a:t>. Sea </a:t>
            </a:r>
            <a:r>
              <a:rPr lang="en-US" altLang="es-MX" sz="2400" dirty="0" smtClean="0">
                <a:latin typeface="Symbol" panose="05050102010706020507" pitchFamily="18" charset="2"/>
              </a:rPr>
              <a:t>W</a:t>
            </a:r>
            <a:r>
              <a:rPr lang="en-US" altLang="es-MX" sz="2400" dirty="0" smtClean="0"/>
              <a:t> el </a:t>
            </a:r>
            <a:r>
              <a:rPr lang="en-US" altLang="es-MX" sz="2400" dirty="0" err="1" smtClean="0"/>
              <a:t>espacio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parametral</a:t>
            </a:r>
            <a:r>
              <a:rPr lang="en-US" altLang="es-MX" sz="2400" dirty="0" smtClean="0"/>
              <a:t>, </a:t>
            </a:r>
            <a:r>
              <a:rPr lang="en-US" altLang="es-MX" sz="2400" dirty="0" err="1" smtClean="0"/>
              <a:t>es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decir</a:t>
            </a:r>
            <a:r>
              <a:rPr lang="en-US" altLang="es-MX" sz="2400" dirty="0" smtClean="0"/>
              <a:t>, el </a:t>
            </a:r>
            <a:r>
              <a:rPr lang="en-US" altLang="es-MX" sz="2400" dirty="0" err="1" smtClean="0"/>
              <a:t>conjunto</a:t>
            </a:r>
            <a:r>
              <a:rPr lang="en-US" altLang="es-MX" sz="2400" dirty="0" smtClean="0"/>
              <a:t> de </a:t>
            </a:r>
            <a:r>
              <a:rPr lang="en-US" altLang="es-MX" sz="2400" dirty="0" err="1" smtClean="0"/>
              <a:t>valores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que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puede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tomar</a:t>
            </a:r>
            <a:r>
              <a:rPr lang="en-US" altLang="es-MX" sz="2400" dirty="0" smtClean="0"/>
              <a:t> </a:t>
            </a:r>
            <a:r>
              <a:rPr lang="en-US" altLang="es-MX" sz="2400" dirty="0" smtClean="0">
                <a:latin typeface="Symbol" panose="05050102010706020507" pitchFamily="18" charset="2"/>
              </a:rPr>
              <a:t>q</a:t>
            </a:r>
            <a:r>
              <a:rPr lang="en-US" altLang="es-MX" sz="2400" dirty="0" smtClean="0"/>
              <a:t>. </a:t>
            </a:r>
            <a:r>
              <a:rPr lang="en-US" altLang="es-MX" sz="2400" dirty="0" err="1" smtClean="0"/>
              <a:t>Suponga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que</a:t>
            </a:r>
            <a:r>
              <a:rPr lang="en-US" altLang="es-MX" sz="2400" dirty="0" smtClean="0"/>
              <a:t> </a:t>
            </a:r>
            <a:r>
              <a:rPr lang="en-US" altLang="es-MX" sz="2400" dirty="0" smtClean="0">
                <a:latin typeface="Symbol" panose="05050102010706020507" pitchFamily="18" charset="2"/>
              </a:rPr>
              <a:t>W</a:t>
            </a:r>
            <a:r>
              <a:rPr lang="en-US" altLang="es-MX" sz="2400" dirty="0"/>
              <a:t>0</a:t>
            </a:r>
            <a:r>
              <a:rPr lang="en-US" altLang="es-MX" sz="2400" dirty="0" smtClean="0"/>
              <a:t> y </a:t>
            </a:r>
            <a:r>
              <a:rPr lang="en-US" altLang="es-MX" sz="2400" dirty="0" smtClean="0">
                <a:latin typeface="Symbol" panose="05050102010706020507" pitchFamily="18" charset="2"/>
              </a:rPr>
              <a:t>W</a:t>
            </a:r>
            <a:r>
              <a:rPr lang="en-US" altLang="es-MX" sz="2400" dirty="0"/>
              <a:t>1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forman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una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partición</a:t>
            </a:r>
            <a:r>
              <a:rPr lang="en-US" altLang="es-MX" sz="2400" dirty="0" smtClean="0"/>
              <a:t> de </a:t>
            </a:r>
            <a:r>
              <a:rPr lang="en-US" altLang="es-MX" sz="2400" dirty="0" smtClean="0">
                <a:latin typeface="Symbol" panose="05050102010706020507" pitchFamily="18" charset="2"/>
              </a:rPr>
              <a:t>W.</a:t>
            </a:r>
          </a:p>
          <a:p>
            <a:pPr eaLnBrk="1" hangingPunct="1"/>
            <a:r>
              <a:rPr lang="en-US" altLang="es-MX" sz="2400" dirty="0" err="1" smtClean="0"/>
              <a:t>Esto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es</a:t>
            </a:r>
            <a:r>
              <a:rPr lang="en-US" altLang="es-MX" sz="2400" dirty="0" smtClean="0"/>
              <a:t>, </a:t>
            </a:r>
            <a:r>
              <a:rPr lang="en-US" altLang="es-MX" sz="2400" dirty="0" err="1" smtClean="0"/>
              <a:t>si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juntamos</a:t>
            </a:r>
            <a:r>
              <a:rPr lang="en-US" altLang="es-MX" sz="2400" dirty="0" smtClean="0"/>
              <a:t> </a:t>
            </a:r>
            <a:r>
              <a:rPr lang="en-US" altLang="es-MX" sz="2400" dirty="0" smtClean="0">
                <a:latin typeface="Symbol" panose="05050102010706020507" pitchFamily="18" charset="2"/>
              </a:rPr>
              <a:t>W</a:t>
            </a:r>
            <a:r>
              <a:rPr lang="en-US" altLang="es-MX" sz="1600" dirty="0"/>
              <a:t>0</a:t>
            </a:r>
            <a:r>
              <a:rPr lang="en-US" altLang="es-MX" sz="2400" dirty="0" smtClean="0"/>
              <a:t> y </a:t>
            </a:r>
            <a:r>
              <a:rPr lang="en-US" altLang="es-MX" sz="2400" dirty="0" smtClean="0">
                <a:latin typeface="Symbol" panose="05050102010706020507" pitchFamily="18" charset="2"/>
              </a:rPr>
              <a:t>W</a:t>
            </a:r>
            <a:r>
              <a:rPr lang="en-US" altLang="es-MX" sz="1600" dirty="0"/>
              <a:t>1</a:t>
            </a:r>
            <a:r>
              <a:rPr lang="en-US" altLang="es-MX" sz="2400" dirty="0"/>
              <a:t> </a:t>
            </a:r>
            <a:r>
              <a:rPr lang="en-US" altLang="es-MX" sz="2400" dirty="0" err="1" smtClean="0"/>
              <a:t>tenemos</a:t>
            </a:r>
            <a:r>
              <a:rPr lang="en-US" altLang="es-MX" sz="2400" dirty="0" smtClean="0"/>
              <a:t> </a:t>
            </a:r>
            <a:r>
              <a:rPr lang="en-US" altLang="es-MX" sz="2400" dirty="0" smtClean="0">
                <a:latin typeface="Symbol" panose="05050102010706020507" pitchFamily="18" charset="2"/>
              </a:rPr>
              <a:t>W</a:t>
            </a:r>
            <a:r>
              <a:rPr lang="en-US" altLang="es-MX" sz="2400" dirty="0" smtClean="0"/>
              <a:t> .</a:t>
            </a:r>
            <a:endParaRPr lang="es-ES" altLang="es-MX" sz="2400" dirty="0" smtClean="0"/>
          </a:p>
          <a:p>
            <a:pPr eaLnBrk="1" hangingPunct="1"/>
            <a:r>
              <a:rPr lang="es-ES_tradnl" altLang="es-MX" sz="2400" dirty="0" smtClean="0"/>
              <a:t>El problema fundamental es decidir si </a:t>
            </a:r>
            <a:r>
              <a:rPr lang="en-US" altLang="es-MX" sz="2400" dirty="0" smtClean="0">
                <a:latin typeface="Symbol" panose="05050102010706020507" pitchFamily="18" charset="2"/>
              </a:rPr>
              <a:t>q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pertenece</a:t>
            </a:r>
            <a:r>
              <a:rPr lang="en-US" altLang="es-MX" sz="2400" dirty="0" smtClean="0"/>
              <a:t> a </a:t>
            </a:r>
            <a:r>
              <a:rPr lang="en-US" altLang="es-MX" sz="2400" dirty="0" smtClean="0">
                <a:latin typeface="Symbol" panose="05050102010706020507" pitchFamily="18" charset="2"/>
              </a:rPr>
              <a:t>W</a:t>
            </a:r>
            <a:r>
              <a:rPr lang="en-US" altLang="es-MX" sz="1600" dirty="0"/>
              <a:t>0</a:t>
            </a:r>
            <a:r>
              <a:rPr lang="en-US" altLang="es-MX" sz="2400" dirty="0" smtClean="0"/>
              <a:t> o </a:t>
            </a:r>
            <a:r>
              <a:rPr lang="en-US" altLang="es-MX" sz="2400" dirty="0" err="1" smtClean="0"/>
              <a:t>pertenece</a:t>
            </a:r>
            <a:r>
              <a:rPr lang="en-US" altLang="es-MX" sz="2400" dirty="0" smtClean="0"/>
              <a:t> a </a:t>
            </a:r>
            <a:r>
              <a:rPr lang="en-US" altLang="es-MX" sz="2400" dirty="0" smtClean="0">
                <a:latin typeface="Symbol" panose="05050102010706020507" pitchFamily="18" charset="2"/>
              </a:rPr>
              <a:t>W</a:t>
            </a:r>
            <a:r>
              <a:rPr lang="en-US" altLang="es-MX" sz="1800" dirty="0"/>
              <a:t>1</a:t>
            </a:r>
            <a:endParaRPr lang="en-US" altLang="es-MX" sz="1800" dirty="0" smtClean="0"/>
          </a:p>
          <a:p>
            <a:pPr eaLnBrk="1" hangingPunct="1"/>
            <a:r>
              <a:rPr lang="en-US" altLang="es-MX" sz="2400" dirty="0" err="1" smtClean="0"/>
              <a:t>Esto</a:t>
            </a:r>
            <a:r>
              <a:rPr lang="en-US" altLang="es-MX" sz="2400" dirty="0" smtClean="0"/>
              <a:t> </a:t>
            </a:r>
            <a:r>
              <a:rPr lang="en-US" altLang="es-MX" sz="2400" dirty="0" err="1" smtClean="0"/>
              <a:t>es</a:t>
            </a:r>
            <a:r>
              <a:rPr lang="en-US" altLang="es-MX" sz="2400" dirty="0" smtClean="0"/>
              <a:t>:</a:t>
            </a:r>
          </a:p>
          <a:p>
            <a:pPr lvl="1" eaLnBrk="1" hangingPunct="1"/>
            <a:r>
              <a:rPr lang="es-ES_tradnl" altLang="es-MX" sz="2400" dirty="0" smtClean="0"/>
              <a:t>H</a:t>
            </a:r>
            <a:r>
              <a:rPr lang="en-US" altLang="es-MX" sz="1600" dirty="0" smtClean="0"/>
              <a:t>0</a:t>
            </a:r>
            <a:r>
              <a:rPr lang="en-US" altLang="es-MX" sz="2400" dirty="0" smtClean="0"/>
              <a:t>: </a:t>
            </a:r>
            <a:r>
              <a:rPr lang="en-US" altLang="es-MX" sz="2400" dirty="0" smtClean="0">
                <a:latin typeface="Symbol" panose="05050102010706020507" pitchFamily="18" charset="2"/>
              </a:rPr>
              <a:t>q e W</a:t>
            </a:r>
            <a:r>
              <a:rPr lang="en-US" altLang="es-MX" sz="2400" dirty="0"/>
              <a:t>0</a:t>
            </a:r>
          </a:p>
          <a:p>
            <a:pPr lvl="1" eaLnBrk="1" hangingPunct="1"/>
            <a:r>
              <a:rPr lang="es-ES_tradnl" altLang="es-MX" sz="2400" dirty="0"/>
              <a:t>H</a:t>
            </a:r>
            <a:r>
              <a:rPr lang="en-US" altLang="es-MX" sz="1600" dirty="0"/>
              <a:t>1</a:t>
            </a:r>
            <a:r>
              <a:rPr lang="en-US" altLang="es-MX" sz="2400" dirty="0"/>
              <a:t>: </a:t>
            </a:r>
            <a:r>
              <a:rPr lang="en-US" altLang="es-MX" sz="2400" dirty="0" smtClean="0">
                <a:latin typeface="Symbol" panose="05050102010706020507" pitchFamily="18" charset="2"/>
              </a:rPr>
              <a:t>q e W</a:t>
            </a:r>
            <a:r>
              <a:rPr lang="en-US" altLang="es-MX" sz="2400" dirty="0"/>
              <a:t>1</a:t>
            </a:r>
            <a:endParaRPr lang="es-ES" altLang="es-MX" sz="2400" dirty="0"/>
          </a:p>
        </p:txBody>
      </p:sp>
    </p:spTree>
    <p:extLst>
      <p:ext uri="{BB962C8B-B14F-4D97-AF65-F5344CB8AC3E}">
        <p14:creationId xmlns:p14="http://schemas.microsoft.com/office/powerpoint/2010/main" val="82997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0156"/>
            <a:ext cx="8229600" cy="1143000"/>
          </a:xfrm>
        </p:spPr>
        <p:txBody>
          <a:bodyPr/>
          <a:lstStyle/>
          <a:p>
            <a:pPr eaLnBrk="1" hangingPunct="1"/>
            <a:r>
              <a:rPr lang="es-ES_tradnl" altLang="es-MX" dirty="0" smtClean="0"/>
              <a:t>Procedimiento de la </a:t>
            </a:r>
            <a:r>
              <a:rPr lang="es-ES_tradnl" altLang="es-MX" dirty="0" err="1" smtClean="0"/>
              <a:t>PdeH</a:t>
            </a:r>
            <a:endParaRPr lang="es-ES" altLang="es-MX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3156"/>
            <a:ext cx="8229600" cy="452596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s-ES_tradnl" altLang="es-MX" sz="2400" dirty="0" smtClean="0"/>
              <a:t>Extrae una </a:t>
            </a:r>
            <a:r>
              <a:rPr lang="es-ES_tradnl" altLang="es-MX" sz="2400" dirty="0" smtClean="0"/>
              <a:t>muestra </a:t>
            </a:r>
            <a:r>
              <a:rPr lang="es-ES_tradnl" altLang="es-MX" sz="2400" dirty="0" smtClean="0"/>
              <a:t>aleatoria de </a:t>
            </a:r>
            <a:r>
              <a:rPr lang="es-ES_tradnl" altLang="es-MX" sz="2400" dirty="0" smtClean="0"/>
              <a:t>la </a:t>
            </a:r>
            <a:r>
              <a:rPr lang="es-ES_tradnl" altLang="es-MX" sz="2400" dirty="0" smtClean="0"/>
              <a:t>población y basándose </a:t>
            </a:r>
            <a:r>
              <a:rPr lang="es-ES_tradnl" altLang="es-MX" sz="2400" dirty="0" smtClean="0"/>
              <a:t>en los resultados observados decidirá si acepta o rechaza H</a:t>
            </a:r>
            <a:r>
              <a:rPr lang="es-ES_tradnl" altLang="es-MX" sz="2400" dirty="0"/>
              <a:t>o</a:t>
            </a:r>
            <a:r>
              <a:rPr lang="es-ES_tradnl" altLang="es-MX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2400" dirty="0" smtClean="0"/>
              <a:t>Para ello, la lista de posibles resultados de su experimento lo divide en dos partes: S</a:t>
            </a:r>
            <a:r>
              <a:rPr lang="es-ES_tradnl" altLang="es-MX" sz="2400" dirty="0"/>
              <a:t>o</a:t>
            </a:r>
            <a:r>
              <a:rPr lang="es-ES_tradnl" altLang="es-MX" sz="2400" dirty="0" smtClean="0"/>
              <a:t> y S</a:t>
            </a:r>
            <a:r>
              <a:rPr lang="es-ES_tradnl" altLang="es-MX" sz="2400" dirty="0"/>
              <a:t>1</a:t>
            </a:r>
            <a:r>
              <a:rPr lang="es-ES_tradnl" altLang="es-MX" sz="2400" dirty="0" smtClean="0"/>
              <a:t>. De tal forma que si junta </a:t>
            </a:r>
            <a:r>
              <a:rPr lang="es-ES_tradnl" altLang="es-MX" sz="2400" dirty="0" smtClean="0"/>
              <a:t>S</a:t>
            </a:r>
            <a:r>
              <a:rPr lang="es-ES_tradnl" altLang="es-MX" sz="1600" dirty="0" smtClean="0"/>
              <a:t>0</a:t>
            </a:r>
            <a:r>
              <a:rPr lang="es-ES_tradnl" altLang="es-MX" sz="2400" dirty="0" smtClean="0"/>
              <a:t> </a:t>
            </a:r>
            <a:r>
              <a:rPr lang="es-ES_tradnl" altLang="es-MX" sz="2400" dirty="0" smtClean="0"/>
              <a:t>y S</a:t>
            </a:r>
            <a:r>
              <a:rPr lang="es-ES_tradnl" altLang="es-MX" sz="1600" dirty="0"/>
              <a:t>1</a:t>
            </a:r>
            <a:r>
              <a:rPr lang="es-ES_tradnl" altLang="es-MX" sz="2400" dirty="0" smtClean="0"/>
              <a:t> tiene S, la lista de todos los posibles resultados. A S se le conoce como </a:t>
            </a:r>
            <a:r>
              <a:rPr lang="es-ES_tradnl" altLang="es-MX" sz="2400" i="1" dirty="0" smtClean="0"/>
              <a:t>espacio </a:t>
            </a:r>
            <a:r>
              <a:rPr lang="es-ES_tradnl" altLang="es-MX" sz="2400" i="1" dirty="0" err="1" smtClean="0"/>
              <a:t>muestral</a:t>
            </a:r>
            <a:r>
              <a:rPr lang="es-ES_tradnl" altLang="es-MX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2400" dirty="0" smtClean="0"/>
              <a:t>S</a:t>
            </a:r>
            <a:r>
              <a:rPr lang="es-ES_tradnl" altLang="es-MX" sz="1600" dirty="0" smtClean="0"/>
              <a:t>0</a:t>
            </a:r>
            <a:r>
              <a:rPr lang="es-ES_tradnl" altLang="es-MX" sz="2400" dirty="0" smtClean="0"/>
              <a:t> </a:t>
            </a:r>
            <a:r>
              <a:rPr lang="es-ES_tradnl" altLang="es-MX" sz="2400" dirty="0" smtClean="0"/>
              <a:t>= el conjunto de posibles valores que conducen a aceptar H</a:t>
            </a:r>
            <a:r>
              <a:rPr lang="es-ES_tradnl" altLang="es-MX" sz="2400" dirty="0"/>
              <a:t>o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altLang="es-MX" sz="2400" dirty="0" smtClean="0"/>
              <a:t>S</a:t>
            </a:r>
            <a:r>
              <a:rPr lang="es-ES_tradnl" altLang="es-MX" sz="1600" dirty="0"/>
              <a:t>1</a:t>
            </a:r>
            <a:r>
              <a:rPr lang="es-ES_tradnl" altLang="es-MX" sz="2400" dirty="0"/>
              <a:t> </a:t>
            </a:r>
            <a:r>
              <a:rPr lang="es-ES_tradnl" altLang="es-MX" sz="2400" dirty="0" smtClean="0"/>
              <a:t>= el conjunto de posibles valores que conducen a rechazar </a:t>
            </a:r>
            <a:r>
              <a:rPr lang="es-ES_tradnl" altLang="es-MX" sz="2400" dirty="0" smtClean="0"/>
              <a:t>Ho</a:t>
            </a:r>
            <a:endParaRPr lang="es-ES_tradnl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324702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theme/theme1.xml><?xml version="1.0" encoding="utf-8"?>
<a:theme xmlns:a="http://schemas.openxmlformats.org/drawingml/2006/main" name="Tema1ciidet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Tema1ciidet2014.thmx</Template>
  <TotalTime>296</TotalTime>
  <Words>993</Words>
  <Application>Microsoft Office PowerPoint</Application>
  <PresentationFormat>Presentación en pantalla (4:3)</PresentationFormat>
  <Paragraphs>99</Paragraphs>
  <Slides>20</Slides>
  <Notes>3</Notes>
  <HiddenSlides>2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MS PGothic</vt:lpstr>
      <vt:lpstr>Arial</vt:lpstr>
      <vt:lpstr>Calibri</vt:lpstr>
      <vt:lpstr>Cambria Math</vt:lpstr>
      <vt:lpstr>Symbol</vt:lpstr>
      <vt:lpstr>Times New Roman</vt:lpstr>
      <vt:lpstr>Tema1ciidet2014</vt:lpstr>
      <vt:lpstr>Microsoft Editor de ecuaciones 3.0</vt:lpstr>
      <vt:lpstr>Microsoft Word Document</vt:lpstr>
      <vt:lpstr>Aspectos generales de la investigación educativa en el SNIT </vt:lpstr>
      <vt:lpstr>Presentación de PowerPoint</vt:lpstr>
      <vt:lpstr>Relación entre parámetro y estadístico</vt:lpstr>
      <vt:lpstr>Lógica de la estadística inferencial</vt:lpstr>
      <vt:lpstr>Presentación de PowerPoint</vt:lpstr>
      <vt:lpstr>Definiciones Básicas</vt:lpstr>
      <vt:lpstr>Más definiciones básicas</vt:lpstr>
      <vt:lpstr>Lógica de la Prueba de Hipótesis</vt:lpstr>
      <vt:lpstr>Procedimiento de la PdeH</vt:lpstr>
      <vt:lpstr>Procedimiento…</vt:lpstr>
      <vt:lpstr>Procedimiento…</vt:lpstr>
      <vt:lpstr>Resumen del procedimiento de PdeH</vt:lpstr>
      <vt:lpstr>Errores en una PdeH</vt:lpstr>
      <vt:lpstr>Presentación de PowerPoint</vt:lpstr>
      <vt:lpstr>Errores en una PdeH</vt:lpstr>
      <vt:lpstr>Presentación de PowerPoint</vt:lpstr>
      <vt:lpstr>Presentación de PowerPoint</vt:lpstr>
      <vt:lpstr>Tipos de estimación</vt:lpstr>
      <vt:lpstr>Características de un Estimador</vt:lpstr>
      <vt:lpstr>Error de estimación</vt:lpstr>
    </vt:vector>
  </TitlesOfParts>
  <Company>CIIDET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 Congreso Internacional  de Investigación Educativa</dc:title>
  <dc:creator>Comunicación</dc:creator>
  <cp:lastModifiedBy>Roberto de la Torre</cp:lastModifiedBy>
  <cp:revision>32</cp:revision>
  <dcterms:created xsi:type="dcterms:W3CDTF">2014-06-09T18:50:24Z</dcterms:created>
  <dcterms:modified xsi:type="dcterms:W3CDTF">2014-06-17T07:47:49Z</dcterms:modified>
</cp:coreProperties>
</file>