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792" r:id="rId1"/>
  </p:sldMasterIdLst>
  <p:notesMasterIdLst>
    <p:notesMasterId r:id="rId13"/>
  </p:notesMasterIdLst>
  <p:sldIdLst>
    <p:sldId id="261" r:id="rId2"/>
    <p:sldId id="707" r:id="rId3"/>
    <p:sldId id="777" r:id="rId4"/>
    <p:sldId id="778" r:id="rId5"/>
    <p:sldId id="783" r:id="rId6"/>
    <p:sldId id="779" r:id="rId7"/>
    <p:sldId id="784" r:id="rId8"/>
    <p:sldId id="785" r:id="rId9"/>
    <p:sldId id="781" r:id="rId10"/>
    <p:sldId id="786" r:id="rId11"/>
    <p:sldId id="782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ha Ramirez Arellano" initials="MRA" lastIdx="1" clrIdx="0">
    <p:extLst>
      <p:ext uri="{19B8F6BF-5375-455C-9EA6-DF929625EA0E}">
        <p15:presenceInfo xmlns="" xmlns:p15="http://schemas.microsoft.com/office/powerpoint/2012/main" userId="Martha Ramirez Arellan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70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470F9-CE26-4FF2-85AE-D465C8997FC1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A3BE1-FA00-49D5-9521-3043057E1A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29902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A3BE1-FA00-49D5-9521-3043057E1A10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659551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A3BE1-FA00-49D5-9521-3043057E1A10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460722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449279-56F9-4883-8A49-A96BCB425319}" type="datetimeFigureOut">
              <a:rPr lang="es-MX" smtClean="0"/>
              <a:pPr/>
              <a:t>01/07/2016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E6A88F4-17F3-48C2-B117-8DFC82F8B4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267744" y="1052736"/>
            <a:ext cx="3714750" cy="2095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283968" y="1052736"/>
            <a:ext cx="3714750" cy="2095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429250" y="1052736"/>
            <a:ext cx="3714750" cy="2095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9825" y="1052736"/>
            <a:ext cx="3714750" cy="209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23850" y="1929511"/>
            <a:ext cx="8351838" cy="47705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TW Cen MT" charset="0"/>
              </a:rPr>
              <a:t>  </a:t>
            </a:r>
            <a:r>
              <a:rPr lang="es-ES" sz="3600" b="1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Intervención grupal </a:t>
            </a:r>
            <a:r>
              <a:rPr lang="es-ES" sz="3600" b="1" dirty="0" smtClean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 basada en un </a:t>
            </a:r>
            <a:r>
              <a:rPr lang="es-ES" sz="3600" b="1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diagnostico psicosocial de la población de nuevo </a:t>
            </a:r>
            <a:r>
              <a:rPr lang="es-ES" sz="3600" b="1" dirty="0" smtClean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ingreso durante el  </a:t>
            </a:r>
            <a:r>
              <a:rPr lang="es-ES" sz="3600" b="1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periodo Enero-Junio </a:t>
            </a:r>
            <a:r>
              <a:rPr lang="es-ES" sz="3600" b="1" dirty="0" smtClean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2016.</a:t>
            </a:r>
            <a:endParaRPr lang="es-ES" sz="3600" dirty="0">
              <a:solidFill>
                <a:prstClr val="black"/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endParaRPr lang="es-MX" sz="3200" dirty="0">
              <a:solidFill>
                <a:prstClr val="black"/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es-ES" sz="3200" b="1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Instituto Tecnológico de Orizaba</a:t>
            </a:r>
            <a:endParaRPr lang="es-MX" sz="3200" b="1" dirty="0">
              <a:solidFill>
                <a:prstClr val="black"/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es-MX" sz="3200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M.P.H. </a:t>
            </a:r>
            <a:r>
              <a:rPr lang="es-MX" sz="3200" dirty="0" err="1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Erandy</a:t>
            </a:r>
            <a:r>
              <a:rPr lang="es-MX" sz="3200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 Díaz López</a:t>
            </a:r>
          </a:p>
          <a:p>
            <a:pPr algn="ctr"/>
            <a:r>
              <a:rPr lang="es-MX" sz="3200" dirty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Jefa de Desarrollo </a:t>
            </a:r>
            <a:r>
              <a:rPr lang="es-MX" sz="3200" dirty="0" smtClean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Académico</a:t>
            </a:r>
          </a:p>
          <a:p>
            <a:pPr algn="ctr"/>
            <a:r>
              <a:rPr lang="es-MX" sz="3200" dirty="0" smtClean="0">
                <a:solidFill>
                  <a:prstClr val="black"/>
                </a:solidFill>
                <a:latin typeface="Aparajita" pitchFamily="34" charset="0"/>
                <a:cs typeface="Aparajita" pitchFamily="34" charset="0"/>
              </a:rPr>
              <a:t>dda_orizaba@tecnm.mx</a:t>
            </a:r>
            <a:endParaRPr lang="es-MX" sz="3200" dirty="0">
              <a:solidFill>
                <a:prstClr val="black"/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endParaRPr lang="es-ES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s-ES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7053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0" y="1357298"/>
            <a:ext cx="9001156" cy="5500702"/>
          </a:xfrm>
          <a:solidFill>
            <a:schemeClr val="bg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MX" sz="3600" b="1" dirty="0" smtClean="0"/>
              <a:t>Al respecto de las actividades: </a:t>
            </a:r>
            <a:endParaRPr lang="es-MX" dirty="0" smtClean="0"/>
          </a:p>
          <a:p>
            <a:pPr>
              <a:buNone/>
            </a:pPr>
            <a:r>
              <a:rPr lang="es-MX" dirty="0" smtClean="0"/>
              <a:t>Estratégicas de intervención se destacan las siguientes: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Las estrategias didácticas mencionadas se sugieren registrarlas en la instrumentación didáctica y rubricas de evaluación.</a:t>
            </a:r>
          </a:p>
          <a:p>
            <a:pPr>
              <a:buClrTx/>
              <a:buNone/>
            </a:pPr>
            <a:endParaRPr lang="es-MX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Los talleres propuestos se sugiere sean implementados en toda la población o al menos en la de nuevo ingreso, como lo son: </a:t>
            </a:r>
          </a:p>
          <a:p>
            <a:pPr lvl="3">
              <a:buClrTx/>
              <a:buNone/>
            </a:pPr>
            <a:r>
              <a:rPr lang="es-MX" dirty="0" smtClean="0"/>
              <a:t>Plan de vida y carrera.</a:t>
            </a:r>
          </a:p>
          <a:p>
            <a:pPr lvl="3">
              <a:buClrTx/>
              <a:buNone/>
            </a:pPr>
            <a:r>
              <a:rPr lang="es-MX" dirty="0" smtClean="0"/>
              <a:t>Prevención de ETS, embarazos no deseados y adicciones.</a:t>
            </a:r>
          </a:p>
          <a:p>
            <a:pPr lvl="3">
              <a:buClrTx/>
              <a:buNone/>
            </a:pPr>
            <a:endParaRPr lang="es-MX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Sobre la capacitación docente se sugiere cursos de educación inclusiva y manejo de grupos.</a:t>
            </a:r>
          </a:p>
          <a:p>
            <a:pPr>
              <a:buClrTx/>
              <a:buFont typeface="Wingdings" pitchFamily="2" charset="2"/>
              <a:buChar char="Ø"/>
            </a:pPr>
            <a:endParaRPr lang="es-MX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Implementación de Escuela para padres para nuevo ingreso.</a:t>
            </a:r>
          </a:p>
          <a:p>
            <a:pPr>
              <a:buClrTx/>
              <a:buFont typeface="Wingdings" pitchFamily="2" charset="2"/>
              <a:buChar char="Ø"/>
            </a:pPr>
            <a:endParaRPr lang="es-MX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Para la inducción de nuevo ingreso, considerar los casos de discapacidad para desarrollar adecuaciones, una de las estrategias es implementar un tutor par con discapacidad para facilitar la adaptación a la universidad.</a:t>
            </a:r>
          </a:p>
          <a:p>
            <a:pPr>
              <a:buClrTx/>
              <a:buFont typeface="Wingdings" pitchFamily="2" charset="2"/>
              <a:buChar char="Ø"/>
            </a:pPr>
            <a:endParaRPr lang="es-MX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 Integrar a los estudiantes para el desarrollo de eventos estudiantiles, con el fin de desarrollar competencias e identidad institucional.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2"/>
          <p:cNvSpPr txBox="1"/>
          <p:nvPr/>
        </p:nvSpPr>
        <p:spPr>
          <a:xfrm>
            <a:off x="827584" y="141277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Retos y trabajo a futuro del caso de </a:t>
            </a: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éxito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7158" y="2428868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Se propone desarrollar un manual de practicas para el tratamiento DA, para estudiantes universitarios, implementado las TIC´S.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Para el desarrollo de los trabajos de intervención se recomienda realizar una red de apoyo formalizada por acuerdos de colaboración con: </a:t>
            </a:r>
          </a:p>
          <a:p>
            <a:pPr lvl="2"/>
            <a:r>
              <a:rPr lang="es-MX" dirty="0" smtClean="0"/>
              <a:t>    Jurisdicción sanitaria (CAPA, Módulos de salud mental).</a:t>
            </a:r>
          </a:p>
          <a:p>
            <a:pPr lvl="2"/>
            <a:r>
              <a:rPr lang="es-MX" dirty="0" smtClean="0"/>
              <a:t>    Municipio.</a:t>
            </a:r>
          </a:p>
          <a:p>
            <a:pPr lvl="2"/>
            <a:r>
              <a:rPr lang="es-MX" dirty="0" smtClean="0"/>
              <a:t> CAM S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s-MX" dirty="0" smtClean="0"/>
              <a:t>Integración de resultados para la medición del impacto.</a:t>
            </a:r>
          </a:p>
        </p:txBody>
      </p:sp>
    </p:spTree>
    <p:extLst>
      <p:ext uri="{BB962C8B-B14F-4D97-AF65-F5344CB8AC3E}">
        <p14:creationId xmlns="" xmlns:p14="http://schemas.microsoft.com/office/powerpoint/2010/main" val="138082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5725" y="1285860"/>
            <a:ext cx="9056688" cy="553997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ES" sz="2200" dirty="0">
                <a:latin typeface="Tw Cen MT"/>
              </a:rPr>
              <a:t> </a:t>
            </a:r>
            <a:r>
              <a:rPr lang="es-ES" sz="2800" b="1" dirty="0">
                <a:latin typeface="Tw Cen MT"/>
              </a:rPr>
              <a:t>Coordinación de Orientación </a:t>
            </a:r>
            <a:r>
              <a:rPr lang="es-ES" sz="2800" b="1" dirty="0" smtClean="0">
                <a:latin typeface="Tw Cen MT"/>
              </a:rPr>
              <a:t>Educativa</a:t>
            </a:r>
            <a:endParaRPr lang="es-ES" sz="2800" b="1" dirty="0">
              <a:latin typeface="Tw Cen MT"/>
            </a:endParaRPr>
          </a:p>
          <a:p>
            <a:r>
              <a:rPr lang="es-ES" sz="2800" b="1" dirty="0" smtClean="0">
                <a:latin typeface="Tw Cen MT"/>
              </a:rPr>
              <a:t>              Programa </a:t>
            </a:r>
            <a:r>
              <a:rPr lang="es-ES" sz="2800" b="1" dirty="0">
                <a:latin typeface="Tw Cen MT"/>
              </a:rPr>
              <a:t>institucional de atención psicológica</a:t>
            </a:r>
            <a:r>
              <a:rPr lang="es-ES" sz="2800" dirty="0">
                <a:latin typeface="Tw Cen MT"/>
              </a:rPr>
              <a:t>. </a:t>
            </a:r>
          </a:p>
          <a:p>
            <a:r>
              <a:rPr lang="es-ES" sz="2400" dirty="0">
                <a:latin typeface="Tw Cen MT"/>
              </a:rPr>
              <a:t>            </a:t>
            </a:r>
            <a:r>
              <a:rPr lang="es-ES" sz="2400" dirty="0" smtClean="0">
                <a:latin typeface="Tw Cen MT"/>
              </a:rPr>
              <a:t>                   (</a:t>
            </a:r>
            <a:r>
              <a:rPr lang="es-ES" sz="2400" dirty="0">
                <a:latin typeface="Tw Cen MT"/>
              </a:rPr>
              <a:t>Prevención – Atención - Seguimiento)</a:t>
            </a:r>
          </a:p>
          <a:p>
            <a:endParaRPr lang="es-ES" dirty="0" smtClean="0">
              <a:latin typeface="Tw Cen MT" charset="0"/>
            </a:endParaRPr>
          </a:p>
          <a:p>
            <a:pPr lvl="3"/>
            <a:r>
              <a:rPr lang="es-ES" sz="2000" b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charset="0"/>
              </a:rPr>
              <a:t>CURSO </a:t>
            </a:r>
            <a:r>
              <a:rPr lang="es-ES" sz="2000" b="1" u="sng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charset="0"/>
              </a:rPr>
              <a:t>DE INDUCCIÓN PARA ESTUDIANTES</a:t>
            </a:r>
          </a:p>
          <a:p>
            <a:pPr lvl="3"/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charset="0"/>
              </a:rPr>
              <a:t>SESIÓN 1.-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charset="0"/>
              </a:rPr>
              <a:t>Formación de la identidad institucional                        </a:t>
            </a:r>
          </a:p>
          <a:p>
            <a:pPr lvl="3"/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charset="0"/>
              </a:rPr>
              <a:t>TALLER DE INTEGRACIÓN Y CONOCIMIENTO DE GRUPO PARA LA ELABORACIÓN DEL DIAGNOSTICO.</a:t>
            </a:r>
          </a:p>
          <a:p>
            <a:pPr lvl="3"/>
            <a:r>
              <a:rPr lang="es-ES" sz="2000" b="1" dirty="0" smtClean="0">
                <a:latin typeface="Tw Cen MT" charset="0"/>
              </a:rPr>
              <a:t>SESIÓN </a:t>
            </a:r>
            <a:r>
              <a:rPr lang="es-ES" sz="2000" b="1" dirty="0">
                <a:latin typeface="Tw Cen MT" charset="0"/>
              </a:rPr>
              <a:t>2.- </a:t>
            </a:r>
            <a:r>
              <a:rPr lang="es-ES" sz="2000" b="1" dirty="0" smtClean="0">
                <a:latin typeface="Tw Cen MT" charset="0"/>
              </a:rPr>
              <a:t>Platica con diversos departamentos.(Servicios escolares, división de estudios, extraescolares, centro de computo, centro de información y SGI.</a:t>
            </a:r>
          </a:p>
          <a:p>
            <a:pPr lvl="3"/>
            <a:r>
              <a:rPr lang="es-ES" sz="2000" b="1" dirty="0" smtClean="0">
                <a:latin typeface="Tw Cen MT" charset="0"/>
              </a:rPr>
              <a:t>SESIÓN </a:t>
            </a:r>
            <a:r>
              <a:rPr lang="es-ES" sz="2000" b="1" dirty="0">
                <a:latin typeface="Tw Cen MT" charset="0"/>
              </a:rPr>
              <a:t>3.- </a:t>
            </a:r>
            <a:r>
              <a:rPr lang="es-ES" sz="2000" b="1" dirty="0" smtClean="0">
                <a:latin typeface="Tw Cen MT" charset="0"/>
              </a:rPr>
              <a:t>Curso con tutores</a:t>
            </a:r>
            <a:r>
              <a:rPr lang="es-ES" sz="2000" dirty="0" smtClean="0">
                <a:latin typeface="Tw Cen MT" charset="0"/>
              </a:rPr>
              <a:t>.</a:t>
            </a:r>
            <a:endParaRPr lang="es-ES" sz="2000" dirty="0">
              <a:latin typeface="Tw Cen MT" charset="0"/>
            </a:endParaRPr>
          </a:p>
          <a:p>
            <a:pPr lvl="3"/>
            <a:endParaRPr lang="es-ES" sz="2000" u="sng" dirty="0" smtClean="0">
              <a:latin typeface="Tw Cen MT" charset="0"/>
            </a:endParaRPr>
          </a:p>
          <a:p>
            <a:pPr lvl="3"/>
            <a:r>
              <a:rPr lang="es-ES" sz="2000" b="1" u="sng" dirty="0" smtClean="0">
                <a:latin typeface="Tw Cen MT" charset="0"/>
              </a:rPr>
              <a:t>ESCUELA </a:t>
            </a:r>
            <a:r>
              <a:rPr lang="es-ES" sz="2000" b="1" u="sng" dirty="0">
                <a:latin typeface="Tw Cen MT" charset="0"/>
              </a:rPr>
              <a:t>PARA PADRES/MADRES DE FAMILIA</a:t>
            </a:r>
          </a:p>
          <a:p>
            <a:pPr lvl="3"/>
            <a:r>
              <a:rPr lang="es-ES" sz="2000" b="1" dirty="0">
                <a:latin typeface="Tw Cen MT" charset="0"/>
              </a:rPr>
              <a:t>SESIÓN  1.- </a:t>
            </a:r>
            <a:r>
              <a:rPr lang="es-ES" sz="2000" b="1" dirty="0" smtClean="0">
                <a:latin typeface="Tw Cen MT" charset="0"/>
              </a:rPr>
              <a:t>Estrategias para fortalecer el vinculo con mi   </a:t>
            </a:r>
          </a:p>
          <a:p>
            <a:pPr lvl="3"/>
            <a:r>
              <a:rPr lang="es-ES" sz="2000" b="1" dirty="0" smtClean="0">
                <a:latin typeface="Tw Cen MT" charset="0"/>
              </a:rPr>
              <a:t>                  mi hijo/</a:t>
            </a:r>
            <a:r>
              <a:rPr lang="es-ES" sz="2000" b="1" dirty="0" err="1" smtClean="0">
                <a:latin typeface="Tw Cen MT" charset="0"/>
              </a:rPr>
              <a:t>ja</a:t>
            </a:r>
            <a:r>
              <a:rPr lang="es-ES" sz="2000" b="1" dirty="0" smtClean="0">
                <a:latin typeface="Tw Cen MT" charset="0"/>
              </a:rPr>
              <a:t> en la universidad.</a:t>
            </a:r>
          </a:p>
          <a:p>
            <a:pPr lvl="3"/>
            <a:r>
              <a:rPr lang="es-ES" sz="2000" b="1" dirty="0" smtClean="0">
                <a:latin typeface="Tw Cen MT" charset="0"/>
              </a:rPr>
              <a:t>SESIÓN </a:t>
            </a:r>
            <a:r>
              <a:rPr lang="es-ES" sz="2000" b="1" dirty="0">
                <a:latin typeface="Tw Cen MT" charset="0"/>
              </a:rPr>
              <a:t>2</a:t>
            </a:r>
            <a:r>
              <a:rPr lang="es-ES" sz="2000" b="1" dirty="0" smtClean="0">
                <a:latin typeface="Tw Cen MT" charset="0"/>
              </a:rPr>
              <a:t>.-Comunicación asertiva y limites de conducta. </a:t>
            </a:r>
            <a:endParaRPr lang="es-ES" sz="2000" b="1" dirty="0">
              <a:latin typeface="Tw Cen MT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892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73205" y="3200400"/>
            <a:ext cx="8639020" cy="110799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b="1" dirty="0">
                <a:latin typeface="Tw Cen MT"/>
              </a:rPr>
              <a:t>Objetivo: </a:t>
            </a:r>
            <a:r>
              <a:rPr lang="es-MX" sz="2200" dirty="0">
                <a:latin typeface="Tw Cen MT"/>
              </a:rPr>
              <a:t>integrar un diagnostico psicosocial de la población de nuevo ingreso que nos permita la prevención de conductas de riesgo </a:t>
            </a:r>
            <a:r>
              <a:rPr lang="es-ES" sz="2200" dirty="0">
                <a:latin typeface="Tw Cen MT"/>
              </a:rPr>
              <a:t>para </a:t>
            </a:r>
            <a:r>
              <a:rPr lang="es-MX" sz="2200" dirty="0" smtClean="0">
                <a:latin typeface="Tw Cen MT"/>
              </a:rPr>
              <a:t>la disminución de los índices de reprobación </a:t>
            </a:r>
            <a:r>
              <a:rPr lang="es-MX" sz="2200" dirty="0">
                <a:latin typeface="Tw Cen MT"/>
              </a:rPr>
              <a:t>y deserción escolar.</a:t>
            </a:r>
            <a:endParaRPr lang="es-ES" sz="2200" dirty="0">
              <a:latin typeface="Tw Cen M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085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39738" y="2489200"/>
            <a:ext cx="8204228" cy="280076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ES" sz="2200" b="1" dirty="0">
                <a:latin typeface="Tw Cen MT"/>
              </a:rPr>
              <a:t>El diagnostico de la población estudiantil </a:t>
            </a:r>
            <a:r>
              <a:rPr lang="es-ES" sz="2200" b="1" dirty="0" smtClean="0">
                <a:latin typeface="Tw Cen MT"/>
              </a:rPr>
              <a:t> de nuevo ingreso </a:t>
            </a:r>
            <a:r>
              <a:rPr lang="es-ES" sz="2200" dirty="0" smtClean="0">
                <a:latin typeface="Tw Cen MT"/>
              </a:rPr>
              <a:t>por </a:t>
            </a:r>
            <a:r>
              <a:rPr lang="es-ES" sz="2200" dirty="0">
                <a:latin typeface="Tw Cen MT"/>
              </a:rPr>
              <a:t>parte de tutorías, se integraba con mucha demora, lo que </a:t>
            </a:r>
            <a:r>
              <a:rPr lang="es-ES" sz="2200" u="sng" dirty="0">
                <a:latin typeface="Tw Cen MT"/>
              </a:rPr>
              <a:t>no nos permitía una intervención oportuna con el nuevo ingreso</a:t>
            </a:r>
            <a:r>
              <a:rPr lang="es-ES" sz="2200" dirty="0">
                <a:latin typeface="Tw Cen MT"/>
              </a:rPr>
              <a:t>, </a:t>
            </a:r>
            <a:r>
              <a:rPr lang="es-ES" sz="2200" dirty="0" smtClean="0">
                <a:latin typeface="Tw Cen MT"/>
              </a:rPr>
              <a:t> así mismo el análisis de los datos del EXANI II por áreas,  por </a:t>
            </a:r>
            <a:r>
              <a:rPr lang="es-ES" sz="2200" dirty="0">
                <a:latin typeface="Tw Cen MT"/>
              </a:rPr>
              <a:t>lo que se sugiere dicha estrategia con el fin de </a:t>
            </a:r>
            <a:r>
              <a:rPr lang="es-ES" sz="2200" u="sng" dirty="0">
                <a:latin typeface="Tw Cen MT"/>
              </a:rPr>
              <a:t>incidir en la prevención de conductas de riesgo para la deserción  y reprobación en cuanto a los factores psicosociales</a:t>
            </a:r>
            <a:r>
              <a:rPr lang="es-ES" sz="2200" u="sng" dirty="0" smtClean="0">
                <a:latin typeface="Tw Cen MT"/>
              </a:rPr>
              <a:t>.*</a:t>
            </a:r>
          </a:p>
          <a:p>
            <a:r>
              <a:rPr lang="es-ES" sz="2200" dirty="0" smtClean="0">
                <a:latin typeface="Tw Cen MT"/>
              </a:rPr>
              <a:t>Mejorar  los servicios integrales que brinda la institución.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536420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1416050"/>
            <a:ext cx="8808379" cy="547534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317500" y="1195388"/>
            <a:ext cx="3359537" cy="808308"/>
          </a:xfrm>
        </p:spPr>
        <p:txBody>
          <a:bodyPr anchor="t"/>
          <a:lstStyle/>
          <a:p>
            <a:r>
              <a:rPr lang="es-ES" sz="3200" b="1" dirty="0"/>
              <a:t>ETAPAS DE INTERVENCIÓN</a:t>
            </a:r>
          </a:p>
        </p:txBody>
      </p:sp>
    </p:spTree>
    <p:extLst>
      <p:ext uri="{BB962C8B-B14F-4D97-AF65-F5344CB8AC3E}">
        <p14:creationId xmlns="" xmlns:p14="http://schemas.microsoft.com/office/powerpoint/2010/main" val="211090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3500" y="1357298"/>
            <a:ext cx="9077325" cy="584775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Tw Cen MT"/>
              </a:rPr>
              <a:t>1.-El </a:t>
            </a:r>
            <a:r>
              <a:rPr lang="es-MX" sz="2400" dirty="0">
                <a:latin typeface="Tw Cen MT"/>
              </a:rPr>
              <a:t>taller es interactivo y  esta diseñado bajo  el enfoque en competencias y la psicoterapia </a:t>
            </a:r>
            <a:r>
              <a:rPr lang="es-MX" sz="2400" dirty="0" err="1" smtClean="0">
                <a:latin typeface="Tw Cen MT"/>
              </a:rPr>
              <a:t>gestalt</a:t>
            </a:r>
            <a:r>
              <a:rPr lang="es-MX" sz="2400" dirty="0" smtClean="0">
                <a:latin typeface="Tw Cen MT"/>
              </a:rPr>
              <a:t>.(</a:t>
            </a:r>
            <a:r>
              <a:rPr lang="es-MX" sz="2400" dirty="0">
                <a:latin typeface="Tw Cen MT"/>
              </a:rPr>
              <a:t>Basado en el ciclo de la experiencia</a:t>
            </a:r>
            <a:r>
              <a:rPr lang="es-MX" sz="2400" dirty="0" smtClean="0">
                <a:latin typeface="Tw Cen MT"/>
              </a:rPr>
              <a:t>).</a:t>
            </a:r>
            <a:endParaRPr lang="es-MX" sz="2400" dirty="0">
              <a:latin typeface="Tw Cen MT"/>
            </a:endParaRPr>
          </a:p>
          <a:p>
            <a:pPr lvl="4">
              <a:buFont typeface="Arial" pitchFamily="34" charset="0"/>
              <a:buChar char="•"/>
            </a:pPr>
            <a:r>
              <a:rPr lang="es-MX" sz="2000" dirty="0">
                <a:latin typeface="Tw Cen MT"/>
              </a:rPr>
              <a:t>Duración 8 horas  con receso de 1 </a:t>
            </a:r>
            <a:r>
              <a:rPr lang="es-MX" sz="2000" dirty="0" err="1">
                <a:latin typeface="Tw Cen MT"/>
              </a:rPr>
              <a:t>hr</a:t>
            </a:r>
            <a:r>
              <a:rPr lang="es-MX" sz="2000" dirty="0">
                <a:latin typeface="Tw Cen MT"/>
              </a:rPr>
              <a:t>.</a:t>
            </a:r>
          </a:p>
          <a:p>
            <a:pPr lvl="4">
              <a:buFont typeface="Arial" pitchFamily="34" charset="0"/>
              <a:buChar char="•"/>
            </a:pPr>
            <a:r>
              <a:rPr lang="es-MX" sz="2000" dirty="0">
                <a:latin typeface="Tw Cen MT"/>
              </a:rPr>
              <a:t>Se formaron grupos de 50 participantes.</a:t>
            </a:r>
          </a:p>
          <a:p>
            <a:pPr lvl="4">
              <a:buFont typeface="Arial" pitchFamily="34" charset="0"/>
              <a:buChar char="•"/>
            </a:pPr>
            <a:r>
              <a:rPr lang="es-MX" sz="2000" dirty="0">
                <a:latin typeface="Tw Cen MT"/>
              </a:rPr>
              <a:t>Lugar : amplio con acceso a área verde </a:t>
            </a:r>
            <a:r>
              <a:rPr lang="es-ES" sz="2000" dirty="0">
                <a:latin typeface="Tw Cen MT"/>
              </a:rPr>
              <a:t>para </a:t>
            </a:r>
            <a:r>
              <a:rPr lang="es-MX" sz="2000" dirty="0">
                <a:latin typeface="Tw Cen MT"/>
              </a:rPr>
              <a:t>la implementación   </a:t>
            </a:r>
            <a:endParaRPr lang="es-ES" sz="2000" dirty="0">
              <a:latin typeface="Tw Cen MT"/>
            </a:endParaRPr>
          </a:p>
          <a:p>
            <a:pPr lvl="4"/>
            <a:r>
              <a:rPr lang="es-MX" sz="2000" dirty="0">
                <a:latin typeface="Tw Cen MT"/>
              </a:rPr>
              <a:t>         de las dinámicas.</a:t>
            </a:r>
          </a:p>
          <a:p>
            <a:r>
              <a:rPr lang="es-MX" sz="2000" dirty="0" smtClean="0">
                <a:latin typeface="Arial" charset="0"/>
              </a:rPr>
              <a:t>2.-</a:t>
            </a:r>
            <a:r>
              <a:rPr lang="es-ES" sz="2400" dirty="0" smtClean="0">
                <a:latin typeface="Tw Cen MT" charset="0"/>
              </a:rPr>
              <a:t>Se </a:t>
            </a:r>
            <a:r>
              <a:rPr lang="es-ES" sz="2400" dirty="0">
                <a:latin typeface="Tw Cen MT" charset="0"/>
              </a:rPr>
              <a:t>difundió el diagnostico en una reunión con jefes académicos, jefes de docencia, tutores, coordinación de asesorías académicas y consultorio medico.</a:t>
            </a:r>
            <a:endParaRPr lang="es-MX" sz="2400" dirty="0">
              <a:latin typeface="Tw Cen MT" charset="0"/>
            </a:endParaRPr>
          </a:p>
          <a:p>
            <a:r>
              <a:rPr lang="es-MX" sz="2400" b="1" dirty="0">
                <a:latin typeface="Arial" charset="0"/>
              </a:rPr>
              <a:t>•</a:t>
            </a:r>
            <a:r>
              <a:rPr lang="es-MX" sz="2400" b="1" dirty="0">
                <a:latin typeface="Tw Cen MT" charset="0"/>
              </a:rPr>
              <a:t>Objetivo: </a:t>
            </a:r>
            <a:r>
              <a:rPr lang="es-ES" sz="2400" dirty="0">
                <a:latin typeface="Tw Cen MT" charset="0"/>
              </a:rPr>
              <a:t>solicitarles el apoyo para llevar acabo actividades durante el semestre como lo fueron: </a:t>
            </a:r>
            <a:endParaRPr lang="es-MX" sz="2400" dirty="0">
              <a:latin typeface="Tw Cen MT" charset="0"/>
            </a:endParaRPr>
          </a:p>
          <a:p>
            <a:pPr lvl="4"/>
            <a:r>
              <a:rPr lang="es-MX" sz="2000" dirty="0">
                <a:latin typeface="Arial" charset="0"/>
              </a:rPr>
              <a:t>•</a:t>
            </a:r>
            <a:r>
              <a:rPr lang="es-MX" sz="2000" dirty="0">
                <a:latin typeface="Tw Cen MT" charset="0"/>
              </a:rPr>
              <a:t>Ciclo de conferencias.</a:t>
            </a:r>
          </a:p>
          <a:p>
            <a:pPr lvl="4"/>
            <a:r>
              <a:rPr lang="es-MX" sz="2000" dirty="0">
                <a:latin typeface="Arial" charset="0"/>
              </a:rPr>
              <a:t>•</a:t>
            </a:r>
            <a:r>
              <a:rPr lang="es-MX" sz="2000" dirty="0">
                <a:latin typeface="Tw Cen MT" charset="0"/>
              </a:rPr>
              <a:t>Talleres.</a:t>
            </a:r>
          </a:p>
          <a:p>
            <a:pPr lvl="4"/>
            <a:r>
              <a:rPr lang="es-MX" sz="2000" dirty="0">
                <a:latin typeface="Arial" charset="0"/>
              </a:rPr>
              <a:t>•</a:t>
            </a:r>
            <a:r>
              <a:rPr lang="es-MX" sz="2000" dirty="0">
                <a:latin typeface="Tw Cen MT" charset="0"/>
              </a:rPr>
              <a:t>Feria de la Salud.</a:t>
            </a:r>
          </a:p>
          <a:p>
            <a:endParaRPr lang="es-MX" sz="2000" dirty="0">
              <a:latin typeface="Tw Cen MT"/>
            </a:endParaRPr>
          </a:p>
          <a:p>
            <a:endParaRPr lang="es-MX" sz="2200" dirty="0">
              <a:solidFill>
                <a:schemeClr val="tx2"/>
              </a:solidFill>
              <a:latin typeface="Tw Cen M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65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85691" y="734713"/>
            <a:ext cx="2877015" cy="871190"/>
          </a:xfrm>
        </p:spPr>
        <p:txBody>
          <a:bodyPr anchor="t"/>
          <a:lstStyle/>
          <a:p>
            <a:r>
              <a:rPr lang="es-ES" sz="3600" dirty="0"/>
              <a:t>RESULTADOS: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34590" t="29297" r="19839" b="18945"/>
          <a:stretch>
            <a:fillRect/>
          </a:stretch>
        </p:blipFill>
        <p:spPr bwMode="auto">
          <a:xfrm>
            <a:off x="214314" y="1285860"/>
            <a:ext cx="8715404" cy="556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555940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2812" t="19164" r="18740" b="19922"/>
          <a:stretch>
            <a:fillRect/>
          </a:stretch>
        </p:blipFill>
        <p:spPr bwMode="auto">
          <a:xfrm>
            <a:off x="285720" y="1000108"/>
            <a:ext cx="8286776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27584" y="141277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Lucida Sans Unicode"/>
              </a:rPr>
              <a:t>Conclusiones del caso de </a:t>
            </a:r>
            <a:r>
              <a:rPr lang="es-MX" dirty="0" smtClean="0">
                <a:solidFill>
                  <a:prstClr val="black"/>
                </a:solidFill>
                <a:latin typeface="Lucida Sans Unicode"/>
              </a:rPr>
              <a:t>éxito</a:t>
            </a:r>
            <a:endParaRPr lang="es-MX" dirty="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14282" y="2071678"/>
            <a:ext cx="8643998" cy="47863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1800" b="1" dirty="0" smtClean="0"/>
              <a:t>Al respecto de la demanda de atención: </a:t>
            </a:r>
            <a:endParaRPr lang="es-MX" sz="1800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s-MX" sz="1800" dirty="0" smtClean="0"/>
              <a:t>De una población de 800 estudiantes en el semestre Enero- Junio 2016, se implemento el curso de inducción a 749 estudiantes de los cuales se identifica lo siguiente: </a:t>
            </a:r>
          </a:p>
          <a:p>
            <a:pPr lvl="3">
              <a:buNone/>
            </a:pPr>
            <a:r>
              <a:rPr lang="es-MX" sz="1800" dirty="0" smtClean="0"/>
              <a:t>43% solicita apoyo académico en matemáticas ,  cálculo y programación.</a:t>
            </a:r>
          </a:p>
          <a:p>
            <a:pPr lvl="3">
              <a:buClrTx/>
              <a:buNone/>
            </a:pPr>
            <a:r>
              <a:rPr lang="es-MX" sz="1800" dirty="0" smtClean="0"/>
              <a:t> 30% solicita apoyo psicológico.</a:t>
            </a:r>
          </a:p>
          <a:p>
            <a:pPr lvl="3">
              <a:buNone/>
            </a:pPr>
            <a:r>
              <a:rPr lang="es-MX" sz="1800" dirty="0" smtClean="0"/>
              <a:t>18% Presenta problemas económicos.</a:t>
            </a:r>
          </a:p>
          <a:p>
            <a:pPr lvl="3">
              <a:buNone/>
            </a:pPr>
            <a:r>
              <a:rPr lang="es-MX" sz="1800" dirty="0" smtClean="0"/>
              <a:t>9% Problemas de Salud.</a:t>
            </a:r>
          </a:p>
          <a:p>
            <a:r>
              <a:rPr lang="es-MX" sz="1800" dirty="0" smtClean="0"/>
              <a:t>Observación de la dinámica grupal con mayor integración e identidad institucional, ya que se incremento la participación a eventos académicos.</a:t>
            </a:r>
          </a:p>
          <a:p>
            <a:r>
              <a:rPr lang="es-MX" sz="1800" dirty="0" smtClean="0"/>
              <a:t>Brindar información oportuna de la situación de riesgo de los estudiantes a tutores y jefes académicos, para actuar pertinentemente.</a:t>
            </a:r>
          </a:p>
          <a:p>
            <a:r>
              <a:rPr lang="es-MX" sz="1800" dirty="0" smtClean="0"/>
              <a:t>Incremento de los servicios integrales. ( psicología, Consultorio Medico y  Asesorías académicas).</a:t>
            </a:r>
            <a:endParaRPr lang="es-MX" dirty="0" smtClean="0"/>
          </a:p>
          <a:p>
            <a:pPr>
              <a:buNone/>
            </a:pPr>
            <a:endParaRPr lang="es-MX" sz="1400" dirty="0" smtClean="0"/>
          </a:p>
        </p:txBody>
      </p:sp>
    </p:spTree>
    <p:extLst>
      <p:ext uri="{BB962C8B-B14F-4D97-AF65-F5344CB8AC3E}">
        <p14:creationId xmlns="" xmlns:p14="http://schemas.microsoft.com/office/powerpoint/2010/main" val="3915236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3381</TotalTime>
  <Words>521</Words>
  <Application>Microsoft Office PowerPoint</Application>
  <PresentationFormat>Presentación en pantalla (4:3)</PresentationFormat>
  <Paragraphs>69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Diapositiva 2</vt:lpstr>
      <vt:lpstr>Diapositiva 3</vt:lpstr>
      <vt:lpstr>Diapositiva 4</vt:lpstr>
      <vt:lpstr>ETAPAS DE INTERVENCIÓN</vt:lpstr>
      <vt:lpstr>Diapositiva 6</vt:lpstr>
      <vt:lpstr>RESULTADOS: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TecNM</dc:creator>
  <cp:lastModifiedBy>Erandy</cp:lastModifiedBy>
  <cp:revision>283</cp:revision>
  <dcterms:created xsi:type="dcterms:W3CDTF">2015-06-10T13:07:19Z</dcterms:created>
  <dcterms:modified xsi:type="dcterms:W3CDTF">2016-07-01T18:39:40Z</dcterms:modified>
</cp:coreProperties>
</file>