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5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6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7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8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1"/>
  </p:notesMasterIdLst>
  <p:handoutMasterIdLst>
    <p:handoutMasterId r:id="rId32"/>
  </p:handoutMasterIdLst>
  <p:sldIdLst>
    <p:sldId id="391" r:id="rId2"/>
    <p:sldId id="388" r:id="rId3"/>
    <p:sldId id="789" r:id="rId4"/>
    <p:sldId id="788" r:id="rId5"/>
    <p:sldId id="389" r:id="rId6"/>
    <p:sldId id="485" r:id="rId7"/>
    <p:sldId id="425" r:id="rId8"/>
    <p:sldId id="426" r:id="rId9"/>
    <p:sldId id="396" r:id="rId10"/>
    <p:sldId id="521" r:id="rId11"/>
    <p:sldId id="437" r:id="rId12"/>
    <p:sldId id="509" r:id="rId13"/>
    <p:sldId id="792" r:id="rId14"/>
    <p:sldId id="407" r:id="rId15"/>
    <p:sldId id="797" r:id="rId16"/>
    <p:sldId id="348" r:id="rId17"/>
    <p:sldId id="354" r:id="rId18"/>
    <p:sldId id="355" r:id="rId19"/>
    <p:sldId id="508" r:id="rId20"/>
    <p:sldId id="444" r:id="rId21"/>
    <p:sldId id="446" r:id="rId22"/>
    <p:sldId id="329" r:id="rId23"/>
    <p:sldId id="330" r:id="rId24"/>
    <p:sldId id="331" r:id="rId25"/>
    <p:sldId id="333" r:id="rId26"/>
    <p:sldId id="793" r:id="rId27"/>
    <p:sldId id="794" r:id="rId28"/>
    <p:sldId id="795" r:id="rId29"/>
    <p:sldId id="791" r:id="rId30"/>
  </p:sldIdLst>
  <p:sldSz cx="9144000" cy="6858000" type="screen4x3"/>
  <p:notesSz cx="7099300" cy="10234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0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4" clrIdx="0"/>
  <p:cmAuthor id="1" name="Marina Hernandez Q" initials="MHQ" lastIdx="5" clrIdx="1"/>
  <p:cmAuthor id="2" name="Carito Martinez" initials="CM" lastIdx="2" clrIdx="2">
    <p:extLst>
      <p:ext uri="{19B8F6BF-5375-455C-9EA6-DF929625EA0E}">
        <p15:presenceInfo xmlns="" xmlns:p15="http://schemas.microsoft.com/office/powerpoint/2012/main" userId="Carito Marti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D02E02"/>
    <a:srgbClr val="0C3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1380" y="-66"/>
      </p:cViewPr>
      <p:guideLst>
        <p:guide orient="horz" pos="2160"/>
        <p:guide pos="4694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9AFEF-4403-4763-A411-C97B2FFC3719}" type="doc">
      <dgm:prSet loTypeId="urn:microsoft.com/office/officeart/2005/8/layout/vList4" loCatId="list" qsTypeId="urn:microsoft.com/office/officeart/2005/8/quickstyle/3d2" qsCatId="3D" csTypeId="urn:microsoft.com/office/officeart/2005/8/colors/colorful4" csCatId="colorful" phldr="1"/>
      <dgm:spPr/>
    </dgm:pt>
    <dgm:pt modelId="{D2611D51-9C58-42ED-8E38-63C87309C53D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Desarrollador de INDI </a:t>
          </a:r>
          <a:r>
            <a:rPr lang="es-MX" sz="1600" dirty="0" err="1" smtClean="0">
              <a:solidFill>
                <a:schemeClr val="tx1"/>
              </a:solidFill>
              <a:latin typeface="Century Gothic" pitchFamily="34" charset="0"/>
            </a:rPr>
            <a:t>Fund</a:t>
          </a:r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 en América Latina</a:t>
          </a:r>
          <a:endParaRPr lang="es-MX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8FC71DC5-DB5F-4F00-A7FD-8B392BB46C21}" type="parTrans" cxnId="{428E2D29-D544-4F75-894B-CB91FC9A32EE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B3F9C45C-4EFC-4FA9-9F3D-10EFCE96E71D}" type="sibTrans" cxnId="{428E2D29-D544-4F75-894B-CB91FC9A32EE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EDFB9585-92FC-4AC9-8E76-4007C50E39AB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Galardonado </a:t>
          </a:r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con el </a:t>
          </a:r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premio «</a:t>
          </a:r>
          <a:r>
            <a:rPr lang="en-US" sz="1600" dirty="0" smtClean="0">
              <a:solidFill>
                <a:schemeClr val="tx1"/>
              </a:solidFill>
              <a:latin typeface="Century Gothic" pitchFamily="34" charset="0"/>
            </a:rPr>
            <a:t>Beyond </a:t>
          </a:r>
          <a:r>
            <a:rPr lang="en-US" sz="1600" dirty="0" smtClean="0">
              <a:solidFill>
                <a:schemeClr val="tx1"/>
              </a:solidFill>
              <a:latin typeface="Century Gothic" pitchFamily="34" charset="0"/>
            </a:rPr>
            <a:t>Banking Award</a:t>
          </a:r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2011» </a:t>
          </a:r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como mejor iniciativa financiera para América Latina  del sector privado</a:t>
          </a:r>
          <a:endParaRPr lang="es-MX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AFE308CF-817E-41BD-B2F5-F65B7CCA194F}" type="parTrans" cxnId="{F1EEF398-40B6-4ACB-8A08-FDE6BFA9598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3459045C-134D-44E9-B9AA-A00E25B69ADA}" type="sibTrans" cxnId="{F1EEF398-40B6-4ACB-8A08-FDE6BFA9598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D241C665-19C8-4A14-B801-ADA7FE47C9E4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Secretaría de </a:t>
          </a:r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Energía. Encargada de la transición energética del país</a:t>
          </a:r>
          <a:endParaRPr lang="es-MX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F8A232DD-58A6-4225-BBA0-E651488CCC61}" type="parTrans" cxnId="{0B6351B0-BA5F-4229-815D-A7614ABD0DD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8706F539-6322-41D4-9844-1A469F810E64}" type="sibTrans" cxnId="{0B6351B0-BA5F-4229-815D-A7614ABD0DD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3FA2A55E-D8A6-4C6C-9A3D-394BAEF6CD36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Inversionista más grande del mundo en proyectos renovables</a:t>
          </a:r>
          <a:endParaRPr lang="es-MX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0E42D8A2-FB95-4C83-8F6A-5AEF30A39E2F}" type="parTrans" cxnId="{424E2AFB-1E84-46C1-B85F-FE10073ED779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150E099A-A6DE-4BD2-9318-B1BDEB3BFEF1}" type="sibTrans" cxnId="{424E2AFB-1E84-46C1-B85F-FE10073ED779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299715C4-1D41-4A22-9DF5-E1FBF042A736}">
      <dgm:prSet custT="1"/>
      <dgm:spPr/>
      <dgm:t>
        <a:bodyPr/>
        <a:lstStyle/>
        <a:p>
          <a:r>
            <a:rPr lang="es-MX" sz="1600" i="0" dirty="0" smtClean="0">
              <a:solidFill>
                <a:schemeClr val="tx1"/>
              </a:solidFill>
              <a:latin typeface="Century Gothic" pitchFamily="34" charset="0"/>
            </a:rPr>
            <a:t>Organización no gubernamental de </a:t>
          </a:r>
          <a:r>
            <a:rPr lang="es-MX" sz="1600" i="0" dirty="0" smtClean="0">
              <a:solidFill>
                <a:schemeClr val="tx1"/>
              </a:solidFill>
              <a:latin typeface="Century Gothic" pitchFamily="34" charset="0"/>
            </a:rPr>
            <a:t>comprometida en la </a:t>
          </a:r>
          <a:r>
            <a:rPr lang="es-MX" sz="1600" i="0" dirty="0" smtClean="0">
              <a:solidFill>
                <a:schemeClr val="tx1"/>
              </a:solidFill>
              <a:latin typeface="Century Gothic" pitchFamily="34" charset="0"/>
            </a:rPr>
            <a:t>preservación y mejora del medio ambiente</a:t>
          </a:r>
          <a:r>
            <a:rPr lang="es-MX" sz="1600" i="1" dirty="0" smtClean="0">
              <a:solidFill>
                <a:schemeClr val="tx1"/>
              </a:solidFill>
              <a:latin typeface="Century Gothic" pitchFamily="34" charset="0"/>
            </a:rPr>
            <a:t>.</a:t>
          </a:r>
          <a:endParaRPr lang="en-US" sz="1600" i="1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8D9F1E3E-9612-4295-9883-CA1D7324365E}" type="parTrans" cxnId="{003C8BB3-3CEC-4F58-8D77-AD2310609E7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8C0B379A-DDD7-41EC-9CC8-78F13A637550}" type="sibTrans" cxnId="{003C8BB3-3CEC-4F58-8D77-AD2310609E74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24DDCB2A-D119-4E04-B1B0-8B5D3AE66991}">
      <dgm:prSet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Century Gothic" pitchFamily="34" charset="0"/>
            </a:rPr>
            <a:t>Participantes en el componente de educación para México</a:t>
          </a:r>
          <a:endParaRPr lang="es-MX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DE271F1D-9BC8-4E9C-BAA8-9219B426DA62}" type="parTrans" cxnId="{CF43ABD8-3338-4344-A7A4-46BBB8E669FF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598760FA-F69D-45EC-B645-46F48A3201E1}" type="sibTrans" cxnId="{CF43ABD8-3338-4344-A7A4-46BBB8E669FF}">
      <dgm:prSet/>
      <dgm:spPr/>
      <dgm:t>
        <a:bodyPr/>
        <a:lstStyle/>
        <a:p>
          <a:endParaRPr lang="es-MX" sz="1600">
            <a:solidFill>
              <a:schemeClr val="tx1"/>
            </a:solidFill>
            <a:latin typeface="Century Gothic" pitchFamily="34" charset="0"/>
          </a:endParaRPr>
        </a:p>
      </dgm:t>
    </dgm:pt>
    <dgm:pt modelId="{A9044CD4-CA84-42C3-8738-6DB7C2583C9A}" type="pres">
      <dgm:prSet presAssocID="{88A9AFEF-4403-4763-A411-C97B2FFC3719}" presName="linear" presStyleCnt="0">
        <dgm:presLayoutVars>
          <dgm:dir/>
          <dgm:resizeHandles val="exact"/>
        </dgm:presLayoutVars>
      </dgm:prSet>
      <dgm:spPr/>
    </dgm:pt>
    <dgm:pt modelId="{EA7B7164-65B8-4FE6-BD40-B6378C72FA30}" type="pres">
      <dgm:prSet presAssocID="{D2611D51-9C58-42ED-8E38-63C87309C53D}" presName="comp" presStyleCnt="0"/>
      <dgm:spPr/>
    </dgm:pt>
    <dgm:pt modelId="{F30683C9-CD64-446A-8DB0-7223041F3337}" type="pres">
      <dgm:prSet presAssocID="{D2611D51-9C58-42ED-8E38-63C87309C53D}" presName="box" presStyleLbl="node1" presStyleIdx="0" presStyleCnt="6"/>
      <dgm:spPr/>
      <dgm:t>
        <a:bodyPr/>
        <a:lstStyle/>
        <a:p>
          <a:endParaRPr lang="en-US"/>
        </a:p>
      </dgm:t>
    </dgm:pt>
    <dgm:pt modelId="{02311CEA-893A-45DD-BBB1-51873D2F9ADE}" type="pres">
      <dgm:prSet presAssocID="{D2611D51-9C58-42ED-8E38-63C87309C53D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82C5031-3DC2-4348-BE15-9F02D8D90F07}" type="pres">
      <dgm:prSet presAssocID="{D2611D51-9C58-42ED-8E38-63C87309C53D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15EB9-17E9-48EA-ADB9-4948F9C1E689}" type="pres">
      <dgm:prSet presAssocID="{B3F9C45C-4EFC-4FA9-9F3D-10EFCE96E71D}" presName="spacer" presStyleCnt="0"/>
      <dgm:spPr/>
    </dgm:pt>
    <dgm:pt modelId="{E67BF90A-68A9-450F-8AFA-50AE6E5D6D93}" type="pres">
      <dgm:prSet presAssocID="{3FA2A55E-D8A6-4C6C-9A3D-394BAEF6CD36}" presName="comp" presStyleCnt="0"/>
      <dgm:spPr/>
    </dgm:pt>
    <dgm:pt modelId="{4208B2B7-F07A-4576-AC33-670EF59252BE}" type="pres">
      <dgm:prSet presAssocID="{3FA2A55E-D8A6-4C6C-9A3D-394BAEF6CD36}" presName="box" presStyleLbl="node1" presStyleIdx="1" presStyleCnt="6"/>
      <dgm:spPr/>
      <dgm:t>
        <a:bodyPr/>
        <a:lstStyle/>
        <a:p>
          <a:endParaRPr lang="es-MX"/>
        </a:p>
      </dgm:t>
    </dgm:pt>
    <dgm:pt modelId="{E5586FA6-9F8A-4FF7-A83C-E41DA7A58482}" type="pres">
      <dgm:prSet presAssocID="{3FA2A55E-D8A6-4C6C-9A3D-394BAEF6CD36}" presName="img" presStyleLbl="fgImgPlace1" presStyleIdx="1" presStyleCnt="6" custLinFactNeighborX="-40775" custLinFactNeighborY="246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05BD972-AB93-4109-97CA-AE023D022EBB}" type="pres">
      <dgm:prSet presAssocID="{3FA2A55E-D8A6-4C6C-9A3D-394BAEF6CD3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E7D75A-5F1B-405C-90CD-8B6B4B78E6A5}" type="pres">
      <dgm:prSet presAssocID="{150E099A-A6DE-4BD2-9318-B1BDEB3BFEF1}" presName="spacer" presStyleCnt="0"/>
      <dgm:spPr/>
    </dgm:pt>
    <dgm:pt modelId="{436381FA-CF37-4928-9BA5-04984AD08DF7}" type="pres">
      <dgm:prSet presAssocID="{EDFB9585-92FC-4AC9-8E76-4007C50E39AB}" presName="comp" presStyleCnt="0"/>
      <dgm:spPr/>
    </dgm:pt>
    <dgm:pt modelId="{2A9A586E-4152-4621-90E7-FA74C46D8660}" type="pres">
      <dgm:prSet presAssocID="{EDFB9585-92FC-4AC9-8E76-4007C50E39AB}" presName="box" presStyleLbl="node1" presStyleIdx="2" presStyleCnt="6"/>
      <dgm:spPr/>
      <dgm:t>
        <a:bodyPr/>
        <a:lstStyle/>
        <a:p>
          <a:endParaRPr lang="en-US"/>
        </a:p>
      </dgm:t>
    </dgm:pt>
    <dgm:pt modelId="{4AAAED20-2F37-4D55-9ADD-C339DE598550}" type="pres">
      <dgm:prSet presAssocID="{EDFB9585-92FC-4AC9-8E76-4007C50E39AB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3638DB4-2E8A-407E-B878-EA9DCEB83D57}" type="pres">
      <dgm:prSet presAssocID="{EDFB9585-92FC-4AC9-8E76-4007C50E39A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0E902-B21D-4F58-9404-9CC9909DD61C}" type="pres">
      <dgm:prSet presAssocID="{3459045C-134D-44E9-B9AA-A00E25B69ADA}" presName="spacer" presStyleCnt="0"/>
      <dgm:spPr/>
    </dgm:pt>
    <dgm:pt modelId="{63BBBD87-D668-4C10-9C24-C98C6251A7ED}" type="pres">
      <dgm:prSet presAssocID="{24DDCB2A-D119-4E04-B1B0-8B5D3AE66991}" presName="comp" presStyleCnt="0"/>
      <dgm:spPr/>
    </dgm:pt>
    <dgm:pt modelId="{7B43B19F-A83D-4F54-8BA5-7A7C56AFCD40}" type="pres">
      <dgm:prSet presAssocID="{24DDCB2A-D119-4E04-B1B0-8B5D3AE66991}" presName="box" presStyleLbl="node1" presStyleIdx="3" presStyleCnt="6"/>
      <dgm:spPr/>
      <dgm:t>
        <a:bodyPr/>
        <a:lstStyle/>
        <a:p>
          <a:endParaRPr lang="es-MX"/>
        </a:p>
      </dgm:t>
    </dgm:pt>
    <dgm:pt modelId="{EFFE245C-E8DD-4DB8-9339-E44E3337623A}" type="pres">
      <dgm:prSet presAssocID="{24DDCB2A-D119-4E04-B1B0-8B5D3AE66991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48E601D-04FD-407E-802C-18E2CCBCC68F}" type="pres">
      <dgm:prSet presAssocID="{24DDCB2A-D119-4E04-B1B0-8B5D3AE6699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682E01-C989-441A-A754-9191D6DEEE64}" type="pres">
      <dgm:prSet presAssocID="{598760FA-F69D-45EC-B645-46F48A3201E1}" presName="spacer" presStyleCnt="0"/>
      <dgm:spPr/>
    </dgm:pt>
    <dgm:pt modelId="{8508079D-A0AB-4D6B-B26C-47C2974C1929}" type="pres">
      <dgm:prSet presAssocID="{299715C4-1D41-4A22-9DF5-E1FBF042A736}" presName="comp" presStyleCnt="0"/>
      <dgm:spPr/>
    </dgm:pt>
    <dgm:pt modelId="{10A3D92A-AFDC-4700-B2C5-6495580EA310}" type="pres">
      <dgm:prSet presAssocID="{299715C4-1D41-4A22-9DF5-E1FBF042A736}" presName="box" presStyleLbl="node1" presStyleIdx="4" presStyleCnt="6"/>
      <dgm:spPr/>
      <dgm:t>
        <a:bodyPr/>
        <a:lstStyle/>
        <a:p>
          <a:endParaRPr lang="es-MX"/>
        </a:p>
      </dgm:t>
    </dgm:pt>
    <dgm:pt modelId="{A5E8DCD7-C5F6-4E1D-BA7C-8922CD5DA201}" type="pres">
      <dgm:prSet presAssocID="{299715C4-1D41-4A22-9DF5-E1FBF042A736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356277A-9A61-4E05-BE52-5D2E43C5671A}" type="pres">
      <dgm:prSet presAssocID="{299715C4-1D41-4A22-9DF5-E1FBF042A73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2B6FF3-CF4C-4C9C-9BE3-BA30E6CEC91C}" type="pres">
      <dgm:prSet presAssocID="{8C0B379A-DDD7-41EC-9CC8-78F13A637550}" presName="spacer" presStyleCnt="0"/>
      <dgm:spPr/>
    </dgm:pt>
    <dgm:pt modelId="{36EA2410-E194-4E97-A59F-F1EB7BC3DA85}" type="pres">
      <dgm:prSet presAssocID="{D241C665-19C8-4A14-B801-ADA7FE47C9E4}" presName="comp" presStyleCnt="0"/>
      <dgm:spPr/>
    </dgm:pt>
    <dgm:pt modelId="{5CFAA8CA-F3BA-45D6-B651-EBCCF741385C}" type="pres">
      <dgm:prSet presAssocID="{D241C665-19C8-4A14-B801-ADA7FE47C9E4}" presName="box" presStyleLbl="node1" presStyleIdx="5" presStyleCnt="6"/>
      <dgm:spPr/>
      <dgm:t>
        <a:bodyPr/>
        <a:lstStyle/>
        <a:p>
          <a:endParaRPr lang="en-US"/>
        </a:p>
      </dgm:t>
    </dgm:pt>
    <dgm:pt modelId="{0DDF08BF-A97F-4749-BF0C-D8457499A147}" type="pres">
      <dgm:prSet presAssocID="{D241C665-19C8-4A14-B801-ADA7FE47C9E4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245AF94-052B-463B-A469-04729A8577B0}" type="pres">
      <dgm:prSet presAssocID="{D241C665-19C8-4A14-B801-ADA7FE47C9E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A1E2E-C523-4248-8EAE-EF7B29019D75}" type="presOf" srcId="{24DDCB2A-D119-4E04-B1B0-8B5D3AE66991}" destId="{7B43B19F-A83D-4F54-8BA5-7A7C56AFCD40}" srcOrd="0" destOrd="0" presId="urn:microsoft.com/office/officeart/2005/8/layout/vList4"/>
    <dgm:cxn modelId="{424E2AFB-1E84-46C1-B85F-FE10073ED779}" srcId="{88A9AFEF-4403-4763-A411-C97B2FFC3719}" destId="{3FA2A55E-D8A6-4C6C-9A3D-394BAEF6CD36}" srcOrd="1" destOrd="0" parTransId="{0E42D8A2-FB95-4C83-8F6A-5AEF30A39E2F}" sibTransId="{150E099A-A6DE-4BD2-9318-B1BDEB3BFEF1}"/>
    <dgm:cxn modelId="{FA41576E-22FA-4B3F-83AD-6DC656F14E21}" type="presOf" srcId="{D2611D51-9C58-42ED-8E38-63C87309C53D}" destId="{282C5031-3DC2-4348-BE15-9F02D8D90F07}" srcOrd="1" destOrd="0" presId="urn:microsoft.com/office/officeart/2005/8/layout/vList4"/>
    <dgm:cxn modelId="{ADCC3554-B772-4E52-8436-62D9A745BD01}" type="presOf" srcId="{299715C4-1D41-4A22-9DF5-E1FBF042A736}" destId="{10A3D92A-AFDC-4700-B2C5-6495580EA310}" srcOrd="0" destOrd="0" presId="urn:microsoft.com/office/officeart/2005/8/layout/vList4"/>
    <dgm:cxn modelId="{003C8BB3-3CEC-4F58-8D77-AD2310609E74}" srcId="{88A9AFEF-4403-4763-A411-C97B2FFC3719}" destId="{299715C4-1D41-4A22-9DF5-E1FBF042A736}" srcOrd="4" destOrd="0" parTransId="{8D9F1E3E-9612-4295-9883-CA1D7324365E}" sibTransId="{8C0B379A-DDD7-41EC-9CC8-78F13A637550}"/>
    <dgm:cxn modelId="{F1EEF398-40B6-4ACB-8A08-FDE6BFA95984}" srcId="{88A9AFEF-4403-4763-A411-C97B2FFC3719}" destId="{EDFB9585-92FC-4AC9-8E76-4007C50E39AB}" srcOrd="2" destOrd="0" parTransId="{AFE308CF-817E-41BD-B2F5-F65B7CCA194F}" sibTransId="{3459045C-134D-44E9-B9AA-A00E25B69ADA}"/>
    <dgm:cxn modelId="{877B4B65-BC2E-4FA0-8EE9-1932AD41EEB8}" type="presOf" srcId="{3FA2A55E-D8A6-4C6C-9A3D-394BAEF6CD36}" destId="{4208B2B7-F07A-4576-AC33-670EF59252BE}" srcOrd="0" destOrd="0" presId="urn:microsoft.com/office/officeart/2005/8/layout/vList4"/>
    <dgm:cxn modelId="{B0F3FCC0-C83A-45D2-99B4-32C26CAFCD00}" type="presOf" srcId="{D241C665-19C8-4A14-B801-ADA7FE47C9E4}" destId="{A245AF94-052B-463B-A469-04729A8577B0}" srcOrd="1" destOrd="0" presId="urn:microsoft.com/office/officeart/2005/8/layout/vList4"/>
    <dgm:cxn modelId="{31B0DD4B-1FF0-4D59-A01C-11120EFAE58F}" type="presOf" srcId="{3FA2A55E-D8A6-4C6C-9A3D-394BAEF6CD36}" destId="{E05BD972-AB93-4109-97CA-AE023D022EBB}" srcOrd="1" destOrd="0" presId="urn:microsoft.com/office/officeart/2005/8/layout/vList4"/>
    <dgm:cxn modelId="{21CC3842-2278-4D6D-BE78-1C649A7D20BE}" type="presOf" srcId="{D2611D51-9C58-42ED-8E38-63C87309C53D}" destId="{F30683C9-CD64-446A-8DB0-7223041F3337}" srcOrd="0" destOrd="0" presId="urn:microsoft.com/office/officeart/2005/8/layout/vList4"/>
    <dgm:cxn modelId="{F15EBC36-B288-4FF8-B2A4-60D0A26B3856}" type="presOf" srcId="{24DDCB2A-D119-4E04-B1B0-8B5D3AE66991}" destId="{E48E601D-04FD-407E-802C-18E2CCBCC68F}" srcOrd="1" destOrd="0" presId="urn:microsoft.com/office/officeart/2005/8/layout/vList4"/>
    <dgm:cxn modelId="{CF43ABD8-3338-4344-A7A4-46BBB8E669FF}" srcId="{88A9AFEF-4403-4763-A411-C97B2FFC3719}" destId="{24DDCB2A-D119-4E04-B1B0-8B5D3AE66991}" srcOrd="3" destOrd="0" parTransId="{DE271F1D-9BC8-4E9C-BAA8-9219B426DA62}" sibTransId="{598760FA-F69D-45EC-B645-46F48A3201E1}"/>
    <dgm:cxn modelId="{6205F80B-C6E8-4F65-9260-98A52AA1775C}" type="presOf" srcId="{EDFB9585-92FC-4AC9-8E76-4007C50E39AB}" destId="{F3638DB4-2E8A-407E-B878-EA9DCEB83D57}" srcOrd="1" destOrd="0" presId="urn:microsoft.com/office/officeart/2005/8/layout/vList4"/>
    <dgm:cxn modelId="{0B6351B0-BA5F-4229-815D-A7614ABD0DD4}" srcId="{88A9AFEF-4403-4763-A411-C97B2FFC3719}" destId="{D241C665-19C8-4A14-B801-ADA7FE47C9E4}" srcOrd="5" destOrd="0" parTransId="{F8A232DD-58A6-4225-BBA0-E651488CCC61}" sibTransId="{8706F539-6322-41D4-9844-1A469F810E64}"/>
    <dgm:cxn modelId="{4F1789E6-5BF6-424B-AEAD-1A9C92828D2D}" type="presOf" srcId="{88A9AFEF-4403-4763-A411-C97B2FFC3719}" destId="{A9044CD4-CA84-42C3-8738-6DB7C2583C9A}" srcOrd="0" destOrd="0" presId="urn:microsoft.com/office/officeart/2005/8/layout/vList4"/>
    <dgm:cxn modelId="{30E0E8FB-B5FD-4DF7-8805-9C2BAE2F3734}" type="presOf" srcId="{D241C665-19C8-4A14-B801-ADA7FE47C9E4}" destId="{5CFAA8CA-F3BA-45D6-B651-EBCCF741385C}" srcOrd="0" destOrd="0" presId="urn:microsoft.com/office/officeart/2005/8/layout/vList4"/>
    <dgm:cxn modelId="{428E2D29-D544-4F75-894B-CB91FC9A32EE}" srcId="{88A9AFEF-4403-4763-A411-C97B2FFC3719}" destId="{D2611D51-9C58-42ED-8E38-63C87309C53D}" srcOrd="0" destOrd="0" parTransId="{8FC71DC5-DB5F-4F00-A7FD-8B392BB46C21}" sibTransId="{B3F9C45C-4EFC-4FA9-9F3D-10EFCE96E71D}"/>
    <dgm:cxn modelId="{A5C3F6CF-BCE4-4979-8EA4-B812F29FFA36}" type="presOf" srcId="{299715C4-1D41-4A22-9DF5-E1FBF042A736}" destId="{E356277A-9A61-4E05-BE52-5D2E43C5671A}" srcOrd="1" destOrd="0" presId="urn:microsoft.com/office/officeart/2005/8/layout/vList4"/>
    <dgm:cxn modelId="{A5ABF997-3C77-4EC8-9B6F-8E43C7B6FFF2}" type="presOf" srcId="{EDFB9585-92FC-4AC9-8E76-4007C50E39AB}" destId="{2A9A586E-4152-4621-90E7-FA74C46D8660}" srcOrd="0" destOrd="0" presId="urn:microsoft.com/office/officeart/2005/8/layout/vList4"/>
    <dgm:cxn modelId="{B8031DA9-0674-4B1F-8BE5-CF1860B589C8}" type="presParOf" srcId="{A9044CD4-CA84-42C3-8738-6DB7C2583C9A}" destId="{EA7B7164-65B8-4FE6-BD40-B6378C72FA30}" srcOrd="0" destOrd="0" presId="urn:microsoft.com/office/officeart/2005/8/layout/vList4"/>
    <dgm:cxn modelId="{9D33F2B8-DA4E-4B90-93B8-6CAFE563C5CE}" type="presParOf" srcId="{EA7B7164-65B8-4FE6-BD40-B6378C72FA30}" destId="{F30683C9-CD64-446A-8DB0-7223041F3337}" srcOrd="0" destOrd="0" presId="urn:microsoft.com/office/officeart/2005/8/layout/vList4"/>
    <dgm:cxn modelId="{15A8B700-7320-436B-B13D-6E9DC382C97A}" type="presParOf" srcId="{EA7B7164-65B8-4FE6-BD40-B6378C72FA30}" destId="{02311CEA-893A-45DD-BBB1-51873D2F9ADE}" srcOrd="1" destOrd="0" presId="urn:microsoft.com/office/officeart/2005/8/layout/vList4"/>
    <dgm:cxn modelId="{E5BCC4DA-03D3-4818-8956-3E6315CF4AB6}" type="presParOf" srcId="{EA7B7164-65B8-4FE6-BD40-B6378C72FA30}" destId="{282C5031-3DC2-4348-BE15-9F02D8D90F07}" srcOrd="2" destOrd="0" presId="urn:microsoft.com/office/officeart/2005/8/layout/vList4"/>
    <dgm:cxn modelId="{67D6716B-5143-405E-8E37-222CA57D6FAC}" type="presParOf" srcId="{A9044CD4-CA84-42C3-8738-6DB7C2583C9A}" destId="{F4515EB9-17E9-48EA-ADB9-4948F9C1E689}" srcOrd="1" destOrd="0" presId="urn:microsoft.com/office/officeart/2005/8/layout/vList4"/>
    <dgm:cxn modelId="{55E452FA-F14B-4541-92F5-DE16E9792949}" type="presParOf" srcId="{A9044CD4-CA84-42C3-8738-6DB7C2583C9A}" destId="{E67BF90A-68A9-450F-8AFA-50AE6E5D6D93}" srcOrd="2" destOrd="0" presId="urn:microsoft.com/office/officeart/2005/8/layout/vList4"/>
    <dgm:cxn modelId="{2333D23F-4B0C-4F77-8507-5575737D9BC1}" type="presParOf" srcId="{E67BF90A-68A9-450F-8AFA-50AE6E5D6D93}" destId="{4208B2B7-F07A-4576-AC33-670EF59252BE}" srcOrd="0" destOrd="0" presId="urn:microsoft.com/office/officeart/2005/8/layout/vList4"/>
    <dgm:cxn modelId="{8A8990DF-7E18-40E3-BACE-A4FCAA8B8CF1}" type="presParOf" srcId="{E67BF90A-68A9-450F-8AFA-50AE6E5D6D93}" destId="{E5586FA6-9F8A-4FF7-A83C-E41DA7A58482}" srcOrd="1" destOrd="0" presId="urn:microsoft.com/office/officeart/2005/8/layout/vList4"/>
    <dgm:cxn modelId="{8F09C1C8-95D2-474D-961D-E0A0AE0CC4CE}" type="presParOf" srcId="{E67BF90A-68A9-450F-8AFA-50AE6E5D6D93}" destId="{E05BD972-AB93-4109-97CA-AE023D022EBB}" srcOrd="2" destOrd="0" presId="urn:microsoft.com/office/officeart/2005/8/layout/vList4"/>
    <dgm:cxn modelId="{4BBA45A3-44AF-4522-95A2-35BF688082FD}" type="presParOf" srcId="{A9044CD4-CA84-42C3-8738-6DB7C2583C9A}" destId="{59E7D75A-5F1B-405C-90CD-8B6B4B78E6A5}" srcOrd="3" destOrd="0" presId="urn:microsoft.com/office/officeart/2005/8/layout/vList4"/>
    <dgm:cxn modelId="{73FF40E1-C2EB-412A-AD37-08E6558E2181}" type="presParOf" srcId="{A9044CD4-CA84-42C3-8738-6DB7C2583C9A}" destId="{436381FA-CF37-4928-9BA5-04984AD08DF7}" srcOrd="4" destOrd="0" presId="urn:microsoft.com/office/officeart/2005/8/layout/vList4"/>
    <dgm:cxn modelId="{82B12B98-8DA2-4DB5-AC50-2AB04865F759}" type="presParOf" srcId="{436381FA-CF37-4928-9BA5-04984AD08DF7}" destId="{2A9A586E-4152-4621-90E7-FA74C46D8660}" srcOrd="0" destOrd="0" presId="urn:microsoft.com/office/officeart/2005/8/layout/vList4"/>
    <dgm:cxn modelId="{30CC68D3-4527-47AA-95CD-1C0A89262329}" type="presParOf" srcId="{436381FA-CF37-4928-9BA5-04984AD08DF7}" destId="{4AAAED20-2F37-4D55-9ADD-C339DE598550}" srcOrd="1" destOrd="0" presId="urn:microsoft.com/office/officeart/2005/8/layout/vList4"/>
    <dgm:cxn modelId="{090F27CA-A527-4886-BF51-6B34DD1C8068}" type="presParOf" srcId="{436381FA-CF37-4928-9BA5-04984AD08DF7}" destId="{F3638DB4-2E8A-407E-B878-EA9DCEB83D57}" srcOrd="2" destOrd="0" presId="urn:microsoft.com/office/officeart/2005/8/layout/vList4"/>
    <dgm:cxn modelId="{BB929793-AD31-412F-8796-B3C2F1042858}" type="presParOf" srcId="{A9044CD4-CA84-42C3-8738-6DB7C2583C9A}" destId="{0B20E902-B21D-4F58-9404-9CC9909DD61C}" srcOrd="5" destOrd="0" presId="urn:microsoft.com/office/officeart/2005/8/layout/vList4"/>
    <dgm:cxn modelId="{09754AF9-EA08-4E25-A528-647610B1414B}" type="presParOf" srcId="{A9044CD4-CA84-42C3-8738-6DB7C2583C9A}" destId="{63BBBD87-D668-4C10-9C24-C98C6251A7ED}" srcOrd="6" destOrd="0" presId="urn:microsoft.com/office/officeart/2005/8/layout/vList4"/>
    <dgm:cxn modelId="{EF533BF2-1B5C-41C7-BC9E-1C85851CF7F0}" type="presParOf" srcId="{63BBBD87-D668-4C10-9C24-C98C6251A7ED}" destId="{7B43B19F-A83D-4F54-8BA5-7A7C56AFCD40}" srcOrd="0" destOrd="0" presId="urn:microsoft.com/office/officeart/2005/8/layout/vList4"/>
    <dgm:cxn modelId="{04C8F5FE-8F6A-488D-A5DB-0505D14CC552}" type="presParOf" srcId="{63BBBD87-D668-4C10-9C24-C98C6251A7ED}" destId="{EFFE245C-E8DD-4DB8-9339-E44E3337623A}" srcOrd="1" destOrd="0" presId="urn:microsoft.com/office/officeart/2005/8/layout/vList4"/>
    <dgm:cxn modelId="{CEE204E9-86F7-4C78-B936-9AF04B3807C2}" type="presParOf" srcId="{63BBBD87-D668-4C10-9C24-C98C6251A7ED}" destId="{E48E601D-04FD-407E-802C-18E2CCBCC68F}" srcOrd="2" destOrd="0" presId="urn:microsoft.com/office/officeart/2005/8/layout/vList4"/>
    <dgm:cxn modelId="{14271D5C-E307-47FB-A038-2601DC04CD50}" type="presParOf" srcId="{A9044CD4-CA84-42C3-8738-6DB7C2583C9A}" destId="{3A682E01-C989-441A-A754-9191D6DEEE64}" srcOrd="7" destOrd="0" presId="urn:microsoft.com/office/officeart/2005/8/layout/vList4"/>
    <dgm:cxn modelId="{CFE3B3BC-D871-430D-A1DF-B7339461D8A2}" type="presParOf" srcId="{A9044CD4-CA84-42C3-8738-6DB7C2583C9A}" destId="{8508079D-A0AB-4D6B-B26C-47C2974C1929}" srcOrd="8" destOrd="0" presId="urn:microsoft.com/office/officeart/2005/8/layout/vList4"/>
    <dgm:cxn modelId="{5B62DFF2-6BFB-4E2A-89C2-75725865AB79}" type="presParOf" srcId="{8508079D-A0AB-4D6B-B26C-47C2974C1929}" destId="{10A3D92A-AFDC-4700-B2C5-6495580EA310}" srcOrd="0" destOrd="0" presId="urn:microsoft.com/office/officeart/2005/8/layout/vList4"/>
    <dgm:cxn modelId="{3FA7ABA7-376F-463E-A1EA-3A241E9632A5}" type="presParOf" srcId="{8508079D-A0AB-4D6B-B26C-47C2974C1929}" destId="{A5E8DCD7-C5F6-4E1D-BA7C-8922CD5DA201}" srcOrd="1" destOrd="0" presId="urn:microsoft.com/office/officeart/2005/8/layout/vList4"/>
    <dgm:cxn modelId="{AE345D17-31AD-40E4-8012-273E20A1CE8A}" type="presParOf" srcId="{8508079D-A0AB-4D6B-B26C-47C2974C1929}" destId="{E356277A-9A61-4E05-BE52-5D2E43C5671A}" srcOrd="2" destOrd="0" presId="urn:microsoft.com/office/officeart/2005/8/layout/vList4"/>
    <dgm:cxn modelId="{92D39905-E499-4F5F-B6A7-A0CAE9AB0776}" type="presParOf" srcId="{A9044CD4-CA84-42C3-8738-6DB7C2583C9A}" destId="{FB2B6FF3-CF4C-4C9C-9BE3-BA30E6CEC91C}" srcOrd="9" destOrd="0" presId="urn:microsoft.com/office/officeart/2005/8/layout/vList4"/>
    <dgm:cxn modelId="{2E0311A5-35C8-4436-9176-2FB50920BC81}" type="presParOf" srcId="{A9044CD4-CA84-42C3-8738-6DB7C2583C9A}" destId="{36EA2410-E194-4E97-A59F-F1EB7BC3DA85}" srcOrd="10" destOrd="0" presId="urn:microsoft.com/office/officeart/2005/8/layout/vList4"/>
    <dgm:cxn modelId="{4EA9AF8E-ED21-4999-BD7D-2BEE327A7BDF}" type="presParOf" srcId="{36EA2410-E194-4E97-A59F-F1EB7BC3DA85}" destId="{5CFAA8CA-F3BA-45D6-B651-EBCCF741385C}" srcOrd="0" destOrd="0" presId="urn:microsoft.com/office/officeart/2005/8/layout/vList4"/>
    <dgm:cxn modelId="{1F2134FE-2746-4568-B00F-E23C9B04557C}" type="presParOf" srcId="{36EA2410-E194-4E97-A59F-F1EB7BC3DA85}" destId="{0DDF08BF-A97F-4749-BF0C-D8457499A147}" srcOrd="1" destOrd="0" presId="urn:microsoft.com/office/officeart/2005/8/layout/vList4"/>
    <dgm:cxn modelId="{D80EB765-9D83-4AE7-A8C3-D903AFD1A9FF}" type="presParOf" srcId="{36EA2410-E194-4E97-A59F-F1EB7BC3DA85}" destId="{A245AF94-052B-463B-A469-04729A8577B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49FF48-07B4-4BE7-881C-376D7D0ABE4A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C9F2A05D-FCA6-4EE3-8C8A-FED5ED3A3259}">
      <dgm:prSet phldrT="[Texto]" custT="1"/>
      <dgm:spPr/>
      <dgm:t>
        <a:bodyPr/>
        <a:lstStyle/>
        <a:p>
          <a:r>
            <a:rPr lang="es-MX" sz="1400" dirty="0" smtClean="0"/>
            <a:t>México cuenta con un enorme potencial de energía renovable: 6.550 MW en energía solar, 20 GW de eólica, 1.000 MW en energía geotérmica y excelentes posibilidades para los biocombustibles e  hidroeléctrica.</a:t>
          </a:r>
          <a:endParaRPr lang="es-MX" sz="1400" dirty="0"/>
        </a:p>
      </dgm:t>
    </dgm:pt>
    <dgm:pt modelId="{6DB8DD2F-0424-4209-BB22-0324817C89CF}" type="parTrans" cxnId="{ADFF74A1-F356-4F65-844A-1FAFA063A9CF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457AAB60-883F-4C71-914D-ABE15D14F985}" type="sibTrans" cxnId="{ADFF74A1-F356-4F65-844A-1FAFA063A9CF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226BDB70-9FDC-46C7-9DE7-C0C87CB1F7D5}">
      <dgm:prSet custT="1"/>
      <dgm:spPr/>
      <dgm:t>
        <a:bodyPr/>
        <a:lstStyle/>
        <a:p>
          <a:r>
            <a:rPr lang="es-MX" sz="1400" dirty="0" smtClean="0"/>
            <a:t>México tiene el crecimiento más alto del mundo en energía eólica, situado en el número 20 a nivel global, el 41.8% de la cantidad total de energía renovable será producida por el viento en 2027 (SENER, 2013).</a:t>
          </a:r>
        </a:p>
      </dgm:t>
    </dgm:pt>
    <dgm:pt modelId="{0F394469-C225-4F64-A54D-32A84728AFD6}" type="parTrans" cxnId="{CA29B8ED-5538-4D76-A6D7-B47512C34458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2AF8A0D7-2FC3-4702-90D8-BAC754614D72}" type="sibTrans" cxnId="{CA29B8ED-5538-4D76-A6D7-B47512C34458}">
      <dgm:prSet/>
      <dgm:spPr/>
      <dgm:t>
        <a:bodyPr/>
        <a:lstStyle/>
        <a:p>
          <a:endParaRPr lang="es-MX">
            <a:solidFill>
              <a:schemeClr val="bg1"/>
            </a:solidFill>
          </a:endParaRPr>
        </a:p>
      </dgm:t>
    </dgm:pt>
    <dgm:pt modelId="{D4729B2F-D9A2-4982-BB6E-84D629A65423}">
      <dgm:prSet custT="1"/>
      <dgm:spPr/>
      <dgm:t>
        <a:bodyPr/>
        <a:lstStyle/>
        <a:p>
          <a:r>
            <a:rPr lang="es-MX" sz="1400" dirty="0" smtClean="0"/>
            <a:t>En diferentes Universidades y Tecnológicos del país se ofertan licenciaturas, posgrados y especialidades relacionadas con el tema de energías renovables, sustentabilidad y ciencias sociales.</a:t>
          </a:r>
          <a:endParaRPr lang="es-MX" sz="1400" dirty="0"/>
        </a:p>
      </dgm:t>
    </dgm:pt>
    <dgm:pt modelId="{BC22BACA-7880-467D-A148-5151C48DA1CD}" type="parTrans" cxnId="{DCF7E36C-7ACD-4FDB-A512-F616E984E4FB}">
      <dgm:prSet/>
      <dgm:spPr/>
      <dgm:t>
        <a:bodyPr/>
        <a:lstStyle/>
        <a:p>
          <a:endParaRPr lang="es-MX"/>
        </a:p>
      </dgm:t>
    </dgm:pt>
    <dgm:pt modelId="{F1091CF0-4613-48BA-B4FE-21C3B46138BA}" type="sibTrans" cxnId="{DCF7E36C-7ACD-4FDB-A512-F616E984E4FB}">
      <dgm:prSet/>
      <dgm:spPr/>
      <dgm:t>
        <a:bodyPr/>
        <a:lstStyle/>
        <a:p>
          <a:endParaRPr lang="es-MX"/>
        </a:p>
      </dgm:t>
    </dgm:pt>
    <dgm:pt modelId="{233239D8-9512-4BBE-BD4C-50F5CB9107A6}" type="pres">
      <dgm:prSet presAssocID="{8C49FF48-07B4-4BE7-881C-376D7D0ABE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4C0C1B9-5033-4EE4-91D3-F3C3DD210F42}" type="pres">
      <dgm:prSet presAssocID="{C9F2A05D-FCA6-4EE3-8C8A-FED5ED3A325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096DD9-08E4-48FC-8FA3-521B9C94DE0A}" type="pres">
      <dgm:prSet presAssocID="{457AAB60-883F-4C71-914D-ABE15D14F985}" presName="spacer" presStyleCnt="0"/>
      <dgm:spPr/>
      <dgm:t>
        <a:bodyPr/>
        <a:lstStyle/>
        <a:p>
          <a:endParaRPr lang="es-MX"/>
        </a:p>
      </dgm:t>
    </dgm:pt>
    <dgm:pt modelId="{6A47B948-813A-407D-A45F-A0B347A7DA1F}" type="pres">
      <dgm:prSet presAssocID="{226BDB70-9FDC-46C7-9DE7-C0C87CB1F7D5}" presName="parentText" presStyleLbl="node1" presStyleIdx="1" presStyleCnt="3" custLinFactNeighborX="-5313" custLinFactNeighborY="-2542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E8D2C3-D39A-4207-954F-349469F30811}" type="pres">
      <dgm:prSet presAssocID="{2AF8A0D7-2FC3-4702-90D8-BAC754614D72}" presName="spacer" presStyleCnt="0"/>
      <dgm:spPr/>
    </dgm:pt>
    <dgm:pt modelId="{EF43D141-8290-4796-8383-9DD48E875736}" type="pres">
      <dgm:prSet presAssocID="{D4729B2F-D9A2-4982-BB6E-84D629A654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2813FD-70C3-442F-8E37-69B4034B3F19}" type="presOf" srcId="{226BDB70-9FDC-46C7-9DE7-C0C87CB1F7D5}" destId="{6A47B948-813A-407D-A45F-A0B347A7DA1F}" srcOrd="0" destOrd="0" presId="urn:microsoft.com/office/officeart/2005/8/layout/vList2"/>
    <dgm:cxn modelId="{CA29B8ED-5538-4D76-A6D7-B47512C34458}" srcId="{8C49FF48-07B4-4BE7-881C-376D7D0ABE4A}" destId="{226BDB70-9FDC-46C7-9DE7-C0C87CB1F7D5}" srcOrd="1" destOrd="0" parTransId="{0F394469-C225-4F64-A54D-32A84728AFD6}" sibTransId="{2AF8A0D7-2FC3-4702-90D8-BAC754614D72}"/>
    <dgm:cxn modelId="{DCF7E36C-7ACD-4FDB-A512-F616E984E4FB}" srcId="{8C49FF48-07B4-4BE7-881C-376D7D0ABE4A}" destId="{D4729B2F-D9A2-4982-BB6E-84D629A65423}" srcOrd="2" destOrd="0" parTransId="{BC22BACA-7880-467D-A148-5151C48DA1CD}" sibTransId="{F1091CF0-4613-48BA-B4FE-21C3B46138BA}"/>
    <dgm:cxn modelId="{B1F1FE86-1760-4F83-B98A-E449D071DA87}" type="presOf" srcId="{8C49FF48-07B4-4BE7-881C-376D7D0ABE4A}" destId="{233239D8-9512-4BBE-BD4C-50F5CB9107A6}" srcOrd="0" destOrd="0" presId="urn:microsoft.com/office/officeart/2005/8/layout/vList2"/>
    <dgm:cxn modelId="{ADFF74A1-F356-4F65-844A-1FAFA063A9CF}" srcId="{8C49FF48-07B4-4BE7-881C-376D7D0ABE4A}" destId="{C9F2A05D-FCA6-4EE3-8C8A-FED5ED3A3259}" srcOrd="0" destOrd="0" parTransId="{6DB8DD2F-0424-4209-BB22-0324817C89CF}" sibTransId="{457AAB60-883F-4C71-914D-ABE15D14F985}"/>
    <dgm:cxn modelId="{22EB0A65-7DDD-49BD-911E-97F6DCD3FC59}" type="presOf" srcId="{D4729B2F-D9A2-4982-BB6E-84D629A65423}" destId="{EF43D141-8290-4796-8383-9DD48E875736}" srcOrd="0" destOrd="0" presId="urn:microsoft.com/office/officeart/2005/8/layout/vList2"/>
    <dgm:cxn modelId="{A8178C08-A483-4F83-B24E-84187B75C361}" type="presOf" srcId="{C9F2A05D-FCA6-4EE3-8C8A-FED5ED3A3259}" destId="{E4C0C1B9-5033-4EE4-91D3-F3C3DD210F42}" srcOrd="0" destOrd="0" presId="urn:microsoft.com/office/officeart/2005/8/layout/vList2"/>
    <dgm:cxn modelId="{41E6915B-E938-4DF9-BEA5-763792536064}" type="presParOf" srcId="{233239D8-9512-4BBE-BD4C-50F5CB9107A6}" destId="{E4C0C1B9-5033-4EE4-91D3-F3C3DD210F42}" srcOrd="0" destOrd="0" presId="urn:microsoft.com/office/officeart/2005/8/layout/vList2"/>
    <dgm:cxn modelId="{C6607C0C-4FEC-404C-89FB-F08557A7A61F}" type="presParOf" srcId="{233239D8-9512-4BBE-BD4C-50F5CB9107A6}" destId="{04096DD9-08E4-48FC-8FA3-521B9C94DE0A}" srcOrd="1" destOrd="0" presId="urn:microsoft.com/office/officeart/2005/8/layout/vList2"/>
    <dgm:cxn modelId="{85FDF489-6D9B-4537-A9C7-52AE39841C35}" type="presParOf" srcId="{233239D8-9512-4BBE-BD4C-50F5CB9107A6}" destId="{6A47B948-813A-407D-A45F-A0B347A7DA1F}" srcOrd="2" destOrd="0" presId="urn:microsoft.com/office/officeart/2005/8/layout/vList2"/>
    <dgm:cxn modelId="{568891BB-D4AE-447F-90FF-CF93EDA54852}" type="presParOf" srcId="{233239D8-9512-4BBE-BD4C-50F5CB9107A6}" destId="{68E8D2C3-D39A-4207-954F-349469F30811}" srcOrd="3" destOrd="0" presId="urn:microsoft.com/office/officeart/2005/8/layout/vList2"/>
    <dgm:cxn modelId="{83153DBF-FBA1-4191-AFEF-465FD82B3CCC}" type="presParOf" srcId="{233239D8-9512-4BBE-BD4C-50F5CB9107A6}" destId="{EF43D141-8290-4796-8383-9DD48E8757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1B34A6-6E78-4640-B183-B27938EB828F}" type="doc">
      <dgm:prSet loTypeId="urn:microsoft.com/office/officeart/2011/layout/TabList" loCatId="list" qsTypeId="urn:microsoft.com/office/officeart/2005/8/quickstyle/simple5" qsCatId="simple" csTypeId="urn:microsoft.com/office/officeart/2005/8/colors/accent1_2" csCatId="accent1" phldr="1"/>
      <dgm:spPr/>
    </dgm:pt>
    <dgm:pt modelId="{04878C4F-BD43-48E3-BA19-E245D6384DF4}">
      <dgm:prSet phldrT="[Texto]"/>
      <dgm:spPr/>
      <dgm:t>
        <a:bodyPr/>
        <a:lstStyle/>
        <a:p>
          <a:r>
            <a:rPr lang="es-MX" dirty="0" smtClean="0"/>
            <a:t>Edad</a:t>
          </a:r>
          <a:endParaRPr lang="es-MX" dirty="0"/>
        </a:p>
      </dgm:t>
    </dgm:pt>
    <dgm:pt modelId="{BF96ADF9-43DC-4BC6-910D-A0F68D60F503}" type="parTrans" cxnId="{97A9A267-6313-445F-B851-F31ACF1E7E89}">
      <dgm:prSet/>
      <dgm:spPr/>
      <dgm:t>
        <a:bodyPr/>
        <a:lstStyle/>
        <a:p>
          <a:endParaRPr lang="es-MX"/>
        </a:p>
      </dgm:t>
    </dgm:pt>
    <dgm:pt modelId="{92268726-C334-44BB-8C64-97AE197C02DB}" type="sibTrans" cxnId="{97A9A267-6313-445F-B851-F31ACF1E7E89}">
      <dgm:prSet/>
      <dgm:spPr/>
      <dgm:t>
        <a:bodyPr/>
        <a:lstStyle/>
        <a:p>
          <a:endParaRPr lang="es-MX"/>
        </a:p>
      </dgm:t>
    </dgm:pt>
    <dgm:pt modelId="{50AA2044-4119-4938-A86C-B22622BA98A8}">
      <dgm:prSet phldrT="[Texto]"/>
      <dgm:spPr/>
      <dgm:t>
        <a:bodyPr/>
        <a:lstStyle/>
        <a:p>
          <a:r>
            <a:rPr lang="es-MX" dirty="0" smtClean="0"/>
            <a:t>Tipo de profesor</a:t>
          </a:r>
          <a:endParaRPr lang="es-MX" dirty="0"/>
        </a:p>
      </dgm:t>
    </dgm:pt>
    <dgm:pt modelId="{823E71E2-DC15-48FC-BC74-02BE9871AB78}" type="parTrans" cxnId="{637BB5E1-0F04-4ABE-BAE5-C692B15A9478}">
      <dgm:prSet/>
      <dgm:spPr/>
      <dgm:t>
        <a:bodyPr/>
        <a:lstStyle/>
        <a:p>
          <a:endParaRPr lang="es-MX"/>
        </a:p>
      </dgm:t>
    </dgm:pt>
    <dgm:pt modelId="{18B49EA9-4C94-4319-AC1C-10928A692A50}" type="sibTrans" cxnId="{637BB5E1-0F04-4ABE-BAE5-C692B15A9478}">
      <dgm:prSet/>
      <dgm:spPr/>
      <dgm:t>
        <a:bodyPr/>
        <a:lstStyle/>
        <a:p>
          <a:endParaRPr lang="es-MX"/>
        </a:p>
      </dgm:t>
    </dgm:pt>
    <dgm:pt modelId="{E9E35387-1545-4F10-99FA-F7D85C64A55F}">
      <dgm:prSet phldrT="[Texto]"/>
      <dgm:spPr/>
      <dgm:t>
        <a:bodyPr/>
        <a:lstStyle/>
        <a:p>
          <a:r>
            <a:rPr lang="es-MX" dirty="0" smtClean="0"/>
            <a:t>Inglés</a:t>
          </a:r>
          <a:endParaRPr lang="es-MX" dirty="0"/>
        </a:p>
      </dgm:t>
    </dgm:pt>
    <dgm:pt modelId="{4C00A91A-385A-408F-AB68-8BF9AEE0990A}" type="parTrans" cxnId="{944F1534-A899-4B01-B7C0-3B2146F0EDDD}">
      <dgm:prSet/>
      <dgm:spPr/>
      <dgm:t>
        <a:bodyPr/>
        <a:lstStyle/>
        <a:p>
          <a:endParaRPr lang="es-MX"/>
        </a:p>
      </dgm:t>
    </dgm:pt>
    <dgm:pt modelId="{75DE6121-3EC3-43D6-AA94-B153122BC5C2}" type="sibTrans" cxnId="{944F1534-A899-4B01-B7C0-3B2146F0EDDD}">
      <dgm:prSet/>
      <dgm:spPr/>
      <dgm:t>
        <a:bodyPr/>
        <a:lstStyle/>
        <a:p>
          <a:endParaRPr lang="es-MX"/>
        </a:p>
      </dgm:t>
    </dgm:pt>
    <dgm:pt modelId="{5BDC0AA6-738D-4079-8A20-EF1AA0E104D6}">
      <dgm:prSet phldrT="[Texto]"/>
      <dgm:spPr/>
      <dgm:t>
        <a:bodyPr/>
        <a:lstStyle/>
        <a:p>
          <a:r>
            <a:rPr lang="es-MX" dirty="0" smtClean="0"/>
            <a:t>Especialidad</a:t>
          </a:r>
          <a:endParaRPr lang="es-MX" dirty="0"/>
        </a:p>
      </dgm:t>
    </dgm:pt>
    <dgm:pt modelId="{5355332A-7097-46D6-A1F7-9C77B88A22FF}" type="parTrans" cxnId="{8BD64755-8A08-4DE7-9226-D2874BB7A0A8}">
      <dgm:prSet/>
      <dgm:spPr/>
      <dgm:t>
        <a:bodyPr/>
        <a:lstStyle/>
        <a:p>
          <a:endParaRPr lang="es-MX"/>
        </a:p>
      </dgm:t>
    </dgm:pt>
    <dgm:pt modelId="{F65BE488-42EA-42FB-9092-F92EBF632060}" type="sibTrans" cxnId="{8BD64755-8A08-4DE7-9226-D2874BB7A0A8}">
      <dgm:prSet/>
      <dgm:spPr/>
      <dgm:t>
        <a:bodyPr/>
        <a:lstStyle/>
        <a:p>
          <a:endParaRPr lang="es-MX"/>
        </a:p>
      </dgm:t>
    </dgm:pt>
    <dgm:pt modelId="{C8A15F50-5D01-489F-9AB5-4BA09E00D26B}">
      <dgm:prSet phldrT="[Texto]"/>
      <dgm:spPr/>
      <dgm:t>
        <a:bodyPr/>
        <a:lstStyle/>
        <a:p>
          <a:r>
            <a:rPr lang="es-MX" dirty="0" smtClean="0"/>
            <a:t>Proyecto a desarrollar</a:t>
          </a:r>
          <a:endParaRPr lang="es-MX" dirty="0"/>
        </a:p>
      </dgm:t>
    </dgm:pt>
    <dgm:pt modelId="{F38F447F-073A-46D8-A270-70A95734F3AE}" type="parTrans" cxnId="{BDCE3E77-D235-454C-AB08-303009D6E06A}">
      <dgm:prSet/>
      <dgm:spPr/>
      <dgm:t>
        <a:bodyPr/>
        <a:lstStyle/>
        <a:p>
          <a:endParaRPr lang="es-MX"/>
        </a:p>
      </dgm:t>
    </dgm:pt>
    <dgm:pt modelId="{67C3B25E-BADC-4F50-B629-CB6BF922504D}" type="sibTrans" cxnId="{BDCE3E77-D235-454C-AB08-303009D6E06A}">
      <dgm:prSet/>
      <dgm:spPr/>
      <dgm:t>
        <a:bodyPr/>
        <a:lstStyle/>
        <a:p>
          <a:endParaRPr lang="es-MX"/>
        </a:p>
      </dgm:t>
    </dgm:pt>
    <dgm:pt modelId="{31D2434D-8013-4D98-9949-586DAD76DD57}">
      <dgm:prSet phldrT="[Texto]"/>
      <dgm:spPr/>
      <dgm:t>
        <a:bodyPr/>
        <a:lstStyle/>
        <a:p>
          <a:r>
            <a:rPr lang="es-MX" dirty="0" smtClean="0"/>
            <a:t>Transferencia de conocimiento</a:t>
          </a:r>
          <a:endParaRPr lang="es-MX" dirty="0"/>
        </a:p>
      </dgm:t>
    </dgm:pt>
    <dgm:pt modelId="{3934F2C0-E25E-430F-B965-36428833AA81}" type="parTrans" cxnId="{518EC2B5-A897-4CFD-AD02-A68C7FE1E16D}">
      <dgm:prSet/>
      <dgm:spPr/>
      <dgm:t>
        <a:bodyPr/>
        <a:lstStyle/>
        <a:p>
          <a:endParaRPr lang="es-MX"/>
        </a:p>
      </dgm:t>
    </dgm:pt>
    <dgm:pt modelId="{97B7D3D4-6A4F-4FA8-AE48-6850E81C74C4}" type="sibTrans" cxnId="{518EC2B5-A897-4CFD-AD02-A68C7FE1E16D}">
      <dgm:prSet/>
      <dgm:spPr/>
      <dgm:t>
        <a:bodyPr/>
        <a:lstStyle/>
        <a:p>
          <a:endParaRPr lang="es-MX"/>
        </a:p>
      </dgm:t>
    </dgm:pt>
    <dgm:pt modelId="{33C9FD4A-5585-4D51-953B-7014A0AB868C}">
      <dgm:prSet phldrT="[Texto]"/>
      <dgm:spPr/>
      <dgm:t>
        <a:bodyPr/>
        <a:lstStyle/>
        <a:p>
          <a:r>
            <a:rPr lang="es-MX" dirty="0" smtClean="0"/>
            <a:t>Currículo</a:t>
          </a:r>
          <a:endParaRPr lang="es-MX" dirty="0"/>
        </a:p>
      </dgm:t>
    </dgm:pt>
    <dgm:pt modelId="{55A9D103-1004-46A1-A1BC-A631BFE13165}" type="parTrans" cxnId="{15438DBB-1B88-4C0E-8415-AD8CC5D46131}">
      <dgm:prSet/>
      <dgm:spPr/>
      <dgm:t>
        <a:bodyPr/>
        <a:lstStyle/>
        <a:p>
          <a:endParaRPr lang="es-MX"/>
        </a:p>
      </dgm:t>
    </dgm:pt>
    <dgm:pt modelId="{A28E91D2-E1A3-4C6C-BF3B-C034463ECB13}" type="sibTrans" cxnId="{15438DBB-1B88-4C0E-8415-AD8CC5D46131}">
      <dgm:prSet/>
      <dgm:spPr/>
      <dgm:t>
        <a:bodyPr/>
        <a:lstStyle/>
        <a:p>
          <a:endParaRPr lang="es-MX"/>
        </a:p>
      </dgm:t>
    </dgm:pt>
    <dgm:pt modelId="{8C7CB310-3CF0-43A0-9C0A-A7DF0B83F864}" type="pres">
      <dgm:prSet presAssocID="{711B34A6-6E78-4640-B183-B27938EB828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2E1D5A85-8288-423A-A940-3B0EE220DD79}" type="pres">
      <dgm:prSet presAssocID="{04878C4F-BD43-48E3-BA19-E245D6384DF4}" presName="composite" presStyleCnt="0"/>
      <dgm:spPr/>
    </dgm:pt>
    <dgm:pt modelId="{4CDEF4C0-15F1-4E2F-8F87-B1E640983E70}" type="pres">
      <dgm:prSet presAssocID="{04878C4F-BD43-48E3-BA19-E245D6384DF4}" presName="First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754F77B4-E129-4985-9EEF-6FC09DCE09FB}" type="pres">
      <dgm:prSet presAssocID="{04878C4F-BD43-48E3-BA19-E245D6384DF4}" presName="Parent" presStyleLbl="alignNode1" presStyleIdx="0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E0C083-00FE-4508-B045-99BF84333812}" type="pres">
      <dgm:prSet presAssocID="{04878C4F-BD43-48E3-BA19-E245D6384DF4}" presName="Accent" presStyleLbl="parChTrans1D1" presStyleIdx="0" presStyleCnt="7"/>
      <dgm:spPr/>
    </dgm:pt>
    <dgm:pt modelId="{C7FDB048-A3FE-4891-B25A-F334405F8695}" type="pres">
      <dgm:prSet presAssocID="{92268726-C334-44BB-8C64-97AE197C02DB}" presName="sibTrans" presStyleCnt="0"/>
      <dgm:spPr/>
    </dgm:pt>
    <dgm:pt modelId="{29A11AF4-F80D-4D50-AE48-E7A901FC1CAD}" type="pres">
      <dgm:prSet presAssocID="{50AA2044-4119-4938-A86C-B22622BA98A8}" presName="composite" presStyleCnt="0"/>
      <dgm:spPr/>
    </dgm:pt>
    <dgm:pt modelId="{8CFB43DB-2CD9-47C7-A1F4-48C17FFDEB66}" type="pres">
      <dgm:prSet presAssocID="{50AA2044-4119-4938-A86C-B22622BA98A8}" presName="First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E6E2DCDE-CB4A-414D-9171-094E89425D7F}" type="pres">
      <dgm:prSet presAssocID="{50AA2044-4119-4938-A86C-B22622BA98A8}" presName="Parent" presStyleLbl="alignNode1" presStyleIdx="1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FC008A-8AF4-4801-AE8B-889EF813A05F}" type="pres">
      <dgm:prSet presAssocID="{50AA2044-4119-4938-A86C-B22622BA98A8}" presName="Accent" presStyleLbl="parChTrans1D1" presStyleIdx="1" presStyleCnt="7"/>
      <dgm:spPr/>
    </dgm:pt>
    <dgm:pt modelId="{C4627D65-F5D5-4291-8839-40159C98485B}" type="pres">
      <dgm:prSet presAssocID="{18B49EA9-4C94-4319-AC1C-10928A692A50}" presName="sibTrans" presStyleCnt="0"/>
      <dgm:spPr/>
    </dgm:pt>
    <dgm:pt modelId="{FC54AE7C-AA0F-4E1A-B9CB-F2218BF65A79}" type="pres">
      <dgm:prSet presAssocID="{E9E35387-1545-4F10-99FA-F7D85C64A55F}" presName="composite" presStyleCnt="0"/>
      <dgm:spPr/>
    </dgm:pt>
    <dgm:pt modelId="{A0C62813-7951-49E2-8B1F-729122182494}" type="pres">
      <dgm:prSet presAssocID="{E9E35387-1545-4F10-99FA-F7D85C64A55F}" presName="First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D6F973A7-A242-4D01-A37F-80228EDA9B81}" type="pres">
      <dgm:prSet presAssocID="{E9E35387-1545-4F10-99FA-F7D85C64A55F}" presName="Parent" presStyleLbl="alignNode1" presStyleIdx="2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7B3684-014A-45A9-A287-AD2F6A74E355}" type="pres">
      <dgm:prSet presAssocID="{E9E35387-1545-4F10-99FA-F7D85C64A55F}" presName="Accent" presStyleLbl="parChTrans1D1" presStyleIdx="2" presStyleCnt="7"/>
      <dgm:spPr/>
    </dgm:pt>
    <dgm:pt modelId="{31346134-119A-430C-A463-B2B4E4B85381}" type="pres">
      <dgm:prSet presAssocID="{75DE6121-3EC3-43D6-AA94-B153122BC5C2}" presName="sibTrans" presStyleCnt="0"/>
      <dgm:spPr/>
    </dgm:pt>
    <dgm:pt modelId="{F81D95E1-1854-4129-B9B5-ADC033F3AF6D}" type="pres">
      <dgm:prSet presAssocID="{5BDC0AA6-738D-4079-8A20-EF1AA0E104D6}" presName="composite" presStyleCnt="0"/>
      <dgm:spPr/>
    </dgm:pt>
    <dgm:pt modelId="{274233B3-0C91-4236-BCCE-FB3A762B3255}" type="pres">
      <dgm:prSet presAssocID="{5BDC0AA6-738D-4079-8A20-EF1AA0E104D6}" presName="First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2A51E0AE-6107-4466-812E-095AB7DB030E}" type="pres">
      <dgm:prSet presAssocID="{5BDC0AA6-738D-4079-8A20-EF1AA0E104D6}" presName="Parent" presStyleLbl="alignNode1" presStyleIdx="3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F946B0-2048-456B-91A8-3FEA86B50FC8}" type="pres">
      <dgm:prSet presAssocID="{5BDC0AA6-738D-4079-8A20-EF1AA0E104D6}" presName="Accent" presStyleLbl="parChTrans1D1" presStyleIdx="3" presStyleCnt="7"/>
      <dgm:spPr/>
    </dgm:pt>
    <dgm:pt modelId="{3FA94197-3A6C-412C-AA85-83914867B2F7}" type="pres">
      <dgm:prSet presAssocID="{F65BE488-42EA-42FB-9092-F92EBF632060}" presName="sibTrans" presStyleCnt="0"/>
      <dgm:spPr/>
    </dgm:pt>
    <dgm:pt modelId="{28532758-C271-4003-9AE5-10BE1C5126F1}" type="pres">
      <dgm:prSet presAssocID="{C8A15F50-5D01-489F-9AB5-4BA09E00D26B}" presName="composite" presStyleCnt="0"/>
      <dgm:spPr/>
    </dgm:pt>
    <dgm:pt modelId="{92850BC3-BC4A-4480-9B9D-E5977A820A44}" type="pres">
      <dgm:prSet presAssocID="{C8A15F50-5D01-489F-9AB5-4BA09E00D26B}" presName="First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D44C9147-A55C-48B3-864B-3C7F6C75C08D}" type="pres">
      <dgm:prSet presAssocID="{C8A15F50-5D01-489F-9AB5-4BA09E00D26B}" presName="Parent" presStyleLbl="alignNode1" presStyleIdx="4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FE99EA-F1A9-4194-A3F3-A824AE56C51B}" type="pres">
      <dgm:prSet presAssocID="{C8A15F50-5D01-489F-9AB5-4BA09E00D26B}" presName="Accent" presStyleLbl="parChTrans1D1" presStyleIdx="4" presStyleCnt="7"/>
      <dgm:spPr/>
    </dgm:pt>
    <dgm:pt modelId="{5D19BF40-0E99-4D18-BF0D-323D1FC2F8E0}" type="pres">
      <dgm:prSet presAssocID="{67C3B25E-BADC-4F50-B629-CB6BF922504D}" presName="sibTrans" presStyleCnt="0"/>
      <dgm:spPr/>
    </dgm:pt>
    <dgm:pt modelId="{FF026105-C0AD-4746-886B-E03B58E6728D}" type="pres">
      <dgm:prSet presAssocID="{31D2434D-8013-4D98-9949-586DAD76DD57}" presName="composite" presStyleCnt="0"/>
      <dgm:spPr/>
    </dgm:pt>
    <dgm:pt modelId="{2EC5B8C2-EBEC-48F4-B599-05410F4EBABA}" type="pres">
      <dgm:prSet presAssocID="{31D2434D-8013-4D98-9949-586DAD76DD57}" presName="First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4C80FD4B-6B1E-48BA-8661-048A562B2BED}" type="pres">
      <dgm:prSet presAssocID="{31D2434D-8013-4D98-9949-586DAD76DD57}" presName="Parent" presStyleLbl="alignNode1" presStyleIdx="5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D0F53F-D6AB-44E5-AA8C-89AC664F2743}" type="pres">
      <dgm:prSet presAssocID="{31D2434D-8013-4D98-9949-586DAD76DD57}" presName="Accent" presStyleLbl="parChTrans1D1" presStyleIdx="5" presStyleCnt="7"/>
      <dgm:spPr/>
    </dgm:pt>
    <dgm:pt modelId="{738E7045-D3BB-4B03-B5B5-E24996E5E679}" type="pres">
      <dgm:prSet presAssocID="{97B7D3D4-6A4F-4FA8-AE48-6850E81C74C4}" presName="sibTrans" presStyleCnt="0"/>
      <dgm:spPr/>
    </dgm:pt>
    <dgm:pt modelId="{682303DF-BA3C-42C9-AA38-52E61753EC39}" type="pres">
      <dgm:prSet presAssocID="{33C9FD4A-5585-4D51-953B-7014A0AB868C}" presName="composite" presStyleCnt="0"/>
      <dgm:spPr/>
    </dgm:pt>
    <dgm:pt modelId="{102DAAD8-DBF7-493E-B2AD-7805D2DC4085}" type="pres">
      <dgm:prSet presAssocID="{33C9FD4A-5585-4D51-953B-7014A0AB868C}" presName="FirstChild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9DBA3513-4C81-4718-8A28-8ABFC6134109}" type="pres">
      <dgm:prSet presAssocID="{33C9FD4A-5585-4D51-953B-7014A0AB868C}" presName="Parent" presStyleLbl="alignNode1" presStyleIdx="6" presStyleCnt="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350FF0-D6A0-4CE3-8F72-B9A8054162E8}" type="pres">
      <dgm:prSet presAssocID="{33C9FD4A-5585-4D51-953B-7014A0AB868C}" presName="Accent" presStyleLbl="parChTrans1D1" presStyleIdx="6" presStyleCnt="7"/>
      <dgm:spPr/>
    </dgm:pt>
  </dgm:ptLst>
  <dgm:cxnLst>
    <dgm:cxn modelId="{08B2CA29-3F46-49A0-94F8-BCD80C5CF1BD}" type="presOf" srcId="{C8A15F50-5D01-489F-9AB5-4BA09E00D26B}" destId="{D44C9147-A55C-48B3-864B-3C7F6C75C08D}" srcOrd="0" destOrd="0" presId="urn:microsoft.com/office/officeart/2011/layout/TabList"/>
    <dgm:cxn modelId="{BD7B50B4-A598-42EB-AC12-D05199EB3407}" type="presOf" srcId="{711B34A6-6E78-4640-B183-B27938EB828F}" destId="{8C7CB310-3CF0-43A0-9C0A-A7DF0B83F864}" srcOrd="0" destOrd="0" presId="urn:microsoft.com/office/officeart/2011/layout/TabList"/>
    <dgm:cxn modelId="{86929859-A7B9-48FC-84F5-6DCAF7F46F2F}" type="presOf" srcId="{31D2434D-8013-4D98-9949-586DAD76DD57}" destId="{4C80FD4B-6B1E-48BA-8661-048A562B2BED}" srcOrd="0" destOrd="0" presId="urn:microsoft.com/office/officeart/2011/layout/TabList"/>
    <dgm:cxn modelId="{1C71BE01-9091-49D0-9BAA-FADF35ECDE76}" type="presOf" srcId="{33C9FD4A-5585-4D51-953B-7014A0AB868C}" destId="{9DBA3513-4C81-4718-8A28-8ABFC6134109}" srcOrd="0" destOrd="0" presId="urn:microsoft.com/office/officeart/2011/layout/TabList"/>
    <dgm:cxn modelId="{BDCE3E77-D235-454C-AB08-303009D6E06A}" srcId="{711B34A6-6E78-4640-B183-B27938EB828F}" destId="{C8A15F50-5D01-489F-9AB5-4BA09E00D26B}" srcOrd="4" destOrd="0" parTransId="{F38F447F-073A-46D8-A270-70A95734F3AE}" sibTransId="{67C3B25E-BADC-4F50-B629-CB6BF922504D}"/>
    <dgm:cxn modelId="{22BCA57D-6FEC-44E0-83FD-2452E5FD8C9C}" type="presOf" srcId="{04878C4F-BD43-48E3-BA19-E245D6384DF4}" destId="{754F77B4-E129-4985-9EEF-6FC09DCE09FB}" srcOrd="0" destOrd="0" presId="urn:microsoft.com/office/officeart/2011/layout/TabList"/>
    <dgm:cxn modelId="{1368C9F7-78AA-4263-A467-09DD32E463B0}" type="presOf" srcId="{E9E35387-1545-4F10-99FA-F7D85C64A55F}" destId="{D6F973A7-A242-4D01-A37F-80228EDA9B81}" srcOrd="0" destOrd="0" presId="urn:microsoft.com/office/officeart/2011/layout/TabList"/>
    <dgm:cxn modelId="{8BD64755-8A08-4DE7-9226-D2874BB7A0A8}" srcId="{711B34A6-6E78-4640-B183-B27938EB828F}" destId="{5BDC0AA6-738D-4079-8A20-EF1AA0E104D6}" srcOrd="3" destOrd="0" parTransId="{5355332A-7097-46D6-A1F7-9C77B88A22FF}" sibTransId="{F65BE488-42EA-42FB-9092-F92EBF632060}"/>
    <dgm:cxn modelId="{5F31943D-2777-4CB7-BA85-ADC9D2C3355C}" type="presOf" srcId="{5BDC0AA6-738D-4079-8A20-EF1AA0E104D6}" destId="{2A51E0AE-6107-4466-812E-095AB7DB030E}" srcOrd="0" destOrd="0" presId="urn:microsoft.com/office/officeart/2011/layout/TabList"/>
    <dgm:cxn modelId="{518EC2B5-A897-4CFD-AD02-A68C7FE1E16D}" srcId="{711B34A6-6E78-4640-B183-B27938EB828F}" destId="{31D2434D-8013-4D98-9949-586DAD76DD57}" srcOrd="5" destOrd="0" parTransId="{3934F2C0-E25E-430F-B965-36428833AA81}" sibTransId="{97B7D3D4-6A4F-4FA8-AE48-6850E81C74C4}"/>
    <dgm:cxn modelId="{944F1534-A899-4B01-B7C0-3B2146F0EDDD}" srcId="{711B34A6-6E78-4640-B183-B27938EB828F}" destId="{E9E35387-1545-4F10-99FA-F7D85C64A55F}" srcOrd="2" destOrd="0" parTransId="{4C00A91A-385A-408F-AB68-8BF9AEE0990A}" sibTransId="{75DE6121-3EC3-43D6-AA94-B153122BC5C2}"/>
    <dgm:cxn modelId="{BBE100CC-C77F-44DC-ABFA-83434FA93CCD}" type="presOf" srcId="{50AA2044-4119-4938-A86C-B22622BA98A8}" destId="{E6E2DCDE-CB4A-414D-9171-094E89425D7F}" srcOrd="0" destOrd="0" presId="urn:microsoft.com/office/officeart/2011/layout/TabList"/>
    <dgm:cxn modelId="{15438DBB-1B88-4C0E-8415-AD8CC5D46131}" srcId="{711B34A6-6E78-4640-B183-B27938EB828F}" destId="{33C9FD4A-5585-4D51-953B-7014A0AB868C}" srcOrd="6" destOrd="0" parTransId="{55A9D103-1004-46A1-A1BC-A631BFE13165}" sibTransId="{A28E91D2-E1A3-4C6C-BF3B-C034463ECB13}"/>
    <dgm:cxn modelId="{97A9A267-6313-445F-B851-F31ACF1E7E89}" srcId="{711B34A6-6E78-4640-B183-B27938EB828F}" destId="{04878C4F-BD43-48E3-BA19-E245D6384DF4}" srcOrd="0" destOrd="0" parTransId="{BF96ADF9-43DC-4BC6-910D-A0F68D60F503}" sibTransId="{92268726-C334-44BB-8C64-97AE197C02DB}"/>
    <dgm:cxn modelId="{637BB5E1-0F04-4ABE-BAE5-C692B15A9478}" srcId="{711B34A6-6E78-4640-B183-B27938EB828F}" destId="{50AA2044-4119-4938-A86C-B22622BA98A8}" srcOrd="1" destOrd="0" parTransId="{823E71E2-DC15-48FC-BC74-02BE9871AB78}" sibTransId="{18B49EA9-4C94-4319-AC1C-10928A692A50}"/>
    <dgm:cxn modelId="{68241EAC-14EB-4E15-80C1-59727B932ABA}" type="presParOf" srcId="{8C7CB310-3CF0-43A0-9C0A-A7DF0B83F864}" destId="{2E1D5A85-8288-423A-A940-3B0EE220DD79}" srcOrd="0" destOrd="0" presId="urn:microsoft.com/office/officeart/2011/layout/TabList"/>
    <dgm:cxn modelId="{293F0C93-FF74-4E70-BB0E-BB78D01A89AF}" type="presParOf" srcId="{2E1D5A85-8288-423A-A940-3B0EE220DD79}" destId="{4CDEF4C0-15F1-4E2F-8F87-B1E640983E70}" srcOrd="0" destOrd="0" presId="urn:microsoft.com/office/officeart/2011/layout/TabList"/>
    <dgm:cxn modelId="{D5C27A42-C785-47F6-9E0D-F2D0ECAE3C1B}" type="presParOf" srcId="{2E1D5A85-8288-423A-A940-3B0EE220DD79}" destId="{754F77B4-E129-4985-9EEF-6FC09DCE09FB}" srcOrd="1" destOrd="0" presId="urn:microsoft.com/office/officeart/2011/layout/TabList"/>
    <dgm:cxn modelId="{8A15D5D4-58B9-4F51-9F9D-FA88A54B2BF7}" type="presParOf" srcId="{2E1D5A85-8288-423A-A940-3B0EE220DD79}" destId="{52E0C083-00FE-4508-B045-99BF84333812}" srcOrd="2" destOrd="0" presId="urn:microsoft.com/office/officeart/2011/layout/TabList"/>
    <dgm:cxn modelId="{B82B2F8B-07A9-42C9-9B11-9473EE3037CA}" type="presParOf" srcId="{8C7CB310-3CF0-43A0-9C0A-A7DF0B83F864}" destId="{C7FDB048-A3FE-4891-B25A-F334405F8695}" srcOrd="1" destOrd="0" presId="urn:microsoft.com/office/officeart/2011/layout/TabList"/>
    <dgm:cxn modelId="{D1F50260-F586-4BFD-B8ED-F6D2A404667B}" type="presParOf" srcId="{8C7CB310-3CF0-43A0-9C0A-A7DF0B83F864}" destId="{29A11AF4-F80D-4D50-AE48-E7A901FC1CAD}" srcOrd="2" destOrd="0" presId="urn:microsoft.com/office/officeart/2011/layout/TabList"/>
    <dgm:cxn modelId="{FDB8F8A0-BA85-44AE-A9F3-E856C9FE544A}" type="presParOf" srcId="{29A11AF4-F80D-4D50-AE48-E7A901FC1CAD}" destId="{8CFB43DB-2CD9-47C7-A1F4-48C17FFDEB66}" srcOrd="0" destOrd="0" presId="urn:microsoft.com/office/officeart/2011/layout/TabList"/>
    <dgm:cxn modelId="{C2E116F4-4130-42DB-8F4B-7A844155D771}" type="presParOf" srcId="{29A11AF4-F80D-4D50-AE48-E7A901FC1CAD}" destId="{E6E2DCDE-CB4A-414D-9171-094E89425D7F}" srcOrd="1" destOrd="0" presId="urn:microsoft.com/office/officeart/2011/layout/TabList"/>
    <dgm:cxn modelId="{545E895B-F8A0-4B6D-9D12-F73F6B0C1117}" type="presParOf" srcId="{29A11AF4-F80D-4D50-AE48-E7A901FC1CAD}" destId="{07FC008A-8AF4-4801-AE8B-889EF813A05F}" srcOrd="2" destOrd="0" presId="urn:microsoft.com/office/officeart/2011/layout/TabList"/>
    <dgm:cxn modelId="{6D7374EE-02D4-4E98-9B50-48E56BAD2704}" type="presParOf" srcId="{8C7CB310-3CF0-43A0-9C0A-A7DF0B83F864}" destId="{C4627D65-F5D5-4291-8839-40159C98485B}" srcOrd="3" destOrd="0" presId="urn:microsoft.com/office/officeart/2011/layout/TabList"/>
    <dgm:cxn modelId="{841009E1-94CB-47E5-A173-5C31635704B1}" type="presParOf" srcId="{8C7CB310-3CF0-43A0-9C0A-A7DF0B83F864}" destId="{FC54AE7C-AA0F-4E1A-B9CB-F2218BF65A79}" srcOrd="4" destOrd="0" presId="urn:microsoft.com/office/officeart/2011/layout/TabList"/>
    <dgm:cxn modelId="{777DA891-205C-480F-A594-75F90B07F53D}" type="presParOf" srcId="{FC54AE7C-AA0F-4E1A-B9CB-F2218BF65A79}" destId="{A0C62813-7951-49E2-8B1F-729122182494}" srcOrd="0" destOrd="0" presId="urn:microsoft.com/office/officeart/2011/layout/TabList"/>
    <dgm:cxn modelId="{FEE75B57-E951-496C-BC04-6B3347A06C3F}" type="presParOf" srcId="{FC54AE7C-AA0F-4E1A-B9CB-F2218BF65A79}" destId="{D6F973A7-A242-4D01-A37F-80228EDA9B81}" srcOrd="1" destOrd="0" presId="urn:microsoft.com/office/officeart/2011/layout/TabList"/>
    <dgm:cxn modelId="{556C6474-5221-4876-9699-6B63B843034C}" type="presParOf" srcId="{FC54AE7C-AA0F-4E1A-B9CB-F2218BF65A79}" destId="{F07B3684-014A-45A9-A287-AD2F6A74E355}" srcOrd="2" destOrd="0" presId="urn:microsoft.com/office/officeart/2011/layout/TabList"/>
    <dgm:cxn modelId="{3AD95B00-70E5-4163-BE62-749F2632B19A}" type="presParOf" srcId="{8C7CB310-3CF0-43A0-9C0A-A7DF0B83F864}" destId="{31346134-119A-430C-A463-B2B4E4B85381}" srcOrd="5" destOrd="0" presId="urn:microsoft.com/office/officeart/2011/layout/TabList"/>
    <dgm:cxn modelId="{0F222857-74F6-48FA-BA86-6E0A8C89BA7C}" type="presParOf" srcId="{8C7CB310-3CF0-43A0-9C0A-A7DF0B83F864}" destId="{F81D95E1-1854-4129-B9B5-ADC033F3AF6D}" srcOrd="6" destOrd="0" presId="urn:microsoft.com/office/officeart/2011/layout/TabList"/>
    <dgm:cxn modelId="{D6CE3A42-B11F-4757-98DE-D8DCFEC97BD4}" type="presParOf" srcId="{F81D95E1-1854-4129-B9B5-ADC033F3AF6D}" destId="{274233B3-0C91-4236-BCCE-FB3A762B3255}" srcOrd="0" destOrd="0" presId="urn:microsoft.com/office/officeart/2011/layout/TabList"/>
    <dgm:cxn modelId="{BCA72509-42B3-4640-95D5-B3A07F45618C}" type="presParOf" srcId="{F81D95E1-1854-4129-B9B5-ADC033F3AF6D}" destId="{2A51E0AE-6107-4466-812E-095AB7DB030E}" srcOrd="1" destOrd="0" presId="urn:microsoft.com/office/officeart/2011/layout/TabList"/>
    <dgm:cxn modelId="{91061BEA-DB70-46F1-B4A3-B25C9452153A}" type="presParOf" srcId="{F81D95E1-1854-4129-B9B5-ADC033F3AF6D}" destId="{28F946B0-2048-456B-91A8-3FEA86B50FC8}" srcOrd="2" destOrd="0" presId="urn:microsoft.com/office/officeart/2011/layout/TabList"/>
    <dgm:cxn modelId="{BE5DCD61-D96D-4002-BB7C-D0223B7A1217}" type="presParOf" srcId="{8C7CB310-3CF0-43A0-9C0A-A7DF0B83F864}" destId="{3FA94197-3A6C-412C-AA85-83914867B2F7}" srcOrd="7" destOrd="0" presId="urn:microsoft.com/office/officeart/2011/layout/TabList"/>
    <dgm:cxn modelId="{F69C85EB-E7F9-449E-AB39-765F18A106E8}" type="presParOf" srcId="{8C7CB310-3CF0-43A0-9C0A-A7DF0B83F864}" destId="{28532758-C271-4003-9AE5-10BE1C5126F1}" srcOrd="8" destOrd="0" presId="urn:microsoft.com/office/officeart/2011/layout/TabList"/>
    <dgm:cxn modelId="{67A1D51B-A7F6-4B9D-966E-69D633CFD2C2}" type="presParOf" srcId="{28532758-C271-4003-9AE5-10BE1C5126F1}" destId="{92850BC3-BC4A-4480-9B9D-E5977A820A44}" srcOrd="0" destOrd="0" presId="urn:microsoft.com/office/officeart/2011/layout/TabList"/>
    <dgm:cxn modelId="{FC43B560-67A2-4335-8AAD-F2ADF709CF83}" type="presParOf" srcId="{28532758-C271-4003-9AE5-10BE1C5126F1}" destId="{D44C9147-A55C-48B3-864B-3C7F6C75C08D}" srcOrd="1" destOrd="0" presId="urn:microsoft.com/office/officeart/2011/layout/TabList"/>
    <dgm:cxn modelId="{28D2AAF9-CD87-463E-B229-0A35AC186F75}" type="presParOf" srcId="{28532758-C271-4003-9AE5-10BE1C5126F1}" destId="{BBFE99EA-F1A9-4194-A3F3-A824AE56C51B}" srcOrd="2" destOrd="0" presId="urn:microsoft.com/office/officeart/2011/layout/TabList"/>
    <dgm:cxn modelId="{57407964-9D28-4D05-82AA-FF44B98581A3}" type="presParOf" srcId="{8C7CB310-3CF0-43A0-9C0A-A7DF0B83F864}" destId="{5D19BF40-0E99-4D18-BF0D-323D1FC2F8E0}" srcOrd="9" destOrd="0" presId="urn:microsoft.com/office/officeart/2011/layout/TabList"/>
    <dgm:cxn modelId="{02799172-CC0D-469D-B355-1CB433260982}" type="presParOf" srcId="{8C7CB310-3CF0-43A0-9C0A-A7DF0B83F864}" destId="{FF026105-C0AD-4746-886B-E03B58E6728D}" srcOrd="10" destOrd="0" presId="urn:microsoft.com/office/officeart/2011/layout/TabList"/>
    <dgm:cxn modelId="{B9D64D81-8BEA-4C43-B601-55F3DB47BD68}" type="presParOf" srcId="{FF026105-C0AD-4746-886B-E03B58E6728D}" destId="{2EC5B8C2-EBEC-48F4-B599-05410F4EBABA}" srcOrd="0" destOrd="0" presId="urn:microsoft.com/office/officeart/2011/layout/TabList"/>
    <dgm:cxn modelId="{D7171459-BF4E-4931-9F4F-1FCDDF8A45F4}" type="presParOf" srcId="{FF026105-C0AD-4746-886B-E03B58E6728D}" destId="{4C80FD4B-6B1E-48BA-8661-048A562B2BED}" srcOrd="1" destOrd="0" presId="urn:microsoft.com/office/officeart/2011/layout/TabList"/>
    <dgm:cxn modelId="{82286DC1-F24A-483A-8692-D7EB2F2E383C}" type="presParOf" srcId="{FF026105-C0AD-4746-886B-E03B58E6728D}" destId="{17D0F53F-D6AB-44E5-AA8C-89AC664F2743}" srcOrd="2" destOrd="0" presId="urn:microsoft.com/office/officeart/2011/layout/TabList"/>
    <dgm:cxn modelId="{1B7280B4-6C35-466F-B062-D7555AC0130C}" type="presParOf" srcId="{8C7CB310-3CF0-43A0-9C0A-A7DF0B83F864}" destId="{738E7045-D3BB-4B03-B5B5-E24996E5E679}" srcOrd="11" destOrd="0" presId="urn:microsoft.com/office/officeart/2011/layout/TabList"/>
    <dgm:cxn modelId="{F0523F02-4563-4F02-A0BC-1446112AAC0F}" type="presParOf" srcId="{8C7CB310-3CF0-43A0-9C0A-A7DF0B83F864}" destId="{682303DF-BA3C-42C9-AA38-52E61753EC39}" srcOrd="12" destOrd="0" presId="urn:microsoft.com/office/officeart/2011/layout/TabList"/>
    <dgm:cxn modelId="{412C408B-E4C7-464A-BE0D-0E0F528049BA}" type="presParOf" srcId="{682303DF-BA3C-42C9-AA38-52E61753EC39}" destId="{102DAAD8-DBF7-493E-B2AD-7805D2DC4085}" srcOrd="0" destOrd="0" presId="urn:microsoft.com/office/officeart/2011/layout/TabList"/>
    <dgm:cxn modelId="{1747C585-D3C9-443F-9494-ACFB0EC380CA}" type="presParOf" srcId="{682303DF-BA3C-42C9-AA38-52E61753EC39}" destId="{9DBA3513-4C81-4718-8A28-8ABFC6134109}" srcOrd="1" destOrd="0" presId="urn:microsoft.com/office/officeart/2011/layout/TabList"/>
    <dgm:cxn modelId="{2EC6FDA4-BDB8-4676-AC3A-CAC9DF3C703E}" type="presParOf" srcId="{682303DF-BA3C-42C9-AA38-52E61753EC39}" destId="{59350FF0-D6A0-4CE3-8F72-B9A8054162E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8F73E-13B0-471E-A63E-29197A44AA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0E9C7B8-1C1F-4937-896C-762406D1E626}">
      <dgm:prSet phldrT="[Texto]" custT="1"/>
      <dgm:spPr/>
      <dgm:t>
        <a:bodyPr/>
        <a:lstStyle/>
        <a:p>
          <a:pPr rtl="0"/>
          <a:r>
            <a:rPr kumimoji="0" lang="es-MX" altLang="es-MX" sz="14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Zonas rurales e indígenas del país tienen un gran potencial energético renovable y de eficiencia energética </a:t>
          </a:r>
          <a:endParaRPr lang="es-MX" sz="1400" noProof="0" dirty="0">
            <a:latin typeface="+mn-lt"/>
          </a:endParaRPr>
        </a:p>
      </dgm:t>
    </dgm:pt>
    <dgm:pt modelId="{F17A503D-9681-4719-9271-DADF2B186781}" type="parTrans" cxnId="{C1A340B1-ED27-4271-BB7A-9DA4A44C4DCA}">
      <dgm:prSet/>
      <dgm:spPr/>
      <dgm:t>
        <a:bodyPr/>
        <a:lstStyle/>
        <a:p>
          <a:endParaRPr lang="es-MX" sz="1400"/>
        </a:p>
      </dgm:t>
    </dgm:pt>
    <dgm:pt modelId="{FF49603E-A24F-4A87-BAB0-FE1829A9A42C}" type="sibTrans" cxnId="{C1A340B1-ED27-4271-BB7A-9DA4A44C4DCA}">
      <dgm:prSet/>
      <dgm:spPr/>
      <dgm:t>
        <a:bodyPr/>
        <a:lstStyle/>
        <a:p>
          <a:endParaRPr lang="es-MX" sz="1400"/>
        </a:p>
      </dgm:t>
    </dgm:pt>
    <dgm:pt modelId="{723E0A9A-92A6-4F30-8BD0-51028C615966}">
      <dgm:prSet phldrT="[Texto]" custT="1"/>
      <dgm:spPr/>
      <dgm:t>
        <a:bodyPr/>
        <a:lstStyle/>
        <a:p>
          <a:r>
            <a:rPr lang="en-US" sz="1400" baseline="0" noProof="0" dirty="0">
              <a:latin typeface="+mn-lt"/>
            </a:rPr>
            <a:t> Vinculación práctica entre Academia - Industria - Innovación</a:t>
          </a:r>
          <a:endParaRPr lang="en-US" sz="1400" noProof="0" dirty="0">
            <a:latin typeface="+mn-lt"/>
          </a:endParaRPr>
        </a:p>
      </dgm:t>
    </dgm:pt>
    <dgm:pt modelId="{E9D0ADC9-A808-48F1-AC5C-81C680A27EB9}" type="parTrans" cxnId="{ADC2BA4E-53BE-4B70-B334-C879949116BD}">
      <dgm:prSet/>
      <dgm:spPr/>
      <dgm:t>
        <a:bodyPr/>
        <a:lstStyle/>
        <a:p>
          <a:endParaRPr lang="es-MX" sz="1400"/>
        </a:p>
      </dgm:t>
    </dgm:pt>
    <dgm:pt modelId="{898A8520-196B-4C70-97C2-143B9C1CACC4}" type="sibTrans" cxnId="{ADC2BA4E-53BE-4B70-B334-C879949116BD}">
      <dgm:prSet/>
      <dgm:spPr/>
      <dgm:t>
        <a:bodyPr/>
        <a:lstStyle/>
        <a:p>
          <a:endParaRPr lang="es-MX" sz="1400"/>
        </a:p>
      </dgm:t>
    </dgm:pt>
    <dgm:pt modelId="{62B79AF6-413E-4AE0-811C-EAD2BF05FB63}">
      <dgm:prSet phldrT="[Texto]" custT="1"/>
      <dgm:spPr/>
      <dgm:t>
        <a:bodyPr/>
        <a:lstStyle/>
        <a:p>
          <a:pPr rtl="0"/>
          <a:r>
            <a:rPr kumimoji="0" lang="es-MX" altLang="es-MX" sz="1400" b="0" i="0" u="none" strike="noStrike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80% zonas rurales; 20% de población; 3.9% del PIB</a:t>
          </a:r>
          <a:endParaRPr lang="es-MX" sz="1400" noProof="0">
            <a:latin typeface="+mn-lt"/>
          </a:endParaRPr>
        </a:p>
      </dgm:t>
    </dgm:pt>
    <dgm:pt modelId="{10F68ABF-1B92-44A5-8317-F7335E6E9A8D}" type="parTrans" cxnId="{D86BE8C0-A6CE-441B-8E47-6D6FDE490218}">
      <dgm:prSet/>
      <dgm:spPr/>
      <dgm:t>
        <a:bodyPr/>
        <a:lstStyle/>
        <a:p>
          <a:endParaRPr lang="es-MX" sz="1400"/>
        </a:p>
      </dgm:t>
    </dgm:pt>
    <dgm:pt modelId="{E8B36A92-680C-42E6-97CA-3CA9E400A1E5}" type="sibTrans" cxnId="{D86BE8C0-A6CE-441B-8E47-6D6FDE490218}">
      <dgm:prSet/>
      <dgm:spPr/>
      <dgm:t>
        <a:bodyPr/>
        <a:lstStyle/>
        <a:p>
          <a:endParaRPr lang="es-MX" sz="1400"/>
        </a:p>
      </dgm:t>
    </dgm:pt>
    <dgm:pt modelId="{2B61838B-2151-46A1-B581-C9CB058A780C}">
      <dgm:prSet phldrT="[Texto]" custT="1"/>
      <dgm:spPr/>
      <dgm:t>
        <a:bodyPr/>
        <a:lstStyle/>
        <a:p>
          <a:pPr rtl="0"/>
          <a:r>
            <a:rPr lang="es-MX" sz="1400" noProof="0" dirty="0" smtClean="0">
              <a:latin typeface="+mn-lt"/>
            </a:rPr>
            <a:t>Nueva generación de jóvenes docentes en todo el país</a:t>
          </a:r>
          <a:endParaRPr lang="es-MX" sz="1400" noProof="0" dirty="0">
            <a:latin typeface="+mn-lt"/>
          </a:endParaRPr>
        </a:p>
      </dgm:t>
    </dgm:pt>
    <dgm:pt modelId="{47B298A4-B875-4D37-BCB9-D8BC6E512AF8}" type="sibTrans" cxnId="{03EEA413-FC1E-4314-AB46-51C16F78CDC5}">
      <dgm:prSet/>
      <dgm:spPr/>
      <dgm:t>
        <a:bodyPr/>
        <a:lstStyle/>
        <a:p>
          <a:endParaRPr lang="es-MX" sz="1400"/>
        </a:p>
      </dgm:t>
    </dgm:pt>
    <dgm:pt modelId="{E1A8B0FA-69B0-4756-BBE2-61A58ED3C688}" type="parTrans" cxnId="{03EEA413-FC1E-4314-AB46-51C16F78CDC5}">
      <dgm:prSet/>
      <dgm:spPr/>
      <dgm:t>
        <a:bodyPr/>
        <a:lstStyle/>
        <a:p>
          <a:endParaRPr lang="es-MX" sz="1400"/>
        </a:p>
      </dgm:t>
    </dgm:pt>
    <dgm:pt modelId="{FD8C3561-4FDB-42D1-83E7-3A653DB0D445}">
      <dgm:prSet phldrT="[Texto]" custT="1"/>
      <dgm:spPr/>
      <dgm:t>
        <a:bodyPr/>
        <a:lstStyle/>
        <a:p>
          <a:pPr rtl="0"/>
          <a:r>
            <a:rPr kumimoji="0" lang="es-MX" altLang="es-MX" sz="1400" b="1" i="0" u="none" strike="noStrike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itchFamily="34" charset="0"/>
            </a:rPr>
            <a:t>Profesores Mexicanos "convocantes" del desarrollo regional de Proyectos  </a:t>
          </a:r>
          <a:endParaRPr lang="es-MX" sz="1400" noProof="0" dirty="0">
            <a:latin typeface="+mn-lt"/>
          </a:endParaRPr>
        </a:p>
      </dgm:t>
    </dgm:pt>
    <dgm:pt modelId="{B0ACC48A-4048-4A2C-A6D3-121A0CC34AB4}" type="parTrans" cxnId="{FC030FE8-8350-42F5-985E-3B12A7B9CA06}">
      <dgm:prSet/>
      <dgm:spPr/>
      <dgm:t>
        <a:bodyPr/>
        <a:lstStyle/>
        <a:p>
          <a:endParaRPr lang="es-MX" sz="1400"/>
        </a:p>
      </dgm:t>
    </dgm:pt>
    <dgm:pt modelId="{5B760D5D-2F46-4031-8AF7-2005F44D311B}" type="sibTrans" cxnId="{FC030FE8-8350-42F5-985E-3B12A7B9CA06}">
      <dgm:prSet/>
      <dgm:spPr/>
      <dgm:t>
        <a:bodyPr/>
        <a:lstStyle/>
        <a:p>
          <a:endParaRPr lang="es-MX" sz="1400"/>
        </a:p>
      </dgm:t>
    </dgm:pt>
    <dgm:pt modelId="{6A5668D9-5880-40A2-A54C-13F6DA1C90D1}">
      <dgm:prSet custT="1"/>
      <dgm:spPr/>
      <dgm:t>
        <a:bodyPr/>
        <a:lstStyle/>
        <a:p>
          <a:pPr rtl="0"/>
          <a:endParaRPr kumimoji="0" lang="en-US" altLang="es-MX" sz="1400" b="0" i="0" u="none" strike="noStrike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2069162F-0F0D-4708-8F2C-157BF68DFE26}" type="parTrans" cxnId="{60D216F7-A69B-40A9-912F-54B0C44E53FD}">
      <dgm:prSet/>
      <dgm:spPr/>
      <dgm:t>
        <a:bodyPr/>
        <a:lstStyle/>
        <a:p>
          <a:endParaRPr lang="es-MX" sz="1400"/>
        </a:p>
      </dgm:t>
    </dgm:pt>
    <dgm:pt modelId="{1AB9BEA9-F7FC-4DE2-981C-430231567169}" type="sibTrans" cxnId="{60D216F7-A69B-40A9-912F-54B0C44E53FD}">
      <dgm:prSet/>
      <dgm:spPr/>
      <dgm:t>
        <a:bodyPr/>
        <a:lstStyle/>
        <a:p>
          <a:endParaRPr lang="es-MX" sz="1400"/>
        </a:p>
      </dgm:t>
    </dgm:pt>
    <dgm:pt modelId="{9A078986-D169-4E02-9D79-FBFEA5C44772}">
      <dgm:prSet phldrT="[Texto]" custT="1"/>
      <dgm:spPr/>
      <dgm:t>
        <a:bodyPr/>
        <a:lstStyle/>
        <a:p>
          <a:r>
            <a:rPr lang="en-US" sz="1400" noProof="0" dirty="0">
              <a:latin typeface="+mn-lt"/>
            </a:rPr>
            <a:t> Impulso de mercado de </a:t>
          </a:r>
          <a:r>
            <a:rPr lang="en-US" sz="1400" noProof="0" dirty="0" err="1" smtClean="0">
              <a:latin typeface="+mn-lt"/>
            </a:rPr>
            <a:t>capitales</a:t>
          </a:r>
          <a:r>
            <a:rPr lang="en-US" sz="1400" noProof="0" dirty="0" smtClean="0">
              <a:latin typeface="+mn-lt"/>
            </a:rPr>
            <a:t> </a:t>
          </a:r>
          <a:r>
            <a:rPr lang="en-US" sz="1400" noProof="0" dirty="0" err="1" smtClean="0">
              <a:latin typeface="+mn-lt"/>
            </a:rPr>
            <a:t>internacionales</a:t>
          </a:r>
          <a:r>
            <a:rPr lang="en-US" sz="1400" noProof="0" dirty="0" smtClean="0">
              <a:latin typeface="+mn-lt"/>
            </a:rPr>
            <a:t>  y  </a:t>
          </a:r>
          <a:r>
            <a:rPr lang="en-US" sz="1400" noProof="0" dirty="0" err="1" smtClean="0">
              <a:latin typeface="+mn-lt"/>
            </a:rPr>
            <a:t>vinculación</a:t>
          </a:r>
          <a:r>
            <a:rPr lang="en-US" sz="1400" noProof="0" dirty="0" smtClean="0">
              <a:latin typeface="+mn-lt"/>
            </a:rPr>
            <a:t> </a:t>
          </a:r>
          <a:r>
            <a:rPr lang="en-US" sz="1400" noProof="0" dirty="0" smtClean="0">
              <a:latin typeface="+mn-lt"/>
            </a:rPr>
            <a:t>con </a:t>
          </a:r>
          <a:r>
            <a:rPr lang="en-US" sz="1400" noProof="0" dirty="0">
              <a:latin typeface="+mn-lt"/>
            </a:rPr>
            <a:t>docentes mexicanos</a:t>
          </a:r>
        </a:p>
      </dgm:t>
    </dgm:pt>
    <dgm:pt modelId="{4B6AA122-60F1-4269-8B09-2DE97A421D36}" type="parTrans" cxnId="{73191282-02C6-4DF8-9174-450EB76CCC13}">
      <dgm:prSet/>
      <dgm:spPr/>
      <dgm:t>
        <a:bodyPr/>
        <a:lstStyle/>
        <a:p>
          <a:endParaRPr lang="es-MX" sz="1400"/>
        </a:p>
      </dgm:t>
    </dgm:pt>
    <dgm:pt modelId="{8E38E1CB-B048-4979-A012-A146AF341C7C}" type="sibTrans" cxnId="{73191282-02C6-4DF8-9174-450EB76CCC13}">
      <dgm:prSet/>
      <dgm:spPr/>
      <dgm:t>
        <a:bodyPr/>
        <a:lstStyle/>
        <a:p>
          <a:endParaRPr lang="es-MX" sz="1400"/>
        </a:p>
      </dgm:t>
    </dgm:pt>
    <dgm:pt modelId="{CE14E0C2-D18E-4E59-9FF6-0D3467104860}">
      <dgm:prSet phldrT="[Texto]" custT="1"/>
      <dgm:spPr/>
      <dgm:t>
        <a:bodyPr/>
        <a:lstStyle/>
        <a:p>
          <a:r>
            <a:rPr lang="en-US" sz="1400" noProof="0" dirty="0"/>
            <a:t>LA OPORTUNIDAD</a:t>
          </a:r>
        </a:p>
      </dgm:t>
    </dgm:pt>
    <dgm:pt modelId="{F91D29C2-CDFA-4667-A7AE-37713C69EBA4}" type="sibTrans" cxnId="{2E61D6C1-DDFB-4E50-B911-AD4E29453C6E}">
      <dgm:prSet/>
      <dgm:spPr/>
      <dgm:t>
        <a:bodyPr/>
        <a:lstStyle/>
        <a:p>
          <a:endParaRPr lang="es-MX" sz="1400"/>
        </a:p>
      </dgm:t>
    </dgm:pt>
    <dgm:pt modelId="{05FFB1DE-7AC5-4D87-B208-3E4A133537AE}" type="parTrans" cxnId="{2E61D6C1-DDFB-4E50-B911-AD4E29453C6E}">
      <dgm:prSet/>
      <dgm:spPr/>
      <dgm:t>
        <a:bodyPr/>
        <a:lstStyle/>
        <a:p>
          <a:endParaRPr lang="es-MX" sz="1400"/>
        </a:p>
      </dgm:t>
    </dgm:pt>
    <dgm:pt modelId="{AA8E894F-29AE-473D-8C52-807A1846FF24}">
      <dgm:prSet custT="1"/>
      <dgm:spPr/>
      <dgm:t>
        <a:bodyPr/>
        <a:lstStyle/>
        <a:p>
          <a:pPr rtl="0"/>
          <a:r>
            <a:rPr kumimoji="0" lang="en-US" altLang="es-MX" sz="1400" b="0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Vinculación directa con comunidades </a:t>
          </a:r>
          <a:r>
            <a:rPr kumimoji="0" lang="en-US" altLang="es-MX" sz="1400" b="1" i="0" u="none" strike="noStrike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rurales e indígenas</a:t>
          </a:r>
          <a:endParaRPr kumimoji="0" lang="en-US" altLang="es-MX" sz="1400" b="0" i="0" u="none" strike="noStrike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A9B94D19-EF90-46B0-BF00-5D61DE1AB5A6}" type="sibTrans" cxnId="{DF3D1322-1EAE-4409-AD53-436A95822F41}">
      <dgm:prSet/>
      <dgm:spPr/>
      <dgm:t>
        <a:bodyPr/>
        <a:lstStyle/>
        <a:p>
          <a:endParaRPr lang="es-MX" sz="1400"/>
        </a:p>
      </dgm:t>
    </dgm:pt>
    <dgm:pt modelId="{97A2F850-8E7B-484F-B0FB-CB139CEBD809}" type="parTrans" cxnId="{DF3D1322-1EAE-4409-AD53-436A95822F41}">
      <dgm:prSet/>
      <dgm:spPr/>
      <dgm:t>
        <a:bodyPr/>
        <a:lstStyle/>
        <a:p>
          <a:endParaRPr lang="es-MX" sz="1400"/>
        </a:p>
      </dgm:t>
    </dgm:pt>
    <dgm:pt modelId="{3A008A7D-5D97-4F80-8CBB-8FDA09DA1AF9}">
      <dgm:prSet custT="1"/>
      <dgm:spPr/>
      <dgm:t>
        <a:bodyPr/>
        <a:lstStyle/>
        <a:p>
          <a:pPr rtl="0"/>
          <a:r>
            <a:rPr kumimoji="0" lang="en-US" altLang="es-MX" sz="1400" b="1" i="0" u="none" strike="noStrike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itchFamily="34" charset="0"/>
            </a:rPr>
            <a:t>Desarrollo de proyectos renovables/eficiencia energética</a:t>
          </a:r>
          <a:endParaRPr kumimoji="0" lang="en-US" altLang="es-MX" sz="1400" b="0" i="0" u="none" strike="noStrike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0BCD9AB2-4987-4A5E-809E-A22BAB43F237}" type="sibTrans" cxnId="{0BBFCEAD-57B7-42BF-9568-5B27278CA3E0}">
      <dgm:prSet/>
      <dgm:spPr/>
      <dgm:t>
        <a:bodyPr/>
        <a:lstStyle/>
        <a:p>
          <a:endParaRPr lang="es-MX" sz="1400"/>
        </a:p>
      </dgm:t>
    </dgm:pt>
    <dgm:pt modelId="{FDCF4531-BCD8-4C9B-9A41-C5C844B46499}" type="parTrans" cxnId="{0BBFCEAD-57B7-42BF-9568-5B27278CA3E0}">
      <dgm:prSet/>
      <dgm:spPr/>
      <dgm:t>
        <a:bodyPr/>
        <a:lstStyle/>
        <a:p>
          <a:endParaRPr lang="es-MX" sz="1400"/>
        </a:p>
      </dgm:t>
    </dgm:pt>
    <dgm:pt modelId="{9BA3C6CA-61AF-455D-89EA-9928ADAACA48}">
      <dgm:prSet custT="1"/>
      <dgm:spPr/>
      <dgm:t>
        <a:bodyPr/>
        <a:lstStyle/>
        <a:p>
          <a:pPr rtl="0"/>
          <a:r>
            <a:rPr lang="en-US" sz="1400" noProof="0" dirty="0">
              <a:latin typeface="+mn-lt"/>
            </a:rPr>
            <a:t>Entrenamiento  Profesores,</a:t>
          </a:r>
          <a:r>
            <a:rPr lang="en-US" sz="1400" baseline="0" noProof="0" dirty="0">
              <a:latin typeface="+mn-lt"/>
            </a:rPr>
            <a:t>  </a:t>
          </a:r>
          <a:r>
            <a:rPr lang="en-US" sz="1400" b="1" baseline="0" noProof="0" dirty="0">
              <a:latin typeface="+mn-lt"/>
            </a:rPr>
            <a:t>"in situ"  </a:t>
          </a:r>
          <a:r>
            <a:rPr lang="en-US" sz="1400" baseline="0" noProof="0" dirty="0">
              <a:latin typeface="+mn-lt"/>
            </a:rPr>
            <a:t>en  áreas </a:t>
          </a:r>
          <a:r>
            <a:rPr lang="en-US" sz="1400" baseline="0" noProof="0" dirty="0" err="1">
              <a:latin typeface="+mn-lt"/>
            </a:rPr>
            <a:t>vinculadas</a:t>
          </a:r>
          <a:r>
            <a:rPr lang="en-US" sz="1400" baseline="0" noProof="0" dirty="0">
              <a:latin typeface="+mn-lt"/>
            </a:rPr>
            <a:t> </a:t>
          </a:r>
          <a:r>
            <a:rPr lang="en-US" sz="1400" baseline="0" noProof="0" dirty="0" smtClean="0">
              <a:latin typeface="+mn-lt"/>
            </a:rPr>
            <a:t>al </a:t>
          </a:r>
          <a:r>
            <a:rPr lang="en-US" sz="1400" baseline="0" noProof="0" dirty="0" err="1" smtClean="0">
              <a:latin typeface="+mn-lt"/>
            </a:rPr>
            <a:t>desarrollo</a:t>
          </a:r>
          <a:r>
            <a:rPr lang="en-US" sz="1400" baseline="0" noProof="0" dirty="0" smtClean="0">
              <a:latin typeface="+mn-lt"/>
            </a:rPr>
            <a:t> </a:t>
          </a:r>
          <a:r>
            <a:rPr lang="en-US" sz="1400" baseline="0" noProof="0" dirty="0" err="1" smtClean="0">
              <a:latin typeface="+mn-lt"/>
            </a:rPr>
            <a:t>sustentable</a:t>
          </a:r>
          <a:endParaRPr lang="en-US" sz="1400" noProof="0" dirty="0">
            <a:latin typeface="+mn-lt"/>
          </a:endParaRPr>
        </a:p>
      </dgm:t>
    </dgm:pt>
    <dgm:pt modelId="{C054C168-F553-402C-97BA-442F893715FB}" type="sibTrans" cxnId="{03B6B333-D4A3-40C0-B96E-1D8227C654DE}">
      <dgm:prSet/>
      <dgm:spPr/>
      <dgm:t>
        <a:bodyPr/>
        <a:lstStyle/>
        <a:p>
          <a:endParaRPr lang="es-MX" sz="1400"/>
        </a:p>
      </dgm:t>
    </dgm:pt>
    <dgm:pt modelId="{E78BA247-7259-4A17-A7B9-6083F9DEEBB3}" type="parTrans" cxnId="{03B6B333-D4A3-40C0-B96E-1D8227C654DE}">
      <dgm:prSet/>
      <dgm:spPr/>
      <dgm:t>
        <a:bodyPr/>
        <a:lstStyle/>
        <a:p>
          <a:endParaRPr lang="es-MX" sz="1400"/>
        </a:p>
      </dgm:t>
    </dgm:pt>
    <dgm:pt modelId="{6CBA232B-4F98-4D63-8D80-2A99230846E7}">
      <dgm:prSet phldrT="[Texto]" custT="1"/>
      <dgm:spPr/>
      <dgm:t>
        <a:bodyPr/>
        <a:lstStyle/>
        <a:p>
          <a:r>
            <a:rPr lang="en-US" sz="1400" noProof="0" dirty="0"/>
            <a:t>EL PROGRAMA</a:t>
          </a:r>
        </a:p>
      </dgm:t>
    </dgm:pt>
    <dgm:pt modelId="{69CC40D9-7FE5-418E-BA43-2BA1EEDB6BA7}" type="sibTrans" cxnId="{3976D8C7-B1D6-4C75-8F6F-A32857011554}">
      <dgm:prSet/>
      <dgm:spPr/>
      <dgm:t>
        <a:bodyPr/>
        <a:lstStyle/>
        <a:p>
          <a:endParaRPr lang="es-MX" sz="1400"/>
        </a:p>
      </dgm:t>
    </dgm:pt>
    <dgm:pt modelId="{9DF141C0-5CDA-4FB7-9FBA-2DE867084783}" type="parTrans" cxnId="{3976D8C7-B1D6-4C75-8F6F-A32857011554}">
      <dgm:prSet/>
      <dgm:spPr/>
      <dgm:t>
        <a:bodyPr/>
        <a:lstStyle/>
        <a:p>
          <a:endParaRPr lang="es-MX" sz="1400"/>
        </a:p>
      </dgm:t>
    </dgm:pt>
    <dgm:pt modelId="{6E8514D0-C9B2-45C3-A678-BB9714468F1C}">
      <dgm:prSet phldrT="[Texto]" custT="1"/>
      <dgm:spPr/>
      <dgm:t>
        <a:bodyPr/>
        <a:lstStyle/>
        <a:p>
          <a:r>
            <a:rPr lang="en-US" sz="1400" noProof="0" dirty="0"/>
            <a:t>LOS </a:t>
          </a:r>
          <a:r>
            <a:rPr lang="en-US" sz="1400" noProof="0" dirty="0" smtClean="0"/>
            <a:t>PRODUCTOS</a:t>
          </a:r>
          <a:endParaRPr lang="en-US" sz="1400" noProof="0" dirty="0"/>
        </a:p>
      </dgm:t>
    </dgm:pt>
    <dgm:pt modelId="{4FFEAB46-3194-4D95-A129-4A8E0A334C2F}" type="sibTrans" cxnId="{91E43A26-0E03-4C55-92A5-2246E1512569}">
      <dgm:prSet/>
      <dgm:spPr/>
      <dgm:t>
        <a:bodyPr/>
        <a:lstStyle/>
        <a:p>
          <a:endParaRPr lang="es-MX" sz="1400"/>
        </a:p>
      </dgm:t>
    </dgm:pt>
    <dgm:pt modelId="{8BE26C34-2FD1-47B4-8273-5C3810CAD5BC}" type="parTrans" cxnId="{91E43A26-0E03-4C55-92A5-2246E1512569}">
      <dgm:prSet/>
      <dgm:spPr/>
      <dgm:t>
        <a:bodyPr/>
        <a:lstStyle/>
        <a:p>
          <a:endParaRPr lang="es-MX" sz="1400"/>
        </a:p>
      </dgm:t>
    </dgm:pt>
    <dgm:pt modelId="{9DC74989-C3DB-445F-A686-91C23157BD7E}" type="pres">
      <dgm:prSet presAssocID="{7EB8F73E-13B0-471E-A63E-29197A44AA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5D48FD-DEDD-4243-A49F-306F8D85D776}" type="pres">
      <dgm:prSet presAssocID="{CE14E0C2-D18E-4E59-9FF6-0D3467104860}" presName="parentLin" presStyleCnt="0"/>
      <dgm:spPr/>
    </dgm:pt>
    <dgm:pt modelId="{F5B72CEC-FC18-4748-8D77-5561E879F27F}" type="pres">
      <dgm:prSet presAssocID="{CE14E0C2-D18E-4E59-9FF6-0D346710486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FEC23AC-0B6D-4BE6-B381-57842177C651}" type="pres">
      <dgm:prSet presAssocID="{CE14E0C2-D18E-4E59-9FF6-0D34671048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4E432-24E5-408C-AD8B-99F406A115D0}" type="pres">
      <dgm:prSet presAssocID="{CE14E0C2-D18E-4E59-9FF6-0D3467104860}" presName="negativeSpace" presStyleCnt="0"/>
      <dgm:spPr/>
    </dgm:pt>
    <dgm:pt modelId="{850C43BD-EDD0-4DA2-BED4-F2564BC43D2F}" type="pres">
      <dgm:prSet presAssocID="{CE14E0C2-D18E-4E59-9FF6-0D3467104860}" presName="childText" presStyleLbl="conFgAcc1" presStyleIdx="0" presStyleCnt="3" custScaleY="97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A117C-F4B2-4EC8-8F5F-81AE5605A256}" type="pres">
      <dgm:prSet presAssocID="{F91D29C2-CDFA-4667-A7AE-37713C69EBA4}" presName="spaceBetweenRectangles" presStyleCnt="0"/>
      <dgm:spPr/>
    </dgm:pt>
    <dgm:pt modelId="{DCA340F7-F306-4794-B4F1-99E0D03265C0}" type="pres">
      <dgm:prSet presAssocID="{6CBA232B-4F98-4D63-8D80-2A99230846E7}" presName="parentLin" presStyleCnt="0"/>
      <dgm:spPr/>
    </dgm:pt>
    <dgm:pt modelId="{FECFF198-1D21-4F0C-948D-FCAEAA9F71A1}" type="pres">
      <dgm:prSet presAssocID="{6CBA232B-4F98-4D63-8D80-2A99230846E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B9F8B4E-03E0-4338-A687-AE4AD4EC7BBC}" type="pres">
      <dgm:prSet presAssocID="{6CBA232B-4F98-4D63-8D80-2A99230846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9898E-02F7-4EB3-91A0-FA63BF1B6771}" type="pres">
      <dgm:prSet presAssocID="{6CBA232B-4F98-4D63-8D80-2A99230846E7}" presName="negativeSpace" presStyleCnt="0"/>
      <dgm:spPr/>
    </dgm:pt>
    <dgm:pt modelId="{FB9D1B36-8248-4EAD-981F-495F3FDD4931}" type="pres">
      <dgm:prSet presAssocID="{6CBA232B-4F98-4D63-8D80-2A99230846E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A79D8-E81A-4506-868D-7D93B841A795}" type="pres">
      <dgm:prSet presAssocID="{69CC40D9-7FE5-418E-BA43-2BA1EEDB6BA7}" presName="spaceBetweenRectangles" presStyleCnt="0"/>
      <dgm:spPr/>
    </dgm:pt>
    <dgm:pt modelId="{255E53C8-CD06-4A25-A052-CFFE24239A62}" type="pres">
      <dgm:prSet presAssocID="{6E8514D0-C9B2-45C3-A678-BB9714468F1C}" presName="parentLin" presStyleCnt="0"/>
      <dgm:spPr/>
    </dgm:pt>
    <dgm:pt modelId="{1B2A0D74-A513-4492-A8D2-78CFF9E0D90F}" type="pres">
      <dgm:prSet presAssocID="{6E8514D0-C9B2-45C3-A678-BB9714468F1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0715A57-AD7F-4EFD-B34B-B9493EB5DECE}" type="pres">
      <dgm:prSet presAssocID="{6E8514D0-C9B2-45C3-A678-BB9714468F1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238AD-518F-4145-8DE7-4A71F96EF45F}" type="pres">
      <dgm:prSet presAssocID="{6E8514D0-C9B2-45C3-A678-BB9714468F1C}" presName="negativeSpace" presStyleCnt="0"/>
      <dgm:spPr/>
    </dgm:pt>
    <dgm:pt modelId="{F02E25DA-18A0-4B01-A559-4BCB4D882D0B}" type="pres">
      <dgm:prSet presAssocID="{6E8514D0-C9B2-45C3-A678-BB9714468F1C}" presName="childText" presStyleLbl="conFgAcc1" presStyleIdx="2" presStyleCnt="3" custLinFactNeighborX="-2360" custLinFactNeighborY="-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1D6C1-DDFB-4E50-B911-AD4E29453C6E}" srcId="{7EB8F73E-13B0-471E-A63E-29197A44AA68}" destId="{CE14E0C2-D18E-4E59-9FF6-0D3467104860}" srcOrd="0" destOrd="0" parTransId="{05FFB1DE-7AC5-4D87-B208-3E4A133537AE}" sibTransId="{F91D29C2-CDFA-4667-A7AE-37713C69EBA4}"/>
    <dgm:cxn modelId="{0D689B0A-F402-47D3-880F-C7CFDCFA1B7C}" type="presOf" srcId="{AA8E894F-29AE-473D-8C52-807A1846FF24}" destId="{FB9D1B36-8248-4EAD-981F-495F3FDD4931}" srcOrd="0" destOrd="2" presId="urn:microsoft.com/office/officeart/2005/8/layout/list1"/>
    <dgm:cxn modelId="{B1BA1B5B-7384-49CE-B22A-5C306F79DB40}" type="presOf" srcId="{CE14E0C2-D18E-4E59-9FF6-0D3467104860}" destId="{F5B72CEC-FC18-4748-8D77-5561E879F27F}" srcOrd="0" destOrd="0" presId="urn:microsoft.com/office/officeart/2005/8/layout/list1"/>
    <dgm:cxn modelId="{03EEA413-FC1E-4314-AB46-51C16F78CDC5}" srcId="{CE14E0C2-D18E-4E59-9FF6-0D3467104860}" destId="{2B61838B-2151-46A1-B581-C9CB058A780C}" srcOrd="2" destOrd="0" parTransId="{E1A8B0FA-69B0-4756-BBE2-61A58ED3C688}" sibTransId="{47B298A4-B875-4D37-BCB9-D8BC6E512AF8}"/>
    <dgm:cxn modelId="{60D216F7-A69B-40A9-912F-54B0C44E53FD}" srcId="{6E8514D0-C9B2-45C3-A678-BB9714468F1C}" destId="{6A5668D9-5880-40A2-A54C-13F6DA1C90D1}" srcOrd="2" destOrd="0" parTransId="{2069162F-0F0D-4708-8F2C-157BF68DFE26}" sibTransId="{1AB9BEA9-F7FC-4DE2-981C-430231567169}"/>
    <dgm:cxn modelId="{3976D8C7-B1D6-4C75-8F6F-A32857011554}" srcId="{7EB8F73E-13B0-471E-A63E-29197A44AA68}" destId="{6CBA232B-4F98-4D63-8D80-2A99230846E7}" srcOrd="1" destOrd="0" parTransId="{9DF141C0-5CDA-4FB7-9FBA-2DE867084783}" sibTransId="{69CC40D9-7FE5-418E-BA43-2BA1EEDB6BA7}"/>
    <dgm:cxn modelId="{D86BE8C0-A6CE-441B-8E47-6D6FDE490218}" srcId="{CE14E0C2-D18E-4E59-9FF6-0D3467104860}" destId="{62B79AF6-413E-4AE0-811C-EAD2BF05FB63}" srcOrd="1" destOrd="0" parTransId="{10F68ABF-1B92-44A5-8317-F7335E6E9A8D}" sibTransId="{E8B36A92-680C-42E6-97CA-3CA9E400A1E5}"/>
    <dgm:cxn modelId="{0BBFCEAD-57B7-42BF-9568-5B27278CA3E0}" srcId="{9BA3C6CA-61AF-455D-89EA-9928ADAACA48}" destId="{3A008A7D-5D97-4F80-8CBB-8FDA09DA1AF9}" srcOrd="0" destOrd="0" parTransId="{FDCF4531-BCD8-4C9B-9A41-C5C844B46499}" sibTransId="{0BCD9AB2-4987-4A5E-809E-A22BAB43F237}"/>
    <dgm:cxn modelId="{ADC2BA4E-53BE-4B70-B334-C879949116BD}" srcId="{6E8514D0-C9B2-45C3-A678-BB9714468F1C}" destId="{723E0A9A-92A6-4F30-8BD0-51028C615966}" srcOrd="0" destOrd="0" parTransId="{E9D0ADC9-A808-48F1-AC5C-81C680A27EB9}" sibTransId="{898A8520-196B-4C70-97C2-143B9C1CACC4}"/>
    <dgm:cxn modelId="{D544305E-E5E1-4512-8F82-5BB11E2F6077}" type="presOf" srcId="{6CBA232B-4F98-4D63-8D80-2A99230846E7}" destId="{FECFF198-1D21-4F0C-948D-FCAEAA9F71A1}" srcOrd="0" destOrd="0" presId="urn:microsoft.com/office/officeart/2005/8/layout/list1"/>
    <dgm:cxn modelId="{03B6B333-D4A3-40C0-B96E-1D8227C654DE}" srcId="{6CBA232B-4F98-4D63-8D80-2A99230846E7}" destId="{9BA3C6CA-61AF-455D-89EA-9928ADAACA48}" srcOrd="0" destOrd="0" parTransId="{E78BA247-7259-4A17-A7B9-6083F9DEEBB3}" sibTransId="{C054C168-F553-402C-97BA-442F893715FB}"/>
    <dgm:cxn modelId="{FC030FE8-8350-42F5-985E-3B12A7B9CA06}" srcId="{CE14E0C2-D18E-4E59-9FF6-0D3467104860}" destId="{FD8C3561-4FDB-42D1-83E7-3A653DB0D445}" srcOrd="3" destOrd="0" parTransId="{B0ACC48A-4048-4A2C-A6D3-121A0CC34AB4}" sibTransId="{5B760D5D-2F46-4031-8AF7-2005F44D311B}"/>
    <dgm:cxn modelId="{FA250C20-1ECC-408E-8C57-E2DA45D15AF1}" type="presOf" srcId="{3A008A7D-5D97-4F80-8CBB-8FDA09DA1AF9}" destId="{FB9D1B36-8248-4EAD-981F-495F3FDD4931}" srcOrd="0" destOrd="1" presId="urn:microsoft.com/office/officeart/2005/8/layout/list1"/>
    <dgm:cxn modelId="{C749150F-6075-4AA9-B27F-4F3CF59BEDBD}" type="presOf" srcId="{A0E9C7B8-1C1F-4937-896C-762406D1E626}" destId="{850C43BD-EDD0-4DA2-BED4-F2564BC43D2F}" srcOrd="0" destOrd="0" presId="urn:microsoft.com/office/officeart/2005/8/layout/list1"/>
    <dgm:cxn modelId="{1B8376BD-03E7-421F-8F82-49AF31AD8E95}" type="presOf" srcId="{7EB8F73E-13B0-471E-A63E-29197A44AA68}" destId="{9DC74989-C3DB-445F-A686-91C23157BD7E}" srcOrd="0" destOrd="0" presId="urn:microsoft.com/office/officeart/2005/8/layout/list1"/>
    <dgm:cxn modelId="{59744060-166C-4476-9646-D31B0C241061}" type="presOf" srcId="{6E8514D0-C9B2-45C3-A678-BB9714468F1C}" destId="{50715A57-AD7F-4EFD-B34B-B9493EB5DECE}" srcOrd="1" destOrd="0" presId="urn:microsoft.com/office/officeart/2005/8/layout/list1"/>
    <dgm:cxn modelId="{FBAFE90D-204C-4D90-A9D6-B0D7C120260A}" type="presOf" srcId="{6A5668D9-5880-40A2-A54C-13F6DA1C90D1}" destId="{F02E25DA-18A0-4B01-A559-4BCB4D882D0B}" srcOrd="0" destOrd="2" presId="urn:microsoft.com/office/officeart/2005/8/layout/list1"/>
    <dgm:cxn modelId="{73191282-02C6-4DF8-9174-450EB76CCC13}" srcId="{6E8514D0-C9B2-45C3-A678-BB9714468F1C}" destId="{9A078986-D169-4E02-9D79-FBFEA5C44772}" srcOrd="1" destOrd="0" parTransId="{4B6AA122-60F1-4269-8B09-2DE97A421D36}" sibTransId="{8E38E1CB-B048-4979-A012-A146AF341C7C}"/>
    <dgm:cxn modelId="{DF3D1322-1EAE-4409-AD53-436A95822F41}" srcId="{9BA3C6CA-61AF-455D-89EA-9928ADAACA48}" destId="{AA8E894F-29AE-473D-8C52-807A1846FF24}" srcOrd="1" destOrd="0" parTransId="{97A2F850-8E7B-484F-B0FB-CB139CEBD809}" sibTransId="{A9B94D19-EF90-46B0-BF00-5D61DE1AB5A6}"/>
    <dgm:cxn modelId="{91E43A26-0E03-4C55-92A5-2246E1512569}" srcId="{7EB8F73E-13B0-471E-A63E-29197A44AA68}" destId="{6E8514D0-C9B2-45C3-A678-BB9714468F1C}" srcOrd="2" destOrd="0" parTransId="{8BE26C34-2FD1-47B4-8273-5C3810CAD5BC}" sibTransId="{4FFEAB46-3194-4D95-A129-4A8E0A334C2F}"/>
    <dgm:cxn modelId="{123EBB9B-B575-4045-B86B-A507E92225CE}" type="presOf" srcId="{6E8514D0-C9B2-45C3-A678-BB9714468F1C}" destId="{1B2A0D74-A513-4492-A8D2-78CFF9E0D90F}" srcOrd="0" destOrd="0" presId="urn:microsoft.com/office/officeart/2005/8/layout/list1"/>
    <dgm:cxn modelId="{BA71AA07-0907-49C7-B71A-22862AC9A4E5}" type="presOf" srcId="{6CBA232B-4F98-4D63-8D80-2A99230846E7}" destId="{1B9F8B4E-03E0-4338-A687-AE4AD4EC7BBC}" srcOrd="1" destOrd="0" presId="urn:microsoft.com/office/officeart/2005/8/layout/list1"/>
    <dgm:cxn modelId="{C1A340B1-ED27-4271-BB7A-9DA4A44C4DCA}" srcId="{CE14E0C2-D18E-4E59-9FF6-0D3467104860}" destId="{A0E9C7B8-1C1F-4937-896C-762406D1E626}" srcOrd="0" destOrd="0" parTransId="{F17A503D-9681-4719-9271-DADF2B186781}" sibTransId="{FF49603E-A24F-4A87-BAB0-FE1829A9A42C}"/>
    <dgm:cxn modelId="{E0F86DEC-6547-4201-AADE-CF35FB460291}" type="presOf" srcId="{2B61838B-2151-46A1-B581-C9CB058A780C}" destId="{850C43BD-EDD0-4DA2-BED4-F2564BC43D2F}" srcOrd="0" destOrd="2" presId="urn:microsoft.com/office/officeart/2005/8/layout/list1"/>
    <dgm:cxn modelId="{BD673D08-3E82-4A92-A7C7-A3DBBA193A3A}" type="presOf" srcId="{9A078986-D169-4E02-9D79-FBFEA5C44772}" destId="{F02E25DA-18A0-4B01-A559-4BCB4D882D0B}" srcOrd="0" destOrd="1" presId="urn:microsoft.com/office/officeart/2005/8/layout/list1"/>
    <dgm:cxn modelId="{EEAD8DC2-48F8-41B0-B071-73C1FD03BAC9}" type="presOf" srcId="{9BA3C6CA-61AF-455D-89EA-9928ADAACA48}" destId="{FB9D1B36-8248-4EAD-981F-495F3FDD4931}" srcOrd="0" destOrd="0" presId="urn:microsoft.com/office/officeart/2005/8/layout/list1"/>
    <dgm:cxn modelId="{00EADD0B-2C5D-4C9B-914E-5C1944D1849E}" type="presOf" srcId="{723E0A9A-92A6-4F30-8BD0-51028C615966}" destId="{F02E25DA-18A0-4B01-A559-4BCB4D882D0B}" srcOrd="0" destOrd="0" presId="urn:microsoft.com/office/officeart/2005/8/layout/list1"/>
    <dgm:cxn modelId="{E7B281FF-1BEE-4408-AFA8-3C088F1D0580}" type="presOf" srcId="{FD8C3561-4FDB-42D1-83E7-3A653DB0D445}" destId="{850C43BD-EDD0-4DA2-BED4-F2564BC43D2F}" srcOrd="0" destOrd="3" presId="urn:microsoft.com/office/officeart/2005/8/layout/list1"/>
    <dgm:cxn modelId="{C588ECEF-9DF9-4C22-9EC9-BB8ECEDE1601}" type="presOf" srcId="{CE14E0C2-D18E-4E59-9FF6-0D3467104860}" destId="{1FEC23AC-0B6D-4BE6-B381-57842177C651}" srcOrd="1" destOrd="0" presId="urn:microsoft.com/office/officeart/2005/8/layout/list1"/>
    <dgm:cxn modelId="{71E1F961-84DA-4F5E-85E0-B63C5A46E35B}" type="presOf" srcId="{62B79AF6-413E-4AE0-811C-EAD2BF05FB63}" destId="{850C43BD-EDD0-4DA2-BED4-F2564BC43D2F}" srcOrd="0" destOrd="1" presId="urn:microsoft.com/office/officeart/2005/8/layout/list1"/>
    <dgm:cxn modelId="{00FFA95C-615E-45D3-9B36-064E67C11ABC}" type="presParOf" srcId="{9DC74989-C3DB-445F-A686-91C23157BD7E}" destId="{8A5D48FD-DEDD-4243-A49F-306F8D85D776}" srcOrd="0" destOrd="0" presId="urn:microsoft.com/office/officeart/2005/8/layout/list1"/>
    <dgm:cxn modelId="{587853D6-EF6F-4DF2-9C6E-6714E97DC5BE}" type="presParOf" srcId="{8A5D48FD-DEDD-4243-A49F-306F8D85D776}" destId="{F5B72CEC-FC18-4748-8D77-5561E879F27F}" srcOrd="0" destOrd="0" presId="urn:microsoft.com/office/officeart/2005/8/layout/list1"/>
    <dgm:cxn modelId="{BA3BF844-D92E-4A30-B349-F86AE3C92032}" type="presParOf" srcId="{8A5D48FD-DEDD-4243-A49F-306F8D85D776}" destId="{1FEC23AC-0B6D-4BE6-B381-57842177C651}" srcOrd="1" destOrd="0" presId="urn:microsoft.com/office/officeart/2005/8/layout/list1"/>
    <dgm:cxn modelId="{5FDCC6F1-7519-4B6D-8371-BA2346CB0A9B}" type="presParOf" srcId="{9DC74989-C3DB-445F-A686-91C23157BD7E}" destId="{6774E432-24E5-408C-AD8B-99F406A115D0}" srcOrd="1" destOrd="0" presId="urn:microsoft.com/office/officeart/2005/8/layout/list1"/>
    <dgm:cxn modelId="{ABCFBF4E-1A3F-426F-861F-A8F3C29C22B2}" type="presParOf" srcId="{9DC74989-C3DB-445F-A686-91C23157BD7E}" destId="{850C43BD-EDD0-4DA2-BED4-F2564BC43D2F}" srcOrd="2" destOrd="0" presId="urn:microsoft.com/office/officeart/2005/8/layout/list1"/>
    <dgm:cxn modelId="{DCD3F0A0-70AA-45BF-80F8-ACD698AB62F0}" type="presParOf" srcId="{9DC74989-C3DB-445F-A686-91C23157BD7E}" destId="{BA4A117C-F4B2-4EC8-8F5F-81AE5605A256}" srcOrd="3" destOrd="0" presId="urn:microsoft.com/office/officeart/2005/8/layout/list1"/>
    <dgm:cxn modelId="{00660A31-9B1E-44E5-A629-BD4C5C8E7E34}" type="presParOf" srcId="{9DC74989-C3DB-445F-A686-91C23157BD7E}" destId="{DCA340F7-F306-4794-B4F1-99E0D03265C0}" srcOrd="4" destOrd="0" presId="urn:microsoft.com/office/officeart/2005/8/layout/list1"/>
    <dgm:cxn modelId="{2CC3B119-6342-4E5D-9DD5-4AAC37A662B7}" type="presParOf" srcId="{DCA340F7-F306-4794-B4F1-99E0D03265C0}" destId="{FECFF198-1D21-4F0C-948D-FCAEAA9F71A1}" srcOrd="0" destOrd="0" presId="urn:microsoft.com/office/officeart/2005/8/layout/list1"/>
    <dgm:cxn modelId="{D4D979A7-56B6-4834-B631-3363A0C49261}" type="presParOf" srcId="{DCA340F7-F306-4794-B4F1-99E0D03265C0}" destId="{1B9F8B4E-03E0-4338-A687-AE4AD4EC7BBC}" srcOrd="1" destOrd="0" presId="urn:microsoft.com/office/officeart/2005/8/layout/list1"/>
    <dgm:cxn modelId="{2DEAB513-BB1F-4EF4-A19A-6B0A8673FA00}" type="presParOf" srcId="{9DC74989-C3DB-445F-A686-91C23157BD7E}" destId="{D1A9898E-02F7-4EB3-91A0-FA63BF1B6771}" srcOrd="5" destOrd="0" presId="urn:microsoft.com/office/officeart/2005/8/layout/list1"/>
    <dgm:cxn modelId="{1D49B6DD-75F7-4248-BC52-77D4B5F4BA53}" type="presParOf" srcId="{9DC74989-C3DB-445F-A686-91C23157BD7E}" destId="{FB9D1B36-8248-4EAD-981F-495F3FDD4931}" srcOrd="6" destOrd="0" presId="urn:microsoft.com/office/officeart/2005/8/layout/list1"/>
    <dgm:cxn modelId="{60F82B7C-7F4C-4A04-88F4-C1AE3448C925}" type="presParOf" srcId="{9DC74989-C3DB-445F-A686-91C23157BD7E}" destId="{B56A79D8-E81A-4506-868D-7D93B841A795}" srcOrd="7" destOrd="0" presId="urn:microsoft.com/office/officeart/2005/8/layout/list1"/>
    <dgm:cxn modelId="{6979C712-BDC7-4CAA-93AA-2C8C461CB262}" type="presParOf" srcId="{9DC74989-C3DB-445F-A686-91C23157BD7E}" destId="{255E53C8-CD06-4A25-A052-CFFE24239A62}" srcOrd="8" destOrd="0" presId="urn:microsoft.com/office/officeart/2005/8/layout/list1"/>
    <dgm:cxn modelId="{90CB0005-CFB3-4D1A-8070-DB9687980C8C}" type="presParOf" srcId="{255E53C8-CD06-4A25-A052-CFFE24239A62}" destId="{1B2A0D74-A513-4492-A8D2-78CFF9E0D90F}" srcOrd="0" destOrd="0" presId="urn:microsoft.com/office/officeart/2005/8/layout/list1"/>
    <dgm:cxn modelId="{A3F16B6B-B92F-4CA6-BDF7-A0C79035FCB4}" type="presParOf" srcId="{255E53C8-CD06-4A25-A052-CFFE24239A62}" destId="{50715A57-AD7F-4EFD-B34B-B9493EB5DECE}" srcOrd="1" destOrd="0" presId="urn:microsoft.com/office/officeart/2005/8/layout/list1"/>
    <dgm:cxn modelId="{C5E3B26A-4A04-40BE-AC11-CF62E1759369}" type="presParOf" srcId="{9DC74989-C3DB-445F-A686-91C23157BD7E}" destId="{FDA238AD-518F-4145-8DE7-4A71F96EF45F}" srcOrd="9" destOrd="0" presId="urn:microsoft.com/office/officeart/2005/8/layout/list1"/>
    <dgm:cxn modelId="{9616FDF2-5059-439A-96B9-E96DD6A8FBFE}" type="presParOf" srcId="{9DC74989-C3DB-445F-A686-91C23157BD7E}" destId="{F02E25DA-18A0-4B01-A559-4BCB4D882D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79B0F-1AAC-401E-A309-4DACA65F0477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7A54FE7D-A58D-447A-84BC-66DF567958F1}">
      <dgm:prSet phldrT="[Texto]" custT="1"/>
      <dgm:spPr/>
      <dgm:t>
        <a:bodyPr/>
        <a:lstStyle/>
        <a:p>
          <a:r>
            <a:rPr lang="es-MX" sz="1200" dirty="0" smtClean="0"/>
            <a:t>Existen más de </a:t>
          </a:r>
          <a:r>
            <a:rPr lang="es-MX" sz="1200" b="1" dirty="0" smtClean="0"/>
            <a:t>745,000 universitarios </a:t>
          </a:r>
          <a:r>
            <a:rPr lang="es-MX" sz="1200" dirty="0" smtClean="0"/>
            <a:t>en las carreras </a:t>
          </a:r>
          <a:r>
            <a:rPr lang="es-MX" sz="1200" b="1" dirty="0" smtClean="0"/>
            <a:t>de ingeniería y tecnología</a:t>
          </a:r>
          <a:endParaRPr lang="es-MX" sz="1200" b="1" dirty="0"/>
        </a:p>
      </dgm:t>
    </dgm:pt>
    <dgm:pt modelId="{C539FD15-F6B0-4EDD-A8F6-A5940B352FD5}" type="parTrans" cxnId="{F1DE9C19-4B0A-40C3-9831-90EF4420E88A}">
      <dgm:prSet/>
      <dgm:spPr/>
      <dgm:t>
        <a:bodyPr/>
        <a:lstStyle/>
        <a:p>
          <a:endParaRPr lang="es-MX" sz="1200"/>
        </a:p>
      </dgm:t>
    </dgm:pt>
    <dgm:pt modelId="{C782DB0C-8B91-4D2D-B936-133F316289D5}" type="sibTrans" cxnId="{F1DE9C19-4B0A-40C3-9831-90EF4420E88A}">
      <dgm:prSet/>
      <dgm:spPr/>
      <dgm:t>
        <a:bodyPr/>
        <a:lstStyle/>
        <a:p>
          <a:endParaRPr lang="es-MX" sz="1200"/>
        </a:p>
      </dgm:t>
    </dgm:pt>
    <dgm:pt modelId="{58D009A4-2158-4A60-B619-B75569CF0F13}">
      <dgm:prSet phldrT="[Texto]" custT="1"/>
      <dgm:spPr/>
      <dgm:t>
        <a:bodyPr/>
        <a:lstStyle/>
        <a:p>
          <a:r>
            <a:rPr lang="es-MX" sz="1200" b="1" dirty="0" smtClean="0"/>
            <a:t>México</a:t>
          </a:r>
          <a:r>
            <a:rPr lang="es-MX" sz="1200" dirty="0" smtClean="0"/>
            <a:t> es el centro de </a:t>
          </a:r>
          <a:r>
            <a:rPr lang="es-MX" sz="1200" b="1" dirty="0" smtClean="0"/>
            <a:t>talento en ingeniería </a:t>
          </a:r>
          <a:r>
            <a:rPr lang="es-MX" sz="1200" dirty="0" smtClean="0"/>
            <a:t>más importante de las Américas</a:t>
          </a:r>
          <a:endParaRPr lang="es-MX" sz="1200" dirty="0"/>
        </a:p>
      </dgm:t>
    </dgm:pt>
    <dgm:pt modelId="{CD212BD5-AE04-402A-9865-CB43260D35A3}" type="parTrans" cxnId="{A938B4B9-E967-4022-99CC-2AC0A6A935C5}">
      <dgm:prSet/>
      <dgm:spPr/>
      <dgm:t>
        <a:bodyPr/>
        <a:lstStyle/>
        <a:p>
          <a:endParaRPr lang="es-MX" sz="1200"/>
        </a:p>
      </dgm:t>
    </dgm:pt>
    <dgm:pt modelId="{DB9BB0C1-33B1-41AD-BCE4-26E1EC11DADB}" type="sibTrans" cxnId="{A938B4B9-E967-4022-99CC-2AC0A6A935C5}">
      <dgm:prSet/>
      <dgm:spPr/>
      <dgm:t>
        <a:bodyPr/>
        <a:lstStyle/>
        <a:p>
          <a:endParaRPr lang="es-MX" sz="1200"/>
        </a:p>
      </dgm:t>
    </dgm:pt>
    <dgm:pt modelId="{BF3352E0-3894-45FE-81A5-A13FC97109FF}">
      <dgm:prSet phldrT="[Texto]" custT="1"/>
      <dgm:spPr/>
      <dgm:t>
        <a:bodyPr/>
        <a:lstStyle/>
        <a:p>
          <a:r>
            <a:rPr lang="es-MX" sz="1200" b="1" dirty="0" smtClean="0"/>
            <a:t>Al año se gradúan 114,000 estudiantes de ingeniería y tecnología</a:t>
          </a:r>
          <a:r>
            <a:rPr lang="es-MX" sz="1200" dirty="0" smtClean="0"/>
            <a:t> (más de 3  veces los egresados per cápita de los E.U.A)</a:t>
          </a:r>
          <a:endParaRPr lang="es-MX" sz="1200" dirty="0"/>
        </a:p>
      </dgm:t>
    </dgm:pt>
    <dgm:pt modelId="{B7B39684-EEB2-47E9-A61A-A8BDCA188F40}" type="parTrans" cxnId="{3C2AA60B-65B9-4FCB-9CB8-A52E5323D5DD}">
      <dgm:prSet/>
      <dgm:spPr/>
      <dgm:t>
        <a:bodyPr/>
        <a:lstStyle/>
        <a:p>
          <a:endParaRPr lang="es-MX" sz="1200"/>
        </a:p>
      </dgm:t>
    </dgm:pt>
    <dgm:pt modelId="{E11BE903-5498-4FAE-9A41-C4939F31A545}" type="sibTrans" cxnId="{3C2AA60B-65B9-4FCB-9CB8-A52E5323D5DD}">
      <dgm:prSet/>
      <dgm:spPr/>
      <dgm:t>
        <a:bodyPr/>
        <a:lstStyle/>
        <a:p>
          <a:endParaRPr lang="es-MX" sz="1200"/>
        </a:p>
      </dgm:t>
    </dgm:pt>
    <dgm:pt modelId="{774FAA6A-7096-4DB7-ADBE-80420F492EF8}" type="pres">
      <dgm:prSet presAssocID="{19079B0F-1AAC-401E-A309-4DACA65F0477}" presName="Name0" presStyleCnt="0">
        <dgm:presLayoutVars>
          <dgm:dir/>
          <dgm:resizeHandles val="exact"/>
        </dgm:presLayoutVars>
      </dgm:prSet>
      <dgm:spPr/>
    </dgm:pt>
    <dgm:pt modelId="{B52A0151-222C-4456-875C-65E8FB59B873}" type="pres">
      <dgm:prSet presAssocID="{7A54FE7D-A58D-447A-84BC-66DF567958F1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316C2C-C466-4296-B694-FA4DD9CD9431}" type="pres">
      <dgm:prSet presAssocID="{C782DB0C-8B91-4D2D-B936-133F316289D5}" presName="parSpace" presStyleCnt="0"/>
      <dgm:spPr/>
    </dgm:pt>
    <dgm:pt modelId="{4D1875CF-3E3B-4BB3-8BE4-5AD3ECCD51DD}" type="pres">
      <dgm:prSet presAssocID="{58D009A4-2158-4A60-B619-B75569CF0F1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9C85D8-022C-4DB5-B383-AD575311171C}" type="pres">
      <dgm:prSet presAssocID="{DB9BB0C1-33B1-41AD-BCE4-26E1EC11DADB}" presName="parSpace" presStyleCnt="0"/>
      <dgm:spPr/>
    </dgm:pt>
    <dgm:pt modelId="{F5B7171C-F38D-4AFA-AD7D-3EDB1388484E}" type="pres">
      <dgm:prSet presAssocID="{BF3352E0-3894-45FE-81A5-A13FC97109FF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C2AA60B-65B9-4FCB-9CB8-A52E5323D5DD}" srcId="{19079B0F-1AAC-401E-A309-4DACA65F0477}" destId="{BF3352E0-3894-45FE-81A5-A13FC97109FF}" srcOrd="2" destOrd="0" parTransId="{B7B39684-EEB2-47E9-A61A-A8BDCA188F40}" sibTransId="{E11BE903-5498-4FAE-9A41-C4939F31A545}"/>
    <dgm:cxn modelId="{7417655E-0C6D-4539-B142-649D891AEB15}" type="presOf" srcId="{58D009A4-2158-4A60-B619-B75569CF0F13}" destId="{4D1875CF-3E3B-4BB3-8BE4-5AD3ECCD51DD}" srcOrd="0" destOrd="0" presId="urn:microsoft.com/office/officeart/2005/8/layout/hChevron3"/>
    <dgm:cxn modelId="{2C92204E-FCD9-4672-9831-FFD91A325621}" type="presOf" srcId="{7A54FE7D-A58D-447A-84BC-66DF567958F1}" destId="{B52A0151-222C-4456-875C-65E8FB59B873}" srcOrd="0" destOrd="0" presId="urn:microsoft.com/office/officeart/2005/8/layout/hChevron3"/>
    <dgm:cxn modelId="{A938B4B9-E967-4022-99CC-2AC0A6A935C5}" srcId="{19079B0F-1AAC-401E-A309-4DACA65F0477}" destId="{58D009A4-2158-4A60-B619-B75569CF0F13}" srcOrd="1" destOrd="0" parTransId="{CD212BD5-AE04-402A-9865-CB43260D35A3}" sibTransId="{DB9BB0C1-33B1-41AD-BCE4-26E1EC11DADB}"/>
    <dgm:cxn modelId="{A823E39F-BC3F-48AF-8686-DB86CDC62067}" type="presOf" srcId="{19079B0F-1AAC-401E-A309-4DACA65F0477}" destId="{774FAA6A-7096-4DB7-ADBE-80420F492EF8}" srcOrd="0" destOrd="0" presId="urn:microsoft.com/office/officeart/2005/8/layout/hChevron3"/>
    <dgm:cxn modelId="{F1DE9C19-4B0A-40C3-9831-90EF4420E88A}" srcId="{19079B0F-1AAC-401E-A309-4DACA65F0477}" destId="{7A54FE7D-A58D-447A-84BC-66DF567958F1}" srcOrd="0" destOrd="0" parTransId="{C539FD15-F6B0-4EDD-A8F6-A5940B352FD5}" sibTransId="{C782DB0C-8B91-4D2D-B936-133F316289D5}"/>
    <dgm:cxn modelId="{69093B58-85AA-425F-8F63-51B10E7B3DAA}" type="presOf" srcId="{BF3352E0-3894-45FE-81A5-A13FC97109FF}" destId="{F5B7171C-F38D-4AFA-AD7D-3EDB1388484E}" srcOrd="0" destOrd="0" presId="urn:microsoft.com/office/officeart/2005/8/layout/hChevron3"/>
    <dgm:cxn modelId="{CDBF6284-7922-4338-94AF-95BCAFC164F9}" type="presParOf" srcId="{774FAA6A-7096-4DB7-ADBE-80420F492EF8}" destId="{B52A0151-222C-4456-875C-65E8FB59B873}" srcOrd="0" destOrd="0" presId="urn:microsoft.com/office/officeart/2005/8/layout/hChevron3"/>
    <dgm:cxn modelId="{AEBF3EE7-D852-48FF-996B-0840C3784ABF}" type="presParOf" srcId="{774FAA6A-7096-4DB7-ADBE-80420F492EF8}" destId="{00316C2C-C466-4296-B694-FA4DD9CD9431}" srcOrd="1" destOrd="0" presId="urn:microsoft.com/office/officeart/2005/8/layout/hChevron3"/>
    <dgm:cxn modelId="{F234EEB4-572A-4436-8A86-6476F2090DA2}" type="presParOf" srcId="{774FAA6A-7096-4DB7-ADBE-80420F492EF8}" destId="{4D1875CF-3E3B-4BB3-8BE4-5AD3ECCD51DD}" srcOrd="2" destOrd="0" presId="urn:microsoft.com/office/officeart/2005/8/layout/hChevron3"/>
    <dgm:cxn modelId="{436701C9-0C9D-47FF-A35C-751DC0C32A71}" type="presParOf" srcId="{774FAA6A-7096-4DB7-ADBE-80420F492EF8}" destId="{F69C85D8-022C-4DB5-B383-AD575311171C}" srcOrd="3" destOrd="0" presId="urn:microsoft.com/office/officeart/2005/8/layout/hChevron3"/>
    <dgm:cxn modelId="{259AC7C5-25F5-4E04-8F3B-5B0AD3D211E8}" type="presParOf" srcId="{774FAA6A-7096-4DB7-ADBE-80420F492EF8}" destId="{F5B7171C-F38D-4AFA-AD7D-3EDB1388484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23F328-AA3F-4225-A6B9-783D387E8EA8}" type="doc">
      <dgm:prSet loTypeId="urn:microsoft.com/office/officeart/2009/3/layout/PlusandMinus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773A323-9204-4683-86FC-3CF9295050F1}">
      <dgm:prSet phldrT="[Texto]" custT="1"/>
      <dgm:spPr/>
      <dgm:t>
        <a:bodyPr/>
        <a:lstStyle/>
        <a:p>
          <a:r>
            <a:rPr lang="es-MX" sz="1800" dirty="0" smtClean="0"/>
            <a:t>En los últimos diez años la </a:t>
          </a:r>
          <a:r>
            <a:rPr lang="es-MX" sz="1800" dirty="0" smtClean="0"/>
            <a:t>productividad ha crecido un 5,8% anual en </a:t>
          </a:r>
          <a:r>
            <a:rPr lang="es-MX" sz="1800" dirty="0" smtClean="0"/>
            <a:t>el sector empresarial moderno (global, exportador, innovador)</a:t>
          </a:r>
          <a:endParaRPr lang="es-MX" sz="1800" dirty="0"/>
        </a:p>
      </dgm:t>
    </dgm:pt>
    <dgm:pt modelId="{1C410DAD-89A6-4D99-8336-0D8D6CAD4481}" type="parTrans" cxnId="{E85D1B97-0E1D-4F53-929E-07A5F71FE0EB}">
      <dgm:prSet/>
      <dgm:spPr/>
      <dgm:t>
        <a:bodyPr/>
        <a:lstStyle/>
        <a:p>
          <a:endParaRPr lang="es-MX"/>
        </a:p>
      </dgm:t>
    </dgm:pt>
    <dgm:pt modelId="{FD9C3C14-5A87-44DD-B669-5FD0EAF23E8B}" type="sibTrans" cxnId="{E85D1B97-0E1D-4F53-929E-07A5F71FE0EB}">
      <dgm:prSet/>
      <dgm:spPr/>
      <dgm:t>
        <a:bodyPr/>
        <a:lstStyle/>
        <a:p>
          <a:endParaRPr lang="es-MX"/>
        </a:p>
      </dgm:t>
    </dgm:pt>
    <dgm:pt modelId="{AEAB0FE2-DED3-4FDF-9809-1E384622650D}">
      <dgm:prSet phldrT="[Texto]" custT="1"/>
      <dgm:spPr/>
      <dgm:t>
        <a:bodyPr/>
        <a:lstStyle/>
        <a:p>
          <a:r>
            <a:rPr lang="es-MX" sz="1800" b="0" i="0" dirty="0" smtClean="0"/>
            <a:t>En el resto del país la </a:t>
          </a:r>
          <a:r>
            <a:rPr lang="es-MX" sz="1800" b="0" i="0" dirty="0" smtClean="0"/>
            <a:t>productividad disminuyó </a:t>
          </a:r>
          <a:r>
            <a:rPr lang="es-MX" sz="1800" dirty="0" smtClean="0"/>
            <a:t>6.5% anual </a:t>
          </a:r>
          <a:r>
            <a:rPr lang="es-MX" sz="1800" dirty="0" smtClean="0"/>
            <a:t>en la economía desconectada con mercados globales, incluido zonas rurales</a:t>
          </a:r>
          <a:endParaRPr lang="es-MX" sz="1800" dirty="0"/>
        </a:p>
      </dgm:t>
    </dgm:pt>
    <dgm:pt modelId="{7156C57D-38A8-45B7-8315-6878BF3BCA20}" type="parTrans" cxnId="{37A43A00-96B5-44B1-94C5-44F7159FF9EE}">
      <dgm:prSet/>
      <dgm:spPr/>
      <dgm:t>
        <a:bodyPr/>
        <a:lstStyle/>
        <a:p>
          <a:endParaRPr lang="es-MX"/>
        </a:p>
      </dgm:t>
    </dgm:pt>
    <dgm:pt modelId="{EDD5ED31-0937-4CCF-B9F3-5F2EA52FA134}" type="sibTrans" cxnId="{37A43A00-96B5-44B1-94C5-44F7159FF9EE}">
      <dgm:prSet/>
      <dgm:spPr/>
      <dgm:t>
        <a:bodyPr/>
        <a:lstStyle/>
        <a:p>
          <a:endParaRPr lang="es-MX"/>
        </a:p>
      </dgm:t>
    </dgm:pt>
    <dgm:pt modelId="{E86BB88A-EF11-4F96-AD1D-77F083E39031}" type="pres">
      <dgm:prSet presAssocID="{5223F328-AA3F-4225-A6B9-783D387E8EA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4DF4E-7B9D-4C49-ACBE-5820F260C611}" type="pres">
      <dgm:prSet presAssocID="{5223F328-AA3F-4225-A6B9-783D387E8EA8}" presName="Background" presStyleLbl="bgImgPlace1" presStyleIdx="0" presStyleCnt="1" custScaleY="138378" custLinFactNeighborY="26397"/>
      <dgm:spPr/>
    </dgm:pt>
    <dgm:pt modelId="{280C0158-C657-40F8-9722-D0F87B2BC08B}" type="pres">
      <dgm:prSet presAssocID="{5223F328-AA3F-4225-A6B9-783D387E8EA8}" presName="ParentText1" presStyleLbl="revTx" presStyleIdx="0" presStyleCnt="2" custScaleY="175500" custLinFactNeighborY="38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B509A0-8E22-485C-8EFF-52C68B0B4F9C}" type="pres">
      <dgm:prSet presAssocID="{5223F328-AA3F-4225-A6B9-783D387E8EA8}" presName="ParentText2" presStyleLbl="revTx" presStyleIdx="1" presStyleCnt="2" custScaleY="175500" custLinFactNeighborY="38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9AB308-30CA-4BD5-AC65-AE557831E351}" type="pres">
      <dgm:prSet presAssocID="{5223F328-AA3F-4225-A6B9-783D387E8EA8}" presName="Plus" presStyleLbl="alignNode1" presStyleIdx="0" presStyleCnt="2" custLinFactNeighborY="15784"/>
      <dgm:spPr/>
    </dgm:pt>
    <dgm:pt modelId="{5D9FE08B-3EE5-4B2A-B226-B0C3C532B803}" type="pres">
      <dgm:prSet presAssocID="{5223F328-AA3F-4225-A6B9-783D387E8EA8}" presName="Minus" presStyleLbl="alignNode1" presStyleIdx="1" presStyleCnt="2" custLinFactNeighborY="48934"/>
      <dgm:spPr/>
    </dgm:pt>
    <dgm:pt modelId="{F4BAEB74-A556-441D-A194-A9EF2752126B}" type="pres">
      <dgm:prSet presAssocID="{5223F328-AA3F-4225-A6B9-783D387E8EA8}" presName="Divider" presStyleLbl="parChTrans1D1" presStyleIdx="0" presStyleCnt="1" custScaleX="2000000" custScaleY="144419" custLinFactX="-4786006" custLinFactNeighborX="-4800000" custLinFactNeighborY="27615"/>
      <dgm:spPr/>
    </dgm:pt>
  </dgm:ptLst>
  <dgm:cxnLst>
    <dgm:cxn modelId="{3B68D69F-B67F-4735-94B1-BB575D30A304}" type="presOf" srcId="{AEAB0FE2-DED3-4FDF-9809-1E384622650D}" destId="{9EB509A0-8E22-485C-8EFF-52C68B0B4F9C}" srcOrd="0" destOrd="0" presId="urn:microsoft.com/office/officeart/2009/3/layout/PlusandMinus"/>
    <dgm:cxn modelId="{8B972430-1402-4553-86CB-9406656132E9}" type="presOf" srcId="{B773A323-9204-4683-86FC-3CF9295050F1}" destId="{280C0158-C657-40F8-9722-D0F87B2BC08B}" srcOrd="0" destOrd="0" presId="urn:microsoft.com/office/officeart/2009/3/layout/PlusandMinus"/>
    <dgm:cxn modelId="{E90BE2AE-FDB6-44FF-877F-D3799AB430C8}" type="presOf" srcId="{5223F328-AA3F-4225-A6B9-783D387E8EA8}" destId="{E86BB88A-EF11-4F96-AD1D-77F083E39031}" srcOrd="0" destOrd="0" presId="urn:microsoft.com/office/officeart/2009/3/layout/PlusandMinus"/>
    <dgm:cxn modelId="{E85D1B97-0E1D-4F53-929E-07A5F71FE0EB}" srcId="{5223F328-AA3F-4225-A6B9-783D387E8EA8}" destId="{B773A323-9204-4683-86FC-3CF9295050F1}" srcOrd="0" destOrd="0" parTransId="{1C410DAD-89A6-4D99-8336-0D8D6CAD4481}" sibTransId="{FD9C3C14-5A87-44DD-B669-5FD0EAF23E8B}"/>
    <dgm:cxn modelId="{37A43A00-96B5-44B1-94C5-44F7159FF9EE}" srcId="{5223F328-AA3F-4225-A6B9-783D387E8EA8}" destId="{AEAB0FE2-DED3-4FDF-9809-1E384622650D}" srcOrd="1" destOrd="0" parTransId="{7156C57D-38A8-45B7-8315-6878BF3BCA20}" sibTransId="{EDD5ED31-0937-4CCF-B9F3-5F2EA52FA134}"/>
    <dgm:cxn modelId="{B59DED2A-C2C3-49A8-9E0E-235E483DC107}" type="presParOf" srcId="{E86BB88A-EF11-4F96-AD1D-77F083E39031}" destId="{0E04DF4E-7B9D-4C49-ACBE-5820F260C611}" srcOrd="0" destOrd="0" presId="urn:microsoft.com/office/officeart/2009/3/layout/PlusandMinus"/>
    <dgm:cxn modelId="{DACD4A20-E298-475B-AAA3-C45159A31CBA}" type="presParOf" srcId="{E86BB88A-EF11-4F96-AD1D-77F083E39031}" destId="{280C0158-C657-40F8-9722-D0F87B2BC08B}" srcOrd="1" destOrd="0" presId="urn:microsoft.com/office/officeart/2009/3/layout/PlusandMinus"/>
    <dgm:cxn modelId="{43B8B9A4-38A1-46DD-B46D-061D57842FE9}" type="presParOf" srcId="{E86BB88A-EF11-4F96-AD1D-77F083E39031}" destId="{9EB509A0-8E22-485C-8EFF-52C68B0B4F9C}" srcOrd="2" destOrd="0" presId="urn:microsoft.com/office/officeart/2009/3/layout/PlusandMinus"/>
    <dgm:cxn modelId="{96AED182-FECB-4363-8C14-E96FB63461D6}" type="presParOf" srcId="{E86BB88A-EF11-4F96-AD1D-77F083E39031}" destId="{199AB308-30CA-4BD5-AC65-AE557831E351}" srcOrd="3" destOrd="0" presId="urn:microsoft.com/office/officeart/2009/3/layout/PlusandMinus"/>
    <dgm:cxn modelId="{FF887FA8-B4EB-4A0D-B7FE-6BF998FCE683}" type="presParOf" srcId="{E86BB88A-EF11-4F96-AD1D-77F083E39031}" destId="{5D9FE08B-3EE5-4B2A-B226-B0C3C532B803}" srcOrd="4" destOrd="0" presId="urn:microsoft.com/office/officeart/2009/3/layout/PlusandMinus"/>
    <dgm:cxn modelId="{6EC336BB-2BD3-4F03-8BE9-DD6ACE9A0F83}" type="presParOf" srcId="{E86BB88A-EF11-4F96-AD1D-77F083E39031}" destId="{F4BAEB74-A556-441D-A194-A9EF2752126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C8CF4C-5230-4C3C-8D13-37441E9EBAF4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6D03555-91F9-48C7-83C2-A505B0A7F382}">
      <dgm:prSet phldrT="[Texto]" custT="1"/>
      <dgm:spPr/>
      <dgm:t>
        <a:bodyPr/>
        <a:lstStyle/>
        <a:p>
          <a:r>
            <a:rPr lang="es-MX" sz="17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UNIVERSIDADES</a:t>
          </a:r>
          <a:endParaRPr lang="es-MX" sz="17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186E9384-EE2D-4D40-8B9D-3EBD40CD68E7}" type="parTrans" cxnId="{FF210FB3-43B6-485D-96C5-BB19BA5AA34C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A358C753-13DA-4DF3-945A-B0D996046C7C}" type="sibTrans" cxnId="{FF210FB3-43B6-485D-96C5-BB19BA5AA34C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4345264-5D7B-4A2F-A2A5-BF69BB015D8F}">
      <dgm:prSet phldrT="[Texto]" custT="1"/>
      <dgm:spPr/>
      <dgm:t>
        <a:bodyPr/>
        <a:lstStyle/>
        <a:p>
          <a:r>
            <a:rPr lang="es-MX" sz="17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Equipo experto en negocios</a:t>
          </a:r>
          <a:endParaRPr lang="es-MX" sz="17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3434DC0D-9F88-4C53-9142-26B42EDB4C0A}" type="parTrans" cxnId="{0EB7555E-4568-477F-9346-6B24AE9CAD7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865DC22-E047-42B1-AC2E-3FE2C60FA3E6}" type="sibTrans" cxnId="{0EB7555E-4568-477F-9346-6B24AE9CAD7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2FA5666-B489-45BE-815D-FEF0B2475502}">
      <dgm:prSet phldrT="[Texto]" custT="1"/>
      <dgm:spPr/>
      <dgm:t>
        <a:bodyPr/>
        <a:lstStyle/>
        <a:p>
          <a:r>
            <a:rPr lang="es-MX" sz="17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Comunidades</a:t>
          </a:r>
          <a:endParaRPr lang="es-MX" sz="17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6498F4FB-2BBE-423A-B3A8-905D432D2632}" type="parTrans" cxnId="{F47C8054-E7C7-4F92-8186-4DA0596A844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D12A40B6-5762-4E13-9C48-17204B64EFA3}" type="sibTrans" cxnId="{F47C8054-E7C7-4F92-8186-4DA0596A844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6A98D48F-5AC9-46BE-B8F4-18278B86AEC3}" type="pres">
      <dgm:prSet presAssocID="{2DC8CF4C-5230-4C3C-8D13-37441E9EBA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649DBFD-B11D-4B30-A699-553E6F7F1507}" type="pres">
      <dgm:prSet presAssocID="{26D03555-91F9-48C7-83C2-A505B0A7F382}" presName="singleCycle" presStyleCnt="0"/>
      <dgm:spPr/>
      <dgm:t>
        <a:bodyPr/>
        <a:lstStyle/>
        <a:p>
          <a:endParaRPr lang="es-MX"/>
        </a:p>
      </dgm:t>
    </dgm:pt>
    <dgm:pt modelId="{702051F1-CB9E-46B4-90AF-55B8FF1253A0}" type="pres">
      <dgm:prSet presAssocID="{26D03555-91F9-48C7-83C2-A505B0A7F382}" presName="singleCenter" presStyleLbl="node1" presStyleIdx="0" presStyleCnt="3" custScaleX="128029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1B864A74-2C2A-4F8C-8EAD-6EBEC772C1E7}" type="pres">
      <dgm:prSet presAssocID="{3434DC0D-9F88-4C53-9142-26B42EDB4C0A}" presName="Name56" presStyleLbl="parChTrans1D2" presStyleIdx="0" presStyleCnt="2"/>
      <dgm:spPr/>
      <dgm:t>
        <a:bodyPr/>
        <a:lstStyle/>
        <a:p>
          <a:endParaRPr lang="es-MX"/>
        </a:p>
      </dgm:t>
    </dgm:pt>
    <dgm:pt modelId="{8E23F50C-819A-4C60-9903-D91EA50E2874}" type="pres">
      <dgm:prSet presAssocID="{C4345264-5D7B-4A2F-A2A5-BF69BB015D8F}" presName="text0" presStyleLbl="node1" presStyleIdx="1" presStyleCnt="3" custScaleX="1628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F225E8-C8DF-463B-9EF5-6B89ACA76A54}" type="pres">
      <dgm:prSet presAssocID="{6498F4FB-2BBE-423A-B3A8-905D432D2632}" presName="Name56" presStyleLbl="parChTrans1D2" presStyleIdx="1" presStyleCnt="2"/>
      <dgm:spPr/>
      <dgm:t>
        <a:bodyPr/>
        <a:lstStyle/>
        <a:p>
          <a:endParaRPr lang="es-MX"/>
        </a:p>
      </dgm:t>
    </dgm:pt>
    <dgm:pt modelId="{9A3986DE-2A11-4C7E-B151-384A476B1430}" type="pres">
      <dgm:prSet presAssocID="{72FA5666-B489-45BE-815D-FEF0B2475502}" presName="text0" presStyleLbl="node1" presStyleIdx="2" presStyleCnt="3" custScaleX="1486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F210FB3-43B6-485D-96C5-BB19BA5AA34C}" srcId="{2DC8CF4C-5230-4C3C-8D13-37441E9EBAF4}" destId="{26D03555-91F9-48C7-83C2-A505B0A7F382}" srcOrd="0" destOrd="0" parTransId="{186E9384-EE2D-4D40-8B9D-3EBD40CD68E7}" sibTransId="{A358C753-13DA-4DF3-945A-B0D996046C7C}"/>
    <dgm:cxn modelId="{E8A97B37-9EE7-40D0-86E9-4B5507BC0F25}" type="presOf" srcId="{2DC8CF4C-5230-4C3C-8D13-37441E9EBAF4}" destId="{6A98D48F-5AC9-46BE-B8F4-18278B86AEC3}" srcOrd="0" destOrd="0" presId="urn:microsoft.com/office/officeart/2008/layout/RadialCluster"/>
    <dgm:cxn modelId="{F47C8054-E7C7-4F92-8186-4DA0596A8447}" srcId="{26D03555-91F9-48C7-83C2-A505B0A7F382}" destId="{72FA5666-B489-45BE-815D-FEF0B2475502}" srcOrd="1" destOrd="0" parTransId="{6498F4FB-2BBE-423A-B3A8-905D432D2632}" sibTransId="{D12A40B6-5762-4E13-9C48-17204B64EFA3}"/>
    <dgm:cxn modelId="{D029D5AB-6DC9-4A01-949D-8CDAD920664F}" type="presOf" srcId="{26D03555-91F9-48C7-83C2-A505B0A7F382}" destId="{702051F1-CB9E-46B4-90AF-55B8FF1253A0}" srcOrd="0" destOrd="0" presId="urn:microsoft.com/office/officeart/2008/layout/RadialCluster"/>
    <dgm:cxn modelId="{934E6CEC-57F7-44C4-A9C1-8B23EF63A451}" type="presOf" srcId="{72FA5666-B489-45BE-815D-FEF0B2475502}" destId="{9A3986DE-2A11-4C7E-B151-384A476B1430}" srcOrd="0" destOrd="0" presId="urn:microsoft.com/office/officeart/2008/layout/RadialCluster"/>
    <dgm:cxn modelId="{1D7B8ACE-DD23-457E-B73F-5B76E65E5EED}" type="presOf" srcId="{6498F4FB-2BBE-423A-B3A8-905D432D2632}" destId="{D0F225E8-C8DF-463B-9EF5-6B89ACA76A54}" srcOrd="0" destOrd="0" presId="urn:microsoft.com/office/officeart/2008/layout/RadialCluster"/>
    <dgm:cxn modelId="{B37F4F1B-3166-4FE9-BB53-F33533CE8916}" type="presOf" srcId="{3434DC0D-9F88-4C53-9142-26B42EDB4C0A}" destId="{1B864A74-2C2A-4F8C-8EAD-6EBEC772C1E7}" srcOrd="0" destOrd="0" presId="urn:microsoft.com/office/officeart/2008/layout/RadialCluster"/>
    <dgm:cxn modelId="{0EB7555E-4568-477F-9346-6B24AE9CAD7D}" srcId="{26D03555-91F9-48C7-83C2-A505B0A7F382}" destId="{C4345264-5D7B-4A2F-A2A5-BF69BB015D8F}" srcOrd="0" destOrd="0" parTransId="{3434DC0D-9F88-4C53-9142-26B42EDB4C0A}" sibTransId="{2865DC22-E047-42B1-AC2E-3FE2C60FA3E6}"/>
    <dgm:cxn modelId="{B903BB9E-6BE3-4C2F-BAF1-79292969B713}" type="presOf" srcId="{C4345264-5D7B-4A2F-A2A5-BF69BB015D8F}" destId="{8E23F50C-819A-4C60-9903-D91EA50E2874}" srcOrd="0" destOrd="0" presId="urn:microsoft.com/office/officeart/2008/layout/RadialCluster"/>
    <dgm:cxn modelId="{D44438C9-18DF-4AF6-A3B2-543E6FF8B275}" type="presParOf" srcId="{6A98D48F-5AC9-46BE-B8F4-18278B86AEC3}" destId="{B649DBFD-B11D-4B30-A699-553E6F7F1507}" srcOrd="0" destOrd="0" presId="urn:microsoft.com/office/officeart/2008/layout/RadialCluster"/>
    <dgm:cxn modelId="{834FCAA2-F983-432F-87C4-F1E40BF5C6FF}" type="presParOf" srcId="{B649DBFD-B11D-4B30-A699-553E6F7F1507}" destId="{702051F1-CB9E-46B4-90AF-55B8FF1253A0}" srcOrd="0" destOrd="0" presId="urn:microsoft.com/office/officeart/2008/layout/RadialCluster"/>
    <dgm:cxn modelId="{F19FA479-86AA-4E8D-BCC8-A30F334ECCA2}" type="presParOf" srcId="{B649DBFD-B11D-4B30-A699-553E6F7F1507}" destId="{1B864A74-2C2A-4F8C-8EAD-6EBEC772C1E7}" srcOrd="1" destOrd="0" presId="urn:microsoft.com/office/officeart/2008/layout/RadialCluster"/>
    <dgm:cxn modelId="{6F48AEFE-9B7E-42F4-9CF8-219CA1C099DA}" type="presParOf" srcId="{B649DBFD-B11D-4B30-A699-553E6F7F1507}" destId="{8E23F50C-819A-4C60-9903-D91EA50E2874}" srcOrd="2" destOrd="0" presId="urn:microsoft.com/office/officeart/2008/layout/RadialCluster"/>
    <dgm:cxn modelId="{FF812512-8EA9-473C-9A19-69E86A0A9FAB}" type="presParOf" srcId="{B649DBFD-B11D-4B30-A699-553E6F7F1507}" destId="{D0F225E8-C8DF-463B-9EF5-6B89ACA76A54}" srcOrd="3" destOrd="0" presId="urn:microsoft.com/office/officeart/2008/layout/RadialCluster"/>
    <dgm:cxn modelId="{4BA8FED2-AAB5-4EBE-AA08-9039B004C239}" type="presParOf" srcId="{B649DBFD-B11D-4B30-A699-553E6F7F1507}" destId="{9A3986DE-2A11-4C7E-B151-384A476B1430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07FDA5-978D-47BD-B254-73A0AF45976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8F76EF3-125C-4180-9985-0193B5C48685}">
      <dgm:prSet phldrT="[Texto]" custT="1"/>
      <dgm:spPr/>
      <dgm:t>
        <a:bodyPr/>
        <a:lstStyle/>
        <a:p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INDI </a:t>
          </a:r>
          <a:r>
            <a:rPr lang="es-MX" sz="1700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Fund</a:t>
          </a: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-Universidades y Tecnológicos enlazando proyectos</a:t>
          </a:r>
          <a:endParaRPr lang="es-MX" sz="1700" kern="1200" baseline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CE46792C-F93B-4890-BABF-69355E3E7683}" type="parTrans" cxnId="{A0F4261B-6A8D-49CA-8464-DF8C226EFC07}">
      <dgm:prSet/>
      <dgm:spPr/>
      <dgm:t>
        <a:bodyPr/>
        <a:lstStyle/>
        <a:p>
          <a:endParaRPr lang="es-MX"/>
        </a:p>
      </dgm:t>
    </dgm:pt>
    <dgm:pt modelId="{B6909CC2-8ADD-4056-8258-E286F15CC441}" type="sibTrans" cxnId="{A0F4261B-6A8D-49CA-8464-DF8C226EFC07}">
      <dgm:prSet/>
      <dgm:spPr/>
      <dgm:t>
        <a:bodyPr/>
        <a:lstStyle/>
        <a:p>
          <a:endParaRPr lang="es-MX"/>
        </a:p>
      </dgm:t>
    </dgm:pt>
    <dgm:pt modelId="{F07F4047-F0CF-47C0-B8A5-802622F51019}">
      <dgm:prSet phldrT="[Texto]" custT="1"/>
      <dgm:spPr/>
      <dgm:t>
        <a:bodyPr/>
        <a:lstStyle/>
        <a:p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Desarrollando </a:t>
          </a: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proyectos concretos </a:t>
          </a: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por </a:t>
          </a: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Universidad y Tecnológico</a:t>
          </a:r>
          <a:endParaRPr lang="es-MX" sz="1700" kern="1200" baseline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CB1C7265-E461-40DF-AFE3-21AEBE7995BE}" type="parTrans" cxnId="{0E9EB245-777A-45BD-8CB1-AFC7EA81D36B}">
      <dgm:prSet/>
      <dgm:spPr/>
      <dgm:t>
        <a:bodyPr/>
        <a:lstStyle/>
        <a:p>
          <a:endParaRPr lang="es-MX"/>
        </a:p>
      </dgm:t>
    </dgm:pt>
    <dgm:pt modelId="{75796B19-E3E8-4DB6-87EE-3F7941CA52BF}" type="sibTrans" cxnId="{0E9EB245-777A-45BD-8CB1-AFC7EA81D36B}">
      <dgm:prSet/>
      <dgm:spPr/>
      <dgm:t>
        <a:bodyPr/>
        <a:lstStyle/>
        <a:p>
          <a:endParaRPr lang="es-MX"/>
        </a:p>
      </dgm:t>
    </dgm:pt>
    <dgm:pt modelId="{00BEE7DA-FAB6-4772-9C6D-BBBA3382560F}">
      <dgm:prSet phldrT="[Texto]" custT="1"/>
      <dgm:spPr/>
      <dgm:t>
        <a:bodyPr/>
        <a:lstStyle/>
        <a:p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Cada profesor tiene su propio proyecto, sino es así,  será asignado a un proyecto de INDI </a:t>
          </a:r>
          <a:r>
            <a:rPr lang="es-MX" sz="1700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Fund</a:t>
          </a:r>
          <a:endParaRPr lang="es-MX" sz="1700" kern="1200" baseline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19B4456D-8AAD-4FE7-97D3-B261AB7F8581}" type="parTrans" cxnId="{CC2EA376-C682-4050-BEED-0BA9AAB966B5}">
      <dgm:prSet/>
      <dgm:spPr/>
      <dgm:t>
        <a:bodyPr/>
        <a:lstStyle/>
        <a:p>
          <a:endParaRPr lang="es-MX"/>
        </a:p>
      </dgm:t>
    </dgm:pt>
    <dgm:pt modelId="{5BDDB9E8-6A49-4411-865A-A7B873EB2B38}" type="sibTrans" cxnId="{CC2EA376-C682-4050-BEED-0BA9AAB966B5}">
      <dgm:prSet/>
      <dgm:spPr/>
      <dgm:t>
        <a:bodyPr/>
        <a:lstStyle/>
        <a:p>
          <a:endParaRPr lang="es-MX"/>
        </a:p>
      </dgm:t>
    </dgm:pt>
    <dgm:pt modelId="{D344DCEE-5339-483D-81D7-B2D1B17BF53B}">
      <dgm:prSet custT="1"/>
      <dgm:spPr/>
      <dgm:t>
        <a:bodyPr/>
        <a:lstStyle/>
        <a:p>
          <a:r>
            <a:rPr lang="en-US" sz="1700" b="1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Plataforma</a:t>
          </a:r>
          <a:r>
            <a:rPr lang="en-US" sz="1700" b="1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  <a:r>
            <a:rPr lang="en-US" sz="1700" b="1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electrónica</a:t>
          </a:r>
          <a:r>
            <a:rPr lang="en-US" sz="1700" b="1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  <a:r>
            <a:rPr lang="en-US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e </a:t>
          </a:r>
          <a:r>
            <a:rPr lang="en-US" sz="1700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inventario</a:t>
          </a:r>
          <a:r>
            <a:rPr lang="en-US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de </a:t>
          </a:r>
          <a:r>
            <a:rPr lang="en-US" sz="1700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renovables</a:t>
          </a:r>
          <a:r>
            <a:rPr lang="en-US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.</a:t>
          </a:r>
          <a:endParaRPr lang="es-MX" sz="1700" kern="1200" baseline="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3AEFAB70-F513-4CAA-B3D1-81FCE1D24CB5}" type="parTrans" cxnId="{DD37F8EF-96FF-4FD2-85FE-C657F6546EB4}">
      <dgm:prSet/>
      <dgm:spPr/>
      <dgm:t>
        <a:bodyPr/>
        <a:lstStyle/>
        <a:p>
          <a:endParaRPr lang="es-MX"/>
        </a:p>
      </dgm:t>
    </dgm:pt>
    <dgm:pt modelId="{70B3A2E8-DA13-4EA1-A6DB-E96E9B426424}" type="sibTrans" cxnId="{DD37F8EF-96FF-4FD2-85FE-C657F6546EB4}">
      <dgm:prSet/>
      <dgm:spPr/>
      <dgm:t>
        <a:bodyPr/>
        <a:lstStyle/>
        <a:p>
          <a:endParaRPr lang="es-MX"/>
        </a:p>
      </dgm:t>
    </dgm:pt>
    <dgm:pt modelId="{6D0D1381-6BB5-44B0-B782-CE9BFA216067}" type="pres">
      <dgm:prSet presAssocID="{D907FDA5-978D-47BD-B254-73A0AF45976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B3A77DB1-F256-4F36-81FA-4CA04A8AE3F5}" type="pres">
      <dgm:prSet presAssocID="{28F76EF3-125C-4180-9985-0193B5C48685}" presName="composite" presStyleCnt="0"/>
      <dgm:spPr/>
    </dgm:pt>
    <dgm:pt modelId="{C6DE11A3-39CE-49C0-8A96-619AD9891F11}" type="pres">
      <dgm:prSet presAssocID="{28F76EF3-125C-4180-9985-0193B5C48685}" presName="LShape" presStyleLbl="alignNode1" presStyleIdx="0" presStyleCnt="7"/>
      <dgm:spPr/>
    </dgm:pt>
    <dgm:pt modelId="{5333A108-B33C-4BFA-9A29-9A16D0943134}" type="pres">
      <dgm:prSet presAssocID="{28F76EF3-125C-4180-9985-0193B5C4868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F4AB03-C598-4A69-87C3-4BA99AD72CEC}" type="pres">
      <dgm:prSet presAssocID="{28F76EF3-125C-4180-9985-0193B5C48685}" presName="Triangle" presStyleLbl="alignNode1" presStyleIdx="1" presStyleCnt="7"/>
      <dgm:spPr/>
    </dgm:pt>
    <dgm:pt modelId="{16F97BA5-3AB8-4518-A2CF-D2B316F6937E}" type="pres">
      <dgm:prSet presAssocID="{B6909CC2-8ADD-4056-8258-E286F15CC441}" presName="sibTrans" presStyleCnt="0"/>
      <dgm:spPr/>
    </dgm:pt>
    <dgm:pt modelId="{93019AA5-A9E0-4438-89E8-D5032485BE20}" type="pres">
      <dgm:prSet presAssocID="{B6909CC2-8ADD-4056-8258-E286F15CC441}" presName="space" presStyleCnt="0"/>
      <dgm:spPr/>
    </dgm:pt>
    <dgm:pt modelId="{1CEF6BFF-5945-40FB-B5A9-232CF1EBC234}" type="pres">
      <dgm:prSet presAssocID="{F07F4047-F0CF-47C0-B8A5-802622F51019}" presName="composite" presStyleCnt="0"/>
      <dgm:spPr/>
    </dgm:pt>
    <dgm:pt modelId="{E8E8E3B1-639D-445D-BAAA-CD5A7D6F2A78}" type="pres">
      <dgm:prSet presAssocID="{F07F4047-F0CF-47C0-B8A5-802622F51019}" presName="LShape" presStyleLbl="alignNode1" presStyleIdx="2" presStyleCnt="7"/>
      <dgm:spPr/>
    </dgm:pt>
    <dgm:pt modelId="{5A4E1041-A495-46FB-80F3-9F1CEC6F5F24}" type="pres">
      <dgm:prSet presAssocID="{F07F4047-F0CF-47C0-B8A5-802622F5101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48F8E2-28EA-44ED-BCA4-1F692D9E754A}" type="pres">
      <dgm:prSet presAssocID="{F07F4047-F0CF-47C0-B8A5-802622F51019}" presName="Triangle" presStyleLbl="alignNode1" presStyleIdx="3" presStyleCnt="7"/>
      <dgm:spPr/>
    </dgm:pt>
    <dgm:pt modelId="{7CF8630C-AD5F-4847-BF86-F3DC9889B60E}" type="pres">
      <dgm:prSet presAssocID="{75796B19-E3E8-4DB6-87EE-3F7941CA52BF}" presName="sibTrans" presStyleCnt="0"/>
      <dgm:spPr/>
    </dgm:pt>
    <dgm:pt modelId="{D9919ACF-49EC-479B-AC0B-A3D1D9FCA15E}" type="pres">
      <dgm:prSet presAssocID="{75796B19-E3E8-4DB6-87EE-3F7941CA52BF}" presName="space" presStyleCnt="0"/>
      <dgm:spPr/>
    </dgm:pt>
    <dgm:pt modelId="{BD82B48C-A67C-4E3E-B4E0-0D9F54155608}" type="pres">
      <dgm:prSet presAssocID="{00BEE7DA-FAB6-4772-9C6D-BBBA3382560F}" presName="composite" presStyleCnt="0"/>
      <dgm:spPr/>
    </dgm:pt>
    <dgm:pt modelId="{5C85189F-B4FF-4FCC-8795-3843BB0AA2D0}" type="pres">
      <dgm:prSet presAssocID="{00BEE7DA-FAB6-4772-9C6D-BBBA3382560F}" presName="LShape" presStyleLbl="alignNode1" presStyleIdx="4" presStyleCnt="7"/>
      <dgm:spPr/>
    </dgm:pt>
    <dgm:pt modelId="{1A55809F-BB98-41F3-B3F1-DD8357E674AA}" type="pres">
      <dgm:prSet presAssocID="{00BEE7DA-FAB6-4772-9C6D-BBBA3382560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DD0114-0231-4F28-8F1C-A71D7809935E}" type="pres">
      <dgm:prSet presAssocID="{00BEE7DA-FAB6-4772-9C6D-BBBA3382560F}" presName="Triangle" presStyleLbl="alignNode1" presStyleIdx="5" presStyleCnt="7"/>
      <dgm:spPr/>
    </dgm:pt>
    <dgm:pt modelId="{6E5B9959-2B6D-4069-8BD7-4343570037D5}" type="pres">
      <dgm:prSet presAssocID="{5BDDB9E8-6A49-4411-865A-A7B873EB2B38}" presName="sibTrans" presStyleCnt="0"/>
      <dgm:spPr/>
    </dgm:pt>
    <dgm:pt modelId="{C4143A7D-8529-444F-AFA0-1C28B97BC85B}" type="pres">
      <dgm:prSet presAssocID="{5BDDB9E8-6A49-4411-865A-A7B873EB2B38}" presName="space" presStyleCnt="0"/>
      <dgm:spPr/>
    </dgm:pt>
    <dgm:pt modelId="{14842A38-B444-4FDD-A3DF-DDD478392582}" type="pres">
      <dgm:prSet presAssocID="{D344DCEE-5339-483D-81D7-B2D1B17BF53B}" presName="composite" presStyleCnt="0"/>
      <dgm:spPr/>
    </dgm:pt>
    <dgm:pt modelId="{0A0F3FFF-CC97-43EF-8CF0-4917C193DDB0}" type="pres">
      <dgm:prSet presAssocID="{D344DCEE-5339-483D-81D7-B2D1B17BF53B}" presName="LShape" presStyleLbl="alignNode1" presStyleIdx="6" presStyleCnt="7"/>
      <dgm:spPr/>
    </dgm:pt>
    <dgm:pt modelId="{494D3A6B-EA66-44C8-925B-2CB75D53A9AA}" type="pres">
      <dgm:prSet presAssocID="{D344DCEE-5339-483D-81D7-B2D1B17BF53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37F8EF-96FF-4FD2-85FE-C657F6546EB4}" srcId="{D907FDA5-978D-47BD-B254-73A0AF45976A}" destId="{D344DCEE-5339-483D-81D7-B2D1B17BF53B}" srcOrd="3" destOrd="0" parTransId="{3AEFAB70-F513-4CAA-B3D1-81FCE1D24CB5}" sibTransId="{70B3A2E8-DA13-4EA1-A6DB-E96E9B426424}"/>
    <dgm:cxn modelId="{E8278FE2-7340-4D51-BA68-086C50CD3D42}" type="presOf" srcId="{28F76EF3-125C-4180-9985-0193B5C48685}" destId="{5333A108-B33C-4BFA-9A29-9A16D0943134}" srcOrd="0" destOrd="0" presId="urn:microsoft.com/office/officeart/2009/3/layout/StepUpProcess"/>
    <dgm:cxn modelId="{E7DECE56-C937-430E-A07D-81E7A027B8FA}" type="presOf" srcId="{00BEE7DA-FAB6-4772-9C6D-BBBA3382560F}" destId="{1A55809F-BB98-41F3-B3F1-DD8357E674AA}" srcOrd="0" destOrd="0" presId="urn:microsoft.com/office/officeart/2009/3/layout/StepUpProcess"/>
    <dgm:cxn modelId="{48672722-91BA-4306-AB7D-D273BDBE20CC}" type="presOf" srcId="{D344DCEE-5339-483D-81D7-B2D1B17BF53B}" destId="{494D3A6B-EA66-44C8-925B-2CB75D53A9AA}" srcOrd="0" destOrd="0" presId="urn:microsoft.com/office/officeart/2009/3/layout/StepUpProcess"/>
    <dgm:cxn modelId="{81A455A7-1A47-4896-A78B-78100EF172D5}" type="presOf" srcId="{F07F4047-F0CF-47C0-B8A5-802622F51019}" destId="{5A4E1041-A495-46FB-80F3-9F1CEC6F5F24}" srcOrd="0" destOrd="0" presId="urn:microsoft.com/office/officeart/2009/3/layout/StepUpProcess"/>
    <dgm:cxn modelId="{0E9EB245-777A-45BD-8CB1-AFC7EA81D36B}" srcId="{D907FDA5-978D-47BD-B254-73A0AF45976A}" destId="{F07F4047-F0CF-47C0-B8A5-802622F51019}" srcOrd="1" destOrd="0" parTransId="{CB1C7265-E461-40DF-AFE3-21AEBE7995BE}" sibTransId="{75796B19-E3E8-4DB6-87EE-3F7941CA52BF}"/>
    <dgm:cxn modelId="{CC2EA376-C682-4050-BEED-0BA9AAB966B5}" srcId="{D907FDA5-978D-47BD-B254-73A0AF45976A}" destId="{00BEE7DA-FAB6-4772-9C6D-BBBA3382560F}" srcOrd="2" destOrd="0" parTransId="{19B4456D-8AAD-4FE7-97D3-B261AB7F8581}" sibTransId="{5BDDB9E8-6A49-4411-865A-A7B873EB2B38}"/>
    <dgm:cxn modelId="{F0D606CC-6B56-497A-BFEB-1972F9BA3022}" type="presOf" srcId="{D907FDA5-978D-47BD-B254-73A0AF45976A}" destId="{6D0D1381-6BB5-44B0-B782-CE9BFA216067}" srcOrd="0" destOrd="0" presId="urn:microsoft.com/office/officeart/2009/3/layout/StepUpProcess"/>
    <dgm:cxn modelId="{A0F4261B-6A8D-49CA-8464-DF8C226EFC07}" srcId="{D907FDA5-978D-47BD-B254-73A0AF45976A}" destId="{28F76EF3-125C-4180-9985-0193B5C48685}" srcOrd="0" destOrd="0" parTransId="{CE46792C-F93B-4890-BABF-69355E3E7683}" sibTransId="{B6909CC2-8ADD-4056-8258-E286F15CC441}"/>
    <dgm:cxn modelId="{0BD8B057-3F0A-40BB-AB25-A5F1A0055105}" type="presParOf" srcId="{6D0D1381-6BB5-44B0-B782-CE9BFA216067}" destId="{B3A77DB1-F256-4F36-81FA-4CA04A8AE3F5}" srcOrd="0" destOrd="0" presId="urn:microsoft.com/office/officeart/2009/3/layout/StepUpProcess"/>
    <dgm:cxn modelId="{4CA106F8-265D-4347-A4C7-9219A54EF464}" type="presParOf" srcId="{B3A77DB1-F256-4F36-81FA-4CA04A8AE3F5}" destId="{C6DE11A3-39CE-49C0-8A96-619AD9891F11}" srcOrd="0" destOrd="0" presId="urn:microsoft.com/office/officeart/2009/3/layout/StepUpProcess"/>
    <dgm:cxn modelId="{7F7CC16D-4B6C-4EBF-B3E1-660CF2EC6ABC}" type="presParOf" srcId="{B3A77DB1-F256-4F36-81FA-4CA04A8AE3F5}" destId="{5333A108-B33C-4BFA-9A29-9A16D0943134}" srcOrd="1" destOrd="0" presId="urn:microsoft.com/office/officeart/2009/3/layout/StepUpProcess"/>
    <dgm:cxn modelId="{D60A02D0-855D-4333-B34D-D93B268CC1E4}" type="presParOf" srcId="{B3A77DB1-F256-4F36-81FA-4CA04A8AE3F5}" destId="{34F4AB03-C598-4A69-87C3-4BA99AD72CEC}" srcOrd="2" destOrd="0" presId="urn:microsoft.com/office/officeart/2009/3/layout/StepUpProcess"/>
    <dgm:cxn modelId="{901B78BC-212A-4E6F-9D8F-03AF86584D57}" type="presParOf" srcId="{6D0D1381-6BB5-44B0-B782-CE9BFA216067}" destId="{16F97BA5-3AB8-4518-A2CF-D2B316F6937E}" srcOrd="1" destOrd="0" presId="urn:microsoft.com/office/officeart/2009/3/layout/StepUpProcess"/>
    <dgm:cxn modelId="{C8483C5A-1990-46BE-B21E-7422EE6F8FD0}" type="presParOf" srcId="{16F97BA5-3AB8-4518-A2CF-D2B316F6937E}" destId="{93019AA5-A9E0-4438-89E8-D5032485BE20}" srcOrd="0" destOrd="0" presId="urn:microsoft.com/office/officeart/2009/3/layout/StepUpProcess"/>
    <dgm:cxn modelId="{625E5F61-E441-4D0E-B9C5-1697C4C27FBE}" type="presParOf" srcId="{6D0D1381-6BB5-44B0-B782-CE9BFA216067}" destId="{1CEF6BFF-5945-40FB-B5A9-232CF1EBC234}" srcOrd="2" destOrd="0" presId="urn:microsoft.com/office/officeart/2009/3/layout/StepUpProcess"/>
    <dgm:cxn modelId="{985DE431-780C-453E-A52E-EE563122EAA2}" type="presParOf" srcId="{1CEF6BFF-5945-40FB-B5A9-232CF1EBC234}" destId="{E8E8E3B1-639D-445D-BAAA-CD5A7D6F2A78}" srcOrd="0" destOrd="0" presId="urn:microsoft.com/office/officeart/2009/3/layout/StepUpProcess"/>
    <dgm:cxn modelId="{157963BF-A604-455E-8E70-DD21487DF6C3}" type="presParOf" srcId="{1CEF6BFF-5945-40FB-B5A9-232CF1EBC234}" destId="{5A4E1041-A495-46FB-80F3-9F1CEC6F5F24}" srcOrd="1" destOrd="0" presId="urn:microsoft.com/office/officeart/2009/3/layout/StepUpProcess"/>
    <dgm:cxn modelId="{CDB4111B-4ADA-4EA1-BB59-72A87F1FD70F}" type="presParOf" srcId="{1CEF6BFF-5945-40FB-B5A9-232CF1EBC234}" destId="{A548F8E2-28EA-44ED-BCA4-1F692D9E754A}" srcOrd="2" destOrd="0" presId="urn:microsoft.com/office/officeart/2009/3/layout/StepUpProcess"/>
    <dgm:cxn modelId="{4099ACD0-1517-48C5-A207-E725714F19F9}" type="presParOf" srcId="{6D0D1381-6BB5-44B0-B782-CE9BFA216067}" destId="{7CF8630C-AD5F-4847-BF86-F3DC9889B60E}" srcOrd="3" destOrd="0" presId="urn:microsoft.com/office/officeart/2009/3/layout/StepUpProcess"/>
    <dgm:cxn modelId="{F49F3FD5-66BA-49D5-A2C7-E5882D928B4A}" type="presParOf" srcId="{7CF8630C-AD5F-4847-BF86-F3DC9889B60E}" destId="{D9919ACF-49EC-479B-AC0B-A3D1D9FCA15E}" srcOrd="0" destOrd="0" presId="urn:microsoft.com/office/officeart/2009/3/layout/StepUpProcess"/>
    <dgm:cxn modelId="{5BDAB488-809D-45A7-8A05-89BE92D7C6BB}" type="presParOf" srcId="{6D0D1381-6BB5-44B0-B782-CE9BFA216067}" destId="{BD82B48C-A67C-4E3E-B4E0-0D9F54155608}" srcOrd="4" destOrd="0" presId="urn:microsoft.com/office/officeart/2009/3/layout/StepUpProcess"/>
    <dgm:cxn modelId="{4C01A5B5-1A59-4F75-989E-556E6D9A3289}" type="presParOf" srcId="{BD82B48C-A67C-4E3E-B4E0-0D9F54155608}" destId="{5C85189F-B4FF-4FCC-8795-3843BB0AA2D0}" srcOrd="0" destOrd="0" presId="urn:microsoft.com/office/officeart/2009/3/layout/StepUpProcess"/>
    <dgm:cxn modelId="{2B57CA97-B2E6-4413-B909-56C3C449DFC2}" type="presParOf" srcId="{BD82B48C-A67C-4E3E-B4E0-0D9F54155608}" destId="{1A55809F-BB98-41F3-B3F1-DD8357E674AA}" srcOrd="1" destOrd="0" presId="urn:microsoft.com/office/officeart/2009/3/layout/StepUpProcess"/>
    <dgm:cxn modelId="{5F6AA77B-4BC6-4028-B9BE-E41CA8DB5513}" type="presParOf" srcId="{BD82B48C-A67C-4E3E-B4E0-0D9F54155608}" destId="{EFDD0114-0231-4F28-8F1C-A71D7809935E}" srcOrd="2" destOrd="0" presId="urn:microsoft.com/office/officeart/2009/3/layout/StepUpProcess"/>
    <dgm:cxn modelId="{42FFA227-73BC-408C-9066-2D9EB3081C6E}" type="presParOf" srcId="{6D0D1381-6BB5-44B0-B782-CE9BFA216067}" destId="{6E5B9959-2B6D-4069-8BD7-4343570037D5}" srcOrd="5" destOrd="0" presId="urn:microsoft.com/office/officeart/2009/3/layout/StepUpProcess"/>
    <dgm:cxn modelId="{8E49588B-760E-452B-ACA7-72971C528E2A}" type="presParOf" srcId="{6E5B9959-2B6D-4069-8BD7-4343570037D5}" destId="{C4143A7D-8529-444F-AFA0-1C28B97BC85B}" srcOrd="0" destOrd="0" presId="urn:microsoft.com/office/officeart/2009/3/layout/StepUpProcess"/>
    <dgm:cxn modelId="{EF023379-1380-4879-BA44-FFD6458FE763}" type="presParOf" srcId="{6D0D1381-6BB5-44B0-B782-CE9BFA216067}" destId="{14842A38-B444-4FDD-A3DF-DDD478392582}" srcOrd="6" destOrd="0" presId="urn:microsoft.com/office/officeart/2009/3/layout/StepUpProcess"/>
    <dgm:cxn modelId="{DBA86E92-A036-4091-BDD4-2CBB1C12EB55}" type="presParOf" srcId="{14842A38-B444-4FDD-A3DF-DDD478392582}" destId="{0A0F3FFF-CC97-43EF-8CF0-4917C193DDB0}" srcOrd="0" destOrd="0" presId="urn:microsoft.com/office/officeart/2009/3/layout/StepUpProcess"/>
    <dgm:cxn modelId="{EB4D7AA8-B7D7-4AAC-A379-558DFBAD62BA}" type="presParOf" srcId="{14842A38-B444-4FDD-A3DF-DDD478392582}" destId="{494D3A6B-EA66-44C8-925B-2CB75D53A9A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C318BE-1F02-4AB7-8652-89BEBFB27232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8693FCCB-DBDB-47DC-BD57-78A06591E92A}">
      <dgm:prSet phldrT="[Texto]" custT="1"/>
      <dgm:spPr/>
      <dgm:t>
        <a:bodyPr/>
        <a:lstStyle/>
        <a:p>
          <a:r>
            <a:rPr lang="es-MX" sz="1400" dirty="0" smtClean="0"/>
            <a:t>Potencial de energía Solar, biomasa, biocombustibles y eólica.</a:t>
          </a:r>
          <a:endParaRPr lang="es-MX" sz="1400" dirty="0"/>
        </a:p>
      </dgm:t>
    </dgm:pt>
    <dgm:pt modelId="{DE2F7CEF-1C84-43D4-9F3F-32A4998AE5DC}" type="parTrans" cxnId="{2EC656E4-C7D8-40FA-A6E3-95977F7D1153}">
      <dgm:prSet/>
      <dgm:spPr/>
      <dgm:t>
        <a:bodyPr/>
        <a:lstStyle/>
        <a:p>
          <a:endParaRPr lang="es-MX" sz="1400"/>
        </a:p>
      </dgm:t>
    </dgm:pt>
    <dgm:pt modelId="{1412003C-CCF1-4612-9636-E3BCA62304EB}" type="sibTrans" cxnId="{2EC656E4-C7D8-40FA-A6E3-95977F7D1153}">
      <dgm:prSet/>
      <dgm:spPr/>
      <dgm:t>
        <a:bodyPr/>
        <a:lstStyle/>
        <a:p>
          <a:endParaRPr lang="es-MX" sz="1400"/>
        </a:p>
      </dgm:t>
    </dgm:pt>
    <dgm:pt modelId="{84986B4D-6358-4513-AFA4-A643C3959625}">
      <dgm:prSet custT="1"/>
      <dgm:spPr/>
      <dgm:t>
        <a:bodyPr/>
        <a:lstStyle/>
        <a:p>
          <a:r>
            <a:rPr lang="es-MX" sz="1400" dirty="0" smtClean="0">
              <a:cs typeface="Times New Roman" pitchFamily="18" charset="0"/>
            </a:rPr>
            <a:t>Baja California ha sido exportador de energía limpia durante más de 30 años (estudio de caso Stanford / UABC). La  Universidad Autónoma de Baja California cuenta con  la </a:t>
          </a:r>
          <a:r>
            <a:rPr lang="es-MX" sz="1400" dirty="0" smtClean="0"/>
            <a:t>Ingeniería en Fuentes de Energía Renovable y la Maestría en Desarrollo Sustentable y Globalización, Maestría en Economía del Medio Ambiente y Recursos Naturales. Doctorado en Desarrollo Sustentable y Globalización</a:t>
          </a:r>
          <a:r>
            <a:rPr lang="es-MX" sz="1400" dirty="0" smtClean="0">
              <a:cs typeface="Times New Roman" pitchFamily="18" charset="0"/>
            </a:rPr>
            <a:t> </a:t>
          </a:r>
          <a:endParaRPr lang="en-IN" sz="1400" dirty="0" smtClean="0">
            <a:cs typeface="Times New Roman" pitchFamily="18" charset="0"/>
          </a:endParaRPr>
        </a:p>
      </dgm:t>
    </dgm:pt>
    <dgm:pt modelId="{6CF0B6CA-6517-478A-9BBE-A49F08E36C24}" type="parTrans" cxnId="{C1996CE9-8CD7-4943-983C-E6009F182FEA}">
      <dgm:prSet/>
      <dgm:spPr/>
      <dgm:t>
        <a:bodyPr/>
        <a:lstStyle/>
        <a:p>
          <a:endParaRPr lang="es-MX" sz="1400"/>
        </a:p>
      </dgm:t>
    </dgm:pt>
    <dgm:pt modelId="{81505775-1371-4872-9AB5-8BFAF381D639}" type="sibTrans" cxnId="{C1996CE9-8CD7-4943-983C-E6009F182FEA}">
      <dgm:prSet/>
      <dgm:spPr/>
      <dgm:t>
        <a:bodyPr/>
        <a:lstStyle/>
        <a:p>
          <a:endParaRPr lang="es-MX" sz="1400"/>
        </a:p>
      </dgm:t>
    </dgm:pt>
    <dgm:pt modelId="{ADB5791D-CB22-489F-823F-EEC3AD1F54A3}">
      <dgm:prSet custT="1"/>
      <dgm:spPr/>
      <dgm:t>
        <a:bodyPr/>
        <a:lstStyle/>
        <a:p>
          <a:r>
            <a:rPr lang="es-MX" sz="1400" dirty="0" smtClean="0">
              <a:cs typeface="Times New Roman" pitchFamily="18" charset="0"/>
            </a:rPr>
            <a:t>Más de 20 universidades de alta calidad de Sonora han atraído una gran afluencia de estudiantes de los estados mexicanos vecinos y de países como  China, Francia, Italia, Grecia y Alemania. Existe uno de los Centros Sustentables más antiguos de México en Sonora. Sinaloa es el 3 º  lugar  de exploración más grande de las universidad estatales de México, en una variedad de proyectos de biodiesel.</a:t>
          </a:r>
          <a:endParaRPr lang="en-IN" sz="1400" dirty="0" smtClean="0">
            <a:cs typeface="Times New Roman" pitchFamily="18" charset="0"/>
          </a:endParaRPr>
        </a:p>
        <a:p>
          <a:endParaRPr lang="en-IN" sz="1400" dirty="0" smtClean="0"/>
        </a:p>
      </dgm:t>
    </dgm:pt>
    <dgm:pt modelId="{DCBB1576-4691-46B8-B761-BC4C487AC8A9}" type="parTrans" cxnId="{8311402B-902C-4F3C-A38B-DF3D0AAD0137}">
      <dgm:prSet/>
      <dgm:spPr/>
      <dgm:t>
        <a:bodyPr/>
        <a:lstStyle/>
        <a:p>
          <a:endParaRPr lang="es-MX" sz="1400"/>
        </a:p>
      </dgm:t>
    </dgm:pt>
    <dgm:pt modelId="{322F932F-0F0C-45D7-8709-E5106AA16F2E}" type="sibTrans" cxnId="{8311402B-902C-4F3C-A38B-DF3D0AAD0137}">
      <dgm:prSet/>
      <dgm:spPr/>
      <dgm:t>
        <a:bodyPr/>
        <a:lstStyle/>
        <a:p>
          <a:endParaRPr lang="es-MX" sz="1400"/>
        </a:p>
      </dgm:t>
    </dgm:pt>
    <dgm:pt modelId="{1BF958E8-79E6-46E2-AE1B-B850A524E4ED}">
      <dgm:prSet custT="1"/>
      <dgm:spPr/>
      <dgm:t>
        <a:bodyPr/>
        <a:lstStyle/>
        <a:p>
          <a:r>
            <a:rPr lang="es-MX" sz="1400" dirty="0" smtClean="0"/>
            <a:t>La Universidad Autónoma de Nuevo León ofrece Maestría y Doctorado en Ciencias Sociales, se centra en el Desarrollo Sustentable, Maestría en Ingeniería Ambiental , Doctor en Ciencias con orientación en Gestión de Recursos Naturales y la Ingeniería en Manejo de Recursos Naturales. </a:t>
          </a:r>
          <a:r>
            <a:rPr lang="en-US" sz="1400" dirty="0" smtClean="0"/>
            <a:t>La U</a:t>
          </a:r>
          <a:r>
            <a:rPr lang="es-MX" sz="1400" b="0" dirty="0" err="1" smtClean="0"/>
            <a:t>niversidad</a:t>
          </a:r>
          <a:r>
            <a:rPr lang="es-MX" sz="1400" b="0" dirty="0" smtClean="0"/>
            <a:t> Autónoma de Tamaulipas ofrece la </a:t>
          </a:r>
          <a:r>
            <a:rPr lang="es-MX" sz="1400" dirty="0" smtClean="0"/>
            <a:t>Ingeniería en Ciencias Ambientales.  La Universidad de Coahuila ofrece la Maestría en Ciencias de la Ingeniería</a:t>
          </a:r>
          <a:endParaRPr lang="es-MX" sz="1400" dirty="0"/>
        </a:p>
      </dgm:t>
    </dgm:pt>
    <dgm:pt modelId="{931AF053-1C61-4983-A473-3C065DC039C6}" type="parTrans" cxnId="{7A26A0C8-548B-4F89-B2A7-E3D4DA4401B7}">
      <dgm:prSet/>
      <dgm:spPr/>
      <dgm:t>
        <a:bodyPr/>
        <a:lstStyle/>
        <a:p>
          <a:endParaRPr lang="es-MX" sz="1400"/>
        </a:p>
      </dgm:t>
    </dgm:pt>
    <dgm:pt modelId="{02864083-3428-46A5-B9C7-B6F70DE66B1A}" type="sibTrans" cxnId="{7A26A0C8-548B-4F89-B2A7-E3D4DA4401B7}">
      <dgm:prSet/>
      <dgm:spPr/>
      <dgm:t>
        <a:bodyPr/>
        <a:lstStyle/>
        <a:p>
          <a:endParaRPr lang="es-MX" sz="1400"/>
        </a:p>
      </dgm:t>
    </dgm:pt>
    <dgm:pt modelId="{17DF14BF-7D79-4F76-9077-FD8F1D2271DA}" type="pres">
      <dgm:prSet presAssocID="{9BC318BE-1F02-4AB7-8652-89BEBFB272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5769D7A-DD30-4627-B034-F31E93E7ED0F}" type="pres">
      <dgm:prSet presAssocID="{8693FCCB-DBDB-47DC-BD57-78A06591E92A}" presName="parentText" presStyleLbl="node1" presStyleIdx="0" presStyleCnt="4" custScaleY="52105" custLinFactY="-2330" custLinFactNeighborX="-57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A4FE0D-1D25-4DA3-8243-A94824D13B73}" type="pres">
      <dgm:prSet presAssocID="{1412003C-CCF1-4612-9636-E3BCA62304EB}" presName="spacer" presStyleCnt="0"/>
      <dgm:spPr/>
      <dgm:t>
        <a:bodyPr/>
        <a:lstStyle/>
        <a:p>
          <a:endParaRPr lang="es-MX"/>
        </a:p>
      </dgm:t>
    </dgm:pt>
    <dgm:pt modelId="{B7373A57-1A60-4637-8A91-F8E0CD5EF780}" type="pres">
      <dgm:prSet presAssocID="{84986B4D-6358-4513-AFA4-A643C39596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561B90-6DB1-435C-B952-CBED7E9E4D1F}" type="pres">
      <dgm:prSet presAssocID="{81505775-1371-4872-9AB5-8BFAF381D639}" presName="spacer" presStyleCnt="0"/>
      <dgm:spPr/>
      <dgm:t>
        <a:bodyPr/>
        <a:lstStyle/>
        <a:p>
          <a:endParaRPr lang="es-MX"/>
        </a:p>
      </dgm:t>
    </dgm:pt>
    <dgm:pt modelId="{7E90125C-6155-41B6-9F13-18AA5CB33180}" type="pres">
      <dgm:prSet presAssocID="{ADB5791D-CB22-489F-823F-EEC3AD1F54A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A161A0-8756-4DF3-83AF-19AEE7858F53}" type="pres">
      <dgm:prSet presAssocID="{322F932F-0F0C-45D7-8709-E5106AA16F2E}" presName="spacer" presStyleCnt="0"/>
      <dgm:spPr/>
      <dgm:t>
        <a:bodyPr/>
        <a:lstStyle/>
        <a:p>
          <a:endParaRPr lang="es-MX"/>
        </a:p>
      </dgm:t>
    </dgm:pt>
    <dgm:pt modelId="{2EDB873F-6039-4E7B-89F7-49392C8C4FC0}" type="pres">
      <dgm:prSet presAssocID="{1BF958E8-79E6-46E2-AE1B-B850A524E4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A26A0C8-548B-4F89-B2A7-E3D4DA4401B7}" srcId="{9BC318BE-1F02-4AB7-8652-89BEBFB27232}" destId="{1BF958E8-79E6-46E2-AE1B-B850A524E4ED}" srcOrd="3" destOrd="0" parTransId="{931AF053-1C61-4983-A473-3C065DC039C6}" sibTransId="{02864083-3428-46A5-B9C7-B6F70DE66B1A}"/>
    <dgm:cxn modelId="{B1CA5608-9258-4ADC-90D4-184F01FA895C}" type="presOf" srcId="{1BF958E8-79E6-46E2-AE1B-B850A524E4ED}" destId="{2EDB873F-6039-4E7B-89F7-49392C8C4FC0}" srcOrd="0" destOrd="0" presId="urn:microsoft.com/office/officeart/2005/8/layout/vList2"/>
    <dgm:cxn modelId="{2EC656E4-C7D8-40FA-A6E3-95977F7D1153}" srcId="{9BC318BE-1F02-4AB7-8652-89BEBFB27232}" destId="{8693FCCB-DBDB-47DC-BD57-78A06591E92A}" srcOrd="0" destOrd="0" parTransId="{DE2F7CEF-1C84-43D4-9F3F-32A4998AE5DC}" sibTransId="{1412003C-CCF1-4612-9636-E3BCA62304EB}"/>
    <dgm:cxn modelId="{8311402B-902C-4F3C-A38B-DF3D0AAD0137}" srcId="{9BC318BE-1F02-4AB7-8652-89BEBFB27232}" destId="{ADB5791D-CB22-489F-823F-EEC3AD1F54A3}" srcOrd="2" destOrd="0" parTransId="{DCBB1576-4691-46B8-B761-BC4C487AC8A9}" sibTransId="{322F932F-0F0C-45D7-8709-E5106AA16F2E}"/>
    <dgm:cxn modelId="{0A6A1D71-56C2-469A-8E88-0ADFCDB8F8EA}" type="presOf" srcId="{9BC318BE-1F02-4AB7-8652-89BEBFB27232}" destId="{17DF14BF-7D79-4F76-9077-FD8F1D2271DA}" srcOrd="0" destOrd="0" presId="urn:microsoft.com/office/officeart/2005/8/layout/vList2"/>
    <dgm:cxn modelId="{81850D70-A331-4536-9BB9-FC6F44956DED}" type="presOf" srcId="{ADB5791D-CB22-489F-823F-EEC3AD1F54A3}" destId="{7E90125C-6155-41B6-9F13-18AA5CB33180}" srcOrd="0" destOrd="0" presId="urn:microsoft.com/office/officeart/2005/8/layout/vList2"/>
    <dgm:cxn modelId="{883A5287-0E2C-4355-9B04-3F2624910C68}" type="presOf" srcId="{84986B4D-6358-4513-AFA4-A643C3959625}" destId="{B7373A57-1A60-4637-8A91-F8E0CD5EF780}" srcOrd="0" destOrd="0" presId="urn:microsoft.com/office/officeart/2005/8/layout/vList2"/>
    <dgm:cxn modelId="{C1996CE9-8CD7-4943-983C-E6009F182FEA}" srcId="{9BC318BE-1F02-4AB7-8652-89BEBFB27232}" destId="{84986B4D-6358-4513-AFA4-A643C3959625}" srcOrd="1" destOrd="0" parTransId="{6CF0B6CA-6517-478A-9BBE-A49F08E36C24}" sibTransId="{81505775-1371-4872-9AB5-8BFAF381D639}"/>
    <dgm:cxn modelId="{21C72B44-EA08-493E-94DD-BCEDD7F6CDC9}" type="presOf" srcId="{8693FCCB-DBDB-47DC-BD57-78A06591E92A}" destId="{05769D7A-DD30-4627-B034-F31E93E7ED0F}" srcOrd="0" destOrd="0" presId="urn:microsoft.com/office/officeart/2005/8/layout/vList2"/>
    <dgm:cxn modelId="{369B268F-AF0B-4629-9B21-1D1E7E5D8957}" type="presParOf" srcId="{17DF14BF-7D79-4F76-9077-FD8F1D2271DA}" destId="{05769D7A-DD30-4627-B034-F31E93E7ED0F}" srcOrd="0" destOrd="0" presId="urn:microsoft.com/office/officeart/2005/8/layout/vList2"/>
    <dgm:cxn modelId="{431B1F48-7302-4E1C-AFD9-B1649A9138FF}" type="presParOf" srcId="{17DF14BF-7D79-4F76-9077-FD8F1D2271DA}" destId="{57A4FE0D-1D25-4DA3-8243-A94824D13B73}" srcOrd="1" destOrd="0" presId="urn:microsoft.com/office/officeart/2005/8/layout/vList2"/>
    <dgm:cxn modelId="{0DB9BB66-4D73-44D4-B3A5-853B1D7935F7}" type="presParOf" srcId="{17DF14BF-7D79-4F76-9077-FD8F1D2271DA}" destId="{B7373A57-1A60-4637-8A91-F8E0CD5EF780}" srcOrd="2" destOrd="0" presId="urn:microsoft.com/office/officeart/2005/8/layout/vList2"/>
    <dgm:cxn modelId="{7C6F6263-66E0-45B2-BDCD-60F4C8B8FAEA}" type="presParOf" srcId="{17DF14BF-7D79-4F76-9077-FD8F1D2271DA}" destId="{3F561B90-6DB1-435C-B952-CBED7E9E4D1F}" srcOrd="3" destOrd="0" presId="urn:microsoft.com/office/officeart/2005/8/layout/vList2"/>
    <dgm:cxn modelId="{C0C3D459-FFA4-46C4-B0B8-6F80E9B1D245}" type="presParOf" srcId="{17DF14BF-7D79-4F76-9077-FD8F1D2271DA}" destId="{7E90125C-6155-41B6-9F13-18AA5CB33180}" srcOrd="4" destOrd="0" presId="urn:microsoft.com/office/officeart/2005/8/layout/vList2"/>
    <dgm:cxn modelId="{224C317E-FDFC-4A6E-837D-77B05BF30B91}" type="presParOf" srcId="{17DF14BF-7D79-4F76-9077-FD8F1D2271DA}" destId="{51A161A0-8756-4DF3-83AF-19AEE7858F53}" srcOrd="5" destOrd="0" presId="urn:microsoft.com/office/officeart/2005/8/layout/vList2"/>
    <dgm:cxn modelId="{8EDBA9D1-EA4C-4B2F-A2B9-D9991D1157A5}" type="presParOf" srcId="{17DF14BF-7D79-4F76-9077-FD8F1D2271DA}" destId="{2EDB873F-6039-4E7B-89F7-49392C8C4FC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79A141-F908-43D6-8A48-FBE0D873E392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826A471A-A43B-47DC-B831-8F24BB305005}">
      <dgm:prSet phldrT="[Texto]" custT="1"/>
      <dgm:spPr/>
      <dgm:t>
        <a:bodyPr/>
        <a:lstStyle/>
        <a:p>
          <a:r>
            <a:rPr lang="es-MX" sz="1400" dirty="0" smtClean="0"/>
            <a:t>Potencial en  biomasa, hidroeléctrica, solar, geotérmica y biocombustibles</a:t>
          </a:r>
          <a:r>
            <a:rPr lang="en-US" sz="1600" dirty="0" smtClean="0"/>
            <a:t>.</a:t>
          </a:r>
          <a:endParaRPr lang="es-MX" sz="1600" dirty="0"/>
        </a:p>
      </dgm:t>
    </dgm:pt>
    <dgm:pt modelId="{03B785C3-FDDF-4436-BF25-F9B63A7728E1}" type="parTrans" cxnId="{9C9FC0A1-9CB9-4F6E-8A3A-4EABED04E113}">
      <dgm:prSet/>
      <dgm:spPr/>
      <dgm:t>
        <a:bodyPr/>
        <a:lstStyle/>
        <a:p>
          <a:endParaRPr lang="es-MX" sz="1600"/>
        </a:p>
      </dgm:t>
    </dgm:pt>
    <dgm:pt modelId="{F9E0C4D3-4773-4A1F-80A6-9BD5CD58A5D0}" type="sibTrans" cxnId="{9C9FC0A1-9CB9-4F6E-8A3A-4EABED04E113}">
      <dgm:prSet/>
      <dgm:spPr/>
      <dgm:t>
        <a:bodyPr/>
        <a:lstStyle/>
        <a:p>
          <a:endParaRPr lang="es-MX" sz="1600"/>
        </a:p>
      </dgm:t>
    </dgm:pt>
    <dgm:pt modelId="{1A00DFD0-AF2A-404B-90EF-965A522850DB}">
      <dgm:prSet custT="1"/>
      <dgm:spPr/>
      <dgm:t>
        <a:bodyPr/>
        <a:lstStyle/>
        <a:p>
          <a:r>
            <a:rPr lang="es-MX" sz="1400" dirty="0" smtClean="0"/>
            <a:t>Logística estratégica para los mercados nacionales e internacionales: 19 almacenes de etanol y facilidades logísticas. Potencial de distribución de 498 millones de litros de etanol por año (SENER 2013)</a:t>
          </a:r>
          <a:endParaRPr lang="en-US" sz="1600" dirty="0"/>
        </a:p>
      </dgm:t>
    </dgm:pt>
    <dgm:pt modelId="{E6279B42-852A-4BA2-9F99-DE99291E5B1E}" type="parTrans" cxnId="{E941E8DF-D793-4411-8996-B70D564F61C7}">
      <dgm:prSet/>
      <dgm:spPr/>
      <dgm:t>
        <a:bodyPr/>
        <a:lstStyle/>
        <a:p>
          <a:endParaRPr lang="es-MX" sz="1600"/>
        </a:p>
      </dgm:t>
    </dgm:pt>
    <dgm:pt modelId="{9FE65620-712C-46D5-BC17-79A244529CE1}" type="sibTrans" cxnId="{E941E8DF-D793-4411-8996-B70D564F61C7}">
      <dgm:prSet/>
      <dgm:spPr/>
      <dgm:t>
        <a:bodyPr/>
        <a:lstStyle/>
        <a:p>
          <a:endParaRPr lang="es-MX" sz="1600"/>
        </a:p>
      </dgm:t>
    </dgm:pt>
    <dgm:pt modelId="{9366132E-C1B7-4DE5-B610-1E854029CB6B}">
      <dgm:prSet custT="1"/>
      <dgm:spPr/>
      <dgm:t>
        <a:bodyPr/>
        <a:lstStyle/>
        <a:p>
          <a:r>
            <a:rPr lang="es-MX" sz="1400" dirty="0" smtClean="0"/>
            <a:t>Proyectos hidráulicos en estos cuatro estados (Michoacán, Hidalgo, Estado de México y San Luis Potosí</a:t>
          </a:r>
          <a:r>
            <a:rPr lang="en-US" sz="1400" dirty="0" smtClean="0"/>
            <a:t>). </a:t>
          </a:r>
          <a:r>
            <a:rPr lang="en-US" sz="1400" dirty="0" err="1" smtClean="0"/>
            <a:t>Proyectos</a:t>
          </a:r>
          <a:r>
            <a:rPr lang="en-US" sz="1400" dirty="0" smtClean="0"/>
            <a:t> de </a:t>
          </a:r>
          <a:r>
            <a:rPr lang="en-US" sz="1400" dirty="0" err="1" smtClean="0"/>
            <a:t>energía</a:t>
          </a:r>
          <a:r>
            <a:rPr lang="en-US" sz="1400" dirty="0" smtClean="0"/>
            <a:t> </a:t>
          </a:r>
          <a:r>
            <a:rPr lang="en-US" sz="1400" dirty="0" err="1" smtClean="0"/>
            <a:t>eólica</a:t>
          </a:r>
          <a:r>
            <a:rPr lang="en-US" sz="1400" dirty="0" smtClean="0"/>
            <a:t> y solar en San Luis Potosí. </a:t>
          </a:r>
          <a:endParaRPr lang="en-US" sz="1400" dirty="0"/>
        </a:p>
      </dgm:t>
    </dgm:pt>
    <dgm:pt modelId="{FC98641C-055D-46AD-9A76-1171AA4598D2}" type="parTrans" cxnId="{E3725306-CC24-4180-8A9A-89B787E0DF75}">
      <dgm:prSet/>
      <dgm:spPr/>
      <dgm:t>
        <a:bodyPr/>
        <a:lstStyle/>
        <a:p>
          <a:endParaRPr lang="es-MX" sz="1600"/>
        </a:p>
      </dgm:t>
    </dgm:pt>
    <dgm:pt modelId="{7FC4D4CA-59EE-4F1A-B1BB-EE91E1F97B1E}" type="sibTrans" cxnId="{E3725306-CC24-4180-8A9A-89B787E0DF75}">
      <dgm:prSet/>
      <dgm:spPr/>
      <dgm:t>
        <a:bodyPr/>
        <a:lstStyle/>
        <a:p>
          <a:endParaRPr lang="es-MX" sz="1600"/>
        </a:p>
      </dgm:t>
    </dgm:pt>
    <dgm:pt modelId="{A1639588-7110-40A5-A63B-A657BCAE24A0}">
      <dgm:prSet custT="1"/>
      <dgm:spPr/>
      <dgm:t>
        <a:bodyPr/>
        <a:lstStyle/>
        <a:p>
          <a:r>
            <a:rPr lang="es-MX" sz="1400" dirty="0" smtClean="0"/>
            <a:t>La</a:t>
          </a:r>
          <a:r>
            <a:rPr lang="es-MX" sz="1600" dirty="0" smtClean="0"/>
            <a:t> </a:t>
          </a:r>
          <a:r>
            <a:rPr lang="es-MX" sz="1400" dirty="0" smtClean="0"/>
            <a:t>Universidad estatal de San Luis Potosí y la Universidad del Estado de México ofrecen carreras de Energía Sustentable y Renovable Ingeniería en Energía </a:t>
          </a:r>
          <a:r>
            <a:rPr lang="en-US" sz="1400" dirty="0" smtClean="0"/>
            <a:t>y </a:t>
          </a:r>
          <a:r>
            <a:rPr lang="en-US" sz="1400" dirty="0" err="1" smtClean="0"/>
            <a:t>Sustentabilidad</a:t>
          </a:r>
          <a:r>
            <a:rPr lang="en-US" sz="1400" dirty="0" smtClean="0"/>
            <a:t> </a:t>
          </a:r>
          <a:r>
            <a:rPr lang="en-US" sz="1400" dirty="0" err="1" smtClean="0"/>
            <a:t>como</a:t>
          </a:r>
          <a:r>
            <a:rPr lang="en-US" sz="1400" dirty="0" smtClean="0"/>
            <a:t>  la </a:t>
          </a:r>
          <a:r>
            <a:rPr lang="es-MX" sz="1400" dirty="0" smtClean="0"/>
            <a:t>Ingeniería en Nanotecnología y Energías Renovables</a:t>
          </a:r>
          <a:r>
            <a:rPr lang="es-MX" sz="1600" dirty="0" smtClean="0"/>
            <a:t>.</a:t>
          </a:r>
          <a:endParaRPr lang="en-US" sz="1600" dirty="0"/>
        </a:p>
      </dgm:t>
    </dgm:pt>
    <dgm:pt modelId="{F1AD8B26-DE78-4C43-BF26-B5668D654053}" type="parTrans" cxnId="{097B5ED2-F1BC-4A9E-BBE4-17F9E4CCE1AA}">
      <dgm:prSet/>
      <dgm:spPr/>
      <dgm:t>
        <a:bodyPr/>
        <a:lstStyle/>
        <a:p>
          <a:endParaRPr lang="es-MX" sz="1600"/>
        </a:p>
      </dgm:t>
    </dgm:pt>
    <dgm:pt modelId="{BD39CD05-6023-4FFC-8F6D-EC5BF3C67132}" type="sibTrans" cxnId="{097B5ED2-F1BC-4A9E-BBE4-17F9E4CCE1AA}">
      <dgm:prSet/>
      <dgm:spPr/>
      <dgm:t>
        <a:bodyPr/>
        <a:lstStyle/>
        <a:p>
          <a:endParaRPr lang="es-MX" sz="1600"/>
        </a:p>
      </dgm:t>
    </dgm:pt>
    <dgm:pt modelId="{01C475D6-1ABC-4B8E-AF1D-E640ABE1747D}">
      <dgm:prSet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</a:rPr>
            <a:t>Proyectos</a:t>
          </a:r>
          <a:r>
            <a:rPr lang="en-US" sz="1400" dirty="0" smtClean="0">
              <a:solidFill>
                <a:schemeClr val="tx1"/>
              </a:solidFill>
            </a:rPr>
            <a:t> de </a:t>
          </a:r>
          <a:r>
            <a:rPr lang="en-US" sz="1400" dirty="0" err="1" smtClean="0">
              <a:solidFill>
                <a:schemeClr val="tx1"/>
              </a:solidFill>
            </a:rPr>
            <a:t>energía</a:t>
          </a:r>
          <a:r>
            <a:rPr lang="en-US" sz="1400" dirty="0" smtClean="0">
              <a:solidFill>
                <a:schemeClr val="tx1"/>
              </a:solidFill>
            </a:rPr>
            <a:t> </a:t>
          </a:r>
          <a:r>
            <a:rPr lang="en-US" sz="1400" dirty="0" err="1" smtClean="0">
              <a:solidFill>
                <a:schemeClr val="tx1"/>
              </a:solidFill>
            </a:rPr>
            <a:t>geotérmica</a:t>
          </a:r>
          <a:r>
            <a:rPr lang="en-US" sz="1400" dirty="0" smtClean="0">
              <a:solidFill>
                <a:schemeClr val="tx1"/>
              </a:solidFill>
            </a:rPr>
            <a:t> en Michoacán. </a:t>
          </a:r>
          <a:r>
            <a:rPr lang="en-US" sz="1400" dirty="0" err="1" smtClean="0">
              <a:solidFill>
                <a:schemeClr val="tx1"/>
              </a:solidFill>
            </a:rPr>
            <a:t>Proyectos</a:t>
          </a:r>
          <a:r>
            <a:rPr lang="en-US" sz="1400" dirty="0" smtClean="0">
              <a:solidFill>
                <a:schemeClr val="tx1"/>
              </a:solidFill>
            </a:rPr>
            <a:t> de </a:t>
          </a:r>
          <a:r>
            <a:rPr lang="en-US" sz="1400" dirty="0" err="1" smtClean="0">
              <a:solidFill>
                <a:schemeClr val="tx1"/>
              </a:solidFill>
            </a:rPr>
            <a:t>biomasa</a:t>
          </a:r>
          <a:r>
            <a:rPr lang="en-US" sz="1400" dirty="0" smtClean="0">
              <a:solidFill>
                <a:schemeClr val="tx1"/>
              </a:solidFill>
            </a:rPr>
            <a:t> en el Estado de México, Michoacán y San Luis Potosí</a:t>
          </a:r>
          <a:r>
            <a:rPr lang="en-US" sz="1600" dirty="0" smtClean="0">
              <a:solidFill>
                <a:schemeClr val="tx1"/>
              </a:solidFill>
            </a:rPr>
            <a:t>. </a:t>
          </a:r>
          <a:endParaRPr lang="en-US" sz="1600" dirty="0">
            <a:solidFill>
              <a:schemeClr val="tx1"/>
            </a:solidFill>
          </a:endParaRPr>
        </a:p>
      </dgm:t>
    </dgm:pt>
    <dgm:pt modelId="{B9F811E9-BBBA-4A1B-ACE6-113C64FF99C4}" type="parTrans" cxnId="{6EA80D3B-336D-4371-8177-D326E2730798}">
      <dgm:prSet/>
      <dgm:spPr/>
      <dgm:t>
        <a:bodyPr/>
        <a:lstStyle/>
        <a:p>
          <a:endParaRPr lang="es-MX" sz="1600"/>
        </a:p>
      </dgm:t>
    </dgm:pt>
    <dgm:pt modelId="{D28FDAA3-2CCE-4108-8AC6-3D76A34408B2}" type="sibTrans" cxnId="{6EA80D3B-336D-4371-8177-D326E2730798}">
      <dgm:prSet/>
      <dgm:spPr/>
      <dgm:t>
        <a:bodyPr/>
        <a:lstStyle/>
        <a:p>
          <a:endParaRPr lang="es-MX" sz="1600"/>
        </a:p>
      </dgm:t>
    </dgm:pt>
    <dgm:pt modelId="{67EEA627-4617-4E9B-85B8-B4CAA10BE7C7}">
      <dgm:prSet custT="1"/>
      <dgm:spPr/>
      <dgm:t>
        <a:bodyPr/>
        <a:lstStyle/>
        <a:p>
          <a:r>
            <a:rPr lang="en-US" sz="1400" dirty="0" smtClean="0"/>
            <a:t>La </a:t>
          </a:r>
          <a:r>
            <a:rPr lang="es-MX" sz="1400" dirty="0" smtClean="0"/>
            <a:t>Universidad de la ciudad de México ofrece Ingeniería en Sistemas Energéticos y Maestría en Energías Renovables y Eficiencia Energética. La Universidad de Colima ofrece la Especialidad en Ciencias del Medio Ambiente, la Gestión y la Sostenibilidad</a:t>
          </a:r>
          <a:endParaRPr lang="en-US" sz="1400" dirty="0"/>
        </a:p>
      </dgm:t>
    </dgm:pt>
    <dgm:pt modelId="{BAC7D858-71DF-44DF-9A9D-6A0F168F707F}" type="parTrans" cxnId="{0065BDCD-8868-4F7D-A83B-49197D93C126}">
      <dgm:prSet/>
      <dgm:spPr/>
      <dgm:t>
        <a:bodyPr/>
        <a:lstStyle/>
        <a:p>
          <a:endParaRPr lang="es-MX" sz="1600"/>
        </a:p>
      </dgm:t>
    </dgm:pt>
    <dgm:pt modelId="{A3D39183-7E00-45B6-A12B-CFF7D2FD640D}" type="sibTrans" cxnId="{0065BDCD-8868-4F7D-A83B-49197D93C126}">
      <dgm:prSet/>
      <dgm:spPr/>
      <dgm:t>
        <a:bodyPr/>
        <a:lstStyle/>
        <a:p>
          <a:endParaRPr lang="es-MX" sz="1600"/>
        </a:p>
      </dgm:t>
    </dgm:pt>
    <dgm:pt modelId="{C80CF849-1907-4893-9F75-F76006DCF0CF}" type="pres">
      <dgm:prSet presAssocID="{1079A141-F908-43D6-8A48-FBE0D873E3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C2E7975-EDD5-4FCC-9FF5-4B9F5C97FDC6}" type="pres">
      <dgm:prSet presAssocID="{826A471A-A43B-47DC-B831-8F24BB30500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3139D1-24B2-4264-A177-69E607B2B6B0}" type="pres">
      <dgm:prSet presAssocID="{F9E0C4D3-4773-4A1F-80A6-9BD5CD58A5D0}" presName="spacer" presStyleCnt="0"/>
      <dgm:spPr/>
      <dgm:t>
        <a:bodyPr/>
        <a:lstStyle/>
        <a:p>
          <a:endParaRPr lang="es-MX"/>
        </a:p>
      </dgm:t>
    </dgm:pt>
    <dgm:pt modelId="{2438F2AD-84D3-473E-AA19-0C4DAF6D0291}" type="pres">
      <dgm:prSet presAssocID="{1A00DFD0-AF2A-404B-90EF-965A522850DB}" presName="parentText" presStyleLbl="node1" presStyleIdx="1" presStyleCnt="6" custLinFactNeighborX="-65" custLinFactNeighborY="-9225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738913-A559-468A-ACB5-468F89DC6A33}" type="pres">
      <dgm:prSet presAssocID="{9FE65620-712C-46D5-BC17-79A244529CE1}" presName="spacer" presStyleCnt="0"/>
      <dgm:spPr/>
      <dgm:t>
        <a:bodyPr/>
        <a:lstStyle/>
        <a:p>
          <a:endParaRPr lang="es-MX"/>
        </a:p>
      </dgm:t>
    </dgm:pt>
    <dgm:pt modelId="{140E009C-5DA1-47D0-ADBE-784FF352B86F}" type="pres">
      <dgm:prSet presAssocID="{9366132E-C1B7-4DE5-B610-1E854029CB6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4F0150-02DF-4F9B-8D02-4C869DFE28B6}" type="pres">
      <dgm:prSet presAssocID="{7FC4D4CA-59EE-4F1A-B1BB-EE91E1F97B1E}" presName="spacer" presStyleCnt="0"/>
      <dgm:spPr/>
      <dgm:t>
        <a:bodyPr/>
        <a:lstStyle/>
        <a:p>
          <a:endParaRPr lang="es-MX"/>
        </a:p>
      </dgm:t>
    </dgm:pt>
    <dgm:pt modelId="{14A702B5-5D1A-43A6-9574-9DCF243D04EB}" type="pres">
      <dgm:prSet presAssocID="{01C475D6-1ABC-4B8E-AF1D-E640ABE1747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F36ADE-80EC-40C0-9B22-69CF5310BA47}" type="pres">
      <dgm:prSet presAssocID="{D28FDAA3-2CCE-4108-8AC6-3D76A34408B2}" presName="spacer" presStyleCnt="0"/>
      <dgm:spPr/>
      <dgm:t>
        <a:bodyPr/>
        <a:lstStyle/>
        <a:p>
          <a:endParaRPr lang="es-MX"/>
        </a:p>
      </dgm:t>
    </dgm:pt>
    <dgm:pt modelId="{DFF71A18-CA57-4844-AE5A-DE81D229FB4D}" type="pres">
      <dgm:prSet presAssocID="{67EEA627-4617-4E9B-85B8-B4CAA10BE7C7}" presName="parentText" presStyleLbl="node1" presStyleIdx="4" presStyleCnt="6" custScaleY="12350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1DB796-D0D8-48CC-B79D-749B2E9497D5}" type="pres">
      <dgm:prSet presAssocID="{A3D39183-7E00-45B6-A12B-CFF7D2FD640D}" presName="spacer" presStyleCnt="0"/>
      <dgm:spPr/>
      <dgm:t>
        <a:bodyPr/>
        <a:lstStyle/>
        <a:p>
          <a:endParaRPr lang="es-MX"/>
        </a:p>
      </dgm:t>
    </dgm:pt>
    <dgm:pt modelId="{CD38E462-D525-47B2-8DCA-B0DF49CFC655}" type="pres">
      <dgm:prSet presAssocID="{A1639588-7110-40A5-A63B-A657BCAE24A0}" presName="parentText" presStyleLbl="node1" presStyleIdx="5" presStyleCnt="6" custLinFactY="-20291" custLinFactNeighborX="-55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941E8DF-D793-4411-8996-B70D564F61C7}" srcId="{1079A141-F908-43D6-8A48-FBE0D873E392}" destId="{1A00DFD0-AF2A-404B-90EF-965A522850DB}" srcOrd="1" destOrd="0" parTransId="{E6279B42-852A-4BA2-9F99-DE99291E5B1E}" sibTransId="{9FE65620-712C-46D5-BC17-79A244529CE1}"/>
    <dgm:cxn modelId="{8DBCDE63-DA30-48BB-A874-272C4A43D129}" type="presOf" srcId="{1A00DFD0-AF2A-404B-90EF-965A522850DB}" destId="{2438F2AD-84D3-473E-AA19-0C4DAF6D0291}" srcOrd="0" destOrd="0" presId="urn:microsoft.com/office/officeart/2005/8/layout/vList2"/>
    <dgm:cxn modelId="{097B5ED2-F1BC-4A9E-BBE4-17F9E4CCE1AA}" srcId="{1079A141-F908-43D6-8A48-FBE0D873E392}" destId="{A1639588-7110-40A5-A63B-A657BCAE24A0}" srcOrd="5" destOrd="0" parTransId="{F1AD8B26-DE78-4C43-BF26-B5668D654053}" sibTransId="{BD39CD05-6023-4FFC-8F6D-EC5BF3C67132}"/>
    <dgm:cxn modelId="{0065BDCD-8868-4F7D-A83B-49197D93C126}" srcId="{1079A141-F908-43D6-8A48-FBE0D873E392}" destId="{67EEA627-4617-4E9B-85B8-B4CAA10BE7C7}" srcOrd="4" destOrd="0" parTransId="{BAC7D858-71DF-44DF-9A9D-6A0F168F707F}" sibTransId="{A3D39183-7E00-45B6-A12B-CFF7D2FD640D}"/>
    <dgm:cxn modelId="{F16E69FF-2B1C-40D9-B71C-6F346E647B9F}" type="presOf" srcId="{A1639588-7110-40A5-A63B-A657BCAE24A0}" destId="{CD38E462-D525-47B2-8DCA-B0DF49CFC655}" srcOrd="0" destOrd="0" presId="urn:microsoft.com/office/officeart/2005/8/layout/vList2"/>
    <dgm:cxn modelId="{3475D561-A5E6-4831-8351-CB3DD438D8B7}" type="presOf" srcId="{826A471A-A43B-47DC-B831-8F24BB305005}" destId="{FC2E7975-EDD5-4FCC-9FF5-4B9F5C97FDC6}" srcOrd="0" destOrd="0" presId="urn:microsoft.com/office/officeart/2005/8/layout/vList2"/>
    <dgm:cxn modelId="{9C9FC0A1-9CB9-4F6E-8A3A-4EABED04E113}" srcId="{1079A141-F908-43D6-8A48-FBE0D873E392}" destId="{826A471A-A43B-47DC-B831-8F24BB305005}" srcOrd="0" destOrd="0" parTransId="{03B785C3-FDDF-4436-BF25-F9B63A7728E1}" sibTransId="{F9E0C4D3-4773-4A1F-80A6-9BD5CD58A5D0}"/>
    <dgm:cxn modelId="{8E6AAF62-44DE-48B7-9064-AC14B48EC55F}" type="presOf" srcId="{9366132E-C1B7-4DE5-B610-1E854029CB6B}" destId="{140E009C-5DA1-47D0-ADBE-784FF352B86F}" srcOrd="0" destOrd="0" presId="urn:microsoft.com/office/officeart/2005/8/layout/vList2"/>
    <dgm:cxn modelId="{E3725306-CC24-4180-8A9A-89B787E0DF75}" srcId="{1079A141-F908-43D6-8A48-FBE0D873E392}" destId="{9366132E-C1B7-4DE5-B610-1E854029CB6B}" srcOrd="2" destOrd="0" parTransId="{FC98641C-055D-46AD-9A76-1171AA4598D2}" sibTransId="{7FC4D4CA-59EE-4F1A-B1BB-EE91E1F97B1E}"/>
    <dgm:cxn modelId="{32599722-36E4-462D-AD72-210714CD4FAE}" type="presOf" srcId="{01C475D6-1ABC-4B8E-AF1D-E640ABE1747D}" destId="{14A702B5-5D1A-43A6-9574-9DCF243D04EB}" srcOrd="0" destOrd="0" presId="urn:microsoft.com/office/officeart/2005/8/layout/vList2"/>
    <dgm:cxn modelId="{6A610679-8F74-4A83-A35C-AF25950EFEF8}" type="presOf" srcId="{67EEA627-4617-4E9B-85B8-B4CAA10BE7C7}" destId="{DFF71A18-CA57-4844-AE5A-DE81D229FB4D}" srcOrd="0" destOrd="0" presId="urn:microsoft.com/office/officeart/2005/8/layout/vList2"/>
    <dgm:cxn modelId="{6EA80D3B-336D-4371-8177-D326E2730798}" srcId="{1079A141-F908-43D6-8A48-FBE0D873E392}" destId="{01C475D6-1ABC-4B8E-AF1D-E640ABE1747D}" srcOrd="3" destOrd="0" parTransId="{B9F811E9-BBBA-4A1B-ACE6-113C64FF99C4}" sibTransId="{D28FDAA3-2CCE-4108-8AC6-3D76A34408B2}"/>
    <dgm:cxn modelId="{D1F9C525-0685-4A35-8425-7B10C3583DF0}" type="presOf" srcId="{1079A141-F908-43D6-8A48-FBE0D873E392}" destId="{C80CF849-1907-4893-9F75-F76006DCF0CF}" srcOrd="0" destOrd="0" presId="urn:microsoft.com/office/officeart/2005/8/layout/vList2"/>
    <dgm:cxn modelId="{2574B862-CA70-47EE-8CC2-E13FFE06DE3F}" type="presParOf" srcId="{C80CF849-1907-4893-9F75-F76006DCF0CF}" destId="{FC2E7975-EDD5-4FCC-9FF5-4B9F5C97FDC6}" srcOrd="0" destOrd="0" presId="urn:microsoft.com/office/officeart/2005/8/layout/vList2"/>
    <dgm:cxn modelId="{18F99073-6B50-4E26-BF15-8AF83C14EA81}" type="presParOf" srcId="{C80CF849-1907-4893-9F75-F76006DCF0CF}" destId="{BB3139D1-24B2-4264-A177-69E607B2B6B0}" srcOrd="1" destOrd="0" presId="urn:microsoft.com/office/officeart/2005/8/layout/vList2"/>
    <dgm:cxn modelId="{7149AD5C-7A3B-42A8-BD61-8B14DB31EB98}" type="presParOf" srcId="{C80CF849-1907-4893-9F75-F76006DCF0CF}" destId="{2438F2AD-84D3-473E-AA19-0C4DAF6D0291}" srcOrd="2" destOrd="0" presId="urn:microsoft.com/office/officeart/2005/8/layout/vList2"/>
    <dgm:cxn modelId="{0AEDBD28-99C5-4348-91C9-5164E6183BDD}" type="presParOf" srcId="{C80CF849-1907-4893-9F75-F76006DCF0CF}" destId="{28738913-A559-468A-ACB5-468F89DC6A33}" srcOrd="3" destOrd="0" presId="urn:microsoft.com/office/officeart/2005/8/layout/vList2"/>
    <dgm:cxn modelId="{74E9AC88-85E8-45E3-8069-B0F1BBA685A8}" type="presParOf" srcId="{C80CF849-1907-4893-9F75-F76006DCF0CF}" destId="{140E009C-5DA1-47D0-ADBE-784FF352B86F}" srcOrd="4" destOrd="0" presId="urn:microsoft.com/office/officeart/2005/8/layout/vList2"/>
    <dgm:cxn modelId="{C6116A98-ED22-404B-8EF0-C59F90193F18}" type="presParOf" srcId="{C80CF849-1907-4893-9F75-F76006DCF0CF}" destId="{0A4F0150-02DF-4F9B-8D02-4C869DFE28B6}" srcOrd="5" destOrd="0" presId="urn:microsoft.com/office/officeart/2005/8/layout/vList2"/>
    <dgm:cxn modelId="{BC56FF44-52F3-4F2F-BE3B-A0A24D20C3A8}" type="presParOf" srcId="{C80CF849-1907-4893-9F75-F76006DCF0CF}" destId="{14A702B5-5D1A-43A6-9574-9DCF243D04EB}" srcOrd="6" destOrd="0" presId="urn:microsoft.com/office/officeart/2005/8/layout/vList2"/>
    <dgm:cxn modelId="{7C5904E4-D129-4D20-B5DA-DB0DA7B5E201}" type="presParOf" srcId="{C80CF849-1907-4893-9F75-F76006DCF0CF}" destId="{48F36ADE-80EC-40C0-9B22-69CF5310BA47}" srcOrd="7" destOrd="0" presId="urn:microsoft.com/office/officeart/2005/8/layout/vList2"/>
    <dgm:cxn modelId="{69482C7A-1BAD-40CC-B3D8-E9356EFD00E8}" type="presParOf" srcId="{C80CF849-1907-4893-9F75-F76006DCF0CF}" destId="{DFF71A18-CA57-4844-AE5A-DE81D229FB4D}" srcOrd="8" destOrd="0" presId="urn:microsoft.com/office/officeart/2005/8/layout/vList2"/>
    <dgm:cxn modelId="{CC4490AC-606E-4EA1-B943-33F768D13C9D}" type="presParOf" srcId="{C80CF849-1907-4893-9F75-F76006DCF0CF}" destId="{391DB796-D0D8-48CC-B79D-749B2E9497D5}" srcOrd="9" destOrd="0" presId="urn:microsoft.com/office/officeart/2005/8/layout/vList2"/>
    <dgm:cxn modelId="{A54EAE53-9E89-44FD-AD1E-64011EA51588}" type="presParOf" srcId="{C80CF849-1907-4893-9F75-F76006DCF0CF}" destId="{CD38E462-D525-47B2-8DCA-B0DF49CFC65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49FF48-07B4-4BE7-881C-376D7D0ABE4A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C9F2A05D-FCA6-4EE3-8C8A-FED5ED3A3259}">
      <dgm:prSet phldrT="[Texto]" custT="1"/>
      <dgm:spPr/>
      <dgm:t>
        <a:bodyPr/>
        <a:lstStyle/>
        <a:p>
          <a:r>
            <a:rPr lang="es-MX" sz="1400" dirty="0" smtClean="0"/>
            <a:t>Potencial de generación de energía a través de biodiesel, biomasa, recursos hídricos, solar y eólico. También gran potencial social para incluir a los pueblos indígenas mayas en proyectos</a:t>
          </a:r>
          <a:endParaRPr lang="es-MX" sz="1400" dirty="0"/>
        </a:p>
      </dgm:t>
    </dgm:pt>
    <dgm:pt modelId="{6DB8DD2F-0424-4209-BB22-0324817C89CF}" type="parTrans" cxnId="{ADFF74A1-F356-4F65-844A-1FAFA063A9CF}">
      <dgm:prSet/>
      <dgm:spPr/>
      <dgm:t>
        <a:bodyPr/>
        <a:lstStyle/>
        <a:p>
          <a:endParaRPr lang="es-MX"/>
        </a:p>
      </dgm:t>
    </dgm:pt>
    <dgm:pt modelId="{457AAB60-883F-4C71-914D-ABE15D14F985}" type="sibTrans" cxnId="{ADFF74A1-F356-4F65-844A-1FAFA063A9CF}">
      <dgm:prSet/>
      <dgm:spPr/>
      <dgm:t>
        <a:bodyPr/>
        <a:lstStyle/>
        <a:p>
          <a:endParaRPr lang="es-MX"/>
        </a:p>
      </dgm:t>
    </dgm:pt>
    <dgm:pt modelId="{1E159206-8AE7-4557-8689-200B885882B5}">
      <dgm:prSet custT="1"/>
      <dgm:spPr/>
      <dgm:t>
        <a:bodyPr/>
        <a:lstStyle/>
        <a:p>
          <a:r>
            <a:rPr lang="es-MX" sz="1400" dirty="0" smtClean="0"/>
            <a:t>Recientemente fue publicada por el Congreso local (2013) la Ley del uso eficiente de la energía renovable en Quintana Roo.</a:t>
          </a:r>
          <a:endParaRPr lang="en-US" sz="1400" dirty="0" smtClean="0"/>
        </a:p>
      </dgm:t>
    </dgm:pt>
    <dgm:pt modelId="{746B300D-9EF9-474E-ACB3-1BC15188A4C6}" type="parTrans" cxnId="{8744D103-84FD-419D-A18E-E2206C0204DB}">
      <dgm:prSet/>
      <dgm:spPr/>
      <dgm:t>
        <a:bodyPr/>
        <a:lstStyle/>
        <a:p>
          <a:endParaRPr lang="es-MX"/>
        </a:p>
      </dgm:t>
    </dgm:pt>
    <dgm:pt modelId="{97ABFEC3-8515-4505-8883-216C1A1C16DA}" type="sibTrans" cxnId="{8744D103-84FD-419D-A18E-E2206C0204DB}">
      <dgm:prSet/>
      <dgm:spPr/>
      <dgm:t>
        <a:bodyPr/>
        <a:lstStyle/>
        <a:p>
          <a:endParaRPr lang="es-MX"/>
        </a:p>
      </dgm:t>
    </dgm:pt>
    <dgm:pt modelId="{C9B958AA-31E0-4659-88E0-DB8D37394CB9}">
      <dgm:prSet custT="1"/>
      <dgm:spPr/>
      <dgm:t>
        <a:bodyPr/>
        <a:lstStyle/>
        <a:p>
          <a:r>
            <a:rPr lang="es-MX" sz="1400" dirty="0" smtClean="0"/>
            <a:t>Carreras profesionales enfocadas en energía renovable en las universidades estatales de: Campeche (Ingeniería Energética), Quintana Roo (Ingeniería Ambiental, Energética y grado académico en Administración de Recursos Naturales)</a:t>
          </a:r>
          <a:endParaRPr lang="en-US" sz="1400" dirty="0" smtClean="0"/>
        </a:p>
      </dgm:t>
    </dgm:pt>
    <dgm:pt modelId="{389D40A1-3089-422D-A66E-7617B9E612CE}" type="parTrans" cxnId="{34984949-649C-401E-9D85-2D276FF08FD9}">
      <dgm:prSet/>
      <dgm:spPr/>
      <dgm:t>
        <a:bodyPr/>
        <a:lstStyle/>
        <a:p>
          <a:endParaRPr lang="es-MX"/>
        </a:p>
      </dgm:t>
    </dgm:pt>
    <dgm:pt modelId="{E9F32A8B-3F6B-4C48-8443-E86F06AD2747}" type="sibTrans" cxnId="{34984949-649C-401E-9D85-2D276FF08FD9}">
      <dgm:prSet/>
      <dgm:spPr/>
      <dgm:t>
        <a:bodyPr/>
        <a:lstStyle/>
        <a:p>
          <a:endParaRPr lang="es-MX"/>
        </a:p>
      </dgm:t>
    </dgm:pt>
    <dgm:pt modelId="{29AC8F6B-0758-44FD-A33B-BA52EACC7654}">
      <dgm:prSet custT="1"/>
      <dgm:spPr/>
      <dgm:t>
        <a:bodyPr/>
        <a:lstStyle/>
        <a:p>
          <a:r>
            <a:rPr lang="es-MX" sz="1400" dirty="0" smtClean="0"/>
            <a:t>La Universidad de Campeche tiene la Ingeniería en Energía Renovable, Yucatán tiene un potencial enorme para la generación de Energía Eólica debido a que es parte del corredor eólico del Istmo de Tehuantepec</a:t>
          </a:r>
          <a:r>
            <a:rPr lang="es-MX" sz="1700" dirty="0" smtClean="0"/>
            <a:t>.</a:t>
          </a:r>
          <a:endParaRPr lang="en-US" sz="1700" dirty="0" smtClean="0"/>
        </a:p>
      </dgm:t>
    </dgm:pt>
    <dgm:pt modelId="{26AF378F-2442-4AF8-942F-91694E319263}" type="parTrans" cxnId="{8E57305A-B8EB-4C1A-80E8-9E1B52837838}">
      <dgm:prSet/>
      <dgm:spPr/>
      <dgm:t>
        <a:bodyPr/>
        <a:lstStyle/>
        <a:p>
          <a:endParaRPr lang="es-MX"/>
        </a:p>
      </dgm:t>
    </dgm:pt>
    <dgm:pt modelId="{B92DB32D-2466-4E41-B6A0-06FA42F55256}" type="sibTrans" cxnId="{8E57305A-B8EB-4C1A-80E8-9E1B52837838}">
      <dgm:prSet/>
      <dgm:spPr/>
      <dgm:t>
        <a:bodyPr/>
        <a:lstStyle/>
        <a:p>
          <a:endParaRPr lang="es-MX"/>
        </a:p>
      </dgm:t>
    </dgm:pt>
    <dgm:pt modelId="{D0C10AF3-62C1-4A51-A0E9-C7CA631E2FE3}">
      <dgm:prSet custT="1"/>
      <dgm:spPr/>
      <dgm:t>
        <a:bodyPr/>
        <a:lstStyle/>
        <a:p>
          <a:r>
            <a:rPr lang="es-MX" sz="1400" dirty="0" smtClean="0"/>
            <a:t>Gobiernos estatales especializados en áreas energéticas; como la Dirección General de Energía en el Estado de Tabasco </a:t>
          </a:r>
          <a:endParaRPr lang="en-US" sz="1400" dirty="0" smtClean="0"/>
        </a:p>
      </dgm:t>
    </dgm:pt>
    <dgm:pt modelId="{E805B34C-5F9B-4A1E-AF9E-A8DA24EC8104}" type="parTrans" cxnId="{9BD380B1-EEFA-4DBD-A744-6C608BEABE87}">
      <dgm:prSet/>
      <dgm:spPr/>
      <dgm:t>
        <a:bodyPr/>
        <a:lstStyle/>
        <a:p>
          <a:endParaRPr lang="es-MX"/>
        </a:p>
      </dgm:t>
    </dgm:pt>
    <dgm:pt modelId="{60EFD4F9-FDF2-4D74-910D-CD10A4DA2741}" type="sibTrans" cxnId="{9BD380B1-EEFA-4DBD-A744-6C608BEABE87}">
      <dgm:prSet/>
      <dgm:spPr/>
      <dgm:t>
        <a:bodyPr/>
        <a:lstStyle/>
        <a:p>
          <a:endParaRPr lang="es-MX"/>
        </a:p>
      </dgm:t>
    </dgm:pt>
    <dgm:pt modelId="{233239D8-9512-4BBE-BD4C-50F5CB9107A6}" type="pres">
      <dgm:prSet presAssocID="{8C49FF48-07B4-4BE7-881C-376D7D0ABE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4C0C1B9-5033-4EE4-91D3-F3C3DD210F42}" type="pres">
      <dgm:prSet presAssocID="{C9F2A05D-FCA6-4EE3-8C8A-FED5ED3A325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096DD9-08E4-48FC-8FA3-521B9C94DE0A}" type="pres">
      <dgm:prSet presAssocID="{457AAB60-883F-4C71-914D-ABE15D14F985}" presName="spacer" presStyleCnt="0"/>
      <dgm:spPr/>
      <dgm:t>
        <a:bodyPr/>
        <a:lstStyle/>
        <a:p>
          <a:endParaRPr lang="es-MX"/>
        </a:p>
      </dgm:t>
    </dgm:pt>
    <dgm:pt modelId="{36E37C36-2875-49BE-8506-A46793E68595}" type="pres">
      <dgm:prSet presAssocID="{1E159206-8AE7-4557-8689-200B885882B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12BC25-3467-4ABE-BD1F-347E9FFA9DB3}" type="pres">
      <dgm:prSet presAssocID="{97ABFEC3-8515-4505-8883-216C1A1C16DA}" presName="spacer" presStyleCnt="0"/>
      <dgm:spPr/>
      <dgm:t>
        <a:bodyPr/>
        <a:lstStyle/>
        <a:p>
          <a:endParaRPr lang="es-MX"/>
        </a:p>
      </dgm:t>
    </dgm:pt>
    <dgm:pt modelId="{6124AE93-449F-4B5B-A648-79476464D209}" type="pres">
      <dgm:prSet presAssocID="{C9B958AA-31E0-4659-88E0-DB8D37394C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277AE3-0D7B-4643-9FC1-97A22A7825F4}" type="pres">
      <dgm:prSet presAssocID="{E9F32A8B-3F6B-4C48-8443-E86F06AD2747}" presName="spacer" presStyleCnt="0"/>
      <dgm:spPr/>
      <dgm:t>
        <a:bodyPr/>
        <a:lstStyle/>
        <a:p>
          <a:endParaRPr lang="es-MX"/>
        </a:p>
      </dgm:t>
    </dgm:pt>
    <dgm:pt modelId="{7CFF2828-073A-4669-901E-108E6FFE11E0}" type="pres">
      <dgm:prSet presAssocID="{29AC8F6B-0758-44FD-A33B-BA52EACC765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EA60AA-D828-4D85-B051-F97A99AD3D20}" type="pres">
      <dgm:prSet presAssocID="{B92DB32D-2466-4E41-B6A0-06FA42F55256}" presName="spacer" presStyleCnt="0"/>
      <dgm:spPr/>
      <dgm:t>
        <a:bodyPr/>
        <a:lstStyle/>
        <a:p>
          <a:endParaRPr lang="es-MX"/>
        </a:p>
      </dgm:t>
    </dgm:pt>
    <dgm:pt modelId="{A165AC56-33FE-404D-AA9E-9CB58542D153}" type="pres">
      <dgm:prSet presAssocID="{D0C10AF3-62C1-4A51-A0E9-C7CA631E2FE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CA17FB3-3391-481E-B64B-8480445E95E0}" type="presOf" srcId="{D0C10AF3-62C1-4A51-A0E9-C7CA631E2FE3}" destId="{A165AC56-33FE-404D-AA9E-9CB58542D153}" srcOrd="0" destOrd="0" presId="urn:microsoft.com/office/officeart/2005/8/layout/vList2"/>
    <dgm:cxn modelId="{C18499D9-96F0-4E5E-A371-8339E65D2F32}" type="presOf" srcId="{C9F2A05D-FCA6-4EE3-8C8A-FED5ED3A3259}" destId="{E4C0C1B9-5033-4EE4-91D3-F3C3DD210F42}" srcOrd="0" destOrd="0" presId="urn:microsoft.com/office/officeart/2005/8/layout/vList2"/>
    <dgm:cxn modelId="{4C3B366B-3AA0-4E1D-80AE-25ECEA763615}" type="presOf" srcId="{1E159206-8AE7-4557-8689-200B885882B5}" destId="{36E37C36-2875-49BE-8506-A46793E68595}" srcOrd="0" destOrd="0" presId="urn:microsoft.com/office/officeart/2005/8/layout/vList2"/>
    <dgm:cxn modelId="{E2BAA8FD-4DA5-4040-A340-B8FF63BA69DF}" type="presOf" srcId="{29AC8F6B-0758-44FD-A33B-BA52EACC7654}" destId="{7CFF2828-073A-4669-901E-108E6FFE11E0}" srcOrd="0" destOrd="0" presId="urn:microsoft.com/office/officeart/2005/8/layout/vList2"/>
    <dgm:cxn modelId="{9FF82776-BBBD-4751-8FA5-2DE1EBCB3612}" type="presOf" srcId="{C9B958AA-31E0-4659-88E0-DB8D37394CB9}" destId="{6124AE93-449F-4B5B-A648-79476464D209}" srcOrd="0" destOrd="0" presId="urn:microsoft.com/office/officeart/2005/8/layout/vList2"/>
    <dgm:cxn modelId="{8E57305A-B8EB-4C1A-80E8-9E1B52837838}" srcId="{8C49FF48-07B4-4BE7-881C-376D7D0ABE4A}" destId="{29AC8F6B-0758-44FD-A33B-BA52EACC7654}" srcOrd="3" destOrd="0" parTransId="{26AF378F-2442-4AF8-942F-91694E319263}" sibTransId="{B92DB32D-2466-4E41-B6A0-06FA42F55256}"/>
    <dgm:cxn modelId="{8744D103-84FD-419D-A18E-E2206C0204DB}" srcId="{8C49FF48-07B4-4BE7-881C-376D7D0ABE4A}" destId="{1E159206-8AE7-4557-8689-200B885882B5}" srcOrd="1" destOrd="0" parTransId="{746B300D-9EF9-474E-ACB3-1BC15188A4C6}" sibTransId="{97ABFEC3-8515-4505-8883-216C1A1C16DA}"/>
    <dgm:cxn modelId="{84A5B259-0FF5-4691-BB61-17CDBC2CB1D9}" type="presOf" srcId="{8C49FF48-07B4-4BE7-881C-376D7D0ABE4A}" destId="{233239D8-9512-4BBE-BD4C-50F5CB9107A6}" srcOrd="0" destOrd="0" presId="urn:microsoft.com/office/officeart/2005/8/layout/vList2"/>
    <dgm:cxn modelId="{34984949-649C-401E-9D85-2D276FF08FD9}" srcId="{8C49FF48-07B4-4BE7-881C-376D7D0ABE4A}" destId="{C9B958AA-31E0-4659-88E0-DB8D37394CB9}" srcOrd="2" destOrd="0" parTransId="{389D40A1-3089-422D-A66E-7617B9E612CE}" sibTransId="{E9F32A8B-3F6B-4C48-8443-E86F06AD2747}"/>
    <dgm:cxn modelId="{ADFF74A1-F356-4F65-844A-1FAFA063A9CF}" srcId="{8C49FF48-07B4-4BE7-881C-376D7D0ABE4A}" destId="{C9F2A05D-FCA6-4EE3-8C8A-FED5ED3A3259}" srcOrd="0" destOrd="0" parTransId="{6DB8DD2F-0424-4209-BB22-0324817C89CF}" sibTransId="{457AAB60-883F-4C71-914D-ABE15D14F985}"/>
    <dgm:cxn modelId="{9BD380B1-EEFA-4DBD-A744-6C608BEABE87}" srcId="{8C49FF48-07B4-4BE7-881C-376D7D0ABE4A}" destId="{D0C10AF3-62C1-4A51-A0E9-C7CA631E2FE3}" srcOrd="4" destOrd="0" parTransId="{E805B34C-5F9B-4A1E-AF9E-A8DA24EC8104}" sibTransId="{60EFD4F9-FDF2-4D74-910D-CD10A4DA2741}"/>
    <dgm:cxn modelId="{583C521D-2B8A-427C-B6FE-DDCB992056C9}" type="presParOf" srcId="{233239D8-9512-4BBE-BD4C-50F5CB9107A6}" destId="{E4C0C1B9-5033-4EE4-91D3-F3C3DD210F42}" srcOrd="0" destOrd="0" presId="urn:microsoft.com/office/officeart/2005/8/layout/vList2"/>
    <dgm:cxn modelId="{38928F64-DB02-4340-872D-136AAB6E12F4}" type="presParOf" srcId="{233239D8-9512-4BBE-BD4C-50F5CB9107A6}" destId="{04096DD9-08E4-48FC-8FA3-521B9C94DE0A}" srcOrd="1" destOrd="0" presId="urn:microsoft.com/office/officeart/2005/8/layout/vList2"/>
    <dgm:cxn modelId="{DAB49A4C-FD2B-4A47-B48A-7823BF0C3021}" type="presParOf" srcId="{233239D8-9512-4BBE-BD4C-50F5CB9107A6}" destId="{36E37C36-2875-49BE-8506-A46793E68595}" srcOrd="2" destOrd="0" presId="urn:microsoft.com/office/officeart/2005/8/layout/vList2"/>
    <dgm:cxn modelId="{57458C16-76E5-4AE9-AEC2-37334C4CF357}" type="presParOf" srcId="{233239D8-9512-4BBE-BD4C-50F5CB9107A6}" destId="{1012BC25-3467-4ABE-BD1F-347E9FFA9DB3}" srcOrd="3" destOrd="0" presId="urn:microsoft.com/office/officeart/2005/8/layout/vList2"/>
    <dgm:cxn modelId="{F7259C8C-CCA9-452C-9AF6-A27C1429524F}" type="presParOf" srcId="{233239D8-9512-4BBE-BD4C-50F5CB9107A6}" destId="{6124AE93-449F-4B5B-A648-79476464D209}" srcOrd="4" destOrd="0" presId="urn:microsoft.com/office/officeart/2005/8/layout/vList2"/>
    <dgm:cxn modelId="{9AAC4955-3AE8-4A5F-9452-FB6242A7894F}" type="presParOf" srcId="{233239D8-9512-4BBE-BD4C-50F5CB9107A6}" destId="{11277AE3-0D7B-4643-9FC1-97A22A7825F4}" srcOrd="5" destOrd="0" presId="urn:microsoft.com/office/officeart/2005/8/layout/vList2"/>
    <dgm:cxn modelId="{B7F328F1-9613-43B9-BEFB-FDE340432658}" type="presParOf" srcId="{233239D8-9512-4BBE-BD4C-50F5CB9107A6}" destId="{7CFF2828-073A-4669-901E-108E6FFE11E0}" srcOrd="6" destOrd="0" presId="urn:microsoft.com/office/officeart/2005/8/layout/vList2"/>
    <dgm:cxn modelId="{787ACB67-DA32-4180-8614-0F1914E1C517}" type="presParOf" srcId="{233239D8-9512-4BBE-BD4C-50F5CB9107A6}" destId="{45EA60AA-D828-4D85-B051-F97A99AD3D20}" srcOrd="7" destOrd="0" presId="urn:microsoft.com/office/officeart/2005/8/layout/vList2"/>
    <dgm:cxn modelId="{0961BE41-4864-46DE-BF22-65ADB8C42D6C}" type="presParOf" srcId="{233239D8-9512-4BBE-BD4C-50F5CB9107A6}" destId="{A165AC56-33FE-404D-AA9E-9CB58542D1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683C9-CD64-446A-8DB0-7223041F3337}">
      <dsp:nvSpPr>
        <dsp:cNvPr id="0" name=""/>
        <dsp:cNvSpPr/>
      </dsp:nvSpPr>
      <dsp:spPr>
        <a:xfrm>
          <a:off x="0" y="0"/>
          <a:ext cx="7704856" cy="78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Desarrollador de INDI </a:t>
          </a:r>
          <a:r>
            <a:rPr lang="es-MX" sz="1600" kern="1200" dirty="0" err="1" smtClean="0">
              <a:solidFill>
                <a:schemeClr val="tx1"/>
              </a:solidFill>
              <a:latin typeface="Century Gothic" pitchFamily="34" charset="0"/>
            </a:rPr>
            <a:t>Fund</a:t>
          </a: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 en América Latina</a:t>
          </a:r>
          <a:endParaRPr lang="es-MX" sz="16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619606" y="0"/>
        <a:ext cx="6085249" cy="786356"/>
      </dsp:txXfrm>
    </dsp:sp>
    <dsp:sp modelId="{02311CEA-893A-45DD-BBB1-51873D2F9ADE}">
      <dsp:nvSpPr>
        <dsp:cNvPr id="0" name=""/>
        <dsp:cNvSpPr/>
      </dsp:nvSpPr>
      <dsp:spPr>
        <a:xfrm>
          <a:off x="78635" y="78635"/>
          <a:ext cx="1540971" cy="629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8B2B7-F07A-4576-AC33-670EF59252BE}">
      <dsp:nvSpPr>
        <dsp:cNvPr id="0" name=""/>
        <dsp:cNvSpPr/>
      </dsp:nvSpPr>
      <dsp:spPr>
        <a:xfrm>
          <a:off x="0" y="864992"/>
          <a:ext cx="7704856" cy="78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43734"/>
                <a:satOff val="-846"/>
                <a:lumOff val="4275"/>
                <a:alphaOff val="0"/>
              </a:schemeClr>
            </a:gs>
            <a:gs pos="100000">
              <a:schemeClr val="accent4">
                <a:hueOff val="-543734"/>
                <a:satOff val="-846"/>
                <a:lumOff val="427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Inversionista más grande del mundo en proyectos renovables</a:t>
          </a:r>
          <a:endParaRPr lang="es-MX" sz="16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619606" y="864992"/>
        <a:ext cx="6085249" cy="786356"/>
      </dsp:txXfrm>
    </dsp:sp>
    <dsp:sp modelId="{E5586FA6-9F8A-4FF7-A83C-E41DA7A58482}">
      <dsp:nvSpPr>
        <dsp:cNvPr id="0" name=""/>
        <dsp:cNvSpPr/>
      </dsp:nvSpPr>
      <dsp:spPr>
        <a:xfrm>
          <a:off x="0" y="959160"/>
          <a:ext cx="1540971" cy="629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A586E-4152-4621-90E7-FA74C46D8660}">
      <dsp:nvSpPr>
        <dsp:cNvPr id="0" name=""/>
        <dsp:cNvSpPr/>
      </dsp:nvSpPr>
      <dsp:spPr>
        <a:xfrm>
          <a:off x="0" y="1729985"/>
          <a:ext cx="7704856" cy="78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87467"/>
                <a:satOff val="-1691"/>
                <a:lumOff val="8549"/>
                <a:alphaOff val="0"/>
              </a:schemeClr>
            </a:gs>
            <a:gs pos="100000">
              <a:schemeClr val="accent4">
                <a:hueOff val="-1087467"/>
                <a:satOff val="-1691"/>
                <a:lumOff val="854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Galardonado </a:t>
          </a: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con el </a:t>
          </a: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premio «</a:t>
          </a:r>
          <a:r>
            <a:rPr lang="en-US" sz="1600" kern="1200" dirty="0" smtClean="0">
              <a:solidFill>
                <a:schemeClr val="tx1"/>
              </a:solidFill>
              <a:latin typeface="Century Gothic" pitchFamily="34" charset="0"/>
            </a:rPr>
            <a:t>Beyond </a:t>
          </a:r>
          <a:r>
            <a:rPr lang="en-US" sz="1600" kern="1200" dirty="0" smtClean="0">
              <a:solidFill>
                <a:schemeClr val="tx1"/>
              </a:solidFill>
              <a:latin typeface="Century Gothic" pitchFamily="34" charset="0"/>
            </a:rPr>
            <a:t>Banking Award</a:t>
          </a: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2011» </a:t>
          </a: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como mejor iniciativa financiera para América Latina  del sector privado</a:t>
          </a:r>
          <a:endParaRPr lang="es-MX" sz="16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619606" y="1729985"/>
        <a:ext cx="6085249" cy="786356"/>
      </dsp:txXfrm>
    </dsp:sp>
    <dsp:sp modelId="{4AAAED20-2F37-4D55-9ADD-C339DE598550}">
      <dsp:nvSpPr>
        <dsp:cNvPr id="0" name=""/>
        <dsp:cNvSpPr/>
      </dsp:nvSpPr>
      <dsp:spPr>
        <a:xfrm>
          <a:off x="78635" y="1808620"/>
          <a:ext cx="1540971" cy="629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3B19F-A83D-4F54-8BA5-7A7C56AFCD40}">
      <dsp:nvSpPr>
        <dsp:cNvPr id="0" name=""/>
        <dsp:cNvSpPr/>
      </dsp:nvSpPr>
      <dsp:spPr>
        <a:xfrm>
          <a:off x="0" y="2594977"/>
          <a:ext cx="7704856" cy="78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31201"/>
                <a:satOff val="-2537"/>
                <a:lumOff val="12824"/>
                <a:alphaOff val="0"/>
              </a:schemeClr>
            </a:gs>
            <a:gs pos="100000">
              <a:schemeClr val="accent4">
                <a:hueOff val="-1631201"/>
                <a:satOff val="-2537"/>
                <a:lumOff val="1282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Participantes en el componente de educación para México</a:t>
          </a:r>
          <a:endParaRPr lang="es-MX" sz="16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619606" y="2594977"/>
        <a:ext cx="6085249" cy="786356"/>
      </dsp:txXfrm>
    </dsp:sp>
    <dsp:sp modelId="{EFFE245C-E8DD-4DB8-9339-E44E3337623A}">
      <dsp:nvSpPr>
        <dsp:cNvPr id="0" name=""/>
        <dsp:cNvSpPr/>
      </dsp:nvSpPr>
      <dsp:spPr>
        <a:xfrm>
          <a:off x="78635" y="2673613"/>
          <a:ext cx="1540971" cy="629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3D92A-AFDC-4700-B2C5-6495580EA310}">
      <dsp:nvSpPr>
        <dsp:cNvPr id="0" name=""/>
        <dsp:cNvSpPr/>
      </dsp:nvSpPr>
      <dsp:spPr>
        <a:xfrm>
          <a:off x="0" y="3459970"/>
          <a:ext cx="7704856" cy="78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174934"/>
                <a:satOff val="-3382"/>
                <a:lumOff val="17098"/>
                <a:alphaOff val="0"/>
              </a:schemeClr>
            </a:gs>
            <a:gs pos="100000">
              <a:schemeClr val="accent4">
                <a:hueOff val="-2174934"/>
                <a:satOff val="-3382"/>
                <a:lumOff val="1709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i="0" kern="1200" dirty="0" smtClean="0">
              <a:solidFill>
                <a:schemeClr val="tx1"/>
              </a:solidFill>
              <a:latin typeface="Century Gothic" pitchFamily="34" charset="0"/>
            </a:rPr>
            <a:t>Organización no gubernamental de </a:t>
          </a:r>
          <a:r>
            <a:rPr lang="es-MX" sz="1600" i="0" kern="1200" dirty="0" smtClean="0">
              <a:solidFill>
                <a:schemeClr val="tx1"/>
              </a:solidFill>
              <a:latin typeface="Century Gothic" pitchFamily="34" charset="0"/>
            </a:rPr>
            <a:t>comprometida en la </a:t>
          </a:r>
          <a:r>
            <a:rPr lang="es-MX" sz="1600" i="0" kern="1200" dirty="0" smtClean="0">
              <a:solidFill>
                <a:schemeClr val="tx1"/>
              </a:solidFill>
              <a:latin typeface="Century Gothic" pitchFamily="34" charset="0"/>
            </a:rPr>
            <a:t>preservación y mejora del medio ambiente</a:t>
          </a:r>
          <a:r>
            <a:rPr lang="es-MX" sz="1600" i="1" kern="1200" dirty="0" smtClean="0">
              <a:solidFill>
                <a:schemeClr val="tx1"/>
              </a:solidFill>
              <a:latin typeface="Century Gothic" pitchFamily="34" charset="0"/>
            </a:rPr>
            <a:t>.</a:t>
          </a:r>
          <a:endParaRPr lang="en-US" sz="1600" i="1" kern="1200" dirty="0" smtClean="0">
            <a:solidFill>
              <a:schemeClr val="tx1"/>
            </a:solidFill>
            <a:latin typeface="Century Gothic" pitchFamily="34" charset="0"/>
          </a:endParaRPr>
        </a:p>
      </dsp:txBody>
      <dsp:txXfrm>
        <a:off x="1619606" y="3459970"/>
        <a:ext cx="6085249" cy="786356"/>
      </dsp:txXfrm>
    </dsp:sp>
    <dsp:sp modelId="{A5E8DCD7-C5F6-4E1D-BA7C-8922CD5DA201}">
      <dsp:nvSpPr>
        <dsp:cNvPr id="0" name=""/>
        <dsp:cNvSpPr/>
      </dsp:nvSpPr>
      <dsp:spPr>
        <a:xfrm>
          <a:off x="78635" y="3538606"/>
          <a:ext cx="1540971" cy="629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AA8CA-F3BA-45D6-B651-EBCCF741385C}">
      <dsp:nvSpPr>
        <dsp:cNvPr id="0" name=""/>
        <dsp:cNvSpPr/>
      </dsp:nvSpPr>
      <dsp:spPr>
        <a:xfrm>
          <a:off x="0" y="4324962"/>
          <a:ext cx="7704856" cy="786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18668"/>
                <a:satOff val="-4228"/>
                <a:lumOff val="21373"/>
                <a:alphaOff val="0"/>
              </a:schemeClr>
            </a:gs>
            <a:gs pos="100000">
              <a:schemeClr val="accent4">
                <a:hueOff val="-2718668"/>
                <a:satOff val="-4228"/>
                <a:lumOff val="2137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Secretaría de </a:t>
          </a:r>
          <a:r>
            <a:rPr lang="es-MX" sz="1600" kern="1200" dirty="0" smtClean="0">
              <a:solidFill>
                <a:schemeClr val="tx1"/>
              </a:solidFill>
              <a:latin typeface="Century Gothic" pitchFamily="34" charset="0"/>
            </a:rPr>
            <a:t>Energía. Encargada de la transición energética del país</a:t>
          </a:r>
          <a:endParaRPr lang="es-MX" sz="1600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1619606" y="4324962"/>
        <a:ext cx="6085249" cy="786356"/>
      </dsp:txXfrm>
    </dsp:sp>
    <dsp:sp modelId="{0DDF08BF-A97F-4749-BF0C-D8457499A147}">
      <dsp:nvSpPr>
        <dsp:cNvPr id="0" name=""/>
        <dsp:cNvSpPr/>
      </dsp:nvSpPr>
      <dsp:spPr>
        <a:xfrm>
          <a:off x="78635" y="4403598"/>
          <a:ext cx="1540971" cy="6290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0C1B9-5033-4EE4-91D3-F3C3DD210F42}">
      <dsp:nvSpPr>
        <dsp:cNvPr id="0" name=""/>
        <dsp:cNvSpPr/>
      </dsp:nvSpPr>
      <dsp:spPr>
        <a:xfrm>
          <a:off x="0" y="20427"/>
          <a:ext cx="6777037" cy="1048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México cuenta con un enorme potencial de energía renovable: 6.550 MW en energía solar, 20 GW de eólica, 1.000 MW en energía geotérmica y excelentes posibilidades para los biocombustibles e  hidroeléctrica.</a:t>
          </a:r>
          <a:endParaRPr lang="es-MX" sz="1400" kern="1200" dirty="0"/>
        </a:p>
      </dsp:txBody>
      <dsp:txXfrm>
        <a:off x="51175" y="71602"/>
        <a:ext cx="6674687" cy="945970"/>
      </dsp:txXfrm>
    </dsp:sp>
    <dsp:sp modelId="{6A47B948-813A-407D-A45F-A0B347A7DA1F}">
      <dsp:nvSpPr>
        <dsp:cNvPr id="0" name=""/>
        <dsp:cNvSpPr/>
      </dsp:nvSpPr>
      <dsp:spPr>
        <a:xfrm>
          <a:off x="0" y="1189030"/>
          <a:ext cx="6777037" cy="1048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111"/>
                <a:satOff val="-18155"/>
                <a:lumOff val="33577"/>
                <a:alphaOff val="0"/>
              </a:schemeClr>
            </a:gs>
            <a:gs pos="100000">
              <a:schemeClr val="accent1">
                <a:shade val="50000"/>
                <a:hueOff val="144111"/>
                <a:satOff val="-18155"/>
                <a:lumOff val="3357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144111"/>
              <a:satOff val="-18155"/>
              <a:lumOff val="3357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México tiene el crecimiento más alto del mundo en energía eólica, situado en el número 20 a nivel global, el 41.8% de la cantidad total de energía renovable será producida por el viento en 2027 (SENER, 2013).</a:t>
          </a:r>
        </a:p>
      </dsp:txBody>
      <dsp:txXfrm>
        <a:off x="51175" y="1240205"/>
        <a:ext cx="6674687" cy="945970"/>
      </dsp:txXfrm>
    </dsp:sp>
    <dsp:sp modelId="{EF43D141-8290-4796-8383-9DD48E875736}">
      <dsp:nvSpPr>
        <dsp:cNvPr id="0" name=""/>
        <dsp:cNvSpPr/>
      </dsp:nvSpPr>
      <dsp:spPr>
        <a:xfrm>
          <a:off x="0" y="2439627"/>
          <a:ext cx="6777037" cy="10483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111"/>
                <a:satOff val="-18155"/>
                <a:lumOff val="33577"/>
                <a:alphaOff val="0"/>
              </a:schemeClr>
            </a:gs>
            <a:gs pos="100000">
              <a:schemeClr val="accent1">
                <a:shade val="50000"/>
                <a:hueOff val="144111"/>
                <a:satOff val="-18155"/>
                <a:lumOff val="3357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144111"/>
              <a:satOff val="-18155"/>
              <a:lumOff val="3357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En diferentes Universidades y Tecnológicos del país se ofertan licenciaturas, posgrados y especialidades relacionadas con el tema de energías renovables, sustentabilidad y ciencias sociales.</a:t>
          </a:r>
          <a:endParaRPr lang="es-MX" sz="1400" kern="1200" dirty="0"/>
        </a:p>
      </dsp:txBody>
      <dsp:txXfrm>
        <a:off x="51175" y="2490802"/>
        <a:ext cx="6674687" cy="9459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50FF0-D6A0-4CE3-8F72-B9A8054162E8}">
      <dsp:nvSpPr>
        <dsp:cNvPr id="0" name=""/>
        <dsp:cNvSpPr/>
      </dsp:nvSpPr>
      <dsp:spPr>
        <a:xfrm>
          <a:off x="0" y="4710034"/>
          <a:ext cx="7848872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0F53F-D6AB-44E5-AA8C-89AC664F2743}">
      <dsp:nvSpPr>
        <dsp:cNvPr id="0" name=""/>
        <dsp:cNvSpPr/>
      </dsp:nvSpPr>
      <dsp:spPr>
        <a:xfrm>
          <a:off x="0" y="4032856"/>
          <a:ext cx="7848872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E99EA-F1A9-4194-A3F3-A824AE56C51B}">
      <dsp:nvSpPr>
        <dsp:cNvPr id="0" name=""/>
        <dsp:cNvSpPr/>
      </dsp:nvSpPr>
      <dsp:spPr>
        <a:xfrm>
          <a:off x="0" y="3355679"/>
          <a:ext cx="7848872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946B0-2048-456B-91A8-3FEA86B50FC8}">
      <dsp:nvSpPr>
        <dsp:cNvPr id="0" name=""/>
        <dsp:cNvSpPr/>
      </dsp:nvSpPr>
      <dsp:spPr>
        <a:xfrm>
          <a:off x="0" y="2678501"/>
          <a:ext cx="7848872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B3684-014A-45A9-A287-AD2F6A74E355}">
      <dsp:nvSpPr>
        <dsp:cNvPr id="0" name=""/>
        <dsp:cNvSpPr/>
      </dsp:nvSpPr>
      <dsp:spPr>
        <a:xfrm>
          <a:off x="0" y="2001323"/>
          <a:ext cx="7848872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C008A-8AF4-4801-AE8B-889EF813A05F}">
      <dsp:nvSpPr>
        <dsp:cNvPr id="0" name=""/>
        <dsp:cNvSpPr/>
      </dsp:nvSpPr>
      <dsp:spPr>
        <a:xfrm>
          <a:off x="0" y="1324146"/>
          <a:ext cx="7848872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0C083-00FE-4508-B045-99BF84333812}">
      <dsp:nvSpPr>
        <dsp:cNvPr id="0" name=""/>
        <dsp:cNvSpPr/>
      </dsp:nvSpPr>
      <dsp:spPr>
        <a:xfrm>
          <a:off x="0" y="646968"/>
          <a:ext cx="7848872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EF4C0-15F1-4E2F-8F87-B1E640983E70}">
      <dsp:nvSpPr>
        <dsp:cNvPr id="0" name=""/>
        <dsp:cNvSpPr/>
      </dsp:nvSpPr>
      <dsp:spPr>
        <a:xfrm>
          <a:off x="2040706" y="2037"/>
          <a:ext cx="5808165" cy="64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F77B4-E129-4985-9EEF-6FC09DCE09FB}">
      <dsp:nvSpPr>
        <dsp:cNvPr id="0" name=""/>
        <dsp:cNvSpPr/>
      </dsp:nvSpPr>
      <dsp:spPr>
        <a:xfrm>
          <a:off x="0" y="2037"/>
          <a:ext cx="2040706" cy="64493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Edad</a:t>
          </a:r>
          <a:endParaRPr lang="es-MX" sz="2000" kern="1200" dirty="0"/>
        </a:p>
      </dsp:txBody>
      <dsp:txXfrm>
        <a:off x="31489" y="33526"/>
        <a:ext cx="1977728" cy="613442"/>
      </dsp:txXfrm>
    </dsp:sp>
    <dsp:sp modelId="{8CFB43DB-2CD9-47C7-A1F4-48C17FFDEB66}">
      <dsp:nvSpPr>
        <dsp:cNvPr id="0" name=""/>
        <dsp:cNvSpPr/>
      </dsp:nvSpPr>
      <dsp:spPr>
        <a:xfrm>
          <a:off x="2040706" y="679215"/>
          <a:ext cx="5808165" cy="64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2DCDE-CB4A-414D-9171-094E89425D7F}">
      <dsp:nvSpPr>
        <dsp:cNvPr id="0" name=""/>
        <dsp:cNvSpPr/>
      </dsp:nvSpPr>
      <dsp:spPr>
        <a:xfrm>
          <a:off x="0" y="679215"/>
          <a:ext cx="2040706" cy="64493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Tipo de profesor</a:t>
          </a:r>
          <a:endParaRPr lang="es-MX" sz="2000" kern="1200" dirty="0"/>
        </a:p>
      </dsp:txBody>
      <dsp:txXfrm>
        <a:off x="31489" y="710704"/>
        <a:ext cx="1977728" cy="613442"/>
      </dsp:txXfrm>
    </dsp:sp>
    <dsp:sp modelId="{A0C62813-7951-49E2-8B1F-729122182494}">
      <dsp:nvSpPr>
        <dsp:cNvPr id="0" name=""/>
        <dsp:cNvSpPr/>
      </dsp:nvSpPr>
      <dsp:spPr>
        <a:xfrm>
          <a:off x="2040706" y="1356392"/>
          <a:ext cx="5808165" cy="64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973A7-A242-4D01-A37F-80228EDA9B81}">
      <dsp:nvSpPr>
        <dsp:cNvPr id="0" name=""/>
        <dsp:cNvSpPr/>
      </dsp:nvSpPr>
      <dsp:spPr>
        <a:xfrm>
          <a:off x="0" y="1356392"/>
          <a:ext cx="2040706" cy="64493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Inglés</a:t>
          </a:r>
          <a:endParaRPr lang="es-MX" sz="2000" kern="1200" dirty="0"/>
        </a:p>
      </dsp:txBody>
      <dsp:txXfrm>
        <a:off x="31489" y="1387881"/>
        <a:ext cx="1977728" cy="613442"/>
      </dsp:txXfrm>
    </dsp:sp>
    <dsp:sp modelId="{274233B3-0C91-4236-BCCE-FB3A762B3255}">
      <dsp:nvSpPr>
        <dsp:cNvPr id="0" name=""/>
        <dsp:cNvSpPr/>
      </dsp:nvSpPr>
      <dsp:spPr>
        <a:xfrm>
          <a:off x="2040706" y="2033570"/>
          <a:ext cx="5808165" cy="64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1E0AE-6107-4466-812E-095AB7DB030E}">
      <dsp:nvSpPr>
        <dsp:cNvPr id="0" name=""/>
        <dsp:cNvSpPr/>
      </dsp:nvSpPr>
      <dsp:spPr>
        <a:xfrm>
          <a:off x="0" y="2033570"/>
          <a:ext cx="2040706" cy="64493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Especialidad</a:t>
          </a:r>
          <a:endParaRPr lang="es-MX" sz="2000" kern="1200" dirty="0"/>
        </a:p>
      </dsp:txBody>
      <dsp:txXfrm>
        <a:off x="31489" y="2065059"/>
        <a:ext cx="1977728" cy="613442"/>
      </dsp:txXfrm>
    </dsp:sp>
    <dsp:sp modelId="{92850BC3-BC4A-4480-9B9D-E5977A820A44}">
      <dsp:nvSpPr>
        <dsp:cNvPr id="0" name=""/>
        <dsp:cNvSpPr/>
      </dsp:nvSpPr>
      <dsp:spPr>
        <a:xfrm>
          <a:off x="2040706" y="2710748"/>
          <a:ext cx="5808165" cy="64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C9147-A55C-48B3-864B-3C7F6C75C08D}">
      <dsp:nvSpPr>
        <dsp:cNvPr id="0" name=""/>
        <dsp:cNvSpPr/>
      </dsp:nvSpPr>
      <dsp:spPr>
        <a:xfrm>
          <a:off x="0" y="2710748"/>
          <a:ext cx="2040706" cy="64493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Proyecto a desarrollar</a:t>
          </a:r>
          <a:endParaRPr lang="es-MX" sz="2000" kern="1200" dirty="0"/>
        </a:p>
      </dsp:txBody>
      <dsp:txXfrm>
        <a:off x="31489" y="2742237"/>
        <a:ext cx="1977728" cy="613442"/>
      </dsp:txXfrm>
    </dsp:sp>
    <dsp:sp modelId="{2EC5B8C2-EBEC-48F4-B599-05410F4EBABA}">
      <dsp:nvSpPr>
        <dsp:cNvPr id="0" name=""/>
        <dsp:cNvSpPr/>
      </dsp:nvSpPr>
      <dsp:spPr>
        <a:xfrm>
          <a:off x="2040706" y="3387925"/>
          <a:ext cx="5808165" cy="64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0FD4B-6B1E-48BA-8661-048A562B2BED}">
      <dsp:nvSpPr>
        <dsp:cNvPr id="0" name=""/>
        <dsp:cNvSpPr/>
      </dsp:nvSpPr>
      <dsp:spPr>
        <a:xfrm>
          <a:off x="0" y="3387925"/>
          <a:ext cx="2040706" cy="64493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Transferencia de conocimiento</a:t>
          </a:r>
          <a:endParaRPr lang="es-MX" sz="2000" kern="1200" dirty="0"/>
        </a:p>
      </dsp:txBody>
      <dsp:txXfrm>
        <a:off x="31489" y="3419414"/>
        <a:ext cx="1977728" cy="613442"/>
      </dsp:txXfrm>
    </dsp:sp>
    <dsp:sp modelId="{102DAAD8-DBF7-493E-B2AD-7805D2DC4085}">
      <dsp:nvSpPr>
        <dsp:cNvPr id="0" name=""/>
        <dsp:cNvSpPr/>
      </dsp:nvSpPr>
      <dsp:spPr>
        <a:xfrm>
          <a:off x="2040706" y="4065103"/>
          <a:ext cx="5808165" cy="644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A3513-4C81-4718-8A28-8ABFC6134109}">
      <dsp:nvSpPr>
        <dsp:cNvPr id="0" name=""/>
        <dsp:cNvSpPr/>
      </dsp:nvSpPr>
      <dsp:spPr>
        <a:xfrm>
          <a:off x="0" y="4065103"/>
          <a:ext cx="2040706" cy="64493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Currículo</a:t>
          </a:r>
          <a:endParaRPr lang="es-MX" sz="2000" kern="1200" dirty="0"/>
        </a:p>
      </dsp:txBody>
      <dsp:txXfrm>
        <a:off x="31489" y="4096592"/>
        <a:ext cx="1977728" cy="613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43BD-EDD0-4DA2-BED4-F2564BC43D2F}">
      <dsp:nvSpPr>
        <dsp:cNvPr id="0" name=""/>
        <dsp:cNvSpPr/>
      </dsp:nvSpPr>
      <dsp:spPr>
        <a:xfrm>
          <a:off x="0" y="290636"/>
          <a:ext cx="7776864" cy="15197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374904" rIns="603571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altLang="es-MX" sz="14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Zonas rurales e indígenas del país tienen un gran potencial energético renovable y de eficiencia energética </a:t>
          </a:r>
          <a:endParaRPr lang="es-MX" sz="1400" kern="1200" noProof="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altLang="es-MX" sz="1400" b="0" i="0" u="none" strike="noStrike" kern="1200" cap="none" normalizeH="0" baseline="0" noProof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80% zonas rurales; 20% de población; 3.9% del PIB</a:t>
          </a:r>
          <a:endParaRPr lang="es-MX" sz="1400" kern="1200" noProof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noProof="0" dirty="0" smtClean="0">
              <a:latin typeface="+mn-lt"/>
            </a:rPr>
            <a:t>Nueva generación de jóvenes docentes en todo el país</a:t>
          </a:r>
          <a:endParaRPr lang="es-MX" sz="1400" kern="1200" noProof="0" dirty="0">
            <a:latin typeface="+mn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MX" altLang="es-MX" sz="1400" b="1" i="0" u="none" strike="noStrike" kern="120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itchFamily="34" charset="0"/>
            </a:rPr>
            <a:t>Profesores Mexicanos "convocantes" del desarrollo regional de Proyectos  </a:t>
          </a:r>
          <a:endParaRPr lang="es-MX" sz="1400" kern="1200" noProof="0" dirty="0">
            <a:latin typeface="+mn-lt"/>
          </a:endParaRPr>
        </a:p>
      </dsp:txBody>
      <dsp:txXfrm>
        <a:off x="0" y="290636"/>
        <a:ext cx="7776864" cy="1519796"/>
      </dsp:txXfrm>
    </dsp:sp>
    <dsp:sp modelId="{1FEC23AC-0B6D-4BE6-B381-57842177C651}">
      <dsp:nvSpPr>
        <dsp:cNvPr id="0" name=""/>
        <dsp:cNvSpPr/>
      </dsp:nvSpPr>
      <dsp:spPr>
        <a:xfrm>
          <a:off x="388843" y="10196"/>
          <a:ext cx="544380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/>
            <a:t>LA OPORTUNIDAD</a:t>
          </a:r>
        </a:p>
      </dsp:txBody>
      <dsp:txXfrm>
        <a:off x="416223" y="37576"/>
        <a:ext cx="5389044" cy="506120"/>
      </dsp:txXfrm>
    </dsp:sp>
    <dsp:sp modelId="{FB9D1B36-8248-4EAD-981F-495F3FDD4931}">
      <dsp:nvSpPr>
        <dsp:cNvPr id="0" name=""/>
        <dsp:cNvSpPr/>
      </dsp:nvSpPr>
      <dsp:spPr>
        <a:xfrm>
          <a:off x="0" y="2193473"/>
          <a:ext cx="7776864" cy="113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374904" rIns="603571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>
              <a:latin typeface="+mn-lt"/>
            </a:rPr>
            <a:t>Entrenamiento  Profesores,</a:t>
          </a:r>
          <a:r>
            <a:rPr lang="en-US" sz="1400" kern="1200" baseline="0" noProof="0" dirty="0">
              <a:latin typeface="+mn-lt"/>
            </a:rPr>
            <a:t>  </a:t>
          </a:r>
          <a:r>
            <a:rPr lang="en-US" sz="1400" b="1" kern="1200" baseline="0" noProof="0" dirty="0">
              <a:latin typeface="+mn-lt"/>
            </a:rPr>
            <a:t>"in situ"  </a:t>
          </a:r>
          <a:r>
            <a:rPr lang="en-US" sz="1400" kern="1200" baseline="0" noProof="0" dirty="0">
              <a:latin typeface="+mn-lt"/>
            </a:rPr>
            <a:t>en  áreas </a:t>
          </a:r>
          <a:r>
            <a:rPr lang="en-US" sz="1400" kern="1200" baseline="0" noProof="0" dirty="0" err="1">
              <a:latin typeface="+mn-lt"/>
            </a:rPr>
            <a:t>vinculadas</a:t>
          </a:r>
          <a:r>
            <a:rPr lang="en-US" sz="1400" kern="1200" baseline="0" noProof="0" dirty="0">
              <a:latin typeface="+mn-lt"/>
            </a:rPr>
            <a:t> </a:t>
          </a:r>
          <a:r>
            <a:rPr lang="en-US" sz="1400" kern="1200" baseline="0" noProof="0" dirty="0" smtClean="0">
              <a:latin typeface="+mn-lt"/>
            </a:rPr>
            <a:t>al </a:t>
          </a:r>
          <a:r>
            <a:rPr lang="en-US" sz="1400" kern="1200" baseline="0" noProof="0" dirty="0" err="1" smtClean="0">
              <a:latin typeface="+mn-lt"/>
            </a:rPr>
            <a:t>desarrollo</a:t>
          </a:r>
          <a:r>
            <a:rPr lang="en-US" sz="1400" kern="1200" baseline="0" noProof="0" dirty="0" smtClean="0">
              <a:latin typeface="+mn-lt"/>
            </a:rPr>
            <a:t> </a:t>
          </a:r>
          <a:r>
            <a:rPr lang="en-US" sz="1400" kern="1200" baseline="0" noProof="0" dirty="0" err="1" smtClean="0">
              <a:latin typeface="+mn-lt"/>
            </a:rPr>
            <a:t>sustentable</a:t>
          </a:r>
          <a:endParaRPr lang="en-US" sz="1400" kern="1200" noProof="0" dirty="0">
            <a:latin typeface="+mn-lt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s-MX" sz="1400" b="1" i="0" u="none" strike="noStrike" kern="1200" cap="none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itchFamily="34" charset="0"/>
            </a:rPr>
            <a:t>Desarrollo de proyectos renovables/eficiencia energética</a:t>
          </a:r>
          <a:endParaRPr kumimoji="0" lang="en-US" altLang="es-MX" sz="1400" b="0" i="0" u="none" strike="noStrike" kern="1200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altLang="es-MX" sz="14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Vinculación directa con comunidades </a:t>
          </a:r>
          <a:r>
            <a:rPr kumimoji="0" lang="en-US" altLang="es-MX" sz="14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rurales e indígenas</a:t>
          </a:r>
          <a:endParaRPr kumimoji="0" lang="en-US" altLang="es-MX" sz="1400" b="0" i="0" u="none" strike="noStrike" kern="1200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>
        <a:off x="0" y="2193473"/>
        <a:ext cx="7776864" cy="1137150"/>
      </dsp:txXfrm>
    </dsp:sp>
    <dsp:sp modelId="{1B9F8B4E-03E0-4338-A687-AE4AD4EC7BBC}">
      <dsp:nvSpPr>
        <dsp:cNvPr id="0" name=""/>
        <dsp:cNvSpPr/>
      </dsp:nvSpPr>
      <dsp:spPr>
        <a:xfrm>
          <a:off x="388843" y="1913033"/>
          <a:ext cx="544380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/>
            <a:t>EL PROGRAMA</a:t>
          </a:r>
        </a:p>
      </dsp:txBody>
      <dsp:txXfrm>
        <a:off x="416223" y="1940413"/>
        <a:ext cx="5389044" cy="506120"/>
      </dsp:txXfrm>
    </dsp:sp>
    <dsp:sp modelId="{F02E25DA-18A0-4B01-A559-4BCB4D882D0B}">
      <dsp:nvSpPr>
        <dsp:cNvPr id="0" name=""/>
        <dsp:cNvSpPr/>
      </dsp:nvSpPr>
      <dsp:spPr>
        <a:xfrm>
          <a:off x="0" y="3711099"/>
          <a:ext cx="7776864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571" tIns="374904" rIns="60357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noProof="0" dirty="0">
              <a:latin typeface="+mn-lt"/>
            </a:rPr>
            <a:t> Vinculación práctica entre Academia - Industria - Innovación</a:t>
          </a:r>
          <a:endParaRPr lang="en-US" sz="1400" kern="1200" noProof="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>
              <a:latin typeface="+mn-lt"/>
            </a:rPr>
            <a:t> Impulso de mercado de </a:t>
          </a:r>
          <a:r>
            <a:rPr lang="en-US" sz="1400" kern="1200" noProof="0" dirty="0" err="1" smtClean="0">
              <a:latin typeface="+mn-lt"/>
            </a:rPr>
            <a:t>capitales</a:t>
          </a:r>
          <a:r>
            <a:rPr lang="en-US" sz="1400" kern="1200" noProof="0" dirty="0" smtClean="0">
              <a:latin typeface="+mn-lt"/>
            </a:rPr>
            <a:t> </a:t>
          </a:r>
          <a:r>
            <a:rPr lang="en-US" sz="1400" kern="1200" noProof="0" dirty="0" err="1" smtClean="0">
              <a:latin typeface="+mn-lt"/>
            </a:rPr>
            <a:t>internacionales</a:t>
          </a:r>
          <a:r>
            <a:rPr lang="en-US" sz="1400" kern="1200" noProof="0" dirty="0" smtClean="0">
              <a:latin typeface="+mn-lt"/>
            </a:rPr>
            <a:t>  y  </a:t>
          </a:r>
          <a:r>
            <a:rPr lang="en-US" sz="1400" kern="1200" noProof="0" dirty="0" err="1" smtClean="0">
              <a:latin typeface="+mn-lt"/>
            </a:rPr>
            <a:t>vinculación</a:t>
          </a:r>
          <a:r>
            <a:rPr lang="en-US" sz="1400" kern="1200" noProof="0" dirty="0" smtClean="0">
              <a:latin typeface="+mn-lt"/>
            </a:rPr>
            <a:t> </a:t>
          </a:r>
          <a:r>
            <a:rPr lang="en-US" sz="1400" kern="1200" noProof="0" dirty="0" smtClean="0">
              <a:latin typeface="+mn-lt"/>
            </a:rPr>
            <a:t>con </a:t>
          </a:r>
          <a:r>
            <a:rPr lang="en-US" sz="1400" kern="1200" noProof="0" dirty="0">
              <a:latin typeface="+mn-lt"/>
            </a:rPr>
            <a:t>docentes mexicanos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en-US" altLang="es-MX" sz="1400" b="0" i="0" u="none" strike="noStrike" kern="1200" cap="none" normalizeH="0" baseline="0" noProof="0" dirty="0" smtClean="0">
            <a:ln>
              <a:noFill/>
            </a:ln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>
        <a:off x="0" y="3711099"/>
        <a:ext cx="7776864" cy="1316700"/>
      </dsp:txXfrm>
    </dsp:sp>
    <dsp:sp modelId="{50715A57-AD7F-4EFD-B34B-B9493EB5DECE}">
      <dsp:nvSpPr>
        <dsp:cNvPr id="0" name=""/>
        <dsp:cNvSpPr/>
      </dsp:nvSpPr>
      <dsp:spPr>
        <a:xfrm>
          <a:off x="388843" y="3433223"/>
          <a:ext cx="544380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/>
            <a:t>LOS </a:t>
          </a:r>
          <a:r>
            <a:rPr lang="en-US" sz="1400" kern="1200" noProof="0" dirty="0" smtClean="0"/>
            <a:t>PRODUCTOS</a:t>
          </a:r>
          <a:endParaRPr lang="en-US" sz="1400" kern="1200" noProof="0" dirty="0"/>
        </a:p>
      </dsp:txBody>
      <dsp:txXfrm>
        <a:off x="416223" y="3460603"/>
        <a:ext cx="5389044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0151-222C-4456-875C-65E8FB59B873}">
      <dsp:nvSpPr>
        <dsp:cNvPr id="0" name=""/>
        <dsp:cNvSpPr/>
      </dsp:nvSpPr>
      <dsp:spPr>
        <a:xfrm>
          <a:off x="3283" y="1153886"/>
          <a:ext cx="2871527" cy="114861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Existen más de </a:t>
          </a:r>
          <a:r>
            <a:rPr lang="es-MX" sz="1200" b="1" kern="1200" dirty="0" smtClean="0"/>
            <a:t>745,000 universitarios </a:t>
          </a:r>
          <a:r>
            <a:rPr lang="es-MX" sz="1200" kern="1200" dirty="0" smtClean="0"/>
            <a:t>en las carreras </a:t>
          </a:r>
          <a:r>
            <a:rPr lang="es-MX" sz="1200" b="1" kern="1200" dirty="0" smtClean="0"/>
            <a:t>de ingeniería y tecnología</a:t>
          </a:r>
          <a:endParaRPr lang="es-MX" sz="1200" b="1" kern="1200" dirty="0"/>
        </a:p>
      </dsp:txBody>
      <dsp:txXfrm>
        <a:off x="3283" y="1153886"/>
        <a:ext cx="2584374" cy="1148611"/>
      </dsp:txXfrm>
    </dsp:sp>
    <dsp:sp modelId="{4D1875CF-3E3B-4BB3-8BE4-5AD3ECCD51DD}">
      <dsp:nvSpPr>
        <dsp:cNvPr id="0" name=""/>
        <dsp:cNvSpPr/>
      </dsp:nvSpPr>
      <dsp:spPr>
        <a:xfrm>
          <a:off x="2300506" y="1153886"/>
          <a:ext cx="2871527" cy="11486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México</a:t>
          </a:r>
          <a:r>
            <a:rPr lang="es-MX" sz="1200" kern="1200" dirty="0" smtClean="0"/>
            <a:t> es el centro de </a:t>
          </a:r>
          <a:r>
            <a:rPr lang="es-MX" sz="1200" b="1" kern="1200" dirty="0" smtClean="0"/>
            <a:t>talento en ingeniería </a:t>
          </a:r>
          <a:r>
            <a:rPr lang="es-MX" sz="1200" kern="1200" dirty="0" smtClean="0"/>
            <a:t>más importante de las Américas</a:t>
          </a:r>
          <a:endParaRPr lang="es-MX" sz="1200" kern="1200" dirty="0"/>
        </a:p>
      </dsp:txBody>
      <dsp:txXfrm>
        <a:off x="2874812" y="1153886"/>
        <a:ext cx="1722916" cy="1148611"/>
      </dsp:txXfrm>
    </dsp:sp>
    <dsp:sp modelId="{F5B7171C-F38D-4AFA-AD7D-3EDB1388484E}">
      <dsp:nvSpPr>
        <dsp:cNvPr id="0" name=""/>
        <dsp:cNvSpPr/>
      </dsp:nvSpPr>
      <dsp:spPr>
        <a:xfrm>
          <a:off x="4597728" y="1153886"/>
          <a:ext cx="2871527" cy="11486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Al año se gradúan 114,000 estudiantes de ingeniería y tecnología</a:t>
          </a:r>
          <a:r>
            <a:rPr lang="es-MX" sz="1200" kern="1200" dirty="0" smtClean="0"/>
            <a:t> (más de 3  veces los egresados per cápita de los E.U.A)</a:t>
          </a:r>
          <a:endParaRPr lang="es-MX" sz="1200" kern="1200" dirty="0"/>
        </a:p>
      </dsp:txBody>
      <dsp:txXfrm>
        <a:off x="5172034" y="1153886"/>
        <a:ext cx="1722916" cy="1148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4DF4E-7B9D-4C49-ACBE-5820F260C611}">
      <dsp:nvSpPr>
        <dsp:cNvPr id="0" name=""/>
        <dsp:cNvSpPr/>
      </dsp:nvSpPr>
      <dsp:spPr>
        <a:xfrm>
          <a:off x="399725" y="1252479"/>
          <a:ext cx="3864013" cy="2763268"/>
        </a:xfrm>
        <a:prstGeom prst="rect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0C0158-C657-40F8-9722-D0F87B2BC08B}">
      <dsp:nvSpPr>
        <dsp:cNvPr id="0" name=""/>
        <dsp:cNvSpPr/>
      </dsp:nvSpPr>
      <dsp:spPr>
        <a:xfrm>
          <a:off x="515201" y="1357696"/>
          <a:ext cx="1794323" cy="2998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 los últimos diez años la </a:t>
          </a:r>
          <a:r>
            <a:rPr lang="es-MX" sz="1800" kern="1200" dirty="0" smtClean="0"/>
            <a:t>productividad ha crecido un 5,8% anual en </a:t>
          </a:r>
          <a:r>
            <a:rPr lang="es-MX" sz="1800" kern="1200" dirty="0" smtClean="0"/>
            <a:t>el sector empresarial moderno (global, exportador, innovador)</a:t>
          </a:r>
          <a:endParaRPr lang="es-MX" sz="1800" kern="1200" dirty="0"/>
        </a:p>
      </dsp:txBody>
      <dsp:txXfrm>
        <a:off x="515201" y="1357696"/>
        <a:ext cx="1794323" cy="2998106"/>
      </dsp:txXfrm>
    </dsp:sp>
    <dsp:sp modelId="{9EB509A0-8E22-485C-8EFF-52C68B0B4F9C}">
      <dsp:nvSpPr>
        <dsp:cNvPr id="0" name=""/>
        <dsp:cNvSpPr/>
      </dsp:nvSpPr>
      <dsp:spPr>
        <a:xfrm>
          <a:off x="2349497" y="1357696"/>
          <a:ext cx="1794323" cy="2998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i="0" kern="1200" dirty="0" smtClean="0"/>
            <a:t>En el resto del país la </a:t>
          </a:r>
          <a:r>
            <a:rPr lang="es-MX" sz="1800" b="0" i="0" kern="1200" dirty="0" smtClean="0"/>
            <a:t>productividad disminuyó </a:t>
          </a:r>
          <a:r>
            <a:rPr lang="es-MX" sz="1800" kern="1200" dirty="0" smtClean="0"/>
            <a:t>6.5% anual </a:t>
          </a:r>
          <a:r>
            <a:rPr lang="es-MX" sz="1800" kern="1200" dirty="0" smtClean="0"/>
            <a:t>en la economía desconectada con mercados globales, incluido zonas rurales</a:t>
          </a:r>
          <a:endParaRPr lang="es-MX" sz="1800" kern="1200" dirty="0"/>
        </a:p>
      </dsp:txBody>
      <dsp:txXfrm>
        <a:off x="2349497" y="1357696"/>
        <a:ext cx="1794323" cy="2998106"/>
      </dsp:txXfrm>
    </dsp:sp>
    <dsp:sp modelId="{199AB308-30CA-4BD5-AC65-AE557831E351}">
      <dsp:nvSpPr>
        <dsp:cNvPr id="0" name=""/>
        <dsp:cNvSpPr/>
      </dsp:nvSpPr>
      <dsp:spPr>
        <a:xfrm>
          <a:off x="0" y="828094"/>
          <a:ext cx="755037" cy="755037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FE08B-3EE5-4B2A-B226-B0C3C532B803}">
      <dsp:nvSpPr>
        <dsp:cNvPr id="0" name=""/>
        <dsp:cNvSpPr/>
      </dsp:nvSpPr>
      <dsp:spPr>
        <a:xfrm>
          <a:off x="3730771" y="1099615"/>
          <a:ext cx="710623" cy="243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BAEB74-A556-441D-A194-A9EF2752126B}">
      <dsp:nvSpPr>
        <dsp:cNvPr id="0" name=""/>
        <dsp:cNvSpPr/>
      </dsp:nvSpPr>
      <dsp:spPr>
        <a:xfrm>
          <a:off x="2284937" y="1433932"/>
          <a:ext cx="8882" cy="2356358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051F1-CB9E-46B4-90AF-55B8FF1253A0}">
      <dsp:nvSpPr>
        <dsp:cNvPr id="0" name=""/>
        <dsp:cNvSpPr/>
      </dsp:nvSpPr>
      <dsp:spPr>
        <a:xfrm>
          <a:off x="2410558" y="1774785"/>
          <a:ext cx="1947634" cy="15212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UNIVERSIDADES</a:t>
          </a:r>
          <a:endParaRPr lang="es-MX" sz="17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84819" y="1849046"/>
        <a:ext cx="1799112" cy="1372722"/>
      </dsp:txXfrm>
    </dsp:sp>
    <dsp:sp modelId="{1B864A74-2C2A-4F8C-8EAD-6EBEC772C1E7}">
      <dsp:nvSpPr>
        <dsp:cNvPr id="0" name=""/>
        <dsp:cNvSpPr/>
      </dsp:nvSpPr>
      <dsp:spPr>
        <a:xfrm rot="16200000">
          <a:off x="3006818" y="1397227"/>
          <a:ext cx="755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11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3F50C-819A-4C60-9903-D91EA50E2874}">
      <dsp:nvSpPr>
        <dsp:cNvPr id="0" name=""/>
        <dsp:cNvSpPr/>
      </dsp:nvSpPr>
      <dsp:spPr>
        <a:xfrm>
          <a:off x="2554571" y="435"/>
          <a:ext cx="1659608" cy="1019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Equipo experto en negocios</a:t>
          </a:r>
          <a:endParaRPr lang="es-MX" sz="17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604326" y="50190"/>
        <a:ext cx="1560098" cy="919724"/>
      </dsp:txXfrm>
    </dsp:sp>
    <dsp:sp modelId="{D0F225E8-C8DF-463B-9EF5-6B89ACA76A54}">
      <dsp:nvSpPr>
        <dsp:cNvPr id="0" name=""/>
        <dsp:cNvSpPr/>
      </dsp:nvSpPr>
      <dsp:spPr>
        <a:xfrm rot="5400000">
          <a:off x="3006818" y="3673588"/>
          <a:ext cx="755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11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986DE-2A11-4C7E-B151-384A476B1430}">
      <dsp:nvSpPr>
        <dsp:cNvPr id="0" name=""/>
        <dsp:cNvSpPr/>
      </dsp:nvSpPr>
      <dsp:spPr>
        <a:xfrm>
          <a:off x="2626580" y="4051146"/>
          <a:ext cx="1515590" cy="1019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Comunidades</a:t>
          </a:r>
          <a:endParaRPr lang="es-MX" sz="17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676335" y="4100901"/>
        <a:ext cx="1416080" cy="919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E11A3-39CE-49C0-8A96-619AD9891F11}">
      <dsp:nvSpPr>
        <dsp:cNvPr id="0" name=""/>
        <dsp:cNvSpPr/>
      </dsp:nvSpPr>
      <dsp:spPr>
        <a:xfrm rot="5400000">
          <a:off x="372351" y="1602369"/>
          <a:ext cx="1100561" cy="18313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3A108-B33C-4BFA-9A29-9A16D0943134}">
      <dsp:nvSpPr>
        <dsp:cNvPr id="0" name=""/>
        <dsp:cNvSpPr/>
      </dsp:nvSpPr>
      <dsp:spPr>
        <a:xfrm>
          <a:off x="188639" y="2149536"/>
          <a:ext cx="1653316" cy="144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INDI </a:t>
          </a:r>
          <a:r>
            <a:rPr lang="es-MX" sz="1700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Fund</a:t>
          </a: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-Universidades y Tecnológicos enlazando proyectos</a:t>
          </a:r>
          <a:endParaRPr lang="es-MX" sz="1700" kern="1200" baseline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88639" y="2149536"/>
        <a:ext cx="1653316" cy="1449228"/>
      </dsp:txXfrm>
    </dsp:sp>
    <dsp:sp modelId="{34F4AB03-C598-4A69-87C3-4BA99AD72CEC}">
      <dsp:nvSpPr>
        <dsp:cNvPr id="0" name=""/>
        <dsp:cNvSpPr/>
      </dsp:nvSpPr>
      <dsp:spPr>
        <a:xfrm>
          <a:off x="1530009" y="1467546"/>
          <a:ext cx="311946" cy="31194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8E3B1-639D-445D-BAAA-CD5A7D6F2A78}">
      <dsp:nvSpPr>
        <dsp:cNvPr id="0" name=""/>
        <dsp:cNvSpPr/>
      </dsp:nvSpPr>
      <dsp:spPr>
        <a:xfrm rot="5400000">
          <a:off x="2396333" y="1101533"/>
          <a:ext cx="1100561" cy="18313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E1041-A495-46FB-80F3-9F1CEC6F5F24}">
      <dsp:nvSpPr>
        <dsp:cNvPr id="0" name=""/>
        <dsp:cNvSpPr/>
      </dsp:nvSpPr>
      <dsp:spPr>
        <a:xfrm>
          <a:off x="2212622" y="1648700"/>
          <a:ext cx="1653316" cy="144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Desarrollando </a:t>
          </a: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proyectos concretos </a:t>
          </a: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por </a:t>
          </a: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Universidad y Tecnológico</a:t>
          </a:r>
          <a:endParaRPr lang="es-MX" sz="1700" kern="1200" baseline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2212622" y="1648700"/>
        <a:ext cx="1653316" cy="1449228"/>
      </dsp:txXfrm>
    </dsp:sp>
    <dsp:sp modelId="{A548F8E2-28EA-44ED-BCA4-1F692D9E754A}">
      <dsp:nvSpPr>
        <dsp:cNvPr id="0" name=""/>
        <dsp:cNvSpPr/>
      </dsp:nvSpPr>
      <dsp:spPr>
        <a:xfrm>
          <a:off x="3553992" y="966710"/>
          <a:ext cx="311946" cy="31194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5189F-B4FF-4FCC-8795-3843BB0AA2D0}">
      <dsp:nvSpPr>
        <dsp:cNvPr id="0" name=""/>
        <dsp:cNvSpPr/>
      </dsp:nvSpPr>
      <dsp:spPr>
        <a:xfrm rot="5400000">
          <a:off x="4420315" y="600696"/>
          <a:ext cx="1100561" cy="18313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5809F-BB98-41F3-B3F1-DD8357E674AA}">
      <dsp:nvSpPr>
        <dsp:cNvPr id="0" name=""/>
        <dsp:cNvSpPr/>
      </dsp:nvSpPr>
      <dsp:spPr>
        <a:xfrm>
          <a:off x="4236604" y="1147863"/>
          <a:ext cx="1653316" cy="144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Cada profesor tiene su propio proyecto, sino es así,  será asignado a un proyecto de INDI </a:t>
          </a:r>
          <a:r>
            <a:rPr lang="es-MX" sz="1700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Fund</a:t>
          </a:r>
          <a:endParaRPr lang="es-MX" sz="1700" kern="1200" baseline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4236604" y="1147863"/>
        <a:ext cx="1653316" cy="1449228"/>
      </dsp:txXfrm>
    </dsp:sp>
    <dsp:sp modelId="{EFDD0114-0231-4F28-8F1C-A71D7809935E}">
      <dsp:nvSpPr>
        <dsp:cNvPr id="0" name=""/>
        <dsp:cNvSpPr/>
      </dsp:nvSpPr>
      <dsp:spPr>
        <a:xfrm>
          <a:off x="5577974" y="465873"/>
          <a:ext cx="311946" cy="31194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F3FFF-CC97-43EF-8CF0-4917C193DDB0}">
      <dsp:nvSpPr>
        <dsp:cNvPr id="0" name=""/>
        <dsp:cNvSpPr/>
      </dsp:nvSpPr>
      <dsp:spPr>
        <a:xfrm rot="5400000">
          <a:off x="6444297" y="99860"/>
          <a:ext cx="1100561" cy="183130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D3A6B-EA66-44C8-925B-2CB75D53A9AA}">
      <dsp:nvSpPr>
        <dsp:cNvPr id="0" name=""/>
        <dsp:cNvSpPr/>
      </dsp:nvSpPr>
      <dsp:spPr>
        <a:xfrm>
          <a:off x="6260586" y="647027"/>
          <a:ext cx="1653316" cy="144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Plataforma</a:t>
          </a:r>
          <a:r>
            <a:rPr lang="en-US" sz="1700" b="1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  <a:r>
            <a:rPr lang="en-US" sz="1700" b="1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electrónica</a:t>
          </a:r>
          <a:r>
            <a:rPr lang="en-US" sz="1700" b="1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</a:t>
          </a:r>
          <a:r>
            <a:rPr lang="en-US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e </a:t>
          </a:r>
          <a:r>
            <a:rPr lang="en-US" sz="1700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inventario</a:t>
          </a:r>
          <a:r>
            <a:rPr lang="en-US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 de </a:t>
          </a:r>
          <a:r>
            <a:rPr lang="en-US" sz="1700" kern="1200" baseline="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renovables</a:t>
          </a:r>
          <a:r>
            <a:rPr lang="en-US" sz="1700" kern="1200" baseline="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.</a:t>
          </a:r>
          <a:endParaRPr lang="es-MX" sz="1700" kern="1200" baseline="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6260586" y="647027"/>
        <a:ext cx="1653316" cy="1449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69D7A-DD30-4627-B034-F31E93E7ED0F}">
      <dsp:nvSpPr>
        <dsp:cNvPr id="0" name=""/>
        <dsp:cNvSpPr/>
      </dsp:nvSpPr>
      <dsp:spPr>
        <a:xfrm>
          <a:off x="0" y="0"/>
          <a:ext cx="8229600" cy="65371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Potencial de energía Solar, biomasa, biocombustibles y eólica.</a:t>
          </a:r>
          <a:endParaRPr lang="es-MX" sz="1400" kern="1200" dirty="0"/>
        </a:p>
      </dsp:txBody>
      <dsp:txXfrm>
        <a:off x="31912" y="31912"/>
        <a:ext cx="8165776" cy="589888"/>
      </dsp:txXfrm>
    </dsp:sp>
    <dsp:sp modelId="{B7373A57-1A60-4637-8A91-F8E0CD5EF780}">
      <dsp:nvSpPr>
        <dsp:cNvPr id="0" name=""/>
        <dsp:cNvSpPr/>
      </dsp:nvSpPr>
      <dsp:spPr>
        <a:xfrm>
          <a:off x="0" y="766491"/>
          <a:ext cx="8229600" cy="12546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7149"/>
                <a:satOff val="-8261"/>
                <a:lumOff val="11473"/>
                <a:alphaOff val="0"/>
              </a:schemeClr>
            </a:gs>
            <a:gs pos="100000">
              <a:schemeClr val="accent1">
                <a:shade val="80000"/>
                <a:hueOff val="67149"/>
                <a:satOff val="-8261"/>
                <a:lumOff val="1147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67149"/>
              <a:satOff val="-8261"/>
              <a:lumOff val="11473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cs typeface="Times New Roman" pitchFamily="18" charset="0"/>
            </a:rPr>
            <a:t>Baja California ha sido exportador de energía limpia durante más de 30 años (estudio de caso Stanford / UABC). La  Universidad Autónoma de Baja California cuenta con  la </a:t>
          </a:r>
          <a:r>
            <a:rPr lang="es-MX" sz="1400" kern="1200" dirty="0" smtClean="0"/>
            <a:t>Ingeniería en Fuentes de Energía Renovable y la Maestría en Desarrollo Sustentable y Globalización, Maestría en Economía del Medio Ambiente y Recursos Naturales. Doctorado en Desarrollo Sustentable y Globalización</a:t>
          </a:r>
          <a:r>
            <a:rPr lang="es-MX" sz="1400" kern="1200" dirty="0" smtClean="0">
              <a:cs typeface="Times New Roman" pitchFamily="18" charset="0"/>
            </a:rPr>
            <a:t> </a:t>
          </a:r>
          <a:endParaRPr lang="en-IN" sz="1400" kern="1200" dirty="0" smtClean="0">
            <a:cs typeface="Times New Roman" pitchFamily="18" charset="0"/>
          </a:endParaRPr>
        </a:p>
      </dsp:txBody>
      <dsp:txXfrm>
        <a:off x="61245" y="827736"/>
        <a:ext cx="8107110" cy="1132115"/>
      </dsp:txXfrm>
    </dsp:sp>
    <dsp:sp modelId="{7E90125C-6155-41B6-9F13-18AA5CB33180}">
      <dsp:nvSpPr>
        <dsp:cNvPr id="0" name=""/>
        <dsp:cNvSpPr/>
      </dsp:nvSpPr>
      <dsp:spPr>
        <a:xfrm>
          <a:off x="0" y="2130537"/>
          <a:ext cx="8229600" cy="12546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34299"/>
                <a:satOff val="-16523"/>
                <a:lumOff val="22947"/>
                <a:alphaOff val="0"/>
              </a:schemeClr>
            </a:gs>
            <a:gs pos="100000">
              <a:schemeClr val="accent1">
                <a:shade val="80000"/>
                <a:hueOff val="134299"/>
                <a:satOff val="-16523"/>
                <a:lumOff val="2294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134299"/>
              <a:satOff val="-16523"/>
              <a:lumOff val="2294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cs typeface="Times New Roman" pitchFamily="18" charset="0"/>
            </a:rPr>
            <a:t>Más de 20 universidades de alta calidad de Sonora han atraído una gran afluencia de estudiantes de los estados mexicanos vecinos y de países como  China, Francia, Italia, Grecia y Alemania. Existe uno de los Centros Sustentables más antiguos de México en Sonora. Sinaloa es el 3 º  lugar  de exploración más grande de las universidad estatales de México, en una variedad de proyectos de biodiesel.</a:t>
          </a:r>
          <a:endParaRPr lang="en-IN" sz="1400" kern="1200" dirty="0" smtClean="0"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 smtClean="0"/>
        </a:p>
      </dsp:txBody>
      <dsp:txXfrm>
        <a:off x="61245" y="2191782"/>
        <a:ext cx="8107110" cy="1132115"/>
      </dsp:txXfrm>
    </dsp:sp>
    <dsp:sp modelId="{2EDB873F-6039-4E7B-89F7-49392C8C4FC0}">
      <dsp:nvSpPr>
        <dsp:cNvPr id="0" name=""/>
        <dsp:cNvSpPr/>
      </dsp:nvSpPr>
      <dsp:spPr>
        <a:xfrm>
          <a:off x="0" y="3494582"/>
          <a:ext cx="8229600" cy="12546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01448"/>
                <a:satOff val="-24784"/>
                <a:lumOff val="34420"/>
                <a:alphaOff val="0"/>
              </a:schemeClr>
            </a:gs>
            <a:gs pos="100000">
              <a:schemeClr val="accent1">
                <a:shade val="80000"/>
                <a:hueOff val="201448"/>
                <a:satOff val="-24784"/>
                <a:lumOff val="3442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201448"/>
              <a:satOff val="-24784"/>
              <a:lumOff val="3442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La Universidad Autónoma de Nuevo León ofrece Maestría y Doctorado en Ciencias Sociales, se centra en el Desarrollo Sustentable, Maestría en Ingeniería Ambiental , Doctor en Ciencias con orientación en Gestión de Recursos Naturales y la Ingeniería en Manejo de Recursos Naturales. </a:t>
          </a:r>
          <a:r>
            <a:rPr lang="en-US" sz="1400" kern="1200" dirty="0" smtClean="0"/>
            <a:t>La U</a:t>
          </a:r>
          <a:r>
            <a:rPr lang="es-MX" sz="1400" b="0" kern="1200" dirty="0" err="1" smtClean="0"/>
            <a:t>niversidad</a:t>
          </a:r>
          <a:r>
            <a:rPr lang="es-MX" sz="1400" b="0" kern="1200" dirty="0" smtClean="0"/>
            <a:t> Autónoma de Tamaulipas ofrece la </a:t>
          </a:r>
          <a:r>
            <a:rPr lang="es-MX" sz="1400" kern="1200" dirty="0" smtClean="0"/>
            <a:t>Ingeniería en Ciencias Ambientales.  La Universidad de Coahuila ofrece la Maestría en Ciencias de la Ingeniería</a:t>
          </a:r>
          <a:endParaRPr lang="es-MX" sz="1400" kern="1200" dirty="0"/>
        </a:p>
      </dsp:txBody>
      <dsp:txXfrm>
        <a:off x="61245" y="3555827"/>
        <a:ext cx="8107110" cy="11321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E7975-EDD5-4FCC-9FF5-4B9F5C97FDC6}">
      <dsp:nvSpPr>
        <dsp:cNvPr id="0" name=""/>
        <dsp:cNvSpPr/>
      </dsp:nvSpPr>
      <dsp:spPr>
        <a:xfrm>
          <a:off x="0" y="15234"/>
          <a:ext cx="7931224" cy="8057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Potencial en  biomasa, hidroeléctrica, solar, geotérmica y biocombustibles</a:t>
          </a:r>
          <a:r>
            <a:rPr lang="en-US" sz="1600" kern="1200" dirty="0" smtClean="0"/>
            <a:t>.</a:t>
          </a:r>
          <a:endParaRPr lang="es-MX" sz="1600" kern="1200" dirty="0"/>
        </a:p>
      </dsp:txBody>
      <dsp:txXfrm>
        <a:off x="39331" y="54565"/>
        <a:ext cx="7852562" cy="727038"/>
      </dsp:txXfrm>
    </dsp:sp>
    <dsp:sp modelId="{2438F2AD-84D3-473E-AA19-0C4DAF6D0291}">
      <dsp:nvSpPr>
        <dsp:cNvPr id="0" name=""/>
        <dsp:cNvSpPr/>
      </dsp:nvSpPr>
      <dsp:spPr>
        <a:xfrm>
          <a:off x="0" y="823166"/>
          <a:ext cx="7931224" cy="8057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2055"/>
                <a:satOff val="-9077"/>
                <a:lumOff val="16789"/>
                <a:alphaOff val="0"/>
              </a:schemeClr>
            </a:gs>
            <a:gs pos="100000">
              <a:schemeClr val="accent1">
                <a:shade val="50000"/>
                <a:hueOff val="72055"/>
                <a:satOff val="-9077"/>
                <a:lumOff val="1678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72055"/>
              <a:satOff val="-9077"/>
              <a:lumOff val="1678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Logística estratégica para los mercados nacionales e internacionales: 19 almacenes de etanol y facilidades logísticas. Potencial de distribución de 498 millones de litros de etanol por año (SENER 2013)</a:t>
          </a:r>
          <a:endParaRPr lang="en-US" sz="1600" kern="1200" dirty="0"/>
        </a:p>
      </dsp:txBody>
      <dsp:txXfrm>
        <a:off x="39331" y="862497"/>
        <a:ext cx="7852562" cy="727038"/>
      </dsp:txXfrm>
    </dsp:sp>
    <dsp:sp modelId="{140E009C-5DA1-47D0-ADBE-784FF352B86F}">
      <dsp:nvSpPr>
        <dsp:cNvPr id="0" name=""/>
        <dsp:cNvSpPr/>
      </dsp:nvSpPr>
      <dsp:spPr>
        <a:xfrm>
          <a:off x="0" y="1684235"/>
          <a:ext cx="7931224" cy="8057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111"/>
                <a:satOff val="-18155"/>
                <a:lumOff val="33577"/>
                <a:alphaOff val="0"/>
              </a:schemeClr>
            </a:gs>
            <a:gs pos="100000">
              <a:schemeClr val="accent1">
                <a:shade val="50000"/>
                <a:hueOff val="144111"/>
                <a:satOff val="-18155"/>
                <a:lumOff val="3357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144111"/>
              <a:satOff val="-18155"/>
              <a:lumOff val="3357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Proyectos hidráulicos en estos cuatro estados (Michoacán, Hidalgo, Estado de México y San Luis Potosí</a:t>
          </a:r>
          <a:r>
            <a:rPr lang="en-US" sz="1400" kern="1200" dirty="0" smtClean="0"/>
            <a:t>). </a:t>
          </a:r>
          <a:r>
            <a:rPr lang="en-US" sz="1400" kern="1200" dirty="0" err="1" smtClean="0"/>
            <a:t>Proyectos</a:t>
          </a:r>
          <a:r>
            <a:rPr lang="en-US" sz="1400" kern="1200" dirty="0" smtClean="0"/>
            <a:t> de </a:t>
          </a:r>
          <a:r>
            <a:rPr lang="en-US" sz="1400" kern="1200" dirty="0" err="1" smtClean="0"/>
            <a:t>energía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eólica</a:t>
          </a:r>
          <a:r>
            <a:rPr lang="en-US" sz="1400" kern="1200" dirty="0" smtClean="0"/>
            <a:t> y solar en San Luis Potosí. </a:t>
          </a:r>
          <a:endParaRPr lang="en-US" sz="1400" kern="1200" dirty="0"/>
        </a:p>
      </dsp:txBody>
      <dsp:txXfrm>
        <a:off x="39331" y="1723566"/>
        <a:ext cx="7852562" cy="727038"/>
      </dsp:txXfrm>
    </dsp:sp>
    <dsp:sp modelId="{14A702B5-5D1A-43A6-9574-9DCF243D04EB}">
      <dsp:nvSpPr>
        <dsp:cNvPr id="0" name=""/>
        <dsp:cNvSpPr/>
      </dsp:nvSpPr>
      <dsp:spPr>
        <a:xfrm>
          <a:off x="0" y="2518736"/>
          <a:ext cx="7931224" cy="8057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16166"/>
                <a:satOff val="-27232"/>
                <a:lumOff val="50366"/>
                <a:alphaOff val="0"/>
              </a:schemeClr>
            </a:gs>
            <a:gs pos="100000">
              <a:schemeClr val="accent1">
                <a:shade val="50000"/>
                <a:hueOff val="216166"/>
                <a:satOff val="-27232"/>
                <a:lumOff val="5036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216166"/>
              <a:satOff val="-27232"/>
              <a:lumOff val="5036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</a:rPr>
            <a:t>Proyectos</a:t>
          </a:r>
          <a:r>
            <a:rPr lang="en-US" sz="1400" kern="1200" dirty="0" smtClean="0">
              <a:solidFill>
                <a:schemeClr val="tx1"/>
              </a:solidFill>
            </a:rPr>
            <a:t> de </a:t>
          </a:r>
          <a:r>
            <a:rPr lang="en-US" sz="1400" kern="1200" dirty="0" err="1" smtClean="0">
              <a:solidFill>
                <a:schemeClr val="tx1"/>
              </a:solidFill>
            </a:rPr>
            <a:t>energía</a:t>
          </a:r>
          <a:r>
            <a:rPr lang="en-US" sz="1400" kern="1200" dirty="0" smtClean="0">
              <a:solidFill>
                <a:schemeClr val="tx1"/>
              </a:solidFill>
            </a:rPr>
            <a:t> </a:t>
          </a:r>
          <a:r>
            <a:rPr lang="en-US" sz="1400" kern="1200" dirty="0" err="1" smtClean="0">
              <a:solidFill>
                <a:schemeClr val="tx1"/>
              </a:solidFill>
            </a:rPr>
            <a:t>geotérmica</a:t>
          </a:r>
          <a:r>
            <a:rPr lang="en-US" sz="1400" kern="1200" dirty="0" smtClean="0">
              <a:solidFill>
                <a:schemeClr val="tx1"/>
              </a:solidFill>
            </a:rPr>
            <a:t> en Michoacán. </a:t>
          </a:r>
          <a:r>
            <a:rPr lang="en-US" sz="1400" kern="1200" dirty="0" err="1" smtClean="0">
              <a:solidFill>
                <a:schemeClr val="tx1"/>
              </a:solidFill>
            </a:rPr>
            <a:t>Proyectos</a:t>
          </a:r>
          <a:r>
            <a:rPr lang="en-US" sz="1400" kern="1200" dirty="0" smtClean="0">
              <a:solidFill>
                <a:schemeClr val="tx1"/>
              </a:solidFill>
            </a:rPr>
            <a:t> de </a:t>
          </a:r>
          <a:r>
            <a:rPr lang="en-US" sz="1400" kern="1200" dirty="0" err="1" smtClean="0">
              <a:solidFill>
                <a:schemeClr val="tx1"/>
              </a:solidFill>
            </a:rPr>
            <a:t>biomasa</a:t>
          </a:r>
          <a:r>
            <a:rPr lang="en-US" sz="1400" kern="1200" dirty="0" smtClean="0">
              <a:solidFill>
                <a:schemeClr val="tx1"/>
              </a:solidFill>
            </a:rPr>
            <a:t> en el Estado de México, Michoacán y San Luis Potosí</a:t>
          </a:r>
          <a:r>
            <a:rPr lang="en-US" sz="1600" kern="1200" dirty="0" smtClean="0">
              <a:solidFill>
                <a:schemeClr val="tx1"/>
              </a:solidFill>
            </a:rPr>
            <a:t>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9331" y="2558067"/>
        <a:ext cx="7852562" cy="727038"/>
      </dsp:txXfrm>
    </dsp:sp>
    <dsp:sp modelId="{DFF71A18-CA57-4844-AE5A-DE81D229FB4D}">
      <dsp:nvSpPr>
        <dsp:cNvPr id="0" name=""/>
        <dsp:cNvSpPr/>
      </dsp:nvSpPr>
      <dsp:spPr>
        <a:xfrm>
          <a:off x="0" y="3353236"/>
          <a:ext cx="7931224" cy="99508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44111"/>
                <a:satOff val="-18155"/>
                <a:lumOff val="33577"/>
                <a:alphaOff val="0"/>
              </a:schemeClr>
            </a:gs>
            <a:gs pos="100000">
              <a:schemeClr val="accent1">
                <a:shade val="50000"/>
                <a:hueOff val="144111"/>
                <a:satOff val="-18155"/>
                <a:lumOff val="33577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144111"/>
              <a:satOff val="-18155"/>
              <a:lumOff val="33577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 </a:t>
          </a:r>
          <a:r>
            <a:rPr lang="es-MX" sz="1400" kern="1200" dirty="0" smtClean="0"/>
            <a:t>Universidad de la ciudad de México ofrece Ingeniería en Sistemas Energéticos y Maestría en Energías Renovables y Eficiencia Energética. La Universidad de Colima ofrece la Especialidad en Ciencias del Medio Ambiente, la Gestión y la Sostenibilidad</a:t>
          </a:r>
          <a:endParaRPr lang="en-US" sz="1400" kern="1200" dirty="0"/>
        </a:p>
      </dsp:txBody>
      <dsp:txXfrm>
        <a:off x="48576" y="3401812"/>
        <a:ext cx="7834072" cy="897936"/>
      </dsp:txXfrm>
    </dsp:sp>
    <dsp:sp modelId="{CD38E462-D525-47B2-8DCA-B0DF49CFC655}">
      <dsp:nvSpPr>
        <dsp:cNvPr id="0" name=""/>
        <dsp:cNvSpPr/>
      </dsp:nvSpPr>
      <dsp:spPr>
        <a:xfrm>
          <a:off x="0" y="4184840"/>
          <a:ext cx="7931224" cy="8057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2055"/>
                <a:satOff val="-9077"/>
                <a:lumOff val="16789"/>
                <a:alphaOff val="0"/>
              </a:schemeClr>
            </a:gs>
            <a:gs pos="100000">
              <a:schemeClr val="accent1">
                <a:shade val="50000"/>
                <a:hueOff val="72055"/>
                <a:satOff val="-9077"/>
                <a:lumOff val="1678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50000"/>
              <a:hueOff val="72055"/>
              <a:satOff val="-9077"/>
              <a:lumOff val="1678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La</a:t>
          </a:r>
          <a:r>
            <a:rPr lang="es-MX" sz="1600" kern="1200" dirty="0" smtClean="0"/>
            <a:t> </a:t>
          </a:r>
          <a:r>
            <a:rPr lang="es-MX" sz="1400" kern="1200" dirty="0" smtClean="0"/>
            <a:t>Universidad estatal de San Luis Potosí y la Universidad del Estado de México ofrecen carreras de Energía Sustentable y Renovable Ingeniería en Energía </a:t>
          </a:r>
          <a:r>
            <a:rPr lang="en-US" sz="1400" kern="1200" dirty="0" smtClean="0"/>
            <a:t>y </a:t>
          </a:r>
          <a:r>
            <a:rPr lang="en-US" sz="1400" kern="1200" dirty="0" err="1" smtClean="0"/>
            <a:t>Sustentabilidad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como</a:t>
          </a:r>
          <a:r>
            <a:rPr lang="en-US" sz="1400" kern="1200" dirty="0" smtClean="0"/>
            <a:t>  la </a:t>
          </a:r>
          <a:r>
            <a:rPr lang="es-MX" sz="1400" kern="1200" dirty="0" smtClean="0"/>
            <a:t>Ingeniería en Nanotecnología y Energías Renovables</a:t>
          </a:r>
          <a:r>
            <a:rPr lang="es-MX" sz="1600" kern="1200" dirty="0" smtClean="0"/>
            <a:t>.</a:t>
          </a:r>
          <a:endParaRPr lang="en-US" sz="1600" kern="1200" dirty="0"/>
        </a:p>
      </dsp:txBody>
      <dsp:txXfrm>
        <a:off x="39331" y="4224171"/>
        <a:ext cx="7852562" cy="7270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0C1B9-5033-4EE4-91D3-F3C3DD210F42}">
      <dsp:nvSpPr>
        <dsp:cNvPr id="0" name=""/>
        <dsp:cNvSpPr/>
      </dsp:nvSpPr>
      <dsp:spPr>
        <a:xfrm>
          <a:off x="0" y="36135"/>
          <a:ext cx="8229600" cy="7488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Potencial de generación de energía a través de biodiesel, biomasa, recursos hídricos, solar y eólico. También gran potencial social para incluir a los pueblos indígenas mayas en proyectos</a:t>
          </a:r>
          <a:endParaRPr lang="es-MX" sz="1400" kern="1200" dirty="0"/>
        </a:p>
      </dsp:txBody>
      <dsp:txXfrm>
        <a:off x="36553" y="72688"/>
        <a:ext cx="8156494" cy="675694"/>
      </dsp:txXfrm>
    </dsp:sp>
    <dsp:sp modelId="{36E37C36-2875-49BE-8506-A46793E68595}">
      <dsp:nvSpPr>
        <dsp:cNvPr id="0" name=""/>
        <dsp:cNvSpPr/>
      </dsp:nvSpPr>
      <dsp:spPr>
        <a:xfrm>
          <a:off x="0" y="900136"/>
          <a:ext cx="8229600" cy="748800"/>
        </a:xfrm>
        <a:prstGeom prst="roundRect">
          <a:avLst/>
        </a:prstGeom>
        <a:solidFill>
          <a:schemeClr val="accent1">
            <a:shade val="50000"/>
            <a:hueOff val="86466"/>
            <a:satOff val="-10893"/>
            <a:lumOff val="20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Recientemente fue publicada por el Congreso local (2013) la Ley del uso eficiente de la energía renovable en Quintana Roo.</a:t>
          </a:r>
          <a:endParaRPr lang="en-US" sz="1400" kern="1200" dirty="0" smtClean="0"/>
        </a:p>
      </dsp:txBody>
      <dsp:txXfrm>
        <a:off x="36553" y="936689"/>
        <a:ext cx="8156494" cy="675694"/>
      </dsp:txXfrm>
    </dsp:sp>
    <dsp:sp modelId="{6124AE93-449F-4B5B-A648-79476464D209}">
      <dsp:nvSpPr>
        <dsp:cNvPr id="0" name=""/>
        <dsp:cNvSpPr/>
      </dsp:nvSpPr>
      <dsp:spPr>
        <a:xfrm>
          <a:off x="0" y="1764136"/>
          <a:ext cx="8229600" cy="748800"/>
        </a:xfrm>
        <a:prstGeom prst="roundRect">
          <a:avLst/>
        </a:prstGeom>
        <a:solidFill>
          <a:schemeClr val="accent1">
            <a:shade val="50000"/>
            <a:hueOff val="172933"/>
            <a:satOff val="-21786"/>
            <a:lumOff val="402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Carreras profesionales enfocadas en energía renovable en las universidades estatales de: Campeche (Ingeniería Energética), Quintana Roo (Ingeniería Ambiental, Energética y grado académico en Administración de Recursos Naturales)</a:t>
          </a:r>
          <a:endParaRPr lang="en-US" sz="1400" kern="1200" dirty="0" smtClean="0"/>
        </a:p>
      </dsp:txBody>
      <dsp:txXfrm>
        <a:off x="36553" y="1800689"/>
        <a:ext cx="8156494" cy="675694"/>
      </dsp:txXfrm>
    </dsp:sp>
    <dsp:sp modelId="{7CFF2828-073A-4669-901E-108E6FFE11E0}">
      <dsp:nvSpPr>
        <dsp:cNvPr id="0" name=""/>
        <dsp:cNvSpPr/>
      </dsp:nvSpPr>
      <dsp:spPr>
        <a:xfrm>
          <a:off x="0" y="2628135"/>
          <a:ext cx="8229600" cy="748800"/>
        </a:xfrm>
        <a:prstGeom prst="roundRect">
          <a:avLst/>
        </a:prstGeom>
        <a:solidFill>
          <a:schemeClr val="accent1">
            <a:shade val="50000"/>
            <a:hueOff val="172933"/>
            <a:satOff val="-21786"/>
            <a:lumOff val="402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La Universidad de Campeche tiene la Ingeniería en Energía Renovable, Yucatán tiene un potencial enorme para la generación de Energía Eólica debido a que es parte del corredor eólico del Istmo de Tehuantepec</a:t>
          </a:r>
          <a:r>
            <a:rPr lang="es-MX" sz="1700" kern="1200" dirty="0" smtClean="0"/>
            <a:t>.</a:t>
          </a:r>
          <a:endParaRPr lang="en-US" sz="1700" kern="1200" dirty="0" smtClean="0"/>
        </a:p>
      </dsp:txBody>
      <dsp:txXfrm>
        <a:off x="36553" y="2664688"/>
        <a:ext cx="8156494" cy="675694"/>
      </dsp:txXfrm>
    </dsp:sp>
    <dsp:sp modelId="{A165AC56-33FE-404D-AA9E-9CB58542D153}">
      <dsp:nvSpPr>
        <dsp:cNvPr id="0" name=""/>
        <dsp:cNvSpPr/>
      </dsp:nvSpPr>
      <dsp:spPr>
        <a:xfrm>
          <a:off x="0" y="3492136"/>
          <a:ext cx="8229600" cy="748800"/>
        </a:xfrm>
        <a:prstGeom prst="roundRect">
          <a:avLst/>
        </a:prstGeom>
        <a:solidFill>
          <a:schemeClr val="accent1">
            <a:shade val="50000"/>
            <a:hueOff val="86466"/>
            <a:satOff val="-10893"/>
            <a:lumOff val="201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Gobiernos estatales especializados en áreas energéticas; como la Dirección General de Energía en el Estado de Tabasco </a:t>
          </a:r>
          <a:endParaRPr lang="en-US" sz="1400" kern="1200" dirty="0" smtClean="0"/>
        </a:p>
      </dsp:txBody>
      <dsp:txXfrm>
        <a:off x="36553" y="3528689"/>
        <a:ext cx="8156494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49ACF89-19B5-4C4B-98CD-B0F06841B494}" type="datetimeFigureOut">
              <a:rPr lang="es-MX" smtClean="0"/>
              <a:pPr/>
              <a:t>04/06/2014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123CF1-3F0A-49BB-A0AA-8EF9A556CAD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72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DF52B41-CC3A-4E0C-89DC-0EE70971403A}" type="datetimeFigureOut">
              <a:rPr lang="es-MX" smtClean="0"/>
              <a:pPr/>
              <a:t>04/06/2014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010F670-34A8-4C7F-AFD8-8F4AFE0BC58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6714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F670-34A8-4C7F-AFD8-8F4AFE0BC583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521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F670-34A8-4C7F-AFD8-8F4AFE0BC583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59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F670-34A8-4C7F-AFD8-8F4AFE0BC583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784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F670-34A8-4C7F-AFD8-8F4AFE0BC583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29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F670-34A8-4C7F-AFD8-8F4AFE0BC583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01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D22BE24-0D7D-4B13-B6A8-728F2A9D079A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872B23-7B17-406C-8566-37EAE317429F}" type="slidenum">
              <a:rPr lang="es-MX" smtClean="0">
                <a:solidFill>
                  <a:srgbClr val="447238"/>
                </a:solidFill>
              </a:rPr>
              <a:pPr/>
              <a:t>‹Nº›</a:t>
            </a:fld>
            <a:endParaRPr lang="es-MX">
              <a:solidFill>
                <a:srgbClr val="447238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6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FF24-6161-4E3E-B935-7C2554D7A360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96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9D13-3D30-4C03-A4FB-340BF49D97B8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7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1" y="224493"/>
            <a:ext cx="1044387" cy="365125"/>
          </a:xfrm>
        </p:spPr>
        <p:txBody>
          <a:bodyPr lIns="45720" rIns="45720"/>
          <a:lstStyle/>
          <a:p>
            <a:fld id="{ED497599-2CEA-4294-8FAE-604EFD3AC377}" type="datetime1">
              <a:rPr lang="es-MX" smtClean="0"/>
              <a:pPr/>
              <a:t>04/06/2014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72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2"/>
            <a:ext cx="1065904" cy="365125"/>
          </a:xfrm>
        </p:spPr>
        <p:txBody>
          <a:bodyPr/>
          <a:lstStyle>
            <a:lvl1pPr algn="ctr">
              <a:defRPr/>
            </a:lvl1pPr>
          </a:lstStyle>
          <a:p>
            <a:fld id="{18E0466E-FCB1-424E-AF7F-9C58CC29C3C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0000-5639-463A-81AC-78209779A59B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060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66883-73CE-4B0E-A128-4B417BEA2A8A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2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9FF-54D9-4722-B2DB-4560DAF0F3E2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41B78-072F-4DC4-9065-23CEB19044CA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56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C6AC-EDDC-4357-9325-F7F50ED1EFC0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86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B2D5-30A5-4535-BCA7-FCDE24442B8E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94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67FE-1FE3-4529-978D-AF8BAC7B6CDD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553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8B49-A71D-4612-A985-16C28C0C9A51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34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2D34AB-0265-49F2-AEE7-17BB30800375}" type="datetime1">
              <a:rPr lang="es-MX" smtClean="0"/>
              <a:pPr/>
              <a:t>04/06/2014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>
              <a:solidFill>
                <a:srgbClr val="4472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872B23-7B17-406C-8566-37EAE317429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41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8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microsoft.com/office/2007/relationships/hdphoto" Target="../media/hdphoto2.wdp"/><Relationship Id="rId10" Type="http://schemas.microsoft.com/office/2007/relationships/diagramDrawing" Target="../diagrams/drawing4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4.png"/><Relationship Id="rId4" Type="http://schemas.openxmlformats.org/officeDocument/2006/relationships/diagramData" Target="../diagrams/data6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4.png"/><Relationship Id="rId4" Type="http://schemas.openxmlformats.org/officeDocument/2006/relationships/diagramData" Target="../diagrams/data7.xml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4.png"/><Relationship Id="rId4" Type="http://schemas.openxmlformats.org/officeDocument/2006/relationships/diagramData" Target="../diagrams/data8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4.png"/><Relationship Id="rId4" Type="http://schemas.openxmlformats.org/officeDocument/2006/relationships/diagramData" Target="../diagrams/data9.xml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4.png"/><Relationship Id="rId4" Type="http://schemas.openxmlformats.org/officeDocument/2006/relationships/diagramData" Target="../diagrams/data10.xml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.png"/><Relationship Id="rId5" Type="http://schemas.openxmlformats.org/officeDocument/2006/relationships/diagramData" Target="../diagrams/data3.xml"/><Relationship Id="rId10" Type="http://schemas.openxmlformats.org/officeDocument/2006/relationships/image" Target="../media/image8.png"/><Relationship Id="rId4" Type="http://schemas.openxmlformats.org/officeDocument/2006/relationships/hyperlink" Target="http://www.promexico.gob.mx/es_i0/promexico/Aeroespacia" TargetMode="Externa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4615357" y="1947746"/>
            <a:ext cx="36045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000000"/>
              </a:solidFill>
            </a:endParaRPr>
          </a:p>
          <a:p>
            <a:pPr algn="ctr"/>
            <a:endParaRPr lang="en-US" sz="2400" dirty="0" smtClean="0">
              <a:solidFill>
                <a:srgbClr val="000000"/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tx2">
                    <a:lumMod val="25000"/>
                  </a:schemeClr>
                </a:solidFill>
              </a:rPr>
              <a:t>Investigación aplicada para el desarrollo de </a:t>
            </a:r>
            <a:r>
              <a:rPr lang="es-MX" sz="2000" b="1" dirty="0">
                <a:solidFill>
                  <a:schemeClr val="tx2">
                    <a:lumMod val="25000"/>
                  </a:schemeClr>
                </a:solidFill>
              </a:rPr>
              <a:t>proyectos de </a:t>
            </a:r>
            <a:r>
              <a:rPr lang="es-MX" sz="2000" b="1" dirty="0" smtClean="0">
                <a:solidFill>
                  <a:schemeClr val="tx2">
                    <a:lumMod val="25000"/>
                  </a:schemeClr>
                </a:solidFill>
              </a:rPr>
              <a:t>Energía Limpia </a:t>
            </a:r>
          </a:p>
          <a:p>
            <a:pPr algn="ctr"/>
            <a:endParaRPr lang="es-MX" sz="2000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s-MX" sz="2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s-MX" sz="2000" b="1" dirty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s-MX" sz="2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endParaRPr lang="es-MX" sz="2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ctr"/>
            <a:r>
              <a:rPr lang="es-MX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Junio 2014</a:t>
            </a:r>
            <a:r>
              <a:rPr lang="es-MX" sz="2400" b="1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s-MX" sz="2400" b="1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24" y="-37419"/>
            <a:ext cx="3553206" cy="23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5611" t="27360" r="36717" b="59843"/>
          <a:stretch>
            <a:fillRect/>
          </a:stretch>
        </p:blipFill>
        <p:spPr bwMode="auto">
          <a:xfrm>
            <a:off x="4656319" y="658334"/>
            <a:ext cx="34720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36"/>
          <p:cNvSpPr/>
          <p:nvPr/>
        </p:nvSpPr>
        <p:spPr>
          <a:xfrm>
            <a:off x="971600" y="448898"/>
            <a:ext cx="2448272" cy="149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8" t="22525" r="14712" b="67198"/>
          <a:stretch/>
        </p:blipFill>
        <p:spPr bwMode="auto">
          <a:xfrm>
            <a:off x="1149812" y="3429000"/>
            <a:ext cx="2091847" cy="129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6" cstate="print"/>
          <a:srcRect l="5715" t="27640" r="10775" b="37605"/>
          <a:stretch/>
        </p:blipFill>
        <p:spPr>
          <a:xfrm>
            <a:off x="637093" y="2204864"/>
            <a:ext cx="3503107" cy="772923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971600" y="5013176"/>
            <a:ext cx="2592288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Universidades Autónomas Estatales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82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rgbClr val="447238">
                    <a:lumMod val="75000"/>
                  </a:srgbClr>
                </a:solidFill>
              </a:rPr>
              <a:pPr/>
              <a:t>10</a:t>
            </a:fld>
            <a:endParaRPr lang="es-MX">
              <a:solidFill>
                <a:srgbClr val="447238">
                  <a:lumMod val="75000"/>
                </a:srgbClr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460375" y="476672"/>
            <a:ext cx="8185533" cy="62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rgbClr val="447238"/>
                </a:solidFill>
              </a:rPr>
              <a:t>Los dos </a:t>
            </a:r>
            <a:r>
              <a:rPr lang="en-US" sz="2400" dirty="0" err="1" smtClean="0">
                <a:solidFill>
                  <a:srgbClr val="447238"/>
                </a:solidFill>
              </a:rPr>
              <a:t>Méxicos</a:t>
            </a:r>
            <a:endParaRPr lang="en-US" sz="2400" dirty="0">
              <a:solidFill>
                <a:srgbClr val="447238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6951" r="6953" b="13202"/>
          <a:stretch/>
        </p:blipFill>
        <p:spPr>
          <a:xfrm>
            <a:off x="5716238" y="3501008"/>
            <a:ext cx="2147230" cy="1601866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534745550"/>
              </p:ext>
            </p:extLst>
          </p:nvPr>
        </p:nvGraphicFramePr>
        <p:xfrm>
          <a:off x="755576" y="476672"/>
          <a:ext cx="4441395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427762" y="6165304"/>
            <a:ext cx="2288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i="1" dirty="0" smtClean="0">
                <a:solidFill>
                  <a:srgbClr val="000000"/>
                </a:solidFill>
              </a:rPr>
              <a:t>Fuente: </a:t>
            </a:r>
            <a:r>
              <a:rPr lang="es-MX" sz="1050" i="1" dirty="0" err="1" smtClean="0">
                <a:solidFill>
                  <a:srgbClr val="000000"/>
                </a:solidFill>
              </a:rPr>
              <a:t>McKinsey</a:t>
            </a:r>
            <a:r>
              <a:rPr lang="es-MX" sz="1050" i="1" dirty="0" smtClean="0">
                <a:solidFill>
                  <a:srgbClr val="000000"/>
                </a:solidFill>
              </a:rPr>
              <a:t> </a:t>
            </a:r>
            <a:r>
              <a:rPr lang="es-MX" sz="1050" i="1" dirty="0">
                <a:solidFill>
                  <a:srgbClr val="000000"/>
                </a:solidFill>
              </a:rPr>
              <a:t>Global </a:t>
            </a:r>
            <a:r>
              <a:rPr lang="es-MX" sz="1050" i="1" dirty="0" err="1">
                <a:solidFill>
                  <a:srgbClr val="000000"/>
                </a:solidFill>
              </a:rPr>
              <a:t>Institute</a:t>
            </a:r>
            <a:endParaRPr lang="es-MX" sz="105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200800" cy="1362075"/>
          </a:xfrm>
        </p:spPr>
        <p:txBody>
          <a:bodyPr/>
          <a:lstStyle/>
          <a:p>
            <a:pPr algn="ctr"/>
            <a:r>
              <a:rPr lang="es-MX" dirty="0" smtClean="0"/>
              <a:t>Programa y currículo</a:t>
            </a:r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0984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504056"/>
          </a:xfrm>
        </p:spPr>
        <p:txBody>
          <a:bodyPr>
            <a:noAutofit/>
          </a:bodyPr>
          <a:lstStyle/>
          <a:p>
            <a:r>
              <a:rPr lang="es-MX" sz="2800" dirty="0" smtClean="0"/>
              <a:t>Resumen del Programa académico</a:t>
            </a:r>
            <a:endParaRPr lang="es-MX" sz="2800" dirty="0"/>
          </a:p>
        </p:txBody>
      </p:sp>
      <p:grpSp>
        <p:nvGrpSpPr>
          <p:cNvPr id="24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25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944" y="1355998"/>
            <a:ext cx="1828800" cy="5056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Estructura</a:t>
            </a:r>
            <a:endParaRPr lang="es-MX" dirty="0"/>
          </a:p>
        </p:txBody>
      </p:sp>
      <p:sp>
        <p:nvSpPr>
          <p:cNvPr id="6" name="Rectangle 5"/>
          <p:cNvSpPr/>
          <p:nvPr/>
        </p:nvSpPr>
        <p:spPr>
          <a:xfrm>
            <a:off x="438944" y="2317208"/>
            <a:ext cx="1828800" cy="5056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Características</a:t>
            </a:r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438944" y="3319326"/>
            <a:ext cx="1828800" cy="5056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Duración</a:t>
            </a:r>
            <a:endParaRPr lang="es-MX" dirty="0"/>
          </a:p>
        </p:txBody>
      </p:sp>
      <p:sp>
        <p:nvSpPr>
          <p:cNvPr id="8" name="Rectangle 7"/>
          <p:cNvSpPr/>
          <p:nvPr/>
        </p:nvSpPr>
        <p:spPr>
          <a:xfrm>
            <a:off x="438944" y="4195431"/>
            <a:ext cx="1828800" cy="5056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</a:t>
            </a:r>
            <a:endParaRPr lang="es-MX" dirty="0"/>
          </a:p>
        </p:txBody>
      </p:sp>
      <p:sp>
        <p:nvSpPr>
          <p:cNvPr id="10" name="Rectangle 9"/>
          <p:cNvSpPr/>
          <p:nvPr/>
        </p:nvSpPr>
        <p:spPr>
          <a:xfrm>
            <a:off x="438944" y="5816169"/>
            <a:ext cx="1828800" cy="5056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Vinculación</a:t>
            </a:r>
            <a:endParaRPr lang="es-MX" dirty="0"/>
          </a:p>
        </p:txBody>
      </p:sp>
      <p:sp>
        <p:nvSpPr>
          <p:cNvPr id="13" name="Rectangle 12"/>
          <p:cNvSpPr/>
          <p:nvPr/>
        </p:nvSpPr>
        <p:spPr>
          <a:xfrm>
            <a:off x="2411761" y="1197184"/>
            <a:ext cx="6264695" cy="9552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400" dirty="0">
                <a:solidFill>
                  <a:schemeClr val="tx1"/>
                </a:solidFill>
              </a:rPr>
              <a:t>El Programa tiene el fin de profesionalizar </a:t>
            </a:r>
            <a:r>
              <a:rPr lang="es-MX" sz="1400" dirty="0" smtClean="0">
                <a:solidFill>
                  <a:schemeClr val="tx1"/>
                </a:solidFill>
              </a:rPr>
              <a:t>académicos </a:t>
            </a:r>
            <a:r>
              <a:rPr lang="es-MX" sz="1400" dirty="0">
                <a:solidFill>
                  <a:schemeClr val="tx1"/>
                </a:solidFill>
              </a:rPr>
              <a:t>de </a:t>
            </a:r>
            <a:r>
              <a:rPr lang="es-MX" sz="1400" b="1" dirty="0">
                <a:solidFill>
                  <a:schemeClr val="tx1"/>
                </a:solidFill>
              </a:rPr>
              <a:t>varias regiones </a:t>
            </a:r>
            <a:r>
              <a:rPr lang="es-MX" sz="1400" dirty="0">
                <a:solidFill>
                  <a:schemeClr val="tx1"/>
                </a:solidFill>
              </a:rPr>
              <a:t>del país en el desarrollo de proyectos de energías renovables, eficiencia energética, así como las aplicaciones sobre adaptación al cambio climático y mitigación del mismo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11760" y="2317208"/>
            <a:ext cx="6264696" cy="8706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400" dirty="0">
                <a:solidFill>
                  <a:schemeClr val="tx1"/>
                </a:solidFill>
              </a:rPr>
              <a:t>M</a:t>
            </a:r>
            <a:r>
              <a:rPr lang="es-MX" sz="1400" dirty="0" smtClean="0">
                <a:solidFill>
                  <a:schemeClr val="tx1"/>
                </a:solidFill>
              </a:rPr>
              <a:t>ódulos </a:t>
            </a:r>
            <a:r>
              <a:rPr lang="es-MX" sz="1400" dirty="0">
                <a:solidFill>
                  <a:schemeClr val="tx1"/>
                </a:solidFill>
              </a:rPr>
              <a:t>en temas como </a:t>
            </a:r>
            <a:r>
              <a:rPr lang="es-MX" sz="1400" b="1" dirty="0" smtClean="0">
                <a:solidFill>
                  <a:schemeClr val="tx1"/>
                </a:solidFill>
              </a:rPr>
              <a:t>liderazgo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desarrollo de estrategias y habilidades de negocios, habilidades </a:t>
            </a:r>
            <a:r>
              <a:rPr lang="es-MX" sz="1400" dirty="0">
                <a:solidFill>
                  <a:schemeClr val="tx1"/>
                </a:solidFill>
              </a:rPr>
              <a:t>de </a:t>
            </a:r>
            <a:r>
              <a:rPr lang="es-MX" sz="1400" b="1" dirty="0">
                <a:solidFill>
                  <a:schemeClr val="tx1"/>
                </a:solidFill>
              </a:rPr>
              <a:t>gestión de proyectos </a:t>
            </a:r>
            <a:r>
              <a:rPr lang="es-MX" sz="1400" dirty="0">
                <a:solidFill>
                  <a:schemeClr val="tx1"/>
                </a:solidFill>
              </a:rPr>
              <a:t>, cómo escalar el éxito.  Fuentes de</a:t>
            </a:r>
            <a:r>
              <a:rPr lang="es-MX" sz="1400" b="1" dirty="0">
                <a:solidFill>
                  <a:schemeClr val="tx1"/>
                </a:solidFill>
              </a:rPr>
              <a:t> </a:t>
            </a:r>
            <a:r>
              <a:rPr lang="es-MX" sz="1400" b="1" dirty="0" smtClean="0">
                <a:solidFill>
                  <a:schemeClr val="tx1"/>
                </a:solidFill>
              </a:rPr>
              <a:t>financiamiento </a:t>
            </a:r>
            <a:r>
              <a:rPr lang="es-MX" sz="1400" dirty="0" smtClean="0">
                <a:solidFill>
                  <a:schemeClr val="tx1"/>
                </a:solidFill>
              </a:rPr>
              <a:t>internacionales </a:t>
            </a:r>
            <a:r>
              <a:rPr lang="es-MX" sz="1400" dirty="0" smtClean="0">
                <a:solidFill>
                  <a:schemeClr val="tx1"/>
                </a:solidFill>
              </a:rPr>
              <a:t>y nacionales</a:t>
            </a:r>
            <a:r>
              <a:rPr lang="es-MX" sz="1400" dirty="0" smtClean="0">
                <a:solidFill>
                  <a:schemeClr val="tx1"/>
                </a:solidFill>
              </a:rPr>
              <a:t>.  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1" y="3319326"/>
            <a:ext cx="6264695" cy="5056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400" dirty="0" smtClean="0">
                <a:solidFill>
                  <a:schemeClr val="tx1"/>
                </a:solidFill>
              </a:rPr>
              <a:t>Un </a:t>
            </a:r>
            <a:r>
              <a:rPr lang="es-MX" sz="1400" dirty="0" smtClean="0">
                <a:solidFill>
                  <a:schemeClr val="tx1"/>
                </a:solidFill>
              </a:rPr>
              <a:t>año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1760" y="3983251"/>
            <a:ext cx="6264696" cy="8864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400" dirty="0" smtClean="0">
                <a:solidFill>
                  <a:schemeClr val="tx1"/>
                </a:solidFill>
              </a:rPr>
              <a:t>Cada módulo tiene </a:t>
            </a:r>
            <a:r>
              <a:rPr lang="es-MX" sz="1400" b="1" dirty="0" smtClean="0">
                <a:solidFill>
                  <a:schemeClr val="tx1"/>
                </a:solidFill>
              </a:rPr>
              <a:t>diferentes evaluaciones </a:t>
            </a:r>
            <a:r>
              <a:rPr lang="es-MX" sz="1400" dirty="0">
                <a:solidFill>
                  <a:schemeClr val="tx1"/>
                </a:solidFill>
              </a:rPr>
              <a:t>incluyendo plan inicial del </a:t>
            </a:r>
            <a:r>
              <a:rPr lang="es-MX" sz="1400" dirty="0" smtClean="0">
                <a:solidFill>
                  <a:schemeClr val="tx1"/>
                </a:solidFill>
              </a:rPr>
              <a:t>proyecto, </a:t>
            </a:r>
            <a:r>
              <a:rPr lang="es-MX" sz="1400" dirty="0">
                <a:solidFill>
                  <a:schemeClr val="tx1"/>
                </a:solidFill>
              </a:rPr>
              <a:t>reportes de libros </a:t>
            </a:r>
            <a:r>
              <a:rPr lang="es-MX" sz="1400" dirty="0" smtClean="0">
                <a:solidFill>
                  <a:schemeClr val="tx1"/>
                </a:solidFill>
              </a:rPr>
              <a:t>, </a:t>
            </a:r>
            <a:r>
              <a:rPr lang="es-MX" sz="1400" dirty="0">
                <a:solidFill>
                  <a:schemeClr val="tx1"/>
                </a:solidFill>
              </a:rPr>
              <a:t>reporte </a:t>
            </a:r>
            <a:r>
              <a:rPr lang="es-MX" sz="1400" dirty="0" smtClean="0">
                <a:solidFill>
                  <a:schemeClr val="tx1"/>
                </a:solidFill>
              </a:rPr>
              <a:t>del </a:t>
            </a:r>
            <a:r>
              <a:rPr lang="es-MX" sz="1400" dirty="0">
                <a:solidFill>
                  <a:schemeClr val="tx1"/>
                </a:solidFill>
              </a:rPr>
              <a:t>progreso </a:t>
            </a:r>
            <a:r>
              <a:rPr lang="es-MX" sz="1400" dirty="0" smtClean="0">
                <a:solidFill>
                  <a:schemeClr val="tx1"/>
                </a:solidFill>
              </a:rPr>
              <a:t>verbal y escrito 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examen </a:t>
            </a:r>
            <a:r>
              <a:rPr lang="es-MX" sz="1400" dirty="0">
                <a:solidFill>
                  <a:schemeClr val="tx1"/>
                </a:solidFill>
              </a:rPr>
              <a:t>y presentación definitiva del proyecto </a:t>
            </a:r>
            <a:r>
              <a:rPr lang="es-MX" sz="1600" dirty="0" smtClean="0">
                <a:solidFill>
                  <a:schemeClr val="tx1"/>
                </a:solidFill>
              </a:rPr>
              <a:t>.</a:t>
            </a:r>
          </a:p>
          <a:p>
            <a:endParaRPr lang="es-MX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5736523"/>
            <a:ext cx="6264696" cy="7168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400" dirty="0" smtClean="0">
                <a:solidFill>
                  <a:schemeClr val="tx1"/>
                </a:solidFill>
              </a:rPr>
              <a:t>Cada maestro participante tiene como objetivo </a:t>
            </a:r>
            <a:r>
              <a:rPr lang="es-MX" sz="1400" b="1" dirty="0" smtClean="0">
                <a:solidFill>
                  <a:schemeClr val="tx1"/>
                </a:solidFill>
              </a:rPr>
              <a:t>desarrollar </a:t>
            </a:r>
            <a:r>
              <a:rPr lang="es-MX" sz="1400" b="1" dirty="0">
                <a:solidFill>
                  <a:schemeClr val="tx1"/>
                </a:solidFill>
              </a:rPr>
              <a:t> </a:t>
            </a:r>
            <a:r>
              <a:rPr lang="es-MX" sz="1400" b="1" dirty="0" smtClean="0">
                <a:solidFill>
                  <a:schemeClr val="tx1"/>
                </a:solidFill>
              </a:rPr>
              <a:t>su propio proyecto </a:t>
            </a:r>
            <a:r>
              <a:rPr lang="es-MX" sz="1400" dirty="0" smtClean="0">
                <a:solidFill>
                  <a:schemeClr val="tx1"/>
                </a:solidFill>
              </a:rPr>
              <a:t>o </a:t>
            </a:r>
            <a:r>
              <a:rPr lang="es-MX" sz="1400" dirty="0" smtClean="0">
                <a:solidFill>
                  <a:schemeClr val="tx1"/>
                </a:solidFill>
              </a:rPr>
              <a:t>integrarse a </a:t>
            </a:r>
            <a:r>
              <a:rPr lang="es-MX" sz="1400" dirty="0" smtClean="0">
                <a:solidFill>
                  <a:schemeClr val="tx1"/>
                </a:solidFill>
              </a:rPr>
              <a:t>uno de INDI </a:t>
            </a:r>
            <a:r>
              <a:rPr lang="es-MX" sz="1400" dirty="0" err="1" smtClean="0">
                <a:solidFill>
                  <a:schemeClr val="tx1"/>
                </a:solidFill>
              </a:rPr>
              <a:t>Fund</a:t>
            </a:r>
            <a:r>
              <a:rPr lang="es-MX" sz="1600" dirty="0" smtClean="0">
                <a:solidFill>
                  <a:schemeClr val="tx1"/>
                </a:solidFill>
              </a:rPr>
              <a:t>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27" name="Rectangle 7"/>
          <p:cNvSpPr/>
          <p:nvPr/>
        </p:nvSpPr>
        <p:spPr>
          <a:xfrm>
            <a:off x="438944" y="5000997"/>
            <a:ext cx="1828800" cy="5056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Certificación</a:t>
            </a:r>
            <a:endParaRPr lang="es-MX" dirty="0"/>
          </a:p>
        </p:txBody>
      </p:sp>
      <p:sp>
        <p:nvSpPr>
          <p:cNvPr id="28" name="Rectangle 14"/>
          <p:cNvSpPr/>
          <p:nvPr/>
        </p:nvSpPr>
        <p:spPr>
          <a:xfrm>
            <a:off x="2411760" y="4940064"/>
            <a:ext cx="6264696" cy="6371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Certificado </a:t>
            </a:r>
            <a:r>
              <a:rPr lang="es-MX" sz="1400" b="1" dirty="0">
                <a:solidFill>
                  <a:schemeClr val="tx1"/>
                </a:solidFill>
              </a:rPr>
              <a:t>de Terminación</a:t>
            </a:r>
            <a:r>
              <a:rPr lang="es-MX" sz="1400" dirty="0">
                <a:solidFill>
                  <a:schemeClr val="tx1"/>
                </a:solidFill>
              </a:rPr>
              <a:t> </a:t>
            </a:r>
            <a:r>
              <a:rPr lang="es-MX" sz="1400" dirty="0" smtClean="0">
                <a:solidFill>
                  <a:schemeClr val="tx1"/>
                </a:solidFill>
              </a:rPr>
              <a:t>en </a:t>
            </a:r>
            <a:r>
              <a:rPr lang="es-MX" sz="1400" dirty="0">
                <a:solidFill>
                  <a:schemeClr val="tx1"/>
                </a:solidFill>
              </a:rPr>
              <a:t>Liderazgo </a:t>
            </a:r>
            <a:r>
              <a:rPr lang="es-MX" sz="1400" dirty="0" smtClean="0">
                <a:solidFill>
                  <a:schemeClr val="tx1"/>
                </a:solidFill>
              </a:rPr>
              <a:t>Aplicado otorgado </a:t>
            </a:r>
            <a:r>
              <a:rPr lang="es-MX" sz="1400" dirty="0">
                <a:solidFill>
                  <a:schemeClr val="tx1"/>
                </a:solidFill>
              </a:rPr>
              <a:t>por </a:t>
            </a:r>
            <a:r>
              <a:rPr lang="es-MX" sz="1400" dirty="0" smtClean="0">
                <a:solidFill>
                  <a:schemeClr val="tx1"/>
                </a:solidFill>
              </a:rPr>
              <a:t> la Escuela </a:t>
            </a:r>
            <a:r>
              <a:rPr lang="es-MX" sz="1400" dirty="0">
                <a:solidFill>
                  <a:schemeClr val="tx1"/>
                </a:solidFill>
              </a:rPr>
              <a:t>de Salud Pública y Medio </a:t>
            </a:r>
            <a:r>
              <a:rPr lang="es-MX" sz="1400" dirty="0" smtClean="0">
                <a:solidFill>
                  <a:schemeClr val="tx1"/>
                </a:solidFill>
              </a:rPr>
              <a:t>Ambiente de </a:t>
            </a:r>
            <a:r>
              <a:rPr lang="es-MX" sz="1400" dirty="0" smtClean="0">
                <a:solidFill>
                  <a:schemeClr val="tx1"/>
                </a:solidFill>
              </a:rPr>
              <a:t>Harvard</a:t>
            </a:r>
            <a:endParaRPr lang="es-MX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44753343"/>
              </p:ext>
            </p:extLst>
          </p:nvPr>
        </p:nvGraphicFramePr>
        <p:xfrm>
          <a:off x="357823" y="1340768"/>
          <a:ext cx="6768752" cy="507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arriba y abajo"/>
          <p:cNvSpPr/>
          <p:nvPr/>
        </p:nvSpPr>
        <p:spPr>
          <a:xfrm>
            <a:off x="1835696" y="1340767"/>
            <a:ext cx="720080" cy="5184883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solidFill>
                  <a:schemeClr val="tx2"/>
                </a:solidFill>
              </a:rPr>
              <a:t>SOPORTE</a:t>
            </a:r>
          </a:p>
          <a:p>
            <a:pPr algn="ctr"/>
            <a:endParaRPr lang="es-MX" sz="1700" b="1" dirty="0">
              <a:solidFill>
                <a:schemeClr val="tx2"/>
              </a:solidFill>
            </a:endParaRPr>
          </a:p>
          <a:p>
            <a:pPr algn="ctr"/>
            <a:r>
              <a:rPr lang="es-MX" sz="1700" b="1" dirty="0">
                <a:solidFill>
                  <a:schemeClr val="tx2"/>
                </a:solidFill>
              </a:rPr>
              <a:t>  TECNICO</a:t>
            </a:r>
          </a:p>
        </p:txBody>
      </p:sp>
      <p:sp>
        <p:nvSpPr>
          <p:cNvPr id="4" name="3 Flecha arriba y abajo"/>
          <p:cNvSpPr/>
          <p:nvPr/>
        </p:nvSpPr>
        <p:spPr>
          <a:xfrm>
            <a:off x="5094757" y="1340767"/>
            <a:ext cx="684076" cy="5184883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700" b="1" dirty="0">
                <a:solidFill>
                  <a:schemeClr val="tx2"/>
                </a:solidFill>
              </a:rPr>
              <a:t>CONOCIMIENTO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11560" y="548680"/>
            <a:ext cx="7344816" cy="7060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lvl="0"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Compartiendo</a:t>
            </a:r>
            <a:r>
              <a:rPr lang="en-US" dirty="0"/>
              <a:t> el  “know how” de ambos </a:t>
            </a:r>
            <a:r>
              <a:rPr lang="en-US" dirty="0" err="1"/>
              <a:t>lados</a:t>
            </a:r>
            <a:endParaRPr lang="en-US" dirty="0"/>
          </a:p>
        </p:txBody>
      </p:sp>
      <p:pic>
        <p:nvPicPr>
          <p:cNvPr id="11" name="Picture 4" descr="https://encrypted-tbn3.gstatic.com/images?q=tbn:ANd9GcQDdZyo2wNUkx4oqyAvbEzLmG97gbw8EGMiO1buCwhuyrk7lFORqnyJj91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86947"/>
            <a:ext cx="644655" cy="10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3.gstatic.com/images?q=tbn:ANd9GcQDdZyo2wNUkx4oqyAvbEzLmG97gbw8EGMiO1buCwhuyrk7lFORqnyJj91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581128"/>
            <a:ext cx="644655" cy="10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660232" y="2667822"/>
            <a:ext cx="1896451" cy="1348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1700" b="1" dirty="0">
                <a:solidFill>
                  <a:schemeClr val="accent1">
                    <a:lumMod val="75000"/>
                  </a:schemeClr>
                </a:solidFill>
              </a:rPr>
              <a:t>Energía limpia</a:t>
            </a:r>
          </a:p>
          <a:p>
            <a:pPr algn="ctr">
              <a:spcBef>
                <a:spcPct val="0"/>
              </a:spcBef>
            </a:pPr>
            <a:r>
              <a:rPr lang="es-MX" sz="1700" b="1" dirty="0" smtClean="0">
                <a:solidFill>
                  <a:schemeClr val="accent1">
                    <a:lumMod val="75000"/>
                  </a:schemeClr>
                </a:solidFill>
              </a:rPr>
              <a:t>Sustentabilidad</a:t>
            </a:r>
            <a:endParaRPr lang="es-MX" sz="17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es-MX" sz="1700" b="1" dirty="0">
                <a:solidFill>
                  <a:schemeClr val="accent1">
                    <a:lumMod val="75000"/>
                  </a:schemeClr>
                </a:solidFill>
              </a:rPr>
              <a:t> y emprendimiento social</a:t>
            </a:r>
          </a:p>
        </p:txBody>
      </p:sp>
      <p:sp>
        <p:nvSpPr>
          <p:cNvPr id="7" name="6 Igual que"/>
          <p:cNvSpPr/>
          <p:nvPr/>
        </p:nvSpPr>
        <p:spPr>
          <a:xfrm>
            <a:off x="5699886" y="3008944"/>
            <a:ext cx="792087" cy="797025"/>
          </a:xfrm>
          <a:prstGeom prst="mathEqual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9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70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647564" y="692696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lvl="0"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Modelo del </a:t>
            </a:r>
            <a:r>
              <a:rPr lang="es-MX" dirty="0"/>
              <a:t>Siglo </a:t>
            </a:r>
            <a:r>
              <a:rPr lang="es-MX" dirty="0" smtClean="0"/>
              <a:t>21 </a:t>
            </a:r>
            <a:r>
              <a:rPr lang="es-MX" dirty="0"/>
              <a:t>para la Educación </a:t>
            </a:r>
            <a:r>
              <a:rPr lang="es-MX" dirty="0" smtClean="0"/>
              <a:t>Superior: </a:t>
            </a:r>
            <a:endParaRPr lang="es-MX" dirty="0"/>
          </a:p>
          <a:p>
            <a:r>
              <a:rPr lang="es-MX" dirty="0"/>
              <a:t>Con base en las experiencias de vanguardia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74476" y="1616690"/>
            <a:ext cx="4972500" cy="45797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s-MX"/>
            </a:defPPr>
            <a:lvl1pPr marL="342900" indent="-274320" algn="just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r>
              <a:rPr lang="es-MX" sz="1700" b="1" dirty="0" smtClean="0">
                <a:solidFill>
                  <a:srgbClr val="C00000"/>
                </a:solidFill>
              </a:rPr>
              <a:t>1 </a:t>
            </a:r>
            <a:r>
              <a:rPr lang="es-MX" sz="1700" b="1" dirty="0">
                <a:solidFill>
                  <a:srgbClr val="C00000"/>
                </a:solidFill>
              </a:rPr>
              <a:t>IMPACTO LOCAL: </a:t>
            </a:r>
            <a:r>
              <a:rPr lang="es-MX" sz="1700" dirty="0"/>
              <a:t>Generar valor social, económico y ambiental mediante acciones locales, la </a:t>
            </a:r>
            <a:r>
              <a:rPr lang="es-MX" sz="1700" dirty="0" smtClean="0"/>
              <a:t>enseñanza aplicada </a:t>
            </a:r>
            <a:r>
              <a:rPr lang="es-MX" sz="1700" dirty="0"/>
              <a:t>y la investigación sobre temas de cambio </a:t>
            </a:r>
            <a:r>
              <a:rPr lang="es-MX" sz="1700" dirty="0" smtClean="0"/>
              <a:t>climático; </a:t>
            </a:r>
            <a:endParaRPr lang="es-MX" sz="1700" dirty="0"/>
          </a:p>
          <a:p>
            <a:endParaRPr lang="es-MX" sz="1700" dirty="0"/>
          </a:p>
          <a:p>
            <a:r>
              <a:rPr lang="es-MX" sz="1700" b="1" dirty="0">
                <a:solidFill>
                  <a:srgbClr val="C00000"/>
                </a:solidFill>
              </a:rPr>
              <a:t>2 CALIDAD</a:t>
            </a:r>
            <a:r>
              <a:rPr lang="es-MX" sz="1700" b="1" dirty="0" smtClean="0">
                <a:solidFill>
                  <a:srgbClr val="C00000"/>
                </a:solidFill>
              </a:rPr>
              <a:t>: </a:t>
            </a:r>
            <a:r>
              <a:rPr lang="es-MX" sz="1700" dirty="0"/>
              <a:t>Utilizar las mejores prácticas </a:t>
            </a:r>
            <a:r>
              <a:rPr lang="es-MX" sz="1700" dirty="0" smtClean="0"/>
              <a:t>mexicanas y globales </a:t>
            </a:r>
            <a:r>
              <a:rPr lang="es-MX" sz="1700" dirty="0"/>
              <a:t>para la investigación </a:t>
            </a:r>
            <a:r>
              <a:rPr lang="es-MX" sz="1700" dirty="0" smtClean="0"/>
              <a:t>aplicada </a:t>
            </a:r>
            <a:r>
              <a:rPr lang="es-MX" sz="1700" dirty="0"/>
              <a:t>y la educación </a:t>
            </a:r>
            <a:r>
              <a:rPr lang="es-MX" sz="1700" dirty="0" smtClean="0"/>
              <a:t>; </a:t>
            </a:r>
            <a:endParaRPr lang="es-MX" sz="1700" dirty="0"/>
          </a:p>
          <a:p>
            <a:endParaRPr lang="es-MX" sz="1700" dirty="0"/>
          </a:p>
          <a:p>
            <a:r>
              <a:rPr lang="es-MX" sz="1700" b="1" dirty="0" smtClean="0">
                <a:solidFill>
                  <a:srgbClr val="C00000"/>
                </a:solidFill>
              </a:rPr>
              <a:t>3 </a:t>
            </a:r>
            <a:r>
              <a:rPr lang="es-MX" sz="1700" b="1" dirty="0">
                <a:solidFill>
                  <a:srgbClr val="C00000"/>
                </a:solidFill>
              </a:rPr>
              <a:t>DINAMISMO: </a:t>
            </a:r>
            <a:r>
              <a:rPr lang="es-MX" sz="1700" dirty="0"/>
              <a:t>compromiso continuo de los sectores privado, público (federal y estatal), sin fines de lucro </a:t>
            </a:r>
            <a:r>
              <a:rPr lang="es-MX" sz="1700" dirty="0" smtClean="0"/>
              <a:t>y sectores comunitarios </a:t>
            </a:r>
            <a:r>
              <a:rPr lang="es-MX" sz="1700" dirty="0"/>
              <a:t>para activar las oportunidades de investigación </a:t>
            </a:r>
            <a:r>
              <a:rPr lang="es-MX" sz="1700" dirty="0" smtClean="0"/>
              <a:t>aplicada</a:t>
            </a:r>
            <a:endParaRPr lang="es-MX" sz="1700" dirty="0"/>
          </a:p>
          <a:p>
            <a:r>
              <a:rPr lang="es-MX" sz="1700" b="1" dirty="0" smtClean="0">
                <a:solidFill>
                  <a:srgbClr val="C00000"/>
                </a:solidFill>
              </a:rPr>
              <a:t>4 </a:t>
            </a:r>
            <a:r>
              <a:rPr lang="es-MX" sz="1700" b="1" dirty="0">
                <a:solidFill>
                  <a:srgbClr val="C00000"/>
                </a:solidFill>
              </a:rPr>
              <a:t>INVERSIÓN: </a:t>
            </a:r>
            <a:r>
              <a:rPr lang="es-MX" sz="1700" dirty="0" smtClean="0"/>
              <a:t>Aprovechar </a:t>
            </a:r>
            <a:r>
              <a:rPr lang="es-MX" sz="1700" dirty="0"/>
              <a:t>los mercados financieros n</a:t>
            </a:r>
            <a:r>
              <a:rPr lang="es-MX" sz="1700" dirty="0" smtClean="0"/>
              <a:t>acionales </a:t>
            </a:r>
            <a:r>
              <a:rPr lang="es-MX" sz="1700" dirty="0"/>
              <a:t>e i</a:t>
            </a:r>
            <a:r>
              <a:rPr lang="es-MX" sz="1700" dirty="0" smtClean="0"/>
              <a:t>nternacionales </a:t>
            </a:r>
            <a:r>
              <a:rPr lang="es-MX" sz="1700" dirty="0"/>
              <a:t>para acceder a </a:t>
            </a:r>
            <a:r>
              <a:rPr lang="es-MX" sz="1700" dirty="0" smtClean="0"/>
              <a:t>nuevas </a:t>
            </a:r>
            <a:r>
              <a:rPr lang="es-MX" sz="1700" dirty="0" smtClean="0"/>
              <a:t>fuentes de financiamiento </a:t>
            </a:r>
            <a:r>
              <a:rPr lang="es-MX" sz="1700" dirty="0" smtClean="0"/>
              <a:t>para </a:t>
            </a:r>
            <a:r>
              <a:rPr lang="es-MX" sz="1700" dirty="0"/>
              <a:t>la innovación y proyectos sociales en México.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ight Arrow 3"/>
          <p:cNvSpPr/>
          <p:nvPr/>
        </p:nvSpPr>
        <p:spPr>
          <a:xfrm>
            <a:off x="5758408" y="1752600"/>
            <a:ext cx="685800" cy="6096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ight Arrow 4"/>
          <p:cNvSpPr/>
          <p:nvPr/>
        </p:nvSpPr>
        <p:spPr>
          <a:xfrm>
            <a:off x="5758408" y="2971800"/>
            <a:ext cx="685800" cy="6096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ight Arrow 5"/>
          <p:cNvSpPr/>
          <p:nvPr/>
        </p:nvSpPr>
        <p:spPr>
          <a:xfrm>
            <a:off x="5758408" y="4191000"/>
            <a:ext cx="685800" cy="6096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ight Arrow 6"/>
          <p:cNvSpPr/>
          <p:nvPr/>
        </p:nvSpPr>
        <p:spPr>
          <a:xfrm>
            <a:off x="5758408" y="5181600"/>
            <a:ext cx="685800" cy="609600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6444208" y="161669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2"/>
                </a:solidFill>
              </a:rPr>
              <a:t>Profesores de </a:t>
            </a:r>
            <a:r>
              <a:rPr lang="es-MX" sz="1600" dirty="0" smtClean="0">
                <a:solidFill>
                  <a:schemeClr val="tx2"/>
                </a:solidFill>
              </a:rPr>
              <a:t>IES  locales  </a:t>
            </a:r>
            <a:r>
              <a:rPr lang="es-MX" sz="1600" dirty="0">
                <a:solidFill>
                  <a:schemeClr val="tx2"/>
                </a:solidFill>
              </a:rPr>
              <a:t>y empresas </a:t>
            </a:r>
          </a:p>
          <a:p>
            <a:r>
              <a:rPr lang="es-MX" sz="1600" dirty="0" smtClean="0">
                <a:solidFill>
                  <a:schemeClr val="tx2"/>
                </a:solidFill>
              </a:rPr>
              <a:t>               </a:t>
            </a:r>
            <a:r>
              <a:rPr lang="es-MX" sz="1600" b="1" dirty="0" smtClean="0">
                <a:solidFill>
                  <a:schemeClr val="tx2"/>
                </a:solidFill>
              </a:rPr>
              <a:t>+</a:t>
            </a:r>
            <a:r>
              <a:rPr lang="es-MX" sz="1600" dirty="0" smtClean="0">
                <a:solidFill>
                  <a:schemeClr val="tx2"/>
                </a:solidFill>
              </a:rPr>
              <a:t>Productividad</a:t>
            </a:r>
            <a:endParaRPr lang="es-MX" sz="1600" dirty="0">
              <a:solidFill>
                <a:schemeClr val="tx2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444208" y="2839016"/>
            <a:ext cx="219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2"/>
                </a:solidFill>
              </a:rPr>
              <a:t>Profesores de </a:t>
            </a:r>
            <a:r>
              <a:rPr lang="es-MX" sz="1600" dirty="0" smtClean="0">
                <a:solidFill>
                  <a:schemeClr val="tx2"/>
                </a:solidFill>
              </a:rPr>
              <a:t>Harvard, y conocimientos locales</a:t>
            </a:r>
            <a:endParaRPr lang="es-MX" sz="1600" dirty="0">
              <a:solidFill>
                <a:schemeClr val="tx2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49324" y="5006370"/>
            <a:ext cx="2196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tx2"/>
                </a:solidFill>
              </a:rPr>
              <a:t>Instituciones Globales como </a:t>
            </a:r>
            <a:r>
              <a:rPr lang="es-MX" sz="1600" dirty="0" smtClean="0">
                <a:solidFill>
                  <a:schemeClr val="tx2"/>
                </a:solidFill>
              </a:rPr>
              <a:t>GEF, IDB y </a:t>
            </a:r>
            <a:r>
              <a:rPr lang="es-MX" sz="1600" dirty="0">
                <a:solidFill>
                  <a:schemeClr val="tx2"/>
                </a:solidFill>
              </a:rPr>
              <a:t>Nacionales. </a:t>
            </a:r>
            <a:r>
              <a:rPr lang="es-MX" sz="1600" dirty="0" err="1">
                <a:solidFill>
                  <a:schemeClr val="tx2"/>
                </a:solidFill>
              </a:rPr>
              <a:t>Macquarie</a:t>
            </a:r>
            <a:r>
              <a:rPr lang="es-MX" sz="1600" dirty="0">
                <a:solidFill>
                  <a:schemeClr val="tx2"/>
                </a:solidFill>
              </a:rPr>
              <a:t>, </a:t>
            </a:r>
            <a:r>
              <a:rPr lang="es-MX" sz="1600" dirty="0" err="1" smtClean="0">
                <a:solidFill>
                  <a:schemeClr val="tx2"/>
                </a:solidFill>
              </a:rPr>
              <a:t>Carbon</a:t>
            </a:r>
            <a:r>
              <a:rPr lang="es-MX" sz="1600" dirty="0" smtClean="0">
                <a:solidFill>
                  <a:schemeClr val="tx2"/>
                </a:solidFill>
              </a:rPr>
              <a:t> </a:t>
            </a:r>
            <a:r>
              <a:rPr lang="es-MX" sz="1600" dirty="0" err="1">
                <a:solidFill>
                  <a:schemeClr val="tx2"/>
                </a:solidFill>
              </a:rPr>
              <a:t>War</a:t>
            </a:r>
            <a:r>
              <a:rPr lang="es-MX" sz="1600" dirty="0">
                <a:solidFill>
                  <a:schemeClr val="tx2"/>
                </a:solidFill>
              </a:rPr>
              <a:t> </a:t>
            </a:r>
            <a:r>
              <a:rPr lang="es-MX" sz="1600" dirty="0" err="1" smtClean="0">
                <a:solidFill>
                  <a:schemeClr val="tx2"/>
                </a:solidFill>
              </a:rPr>
              <a:t>Room</a:t>
            </a:r>
            <a:r>
              <a:rPr lang="es-MX" sz="1600" dirty="0">
                <a:solidFill>
                  <a:schemeClr val="tx2"/>
                </a:solidFill>
              </a:rPr>
              <a:t>, </a:t>
            </a:r>
            <a:r>
              <a:rPr lang="es-MX" sz="1600" dirty="0" smtClean="0">
                <a:solidFill>
                  <a:schemeClr val="tx2"/>
                </a:solidFill>
              </a:rPr>
              <a:t>fondos internacionales</a:t>
            </a:r>
            <a:endParaRPr lang="es-MX" sz="1600" dirty="0">
              <a:solidFill>
                <a:schemeClr val="tx2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477838" y="3906547"/>
            <a:ext cx="2196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2"/>
                </a:solidFill>
              </a:rPr>
              <a:t>SENER, CFE,  SAGARPA, SHCP, SEMARNAT, SAGARPA, </a:t>
            </a:r>
            <a:r>
              <a:rPr lang="es-MX" sz="1600" dirty="0" smtClean="0">
                <a:solidFill>
                  <a:schemeClr val="tx2"/>
                </a:solidFill>
              </a:rPr>
              <a:t>y privados, entre </a:t>
            </a:r>
            <a:r>
              <a:rPr lang="es-MX" sz="1600" dirty="0" smtClean="0">
                <a:solidFill>
                  <a:schemeClr val="tx2"/>
                </a:solidFill>
              </a:rPr>
              <a:t>otros.</a:t>
            </a:r>
            <a:endParaRPr lang="es-MX" sz="1600" dirty="0">
              <a:solidFill>
                <a:schemeClr val="tx2"/>
              </a:solidFill>
            </a:endParaRPr>
          </a:p>
        </p:txBody>
      </p:sp>
      <p:sp>
        <p:nvSpPr>
          <p:cNvPr id="4" name="3 Flecha doblada hacia arriba"/>
          <p:cNvSpPr/>
          <p:nvPr/>
        </p:nvSpPr>
        <p:spPr>
          <a:xfrm rot="5400000">
            <a:off x="6750665" y="2179613"/>
            <a:ext cx="294858" cy="3317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7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ircular Arrow 18"/>
          <p:cNvSpPr/>
          <p:nvPr/>
        </p:nvSpPr>
        <p:spPr>
          <a:xfrm>
            <a:off x="228600" y="1217267"/>
            <a:ext cx="8382000" cy="5562600"/>
          </a:xfrm>
          <a:prstGeom prst="circularArrow">
            <a:avLst>
              <a:gd name="adj1" fmla="val 4148"/>
              <a:gd name="adj2" fmla="val 596222"/>
              <a:gd name="adj3" fmla="val 13193239"/>
              <a:gd name="adj4" fmla="val 18872673"/>
              <a:gd name="adj5" fmla="val 6588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37" y="635202"/>
            <a:ext cx="8071048" cy="561550"/>
          </a:xfrm>
        </p:spPr>
        <p:txBody>
          <a:bodyPr>
            <a:noAutofit/>
          </a:bodyPr>
          <a:lstStyle/>
          <a:p>
            <a:r>
              <a:rPr lang="es-MX" sz="2800" dirty="0" smtClean="0"/>
              <a:t>Resumen de los participantes   </a:t>
            </a:r>
            <a:endParaRPr lang="es-MX" sz="2800" dirty="0"/>
          </a:p>
        </p:txBody>
      </p:sp>
      <p:sp>
        <p:nvSpPr>
          <p:cNvPr id="4" name="Rectangle 3"/>
          <p:cNvSpPr/>
          <p:nvPr/>
        </p:nvSpPr>
        <p:spPr>
          <a:xfrm>
            <a:off x="2971800" y="1196752"/>
            <a:ext cx="304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FFFF"/>
                </a:solidFill>
              </a:rPr>
              <a:t>Instituciones Globales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653952"/>
            <a:ext cx="3048000" cy="1394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500" dirty="0" smtClean="0">
                <a:solidFill>
                  <a:srgbClr val="000000"/>
                </a:solidFill>
              </a:rPr>
              <a:t>*GEF Global </a:t>
            </a:r>
          </a:p>
          <a:p>
            <a:r>
              <a:rPr lang="es-MX" sz="1500" dirty="0" err="1" smtClean="0">
                <a:solidFill>
                  <a:srgbClr val="000000"/>
                </a:solidFill>
              </a:rPr>
              <a:t>Environmet</a:t>
            </a:r>
            <a:r>
              <a:rPr lang="es-MX" sz="1500" dirty="0" smtClean="0">
                <a:solidFill>
                  <a:srgbClr val="000000"/>
                </a:solidFill>
              </a:rPr>
              <a:t> </a:t>
            </a:r>
            <a:r>
              <a:rPr lang="es-MX" sz="1500" dirty="0" err="1" smtClean="0">
                <a:solidFill>
                  <a:srgbClr val="000000"/>
                </a:solidFill>
              </a:rPr>
              <a:t>Facility</a:t>
            </a:r>
            <a:endParaRPr lang="es-MX" sz="1500" dirty="0">
              <a:solidFill>
                <a:srgbClr val="000000"/>
              </a:solidFill>
            </a:endParaRPr>
          </a:p>
          <a:p>
            <a:r>
              <a:rPr lang="es-MX" sz="1500" dirty="0" smtClean="0">
                <a:solidFill>
                  <a:srgbClr val="000000"/>
                </a:solidFill>
              </a:rPr>
              <a:t>*</a:t>
            </a:r>
            <a:r>
              <a:rPr lang="es-MX" sz="1500" dirty="0" err="1" smtClean="0">
                <a:solidFill>
                  <a:srgbClr val="000000"/>
                </a:solidFill>
              </a:rPr>
              <a:t>Overseas</a:t>
            </a:r>
            <a:r>
              <a:rPr lang="es-MX" sz="1500" dirty="0" smtClean="0">
                <a:solidFill>
                  <a:srgbClr val="000000"/>
                </a:solidFill>
              </a:rPr>
              <a:t> </a:t>
            </a:r>
            <a:r>
              <a:rPr lang="es-MX" sz="1500" dirty="0" err="1">
                <a:solidFill>
                  <a:srgbClr val="000000"/>
                </a:solidFill>
              </a:rPr>
              <a:t>Private</a:t>
            </a:r>
            <a:r>
              <a:rPr lang="es-MX" sz="1500" dirty="0">
                <a:solidFill>
                  <a:srgbClr val="000000"/>
                </a:solidFill>
              </a:rPr>
              <a:t> </a:t>
            </a:r>
            <a:endParaRPr lang="es-MX" sz="1500" dirty="0" smtClean="0">
              <a:solidFill>
                <a:srgbClr val="000000"/>
              </a:solidFill>
            </a:endParaRPr>
          </a:p>
          <a:p>
            <a:r>
              <a:rPr lang="es-MX" sz="1500" dirty="0" err="1" smtClean="0">
                <a:solidFill>
                  <a:srgbClr val="000000"/>
                </a:solidFill>
              </a:rPr>
              <a:t>Investment</a:t>
            </a:r>
            <a:r>
              <a:rPr lang="es-MX" sz="1500" dirty="0" smtClean="0">
                <a:solidFill>
                  <a:srgbClr val="000000"/>
                </a:solidFill>
              </a:rPr>
              <a:t> </a:t>
            </a:r>
            <a:r>
              <a:rPr lang="es-MX" sz="1500" dirty="0" err="1" smtClean="0">
                <a:solidFill>
                  <a:srgbClr val="000000"/>
                </a:solidFill>
              </a:rPr>
              <a:t>Corporation</a:t>
            </a:r>
            <a:endParaRPr lang="es-MX" sz="1500" dirty="0" smtClean="0">
              <a:solidFill>
                <a:srgbClr val="000000"/>
              </a:solidFill>
            </a:endParaRPr>
          </a:p>
          <a:p>
            <a:r>
              <a:rPr lang="es-MX" sz="1500" dirty="0" smtClean="0">
                <a:solidFill>
                  <a:srgbClr val="000000"/>
                </a:solidFill>
              </a:rPr>
              <a:t>*Inter-American </a:t>
            </a:r>
          </a:p>
          <a:p>
            <a:r>
              <a:rPr lang="es-MX" sz="1500" dirty="0" err="1" smtClean="0">
                <a:solidFill>
                  <a:srgbClr val="000000"/>
                </a:solidFill>
              </a:rPr>
              <a:t>Development</a:t>
            </a:r>
            <a:r>
              <a:rPr lang="es-MX" sz="1500" dirty="0" smtClean="0">
                <a:solidFill>
                  <a:srgbClr val="000000"/>
                </a:solidFill>
              </a:rPr>
              <a:t> Bank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917" y="2363578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FFFF"/>
                </a:solidFill>
              </a:rPr>
              <a:t> Tecnologías 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740" y="2820778"/>
            <a:ext cx="2667000" cy="10402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rgbClr val="000000"/>
                </a:solidFill>
              </a:rPr>
              <a:t> </a:t>
            </a:r>
            <a:r>
              <a:rPr lang="es-MX" sz="1500" dirty="0">
                <a:solidFill>
                  <a:srgbClr val="000000"/>
                </a:solidFill>
              </a:rPr>
              <a:t>Expertos en Tecnologías SNV, HDR, Harvard, MIT</a:t>
            </a:r>
          </a:p>
          <a:p>
            <a:pPr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Vinculación con </a:t>
            </a:r>
            <a:r>
              <a:rPr lang="es-MX" sz="1500" dirty="0" smtClean="0">
                <a:solidFill>
                  <a:srgbClr val="000000"/>
                </a:solidFill>
              </a:rPr>
              <a:t>Centros, Dr. Guillermo Cedeño</a:t>
            </a:r>
            <a:endParaRPr lang="es-MX" sz="15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107" y="4086617"/>
            <a:ext cx="28316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FFFF"/>
                </a:solidFill>
              </a:rPr>
              <a:t>Asesores de Mercado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106" y="4543817"/>
            <a:ext cx="2831693" cy="21255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Expertos en temas de:</a:t>
            </a:r>
          </a:p>
          <a:p>
            <a:pPr indent="-285750"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Capital de Riesgo</a:t>
            </a:r>
          </a:p>
          <a:p>
            <a:pPr indent="-285750"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Fondos Privados</a:t>
            </a:r>
          </a:p>
          <a:p>
            <a:pPr indent="-285750"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Estructuración Proyecto</a:t>
            </a:r>
          </a:p>
          <a:p>
            <a:pPr indent="-285750">
              <a:buFont typeface="Arial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</a:rPr>
              <a:t>Jorge Ontiveros, </a:t>
            </a:r>
            <a:r>
              <a:rPr lang="es-MX" sz="1500" dirty="0" err="1" smtClean="0">
                <a:solidFill>
                  <a:srgbClr val="000000"/>
                </a:solidFill>
              </a:rPr>
              <a:t>Katryn</a:t>
            </a:r>
            <a:r>
              <a:rPr lang="es-MX" sz="1500" dirty="0" smtClean="0">
                <a:solidFill>
                  <a:srgbClr val="000000"/>
                </a:solidFill>
              </a:rPr>
              <a:t> </a:t>
            </a:r>
            <a:r>
              <a:rPr lang="es-MX" sz="1500" dirty="0" err="1" smtClean="0">
                <a:solidFill>
                  <a:srgbClr val="000000"/>
                </a:solidFill>
              </a:rPr>
              <a:t>Bowe</a:t>
            </a:r>
            <a:r>
              <a:rPr lang="es-MX" sz="1500" dirty="0" smtClean="0">
                <a:solidFill>
                  <a:srgbClr val="000000"/>
                </a:solidFill>
              </a:rPr>
              <a:t>, Greg </a:t>
            </a:r>
            <a:r>
              <a:rPr lang="es-MX" sz="1500" dirty="0" err="1" smtClean="0">
                <a:solidFill>
                  <a:srgbClr val="000000"/>
                </a:solidFill>
              </a:rPr>
              <a:t>Gac</a:t>
            </a:r>
            <a:r>
              <a:rPr lang="es-MX" sz="1500" dirty="0" smtClean="0">
                <a:solidFill>
                  <a:srgbClr val="000000"/>
                </a:solidFill>
              </a:rPr>
              <a:t>, </a:t>
            </a:r>
            <a:r>
              <a:rPr lang="es-MX" sz="1500" dirty="0" err="1" smtClean="0">
                <a:solidFill>
                  <a:srgbClr val="000000"/>
                </a:solidFill>
              </a:rPr>
              <a:t>Jim</a:t>
            </a:r>
            <a:r>
              <a:rPr lang="es-MX" sz="1500" dirty="0" smtClean="0">
                <a:solidFill>
                  <a:srgbClr val="000000"/>
                </a:solidFill>
              </a:rPr>
              <a:t> </a:t>
            </a:r>
            <a:r>
              <a:rPr lang="es-MX" sz="1500" dirty="0" err="1" smtClean="0">
                <a:solidFill>
                  <a:srgbClr val="000000"/>
                </a:solidFill>
              </a:rPr>
              <a:t>Alford</a:t>
            </a:r>
            <a:r>
              <a:rPr lang="en-US" sz="1500" dirty="0" smtClean="0">
                <a:solidFill>
                  <a:srgbClr val="000000"/>
                </a:solidFill>
              </a:rPr>
              <a:t>, John </a:t>
            </a:r>
            <a:r>
              <a:rPr lang="en-US" sz="1500" dirty="0" err="1" smtClean="0">
                <a:solidFill>
                  <a:srgbClr val="000000"/>
                </a:solidFill>
              </a:rPr>
              <a:t>Wiebe</a:t>
            </a:r>
            <a:r>
              <a:rPr lang="en-US" sz="1500" dirty="0" smtClean="0">
                <a:solidFill>
                  <a:srgbClr val="000000"/>
                </a:solidFill>
              </a:rPr>
              <a:t>, J</a:t>
            </a:r>
            <a:r>
              <a:rPr lang="es-MX" sz="1500" dirty="0" err="1" smtClean="0">
                <a:solidFill>
                  <a:srgbClr val="000000"/>
                </a:solidFill>
              </a:rPr>
              <a:t>ason</a:t>
            </a:r>
            <a:r>
              <a:rPr lang="es-MX" sz="1500" dirty="0" smtClean="0">
                <a:solidFill>
                  <a:srgbClr val="000000"/>
                </a:solidFill>
              </a:rPr>
              <a:t> </a:t>
            </a:r>
            <a:r>
              <a:rPr lang="es-MX" sz="1500" dirty="0">
                <a:solidFill>
                  <a:srgbClr val="000000"/>
                </a:solidFill>
              </a:rPr>
              <a:t>Park, de </a:t>
            </a:r>
            <a:r>
              <a:rPr lang="es-MX" sz="1500" dirty="0" err="1">
                <a:solidFill>
                  <a:srgbClr val="000000"/>
                </a:solidFill>
              </a:rPr>
              <a:t>Credit</a:t>
            </a:r>
            <a:r>
              <a:rPr lang="es-MX" sz="1500" dirty="0">
                <a:solidFill>
                  <a:srgbClr val="000000"/>
                </a:solidFill>
              </a:rPr>
              <a:t> </a:t>
            </a:r>
            <a:r>
              <a:rPr lang="es-MX" sz="1500" dirty="0" err="1">
                <a:solidFill>
                  <a:srgbClr val="000000"/>
                </a:solidFill>
              </a:rPr>
              <a:t>Suisse</a:t>
            </a:r>
            <a:r>
              <a:rPr lang="es-MX" sz="1500" dirty="0">
                <a:solidFill>
                  <a:srgbClr val="000000"/>
                </a:solidFill>
              </a:rPr>
              <a:t> y </a:t>
            </a:r>
            <a:r>
              <a:rPr lang="es-MX" sz="1500" dirty="0" smtClean="0">
                <a:solidFill>
                  <a:srgbClr val="000000"/>
                </a:solidFill>
              </a:rPr>
              <a:t>asesores </a:t>
            </a:r>
            <a:r>
              <a:rPr lang="es-MX" sz="1500" dirty="0">
                <a:solidFill>
                  <a:srgbClr val="000000"/>
                </a:solidFill>
              </a:rPr>
              <a:t>del Fondo, </a:t>
            </a:r>
            <a:r>
              <a:rPr lang="es-MX" sz="1500" dirty="0" err="1" smtClean="0">
                <a:solidFill>
                  <a:srgbClr val="000000"/>
                </a:solidFill>
              </a:rPr>
              <a:t>Lachlan</a:t>
            </a:r>
            <a:r>
              <a:rPr lang="es-MX" sz="1500" dirty="0" smtClean="0">
                <a:solidFill>
                  <a:srgbClr val="000000"/>
                </a:solidFill>
              </a:rPr>
              <a:t> </a:t>
            </a:r>
            <a:r>
              <a:rPr lang="es-MX" sz="1500" dirty="0" err="1" smtClean="0">
                <a:solidFill>
                  <a:srgbClr val="000000"/>
                </a:solidFill>
              </a:rPr>
              <a:t>Creswell</a:t>
            </a:r>
            <a:r>
              <a:rPr lang="es-MX" sz="1500" dirty="0">
                <a:solidFill>
                  <a:srgbClr val="000000"/>
                </a:solidFill>
              </a:rPr>
              <a:t>, VP </a:t>
            </a:r>
            <a:r>
              <a:rPr lang="es-MX" sz="1500" dirty="0" err="1" smtClean="0">
                <a:solidFill>
                  <a:srgbClr val="000000"/>
                </a:solidFill>
              </a:rPr>
              <a:t>Macqurie</a:t>
            </a:r>
            <a:endParaRPr lang="en-US" sz="1500" dirty="0">
              <a:solidFill>
                <a:srgbClr val="000000"/>
              </a:solidFill>
            </a:endParaRPr>
          </a:p>
          <a:p>
            <a:pPr indent="-285750">
              <a:buFont typeface="Arial" pitchFamily="34" charset="0"/>
              <a:buChar char="•"/>
            </a:pPr>
            <a:endParaRPr lang="es-MX" sz="15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0452" y="2132856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FFFF"/>
                </a:solidFill>
              </a:rPr>
              <a:t>Vinculación Comunidades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0452" y="2613712"/>
            <a:ext cx="2667000" cy="1452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sz="1500" dirty="0" smtClean="0">
                <a:solidFill>
                  <a:srgbClr val="000000"/>
                </a:solidFill>
              </a:rPr>
              <a:t>Expertos de INDI </a:t>
            </a:r>
            <a:r>
              <a:rPr lang="es-MX" sz="1500" dirty="0" err="1" smtClean="0">
                <a:solidFill>
                  <a:srgbClr val="000000"/>
                </a:solidFill>
              </a:rPr>
              <a:t>Fund</a:t>
            </a:r>
            <a:r>
              <a:rPr lang="es-MX" sz="1500" dirty="0" smtClean="0">
                <a:solidFill>
                  <a:srgbClr val="000000"/>
                </a:solidFill>
              </a:rPr>
              <a:t> </a:t>
            </a:r>
            <a:r>
              <a:rPr lang="es-MX" sz="1500" dirty="0" err="1">
                <a:solidFill>
                  <a:srgbClr val="000000"/>
                </a:solidFill>
              </a:rPr>
              <a:t>Saima</a:t>
            </a:r>
            <a:r>
              <a:rPr lang="es-MX" sz="1500" dirty="0">
                <a:solidFill>
                  <a:srgbClr val="000000"/>
                </a:solidFill>
              </a:rPr>
              <a:t> </a:t>
            </a:r>
            <a:r>
              <a:rPr lang="es-MX" sz="1500" dirty="0" err="1">
                <a:solidFill>
                  <a:srgbClr val="000000"/>
                </a:solidFill>
              </a:rPr>
              <a:t>Qadir</a:t>
            </a:r>
            <a:r>
              <a:rPr lang="es-MX" sz="1500" dirty="0">
                <a:solidFill>
                  <a:srgbClr val="000000"/>
                </a:solidFill>
              </a:rPr>
              <a:t>,</a:t>
            </a:r>
            <a:r>
              <a:rPr lang="nl-NL" sz="1500" dirty="0">
                <a:solidFill>
                  <a:srgbClr val="000000"/>
                </a:solidFill>
              </a:rPr>
              <a:t> Jeannie Renne-Malone, Wim van Nes, Reintje van </a:t>
            </a:r>
            <a:r>
              <a:rPr lang="nl-NL" sz="1500" dirty="0" smtClean="0">
                <a:solidFill>
                  <a:srgbClr val="000000"/>
                </a:solidFill>
              </a:rPr>
              <a:t>Haeringen, </a:t>
            </a:r>
            <a:r>
              <a:rPr lang="es-MX" sz="1500" dirty="0">
                <a:solidFill>
                  <a:srgbClr val="000000"/>
                </a:solidFill>
              </a:rPr>
              <a:t>SNV, BID, </a:t>
            </a:r>
            <a:r>
              <a:rPr lang="es-MX" sz="1500" dirty="0" smtClean="0">
                <a:solidFill>
                  <a:srgbClr val="000000"/>
                </a:solidFill>
              </a:rPr>
              <a:t>IFC.</a:t>
            </a:r>
            <a:endParaRPr lang="es-MX" sz="15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 </a:t>
            </a:r>
            <a:r>
              <a:rPr lang="es-MX" sz="1500" dirty="0" smtClean="0">
                <a:solidFill>
                  <a:srgbClr val="000000"/>
                </a:solidFill>
              </a:rPr>
              <a:t>Comunidades aliadas </a:t>
            </a:r>
            <a:endParaRPr lang="es-MX" sz="15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 </a:t>
            </a:r>
            <a:r>
              <a:rPr lang="es-MX" sz="1500" dirty="0" smtClean="0">
                <a:solidFill>
                  <a:srgbClr val="000000"/>
                </a:solidFill>
              </a:rPr>
              <a:t>Fundaciones</a:t>
            </a:r>
          </a:p>
          <a:p>
            <a:endParaRPr lang="es-MX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6504" y="4191314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FFFF"/>
                </a:solidFill>
              </a:rPr>
              <a:t>Profesores  de Harvard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36504" y="4657909"/>
            <a:ext cx="2667000" cy="1435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John </a:t>
            </a:r>
            <a:r>
              <a:rPr lang="es-MX" sz="1500" dirty="0" err="1">
                <a:solidFill>
                  <a:srgbClr val="000000"/>
                </a:solidFill>
              </a:rPr>
              <a:t>Spengler</a:t>
            </a:r>
            <a:endParaRPr lang="es-MX" sz="15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Leith Sharp</a:t>
            </a:r>
          </a:p>
          <a:p>
            <a:pPr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Aviva </a:t>
            </a:r>
            <a:r>
              <a:rPr lang="es-MX" sz="1500" dirty="0" err="1">
                <a:solidFill>
                  <a:srgbClr val="000000"/>
                </a:solidFill>
              </a:rPr>
              <a:t>Argote</a:t>
            </a:r>
            <a:endParaRPr lang="es-MX" sz="15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500" dirty="0" err="1">
                <a:solidFill>
                  <a:srgbClr val="000000"/>
                </a:solidFill>
              </a:rPr>
              <a:t>Dr</a:t>
            </a:r>
            <a:r>
              <a:rPr lang="es-MX" sz="1500" dirty="0">
                <a:solidFill>
                  <a:srgbClr val="000000"/>
                </a:solidFill>
              </a:rPr>
              <a:t> </a:t>
            </a:r>
            <a:r>
              <a:rPr lang="es-MX" sz="1500" dirty="0" err="1">
                <a:solidFill>
                  <a:srgbClr val="000000"/>
                </a:solidFill>
              </a:rPr>
              <a:t>Ramon</a:t>
            </a:r>
            <a:r>
              <a:rPr lang="es-MX" sz="1500" dirty="0">
                <a:solidFill>
                  <a:srgbClr val="000000"/>
                </a:solidFill>
              </a:rPr>
              <a:t> </a:t>
            </a:r>
            <a:r>
              <a:rPr lang="es-MX" sz="1500" dirty="0" err="1" smtClean="0">
                <a:solidFill>
                  <a:srgbClr val="000000"/>
                </a:solidFill>
              </a:rPr>
              <a:t>Sanchez</a:t>
            </a:r>
            <a:endParaRPr lang="es-MX" sz="15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Dr. Gray </a:t>
            </a:r>
            <a:r>
              <a:rPr lang="es-MX" sz="1500" dirty="0" err="1">
                <a:solidFill>
                  <a:srgbClr val="000000"/>
                </a:solidFill>
              </a:rPr>
              <a:t>Adamkiewicz</a:t>
            </a:r>
            <a:endParaRPr lang="es-MX" sz="15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500" dirty="0">
                <a:solidFill>
                  <a:srgbClr val="000000"/>
                </a:solidFill>
              </a:rPr>
              <a:t>Greg </a:t>
            </a:r>
            <a:r>
              <a:rPr lang="es-MX" sz="1500" dirty="0" err="1" smtClean="0">
                <a:solidFill>
                  <a:srgbClr val="000000"/>
                </a:solidFill>
              </a:rPr>
              <a:t>Norris</a:t>
            </a:r>
            <a:endParaRPr lang="es-MX" sz="1500" dirty="0" smtClean="0">
              <a:solidFill>
                <a:srgbClr val="000000"/>
              </a:solidFill>
            </a:endParaRPr>
          </a:p>
          <a:p>
            <a:endParaRPr lang="es-MX" sz="15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dirty="0">
              <a:solidFill>
                <a:srgbClr val="000000"/>
              </a:solidFill>
            </a:endParaRPr>
          </a:p>
        </p:txBody>
      </p:sp>
      <p:grpSp>
        <p:nvGrpSpPr>
          <p:cNvPr id="20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rgbClr val="447238">
                    <a:lumMod val="75000"/>
                  </a:srgbClr>
                </a:solidFill>
              </a:rPr>
              <a:pPr/>
              <a:t>15</a:t>
            </a:fld>
            <a:endParaRPr lang="es-MX" dirty="0">
              <a:solidFill>
                <a:srgbClr val="447238">
                  <a:lumMod val="75000"/>
                </a:srgbClr>
              </a:solidFill>
            </a:endParaRPr>
          </a:p>
        </p:txBody>
      </p:sp>
      <p:pic>
        <p:nvPicPr>
          <p:cNvPr id="24" name="Picture 11" descr="GE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43" y="1653952"/>
            <a:ext cx="1595264" cy="388037"/>
          </a:xfrm>
          <a:prstGeom prst="rect">
            <a:avLst/>
          </a:prstGeom>
        </p:spPr>
      </p:pic>
      <p:pic>
        <p:nvPicPr>
          <p:cNvPr id="25" name="Picture 13" descr="OPI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24" y="2190682"/>
            <a:ext cx="641176" cy="320588"/>
          </a:xfrm>
          <a:prstGeom prst="rect">
            <a:avLst/>
          </a:prstGeom>
        </p:spPr>
      </p:pic>
      <p:pic>
        <p:nvPicPr>
          <p:cNvPr id="26" name="Picture 12" descr="ID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50" y="2569046"/>
            <a:ext cx="698250" cy="432413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 l="35611" t="27360" r="36717" b="59843"/>
          <a:stretch>
            <a:fillRect/>
          </a:stretch>
        </p:blipFill>
        <p:spPr bwMode="auto">
          <a:xfrm>
            <a:off x="3346855" y="3212976"/>
            <a:ext cx="2300121" cy="785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Shape 36"/>
          <p:cNvSpPr/>
          <p:nvPr/>
        </p:nvSpPr>
        <p:spPr>
          <a:xfrm>
            <a:off x="3661018" y="4066436"/>
            <a:ext cx="1679078" cy="903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</p:sp>
      <p:sp>
        <p:nvSpPr>
          <p:cNvPr id="29" name="Rectangle 12"/>
          <p:cNvSpPr/>
          <p:nvPr/>
        </p:nvSpPr>
        <p:spPr>
          <a:xfrm>
            <a:off x="3086100" y="5061670"/>
            <a:ext cx="2667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FFFF"/>
                </a:solidFill>
              </a:rPr>
              <a:t>Universidades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0" name="Rectangle 13"/>
          <p:cNvSpPr/>
          <p:nvPr/>
        </p:nvSpPr>
        <p:spPr>
          <a:xfrm>
            <a:off x="3086100" y="5518870"/>
            <a:ext cx="2667000" cy="5744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</a:rPr>
              <a:t>Estatales</a:t>
            </a:r>
            <a:endParaRPr lang="es-MX" sz="15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MX" sz="1500" dirty="0" smtClean="0">
                <a:solidFill>
                  <a:srgbClr val="000000"/>
                </a:solidFill>
              </a:rPr>
              <a:t>SNIT</a:t>
            </a:r>
            <a:endParaRPr lang="es-MX" sz="1500" dirty="0">
              <a:solidFill>
                <a:srgbClr val="000000"/>
              </a:solidFill>
            </a:endParaRPr>
          </a:p>
          <a:p>
            <a:endParaRPr lang="es-MX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827584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lvl="0"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Investigación aplicada</a:t>
            </a:r>
            <a:endParaRPr lang="es-MX" dirty="0"/>
          </a:p>
        </p:txBody>
      </p:sp>
      <p:sp>
        <p:nvSpPr>
          <p:cNvPr id="6" name="5 Proceso"/>
          <p:cNvSpPr/>
          <p:nvPr/>
        </p:nvSpPr>
        <p:spPr>
          <a:xfrm>
            <a:off x="539552" y="1268760"/>
            <a:ext cx="3744416" cy="46805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rgbClr val="00B050">
                <a:alpha val="40000"/>
              </a:srgb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FASE I</a:t>
            </a:r>
          </a:p>
          <a:p>
            <a:pPr algn="ctr"/>
            <a:endParaRPr lang="es-MX" sz="2800" dirty="0">
              <a:solidFill>
                <a:schemeClr val="tx1"/>
              </a:solidFill>
            </a:endParaRPr>
          </a:p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Certificado de Terminación Otorgado en Liderazgo Aplicado</a:t>
            </a:r>
          </a:p>
          <a:p>
            <a:pPr algn="ctr"/>
            <a:endParaRPr lang="es-MX" sz="2800" dirty="0" smtClean="0">
              <a:solidFill>
                <a:schemeClr val="tx1"/>
              </a:solidFill>
            </a:endParaRPr>
          </a:p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2 Semestres</a:t>
            </a:r>
          </a:p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(En alianza con SENER) 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flipH="1">
            <a:off x="5004048" y="1268760"/>
            <a:ext cx="3554681" cy="468051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FASE II</a:t>
            </a:r>
          </a:p>
          <a:p>
            <a:pPr algn="ctr"/>
            <a:endParaRPr lang="es-MX" sz="2800" dirty="0">
              <a:solidFill>
                <a:schemeClr val="tx1"/>
              </a:solidFill>
            </a:endParaRPr>
          </a:p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Maestría en Educación para el siglo 21</a:t>
            </a:r>
          </a:p>
          <a:p>
            <a:pPr algn="ctr"/>
            <a:endParaRPr lang="es-MX" sz="2800" dirty="0" smtClean="0">
              <a:solidFill>
                <a:schemeClr val="tx1"/>
              </a:solidFill>
            </a:endParaRPr>
          </a:p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4 Semestres</a:t>
            </a:r>
          </a:p>
          <a:p>
            <a:pPr algn="ctr"/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9427" y="836712"/>
            <a:ext cx="648072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lvl="0"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Contenido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82692"/>
              </p:ext>
            </p:extLst>
          </p:nvPr>
        </p:nvGraphicFramePr>
        <p:xfrm>
          <a:off x="2267869" y="1160748"/>
          <a:ext cx="6336579" cy="53365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2084"/>
                <a:gridCol w="2352302"/>
                <a:gridCol w="2112193"/>
              </a:tblGrid>
              <a:tr h="351620">
                <a:tc gridSpan="3">
                  <a:txBody>
                    <a:bodyPr/>
                    <a:lstStyle/>
                    <a:p>
                      <a:pPr algn="ctr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Estructura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del programa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63469">
                <a:tc>
                  <a:txBody>
                    <a:bodyPr/>
                    <a:lstStyle/>
                    <a:p>
                      <a:pPr algn="just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 I - Junio-agosto	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 II – Sept-Oct	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III 	- Nov-Dic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8936">
                <a:tc>
                  <a:txBody>
                    <a:bodyPr/>
                    <a:lstStyle/>
                    <a:p>
                      <a:pPr algn="l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-Orientación al Programa. </a:t>
                      </a:r>
                    </a:p>
                    <a:p>
                      <a:pPr algn="l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-Conferencias y evaluaciones.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-Liderazgo para el cambio: para inspirar, involucrar e influenciar. -Formulación de la idea del proyecto piloto (energía limpia / eficiencia energética)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-Habilidades de negocios para hacer crecer la economía verde de México. </a:t>
                      </a:r>
                    </a:p>
                    <a:p>
                      <a:pPr algn="l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-Refinar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proyecto piloto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0494">
                <a:tc>
                  <a:txBody>
                    <a:bodyPr/>
                    <a:lstStyle/>
                    <a:p>
                      <a:pPr algn="just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 IV - Enero-Febrero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 V 	- Marzo-Mayo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Módulo VI – Jun-</a:t>
                      </a:r>
                      <a:r>
                        <a:rPr lang="es-MX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820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Habilidades de gestión de proyectos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para un manejo efectivo de los recursos,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 estudios de casos de proyectos. Reporte de avance.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Cómo escalar el éxito. Fuentes de financiamiento internacionales (ONU, BANCO MUNDIAL, BID, de capital privado, EE.UU., CONACYT, SENER, SEMARNAT, Estado y el Gobierno Nacional y Local.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Informe final del proyecto de los participantes en proyectos de investigación y liderazgo para el cambio propuesto en las energías renovables y el currículo.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5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467544" y="1628800"/>
            <a:ext cx="1728442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t"/>
            <a:r>
              <a:rPr lang="es-MX" sz="1400" b="1" dirty="0">
                <a:solidFill>
                  <a:srgbClr val="00359E"/>
                </a:solidFill>
              </a:rPr>
              <a:t>Pre-módulo Abril-Junio</a:t>
            </a:r>
            <a:endParaRPr lang="es-MX" sz="1400" dirty="0">
              <a:solidFill>
                <a:srgbClr val="00359E"/>
              </a:solidFill>
            </a:endParaRPr>
          </a:p>
          <a:p>
            <a:pPr algn="ctr" fontAlgn="t"/>
            <a:r>
              <a:rPr lang="es-MX" sz="1400" b="1" dirty="0">
                <a:solidFill>
                  <a:srgbClr val="00359E"/>
                </a:solidFill>
              </a:rPr>
              <a:t>2014</a:t>
            </a:r>
            <a:endParaRPr lang="es-MX" sz="1400" dirty="0">
              <a:solidFill>
                <a:srgbClr val="00359E"/>
              </a:solidFill>
            </a:endParaRPr>
          </a:p>
          <a:p>
            <a:pPr algn="just" fontAlgn="t"/>
            <a:r>
              <a:rPr lang="es-E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s-ES" sz="1400" dirty="0" smtClean="0">
                <a:solidFill>
                  <a:srgbClr val="00359E"/>
                </a:solidFill>
              </a:rPr>
              <a:t>Formalización </a:t>
            </a:r>
            <a:r>
              <a:rPr lang="es-ES" sz="1400" dirty="0">
                <a:solidFill>
                  <a:srgbClr val="00359E"/>
                </a:solidFill>
              </a:rPr>
              <a:t>de las partes involucradas</a:t>
            </a:r>
            <a:endParaRPr lang="es-MX" sz="1400" dirty="0">
              <a:solidFill>
                <a:srgbClr val="00359E"/>
              </a:solidFill>
            </a:endParaRPr>
          </a:p>
          <a:p>
            <a:pPr algn="just" fontAlgn="t"/>
            <a:r>
              <a:rPr lang="es-ES" sz="1400" dirty="0">
                <a:solidFill>
                  <a:srgbClr val="00359E"/>
                </a:solidFill>
              </a:rPr>
              <a:t>-Conclusión en México y Cambridge de programa (la logística es Binacional)</a:t>
            </a:r>
            <a:endParaRPr lang="es-MX" sz="1400" dirty="0">
              <a:solidFill>
                <a:srgbClr val="00359E"/>
              </a:solidFill>
            </a:endParaRPr>
          </a:p>
          <a:p>
            <a:pPr algn="just" fontAlgn="t"/>
            <a:r>
              <a:rPr lang="es-ES" sz="1400" dirty="0">
                <a:solidFill>
                  <a:srgbClr val="00359E"/>
                </a:solidFill>
              </a:rPr>
              <a:t>-Depuración de los detalles logísticos</a:t>
            </a:r>
            <a:r>
              <a:rPr lang="es-ES" sz="1400" dirty="0" smtClean="0">
                <a:solidFill>
                  <a:srgbClr val="00359E"/>
                </a:solidFill>
              </a:rPr>
              <a:t>.</a:t>
            </a:r>
            <a:endParaRPr lang="es-MX" sz="1400" dirty="0">
              <a:solidFill>
                <a:srgbClr val="00359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54439"/>
              </p:ext>
            </p:extLst>
          </p:nvPr>
        </p:nvGraphicFramePr>
        <p:xfrm>
          <a:off x="629815" y="1124744"/>
          <a:ext cx="7956378" cy="5151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6081"/>
                <a:gridCol w="2298171"/>
                <a:gridCol w="2652126"/>
              </a:tblGrid>
              <a:tr h="353132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Estructura de las evaluaciones</a:t>
                      </a:r>
                      <a:endParaRPr lang="es-MX" sz="1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59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Dos</a:t>
                      </a:r>
                      <a:r>
                        <a:rPr lang="es-MX" sz="1700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evaluaciones</a:t>
                      </a:r>
                      <a:endParaRPr lang="es-MX" sz="1700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Cuatro</a:t>
                      </a:r>
                      <a:r>
                        <a:rPr lang="es-MX" sz="1700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actividades grupales</a:t>
                      </a:r>
                      <a:endParaRPr lang="es-MX" sz="1700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Presentación oral del proyecto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/>
                </a:tc>
              </a:tr>
              <a:tr h="12653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-Proporcionar información sobre sí mismos utilizando la plantilla asignada.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Proporcionar un plan inicial</a:t>
                      </a:r>
                      <a:r>
                        <a:rPr lang="es-MX" sz="17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del</a:t>
                      </a: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proyecto aplicado.</a:t>
                      </a:r>
                      <a:endParaRPr lang="en-US" sz="17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Dos reportes de libros y dos actividades grupales.</a:t>
                      </a:r>
                      <a:endParaRPr lang="en-US" sz="17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Presentación oral del proyecto en equipos</a:t>
                      </a:r>
                      <a:endParaRPr lang="en-US" sz="17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94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i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Exámen</a:t>
                      </a:r>
                      <a:endParaRPr lang="es-MX" sz="1700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Reporte final del Proyecto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Presentación del Plan</a:t>
                      </a:r>
                      <a:r>
                        <a:rPr lang="es-MX" sz="1700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 Estudio de </a:t>
                      </a:r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Liderazgo</a:t>
                      </a:r>
                      <a:r>
                        <a:rPr lang="es-MX" sz="1700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algn="ctr" defTabSz="914400" rtl="0" eaLnBrk="1" latinLnBrk="0" hangingPunct="1"/>
                      <a:r>
                        <a:rPr lang="es-MX" sz="1700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/>
                </a:tc>
              </a:tr>
              <a:tr h="1674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Comprensión de los conceptos básicos en relación con las fuentes de liderazgo para el cambio,</a:t>
                      </a:r>
                      <a:r>
                        <a:rPr lang="es-MX" sz="17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desarrollo de negocios, desarrollo de proyectos y financiamiento.</a:t>
                      </a:r>
                      <a:endParaRPr lang="en-US" sz="17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Reporte</a:t>
                      </a:r>
                      <a:r>
                        <a:rPr lang="es-MX" sz="170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final del proyecto oral y escrito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Presentación definitiva del plan de Estudio de Liderazgo.</a:t>
                      </a:r>
                    </a:p>
                    <a:p>
                      <a:pPr marL="0" algn="just" defTabSz="914400" rtl="0" eaLnBrk="1" latinLnBrk="0" hangingPunct="1"/>
                      <a:endParaRPr lang="es-MX" sz="17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476672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lvl="0"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Estructura de las evaluaciones</a:t>
            </a:r>
            <a:endParaRPr lang="es-MX" dirty="0"/>
          </a:p>
        </p:txBody>
      </p:sp>
      <p:grpSp>
        <p:nvGrpSpPr>
          <p:cNvPr id="7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971600" y="476672"/>
            <a:ext cx="6876256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lvl="0"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INDI </a:t>
            </a:r>
            <a:r>
              <a:rPr lang="es-MX" dirty="0" err="1"/>
              <a:t>Fund</a:t>
            </a:r>
            <a:r>
              <a:rPr lang="es-MX" dirty="0"/>
              <a:t> proyectos en curso</a:t>
            </a:r>
          </a:p>
        </p:txBody>
      </p:sp>
      <p:sp>
        <p:nvSpPr>
          <p:cNvPr id="6" name="Shape 36"/>
          <p:cNvSpPr/>
          <p:nvPr/>
        </p:nvSpPr>
        <p:spPr>
          <a:xfrm>
            <a:off x="683568" y="2276872"/>
            <a:ext cx="2232248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7" name="4 Marcador de contenido"/>
          <p:cNvSpPr txBox="1">
            <a:spLocks/>
          </p:cNvSpPr>
          <p:nvPr/>
        </p:nvSpPr>
        <p:spPr>
          <a:xfrm>
            <a:off x="3059832" y="1556792"/>
            <a:ext cx="5184576" cy="40324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s-MX" sz="3100" dirty="0" smtClean="0">
              <a:solidFill>
                <a:schemeClr val="tx2"/>
              </a:solidFill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s-MX" sz="3100" dirty="0" smtClean="0">
                <a:solidFill>
                  <a:schemeClr val="tx2"/>
                </a:solidFill>
              </a:rPr>
              <a:t>Fondo </a:t>
            </a:r>
            <a:r>
              <a:rPr lang="es-MX" sz="3100" dirty="0">
                <a:solidFill>
                  <a:schemeClr val="tx2"/>
                </a:solidFill>
              </a:rPr>
              <a:t>INDI cuenta con más de 100 proyectos en curso identificados en todo el país. </a:t>
            </a:r>
            <a:endParaRPr lang="es-MX" sz="3100" dirty="0" smtClean="0">
              <a:solidFill>
                <a:schemeClr val="tx2"/>
              </a:solidFill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s-MX" sz="3100" dirty="0">
              <a:solidFill>
                <a:schemeClr val="tx2"/>
              </a:solidFill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s-MX" sz="3100" dirty="0">
                <a:solidFill>
                  <a:schemeClr val="tx2"/>
                </a:solidFill>
              </a:rPr>
              <a:t>Experiencia en asociaciones rurales / indígenas </a:t>
            </a:r>
            <a:endParaRPr lang="es-MX" sz="3100" dirty="0" smtClean="0">
              <a:solidFill>
                <a:schemeClr val="tx2"/>
              </a:solidFill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s-MX" sz="3100" dirty="0">
              <a:solidFill>
                <a:schemeClr val="tx2"/>
              </a:solidFill>
            </a:endParaRPr>
          </a:p>
          <a:p>
            <a:pPr marL="274320" lvl="0" indent="-274320" algn="just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s-MX" sz="3100" dirty="0">
                <a:solidFill>
                  <a:schemeClr val="tx2"/>
                </a:solidFill>
              </a:rPr>
              <a:t>Debido a esta experiencia, una alianza con </a:t>
            </a:r>
            <a:r>
              <a:rPr lang="es-MX" sz="3100" dirty="0" smtClean="0">
                <a:solidFill>
                  <a:schemeClr val="tx2"/>
                </a:solidFill>
              </a:rPr>
              <a:t>universidades y tecnológicos de México es </a:t>
            </a:r>
            <a:r>
              <a:rPr lang="es-MX" sz="3100" dirty="0">
                <a:solidFill>
                  <a:schemeClr val="tx2"/>
                </a:solidFill>
              </a:rPr>
              <a:t>una oportunidad perfecta para el </a:t>
            </a:r>
            <a:r>
              <a:rPr lang="es-MX" sz="3100" dirty="0" smtClean="0">
                <a:solidFill>
                  <a:schemeClr val="tx2"/>
                </a:solidFill>
              </a:rPr>
              <a:t>desarrollo y colaboración en proyectos.</a:t>
            </a:r>
            <a:endParaRPr lang="es-MX" sz="3100" dirty="0">
              <a:solidFill>
                <a:schemeClr val="tx2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MX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19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73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648072"/>
          </a:xfrm>
        </p:spPr>
        <p:txBody>
          <a:bodyPr>
            <a:noAutofit/>
          </a:bodyPr>
          <a:lstStyle/>
          <a:p>
            <a:r>
              <a:rPr lang="es-MX" dirty="0" smtClean="0"/>
              <a:t>Nuestra Misión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44824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s-MX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«Involucrar </a:t>
            </a:r>
            <a:r>
              <a:rPr lang="es-MX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 la educación </a:t>
            </a:r>
            <a:r>
              <a:rPr lang="es-MX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superior como factor de </a:t>
            </a:r>
            <a:r>
              <a:rPr lang="es-MX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cambio </a:t>
            </a:r>
            <a:r>
              <a:rPr lang="es-MX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en la transición energética y el desarrollo </a:t>
            </a:r>
            <a:r>
              <a:rPr lang="es-MX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sustentable </a:t>
            </a:r>
            <a:r>
              <a:rPr lang="es-MX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de México</a:t>
            </a:r>
            <a:r>
              <a:rPr lang="es-MX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compartiendo  conocimientos, difundiendo la cultura del uso de energías renovables  e </a:t>
            </a:r>
            <a:r>
              <a:rPr lang="es-MX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incluyendo a las </a:t>
            </a:r>
            <a:r>
              <a:rPr lang="es-MX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comunidades como vehículo multiplicador»</a:t>
            </a:r>
            <a:endParaRPr lang="es-MX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z="14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s-MX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3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937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12532" y="537802"/>
            <a:ext cx="8352928" cy="7060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 lvl="0"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Fortaleciendo</a:t>
            </a:r>
            <a:r>
              <a:rPr lang="en-US" dirty="0" smtClean="0"/>
              <a:t> </a:t>
            </a:r>
            <a:r>
              <a:rPr lang="en-US" dirty="0" err="1" smtClean="0"/>
              <a:t>universidades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alianza</a:t>
            </a:r>
            <a:r>
              <a:rPr lang="en-US" dirty="0" smtClean="0"/>
              <a:t> </a:t>
            </a:r>
            <a:r>
              <a:rPr lang="en-US" dirty="0" err="1" smtClean="0"/>
              <a:t>efectiva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xQVFBUWFx8aGBcYGBgXGBwYGhcXFxgXHBcYHCggGBwlHBgVITEhJSksLi4uGB8zODMsNygtLiwBCgoKDg0OGhAQGiwkHCQsLSwtLCwsLCwsLCwsLCwsLCwsLCwsLCwsLCwsLCwsLCwsLCwsLCwsLCwsLCwsLCwsLP/AABEIAM4A9QMBIgACEQEDEQH/xAAbAAABBQEBAAAAAAAAAAAAAAADAQIEBQYAB//EAEkQAAIBAgMEBwQGBwcCBgMAAAECAwARBBIhBTFBUQYTImFxgZEyQlKhYnKSorHBBxQjM4Ky8BVDU2NzwtEksxaDo9Lh8RdEk//EABkBAAMBAQEAAAAAAAAAAAAAAAABAgMEBf/EACsRAAICAQMDAwMEAwAAAAAAAAABAhEDEiExBEFREyIyYXGBBSPB8EKRsf/aAAwDAQACEQMRAD8AQU40htSV6B0HE1wpbUlqAHEU2uppoAJakApAaaaACAUjNTQaQ0ALmpb0ylWgAiinotKBRAlJsQ0LS5aKFrgKmwBha61EK0Nt1FgNtTxTL013A3m3nTAezU1nJqDLtWEGxlQHlmBPoK5MYH0RZJPqRSP/ACrRaCyWK4imR4LEN7OFxRH+ky/z2pzYPFD/APTxR/gH/upa4+RakcRTdKccFi+OCxNvqqflmoE5mT28JiwOfUOR929GuPkNSDXrsxqug2rGzZblW+F1KN9lgDU69NNMYRXrmIpgpSKYxb11NrqAOvXWoQNPzUwHiuofWUuagAldTb0tAHGuyUoNKRQA0rXbq40oF6AENOVacEoqjupNiFjotqVEoiJWbYDVW1cRRToKd0d2YmJTr5x1iMT1cRJEeUGwZwPbJtfU2sRpU2Juir/XQ7FYledxpliUvY8iw7K+ZFS4NhY5z2o4sOvOVw7fYiv8zWrm2nDh4+0Y4YwPZGWNAO4CwrPz9N49epSWU/RWy/aaw/Gj3Myc2Gi6FKdZsTO3dGEiT1sW+dWOG6MYFDphlc/FIzyn75/KsxL0kxkl8sUUXK7NI3ooAvQDHj5PbxDqDwRVQerXNX6Un2/2ZvIvJvYFij0jSOPlkRV/AU99pkb30462/GvO26PljeSeU/WnkPyBtTf7Ag3Mym/PM38xqlgf0/v4I9VG5fb8Q9qaMa63dR+JoLdKMMb2niv9dax39jYUf4f/APMVx2bhdwyeJiUCq9B/2xeqjcYXbUL+zNGf4h/zUuPHMdzX7wTXl+M2REDYxR+IUC/fcVdfo5mI/WIDciJwVub2VwSAL8LhqieNw3ZUZqQz9IeGV58O0gzBw0ZPG9s6G++4Km3jVDgZ2VjDIbsNUb415/WHGtN+kJbRwtYdmdNeWYlf91Z7amHLJmQduLtr329pfMaVC23NouietOApmGYMoYbiAR5i9FFaG5wSupDS0hERBxNLlp7CkUVYxuW1JSysBcmwA1PcOdW3Rzo2+KAllZoMPvUDSWUc7n92h52ue6ssuaGJXICpMgHtEDxNqekqt7JB8DejbYxuHztFs7C4clOy2KmXre0N6pnvmI4sdAedZqDCRuzZlImv2/cYE8RksADwK6Vk+ppanF0JW2aILTkQ1URzvF7RMkY3k+2vfp7a/Pxq0jlBAIIIOoI1BHO9bY8sciuI+AhWnpXWoipVNgItGWmhaeBUtgPSjIKGlHMigakCs2xFZ0hkywMB7TkRr4yMEH41q8NEsUSqNFRQPAAVitpbUg/WcMrSxhUcyMSy27KnKDrvud3dVn0i2/G+HkTDdZNIy5R1UUjjtaE3VbbiTRdGU+TOQKcVJ10gDtIx6sHVVS9kCg6A2sSau80cWlg5HPUeQqHgdm4vQRYLE6CwzJ1QsBbfIVpm0MLiYFz4jDSwpfVzkdR9Yxs2Ud50rshlxRqOpHJKMm7olvtRuFl8Bao0mNY6kmo16oMfOZNbkR3IUbs1jYse697DzrTJNQVkxjqZov1q59q58aVZKw0uXgLeGh+VXPRzHsxMTkkgXUnfYb1J4251nj6jVKmqKlipWX5NIaWkNdRkFea6hTrY6f8AFSehT5cdKPjgB80c/wDuqBRtgNbaEX0oZB6FTWHUL2GmL5F5+kSO+EJ+Fkb0dTVTAe1V303TNgpx/lsfQXqgwbXynmAfkDXGuTqQHYR/ZKPhJX7LMo/AVPtVdsP2D/qSD/1Gq0tTXCN1wMtXU8CuoGRQKUR0URU/JaqsRDwWB/WcUsJ/dRgSTcm1PVx+ZFz3C3Gr7pztVlRMNExV57hiumSFbZz3X0Aqv6FexNLxlmb7KdhR4dk+tQ8W5kx0xPuRxoPMuT+A9K8fV6/V0+F/BVVGwmEwgRQqDKALADkKj7QwGcZksJU9g8+aHuPyOtWirXCKvUlTVMkqdnuJEDAb9CDwINiD3g1GEi4aQxtmyN2owAWsffSyi/EEeJ5VLw46vFOm5ZV6wfXFlcefZPrUvE4kwyQTqSCkqgm/uv8As2Ho3yryVOWDM0i/khuGWZxePCYpxz6oxj1kK1PTZWNIuMMif6s6L/Lmqyn6TsR7R9aqpdrg79T5mqfXZXxEfp+WSIthYrfLNhIvqmWb/agp46PX9vHm/wDkwov/AHCxqCuOYjsoW8ia5ppvhK+PZHztWcupzvvQ/TiWDbAwg/eTYqXxl6v5RKK7+ydnLb/pg3+rJLL6h5LfKqOTHgaNiIVPLrFY/ZS5oEu0kCkmZiBvKwzEepUCpvNL/JiqCNbHjIYgRDBDHyKxqu7wWkn6TSWADWHGx7+6sdNjkXLmTEnMbLoiXNr+81xoOVJ+tcsOPF5ifuog/Go9Nvlt/kq49kadukLW1c99NTpG5uASwynMLAjLY5r34W51lZMfMHVerw6Br2PVs5uBe3be26/DhT5Q8gtJIzr8AConmqAX87104P0+WT3R482ZZOojDZkXZYPUqO45b78tzl+7aq7EwWhjt/hj1Gh+8CKvrVEaMC8b6KxzRtwDt7UZ5XNyDzJHKvcz42or6Hn45e5mRap3Rpb4kEe6jE/IfnUbHpZrcb2t3nhWl2Ls7qUN/bb2u7ko8PxrHDBymvoaZJVEsr0jVwpTXpHKNpdlm2Pw3eso+6p/KkpdkLfHQdySn5IPzrDqPg/x/wBLx/I1vSWO+EnGmsbfymspso9iL6i/yitZ0g0ws5Gv7Jv5TWU2X7Ef1F/lFca5OtDdhDsN/qy/91jVpaq3Ywsrj/Ok/nNWNEeEbx4Opaa1dTGFXhT2TSljWi5ahsRB6HS2w1uKvIp8esY/nUGJv+slB96NW+yzqf5hS4GTqcTJEdBIetQ6b7WdR5gHzoW1pRHLHN7qnI/cj218myn1rysa9Lqnff8Aku7gaCFL0Zoq7D7qOa9JvcgzePX/AKyEcRHIfnGKTpGD1OguS6AA7iesW2o4VK2fF12Lnl92ICFTzb238rlR5Gh7VJfEQwrrkPWv3AdmMebXP8NeXk/c6pRRa2gDXCTtuGHT+B5D6swHyqQuzZjvxDL3RpFH+C3+dW8EdhRclq7/AEsa7EWyp/sUN7cs7+M0gHopFPXo5h+MSMebXc+rXq4t3UTLpT2XCFRAiwCKBlQDwAH4VX9I483UwC95ZRe3wp+0by7IHnV8NNTVNgUM20Gb3YIrfxyG5+6q+tZZsjjjk/oUlbSK3E4dXxgU3tDHc/Wkaw+SH1qwGGUHTdUXYt5WnmtpJMwH1EPVqe4HLfzq6WHW17f1evIlJrbwbIz/AEngthy6i3VMJL8eybt8rioAPEbt9a/EYQOjKbWZSPUWrDbLuIwp3oSh8UYr+ABr2v0XNeqH5OLrI8SJYNQdq9oxR8GfM31IxmPzy1PWqvEyayv8Nol8BZ5PnkH8Nev1Eqh9zkxq5Gc2m/aJ5G/pW3DXAPMA1g59Sa2eypM0ER5ot/EC35Vj0r9zReZbIl11caQ12mAlE2Ct8dH9GFz6sgoZqb0OXNjZj8EC/edj/srDqPgaYvkX3SyTLgsQf8pvwrM7OWyxj6Kj7orQdOzlwOItxS3qQPzqkwa2Kjlb8q41ydSI+xdUY85ZP+41Wi1V7A/cIeZY/akY/nVsooXCN1wJauoiCuoAnKt6aRRFW1cErGwKfbWzDKoKnLIhzI2+zDge4jQ+NUy4sSqyOtnHZkQ8OHmp4GtnlrL9Jdmh5YNchaVUzr7QVr6DnrbQ1lkxLJ9w1adweydpth7RyktF7kh1KD4X5gcG9edXuOxhsscH7WeUfs1XUAH+8cjRYxvud+4b6p4MNIsk0LCOTqXyZmLRswKhgTluL68qAqfq8gWBhhZJjYmEu7MBc6hhkA36laSWVKmt/Im0+C8lkXAxGCON52hTrJnBVQWck3YsdSzXNgN3lQdi4ZlDPIc0kjZnPC/BR9FRoPXjVfFslJW2gZC8siQI4kdiW6wXOY7huy6WtV5svtxq3MA+oBp4unWJOT5fcWvU68E6P+uVSE/+6bGulFVKpsY4rprQxuo5oZqABStYVUbBxIjwOKxe8u0jjh2VAjjHnlFvGrDaUbMjKpsWUgHfbS17VT7R2gFwcGEOGlTJJEHKDrUaONg5YMuupUaEA61l1MZSgkl33GnTLnY2zxDh40OpWMXP0rDMfM3qBCcVJhWxUbpGl3yR9WWLqhIBz5hbNlPu7rVHxe25Zr4eGFo3kjYq8pVQFFlLBVJJIzDTSqvpHslcMuGWF5YwxyPlkYA9gtfLew1HKuXp+iyTtyVNvuVPKlwbXDSiSNXHsuoYHuIuNfOsHj41TFzopUhrSCxBsWGVgbbjcX86ijZqlVVi7qosAzsVAHDKNKPDh0T2VVfAAV6nQ/ps+nya3L8HJm6iM46aFllCKzHcoJPkL1SbQBSFEPtWu313OdvS9vKrTaJXsK+iNIoc8AoOY3PAGwF++gY7Z7yktbMDrdSGGuu8E119TL3JeDPEtrMm5rV9G5L4dfolh942/GqifY7Dn4GrPo3pG6Hern5gGl07/c/A8vxLi9dSUgavQOY41Z9AVu2Kl5yCMeESm/3maqtmsCeVaP8AR5hrYJH/AMRmk+2xYfK1cvUvhG2Jcjf0gvbBlfjljX1kUn5A1U58odvhRj6KTU39IJ7OGT4pwfsqzVU7Ra0E3MplHi5y/nXL5OhEjYsGWGJOSL+FWZFRsPwHLSpjU3sdB0Y0rqSuqRFlGtcoovCmDurER1U/SuO0aN8MsbeQcD8zV2q1WdKoc2Fl5hCR4r2h+FCdMT4IO35DFjMVkAZpOpZb6LdwUzHuuB4kgcazOzo5Ov6x7kLIgdyCMxYsi5dLZVbQ23etbLbEYlfCyH2MTAYGYcHF2jN+HG3faqBMWf1fqnBzyXdbXIDNMFFyPZuySPrwFLNqUlQYacdy02fpHtSThYLfwRLj8atdiQZYIweEajzyiqfEpbZMje9i5mK96s+SPhxBU1p8LDYAchpWuR+1GcOWxctGiXjTstPtXO2aHFaEwojGmBedJAMCUySK9HIrstNMZntpxZMVhH5s8Rt9NMw+afOmdPY7QRPb2J017muv51O6VpaFZP8ACkSTyVxm+6Wo/SfZzYjDPEhAZgCmY6ZlIZSfMV0Y5bGM+TLdT+zDD4rH8qgub0aXFy4YZMTG+HLCxzC8bd6yC6n1vQ8MQxBvoeI1r1Mc4yWzONprkIoNAk2fGxvlAPNbq3qtjVv+pK3syr4NpTH2bIPdzDmpuPlQ9L5Em0VH9mi37ybzlc/iaJhcGsYNiSWNySbm9rb/AAqU8ZG8EUy1JY4p2kNyb5OY6Uy1OIqVhcPcFj7Kj1PAVbdElPtaQrC5G8jKPrMQo+ZFek7Hw3VYeKMe5Gq+igflXnhj6zEYaK1w0uY+EYL/AIgV6WDYVxZ3c/sdGNbGJ6aSBsZhY/hV5PllHzJ9KgbS9hF+OZB6HOfKy0bbcmfaL/5cCr5sxY/ICh4zWWFfhVnPnZF/31ijdFlhhU0igYNdKlZaJPc3GZa6n2rqQiyVKVVpyDSi7t1czYhscdt9NxmHDIy8CLfKpBbSuXWpvuIp+imFXF7OOFc5XRuy3wvGbE7wd6ndzqZN0F6xkB6vDxBSsvUtITMlriNus0Vb3N9T2jY6mqrZMpw+NlThJaReWvZcD+IferY47bHYNtLDnrXVocqaOdvTaMl0qIfE4aBAMivfKNwWNSfxyVfxx6Vl9hsMRi5ZRqIx1anhmNmcj7o8jWwjj0udKy6iSUqXY0xr2jAnOmAUeYcBSKlc1mgErSWo7rXRRU7AEI64oALk2tUDbvSCLDWU3eRtEjUXdjyC/mai4Xo9iMZZsc3VQ8MNGxDH/VkFvsrpVxi2JyIe09sfrOfDYKI4lmujv/coD2Tmk4nfoNakxYXH4KNRKgxkaL7cWkqgC2qH2/EG/dV1j9sYbZ6pDFHdzpHh4VGZj4cB9I03F7bxYBU4RNR7mJUsO4jKBfzreK08GbdlANtR4lj1bcO1G3ZYeKNr8qVOh+HlXMVaNz70LdWfSxU+YqsG1IMS7LJgcTL1RId4o1ly235ZY3vfwN9KdE+GjP7HHYrCD4MXDJkHLWQA/fq3JCZKl6GTKP2WKVu6eOx+3Ef9tV52Rjo90AksbXglRvuuUb5GrzB4vFk/s3weMHAwz5XP/luCPvVI/th0/f4TExa63jzru35oiw/CrjmkuGS4J9jMybSnTSSPEJb44ZLeuUio46Sx7i0N+Rsp9DY1ssN0swzGwxKAn3S+U336g2NT0mjlAJ6t7i4JVH/EGtFnl4RHpIwa7ajO4QnzH/NRcZthSO3IgA3DMoHpevQpNnwNq0GHO/fFGdfHL4Gn4bCQIbpDCpPFY41+YFP134F6SMT0MwvW4h57HJGmRCQQCz9pyL7wFCi/ea3Oa3hT5sUouSwFuelVOO29hYx2p4wQN2YE+lYuVu2apVsYzrR+sYyZzlQS2zHkiKPW/Cm7ODOzTOLNJaw+FB7C/O57yarNmhpxmfSLrXkVT7zM5Idu5RYAedajAYe57hTXFs2gu5OgSwFFNLanxrWTZYJ9KWnuutdTTAs41tT0GmtEVacqWNcrYhkg/rypxSnMtz508roamxHnnSJGmxmVSoEKjeWU5n1NmU6aBadisFIykOMw+liXtb6qoCw7iaqNp4sjEYjX+9PyVRQW2sxFr3/OutcGT5NP0MPU4h4yVtKuZcoyqCllYAE/DlPrW9i8PCvIodpZSs3GJw+nFdzjT6JNex4WzKCLEW089b1z5lTKixETiabIl91Soojx/oU58qqWYgBQSSdAANSSeVYDsjdRb0rLbW6QyTSHC7PUSybnl/uoud295vojup2Ilm2oSsDtBgx7Uw0eXgVivuXfd/StPs3Z8GEiEcSrGi8Bz5nme+uiGLuxNlZ0c6KRYW8jEzYhvbme2Y9y/CvICom1OkjSSGDCEZlNpZmBaOLuAH7x+4aDjUbaO2GxsjRQuUw6HLK6kB5CNDEhGqrvBffy51n9pbJgw/7PCyYlJ5D+zw8cgca+82cEIg4sfLWuhIkk4nYqYMyYpca2Zh2mxEauznkvV2bU6BRUddmbUxkau2HCwnfEsgikkF95zG6r3XBNWOD6B47Msz4uCWXL7Do+VdPcYGw8cutTMVidrwowGGWVtweKUNp3qQDRaAZD0xTARrBLhpMOyr2IggNwBwKXU+N6gbO2sNoOJcbNGYgexhFYZARuMov2248hypej+3YYJTJimcYuTR3xEbRG27IgcWVByG/iTROkeLw+0T1EUMO+74vICYxxWOw7ch8bDUnlSANt/EbPN4IcDBiZ2HshAAvAO8gHZA7tdNKPsHosuHgzPjsTG9szGOQCNforHIHGUW40mK6JYXCxNJBjJcIVF3ZysqtYe0yuNfIjfWYXYO0sdGskgjeEHSEsYGlXgxXWwI1Ck8daNhGh2RtPHYl26pIMZhBos2JTqWc8lyghh9LJbWu2iMHEGbHbMGGt/eqiyRH/AMyLUeYFAk6bHBjq8Th5IHC9hdCpA0AUrcb/AAoew9oDaTCXFzK0aNePCq3ZB4NL8ZHfoKKAvMDsDZmJH7Aqw/ypXHqFa/rUuPoPgwfYe3+rJ+Bb+r1UdLsRg5GEOHw6y45xZGhPVNH9OSSPVVG+x37q0/R/BywYdEnmM8qjtSHeTvt4CgCu/wDBGBBuYEa3xXb+Y1hemGLikSaLCpHHhoUbOyooMkq6BFI91W0J4nS+hq46W9JTiGbC4ckKDaaZSPOJCPePE8AedZjbKBMOsaiweSONVHLNmYfZU06tDQfZkOkcYHAD5AVrniAYhRYAAW8tfnVF0bjvMDwAJ1F+BrQE3JPM1WV+6jcGFp8a8a4DWiWrIAEh1rqSYa11UgL2I3FPyUiaURVNcbJEItSSezRgKh7U2jFApaRwqjn+Hee6kt2I8j6Xo0eKmFvaYOPqsoF/tKwqgjn08Cb+eo/P0rR9M9sDFSBlXIqiwze2w39r4RfUDU1l8l2AHHffkNb+X512LghlnszFjOA3snQ+eh+Vex9AsUWwaq3tRXiPM9WcoPmuU14VE+tex/otBaGVz7LyC38MaKx+1+FZ5l7QRu113Vl/0nkjZ8ig26x40J7mkUEEcrVqtB3V55+krbqtA0ai4R0ct9R1bT0rDHFyewyb/beKwiLHJEkygWWSABXCjQZoWNr2tqp15CuwO2ExLWjkDvxQ3RgeRjYAr6VGxOILtmNtbW8OFS/7GgxCAyxhmHsyC6yL4SLZh6131XBIY9AMHJdpIQrne0ZKH1U1Xf8A43EbM2Gxc0TG182WQG265Iv86kJBj8P+5xAxEYGkWJ1a3ITr2j/ED41Jh6cqhy4zDzYQ/EQZIj4SoLAfWAqBEL9U2tBbKYMUBxBML6dzXBNOXpdNDpiMHiYeZCCZPEGMk1rcBtGGYZoZY5F5o6sPkamWoAymB6W4XEkpnifmjW5agq4uDRJOjWAlOZEOHfeWw7GI8rkDssPEGrbaWwMNiP30EUh5silvJrXHkaoZ+gqoc2FxWIw5+HN1qfYkOg8DSoCFtLoNO5jaLGdd1bZljxCDKTwuYwNRwuNKhbU6SYzBWTEYVszfuzGwljcgXIUg5hzN1FTJINrYfd1OLUb8p6mTTdZWuL686rNl9ISmKefaKSQS2yx9ajCNI/hR7ZQzb2bj5UxhOhG1MNJL100gnxjaENoYxbRFRtwHPead0vigxcow+DgT9bNi06dgQpxZmT2yeC1J6YY2DGqmHhiimxEv7uUAXhW+sxddQBwF9TpWn6M9HosHCI4xdt7yHV3bizH8uAoAb0W6NQ4GMrHcs2ryNqzHv5DurO9Nuk7OzYPCtZhpNKP7sEewp4yEem+l6X9Ki5bDYRrMNJZhuj5qvxSfhWbwmEWNcqiw3niSTvYk6kk7yaqMbBITA4RY0VEGVV3D8+81C2o2bEQpwjRpD4tZF+QarhVqkgPWSPIN0hCx/UTRT/ESW8xWndIpLc0/RxMsbtxbTcToPDQG/wCFWlqHs+AogS5sOHC/O1SLVzzdybNBqrRKS1PqQBEV1Iy11MC7UUUtQEPOm4lzlNuVctWySo270oWA9Wg6yY7kB3Dmx90eNeb7a2o0j5pG6yQbrewnco595qDJtNkUxgWZiS0h9uQEmzEnUcrd1A2fs6SZ8qKztyGgHeze6PnyFdUYqKIbsjtdtST/APJ4Abye6iHDlDJmBUqAtjvBIub8ja2leg7P6Mx4WMzTEM6qSDuVNNQqndpfU6msHtJmyhm9qQmQg7+0bgeQsPKqTsGqK+LffgNT4CvfOieGGFwcStoQt2+se03zJrxDYsAaaNTqC4uPor2m/C3nXou0tqPJvNhyG6lLG57dhxVlpt/pIX7CGy8e+snjousRlPvAg+YorGpGDwbyewpPlXTGEYRo1odsPbUeSOKe8UoAW7DsvbS6vu15HWtxhFGRQNxrD4rAEXV08QRp86h4WOSE3w8rR29w3eL7BOnkRSrwZuHg9KCm9LH2t43jXdxrE4bpnKmk8BPDPES48Sh7Q+daHZ3STDzC0cqE8VJs3mp1qTOmhuL6H4WRiwj6pz78TGJuY1S193Gkj2fjozaLGl1A0XERrJ5Z0yt6k1cLLfceVEv/AF8qnSgKiPbO0UFnwsMvfHKUJ/hkXT1p79MsgHX4PFxcyEWQDzjYkjyq1pCNLGjSBXQdO8C3tTCM8pVaP+cCpn/iHBOLfrOHYHgZEI9L0kuHU+6PMf1woLbLgIsYYj4op/KlQDcHNs2B2aJ8LGz+0VZBe3OxrOdJuljTkw4N8sY0lnHH6ERO8833DhVri9g4Yo4/V4RdTqI0vuIvu31iNhj9hFf/AAwPQW/Kmo7jRKwmHVFCqLAbh+feakIt6abAEkhQBckmwA5kndVLicWcRdUusHFtzS9w+GP8fCtPoig2MxfW3RD+y3M/x/RX6HM8d26rDYeFzOGO5fx4VGwWELkKBoNLAaAVrcBs8IBSnJQVdy0qDgaUoFEIpWrksYAUQCuy1wNMAUi611GyXrqNQFjvFPy6V0ZuN1OvXOSedbQ6F58YxOZYyAyFTuJLGRCPHX+KtrsnY8cEYVFCgcB+J5nxqzzClIuKqWRvYDF9PZ7wrCLZpnWMb/ZJux9AfWvOOkz/ALdl4L2R4DSvZNq7AjlFnXOOR589NQe+sDjP0dzlmCKAMxKu0jMcvBStt411vW0JxSJaKnothdWkPAZR52ZvllHrWkw+DklayKT31dbA6FmJAsjDTU5b7zqd5JrWYbDKgsosKuXURgqjuy06Rn9l9FlWxm7R+Hh51pYIwoAUBQOAFKFpwrknklPliGTYdWHaUHxFVWK6Pxt7Oh5cKuKcRUxnKPDAw+N2AwvYGs/tDY6t+8jDciRr5Ea16rloE2BVt4FdUeqfEkOzy7CrND+4ndR8D2lT72oHgat8N0vxCW66BZLcYmsT/A9retajE9HY2uRpVZiejLDVda1WbHLvQmosHh+nOHPtl4juIkQr55tV+dXOF23h5LZJY2vyYGsrPsdx7pqrxGxFN88KnxUf8VqknwyXA9LDX8BTWf8Ar/ivMUwZi/dvNF9SRwPQm3ypY8XiV9nFynuYI3+29Ghi0M9BxR7DG+5T+BrznZ2LSLCwNIbZkGVRqzEi9lXidfCiYjH4x1ZDiBZgVNogDY6HW/K9BwGySCLBmawXO2psBoB8I7hRplY1Fgpw8xvMAsYN1hBuLjUNIfea/u7harbAbOeU6Cwq12T0eubvfurTQYQILKLConmjDaPJS24IGA2esYsBrxNTTDyowFIwrkcm3YyO8dDYVIZaHlppjB5aaEoxWkC07A5a6iItdU2BLRNBb0pzLQYJbjTdRwazaZIEJra9GVTXXtRIzekwFtTxXFa5V/8AipAWnAU2uDUgFtSU0vTBJToAwNdegs9qUPRQBq61MDUQLQB1q61NrmNADWQHeKG2HU8AaKdaHTVgRpNnId6j0qLLsOI+7VgTTC1WpyXDArxsWIblFHiwCLuFS6Y9PXJ8sZ1qRqYWp9qVANNNNOZaGxpgKWobCuJp1qYwZWltTjTWpgPjPhXUNTXUq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070621" y="4869160"/>
            <a:ext cx="1694839" cy="847217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Rectángulo"/>
          <p:cNvSpPr/>
          <p:nvPr/>
        </p:nvSpPr>
        <p:spPr>
          <a:xfrm>
            <a:off x="8779558" y="2302806"/>
            <a:ext cx="2356264" cy="1177993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95936" y="1595121"/>
            <a:ext cx="4025744" cy="1296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endParaRPr lang="en-US" sz="1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20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6156176" y="4187988"/>
            <a:ext cx="2357231" cy="2141528"/>
          </a:xfrm>
          <a:prstGeom prst="round2Diag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882975202"/>
              </p:ext>
            </p:extLst>
          </p:nvPr>
        </p:nvGraphicFramePr>
        <p:xfrm>
          <a:off x="611560" y="139700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9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576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128792" cy="1362075"/>
          </a:xfrm>
        </p:spPr>
        <p:txBody>
          <a:bodyPr/>
          <a:lstStyle/>
          <a:p>
            <a:pPr algn="ctr"/>
            <a:r>
              <a:rPr lang="es-MX" dirty="0" smtClean="0"/>
              <a:t>Democratizando el acceso: Regiones  del país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703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565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sz="2800" dirty="0"/>
              <a:t>¿Porqué la Región Norte?</a:t>
            </a: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021288"/>
              </p:ext>
            </p:extLst>
          </p:nvPr>
        </p:nvGraphicFramePr>
        <p:xfrm>
          <a:off x="457200" y="134076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9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96026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4762872" cy="5820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sz="2800" dirty="0" smtClean="0"/>
              <a:t>¿Porqué la Región Centro?</a:t>
            </a:r>
            <a:endParaRPr lang="es-MX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4296"/>
              </p:ext>
            </p:extLst>
          </p:nvPr>
        </p:nvGraphicFramePr>
        <p:xfrm>
          <a:off x="606388" y="1124744"/>
          <a:ext cx="7931224" cy="519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23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9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950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4968552" cy="648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sz="2800" dirty="0" smtClean="0"/>
              <a:t>¿Porqué la Región Sur?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177973"/>
              </p:ext>
            </p:extLst>
          </p:nvPr>
        </p:nvGraphicFramePr>
        <p:xfrm>
          <a:off x="457200" y="1484784"/>
          <a:ext cx="82296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24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9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8898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6480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 sz="2800" dirty="0"/>
              <a:t> </a:t>
            </a:r>
            <a:r>
              <a:rPr lang="es-MX" sz="2800" dirty="0" smtClean="0"/>
              <a:t>¿Porqué incluir el resto de México</a:t>
            </a:r>
            <a:r>
              <a:rPr lang="es-MX" sz="2800" dirty="0"/>
              <a:t>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945236"/>
              </p:ext>
            </p:extLst>
          </p:nvPr>
        </p:nvGraphicFramePr>
        <p:xfrm>
          <a:off x="1043608" y="1844824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25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9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6794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26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899592" y="1268760"/>
            <a:ext cx="7200800" cy="2808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Requisitos para docentes interesados en aplicar al </a:t>
            </a:r>
            <a:r>
              <a:rPr lang="es-MX" dirty="0" err="1" smtClean="0"/>
              <a:t>progama</a:t>
            </a:r>
            <a:r>
              <a:rPr lang="es-MX" dirty="0" smtClean="0"/>
              <a:t>*</a:t>
            </a:r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grpSp>
        <p:nvGrpSpPr>
          <p:cNvPr id="4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899592" y="356894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algn="just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*Son requisitos en condiciones ideales. Las universidades preliminarmente seleccionadas tienen planes académicos que tienen candidatos  docentes a participar, pero no es una lista limitativa.  Si se identifica a algún docente con la experiencia necesaria, se le invitará a participar, siempre y cuando pertenezca a una institución educativa establecida y preferentemente pública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87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498968" cy="365125"/>
          </a:xfrm>
        </p:spPr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27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79997123"/>
              </p:ext>
            </p:extLst>
          </p:nvPr>
        </p:nvGraphicFramePr>
        <p:xfrm>
          <a:off x="755576" y="1196752"/>
          <a:ext cx="784887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059832" y="1397585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No mayor de 40 </a:t>
            </a:r>
            <a:r>
              <a:rPr lang="es-MX" dirty="0" smtClean="0"/>
              <a:t>años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85084" y="19795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Tiempo completo o por horas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121553" y="26996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9</a:t>
            </a:r>
            <a:r>
              <a:rPr lang="es-MX" dirty="0" smtClean="0"/>
              <a:t>0% escrito, hablado, leído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21553" y="3214717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 smtClean="0"/>
              <a:t>Desarrollo </a:t>
            </a:r>
            <a:r>
              <a:rPr lang="es-MX" dirty="0" smtClean="0"/>
              <a:t>sustentable o negocios, incluyendo temas como </a:t>
            </a:r>
            <a:r>
              <a:rPr lang="es-MX" dirty="0" smtClean="0"/>
              <a:t>cambio climático y eficiencia energética.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121553" y="3907501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 smtClean="0"/>
              <a:t>Contar con proyectos tangibles, ejecutables </a:t>
            </a:r>
            <a:r>
              <a:rPr lang="es-MX" dirty="0" smtClean="0"/>
              <a:t>en temas </a:t>
            </a:r>
            <a:r>
              <a:rPr lang="es-MX" dirty="0" smtClean="0"/>
              <a:t>asociados a </a:t>
            </a:r>
            <a:r>
              <a:rPr lang="es-MX" dirty="0" smtClean="0"/>
              <a:t>energías renovables o eficiencia energética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131840" y="458286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 smtClean="0"/>
              <a:t>Cada profesor se compromete a transmitir el conocimiento a por lo menos 30 alumnos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163322" y="54359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dirty="0" smtClean="0"/>
              <a:t>Los candidatos deberán presentar su </a:t>
            </a:r>
            <a:r>
              <a:rPr lang="es-MX" dirty="0" smtClean="0"/>
              <a:t>CV reciente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89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28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2694399"/>
            <a:ext cx="61206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El periodo de recepción de solicitudes de aspirantes queda abierto  </a:t>
            </a:r>
            <a:r>
              <a:rPr lang="es-MX" sz="2800" b="1" dirty="0" smtClean="0"/>
              <a:t>hasta </a:t>
            </a:r>
            <a:r>
              <a:rPr lang="es-MX" sz="2800" b="1" dirty="0"/>
              <a:t>el 20 de Junio de 2014</a:t>
            </a:r>
            <a:r>
              <a:rPr lang="es-MX" sz="2800" dirty="0"/>
              <a:t>. La solicitud se deberá de hacer de manera electrónica al </a:t>
            </a:r>
            <a:r>
              <a:rPr lang="es-MX" sz="2800" dirty="0" smtClean="0"/>
              <a:t>correo electrónico:</a:t>
            </a:r>
          </a:p>
          <a:p>
            <a:pPr algn="just"/>
            <a:endParaRPr lang="es-MX" sz="2800" dirty="0"/>
          </a:p>
          <a:p>
            <a:pPr algn="ctr"/>
            <a:r>
              <a:rPr lang="es-MX" sz="3600" dirty="0" smtClean="0"/>
              <a:t> acuna@InTrustGlobal.com</a:t>
            </a:r>
            <a:endParaRPr lang="es-MX" sz="3600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791580" y="908720"/>
            <a:ext cx="7200800" cy="2808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Fecha </a:t>
            </a:r>
            <a:r>
              <a:rPr lang="es-MX" dirty="0" smtClean="0"/>
              <a:t>límite para aplicación al programa</a:t>
            </a:r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</p:txBody>
      </p:sp>
      <p:grpSp>
        <p:nvGrpSpPr>
          <p:cNvPr id="6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3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457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/>
                </a:solidFill>
              </a:rPr>
              <a:pPr/>
              <a:t>29</a:t>
            </a:fld>
            <a:endParaRPr lang="es-MX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24491"/>
              </p:ext>
            </p:extLst>
          </p:nvPr>
        </p:nvGraphicFramePr>
        <p:xfrm>
          <a:off x="1907704" y="2324100"/>
          <a:ext cx="5599058" cy="369718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599058"/>
              </a:tblGrid>
              <a:tr h="5477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Francisco</a:t>
                      </a:r>
                      <a:r>
                        <a:rPr lang="en-US" sz="2000" baseline="0" dirty="0" smtClean="0"/>
                        <a:t> Acuña</a:t>
                      </a:r>
                      <a:endParaRPr lang="en-US" sz="2000" dirty="0"/>
                    </a:p>
                  </a:txBody>
                  <a:tcPr/>
                </a:tc>
              </a:tr>
              <a:tr h="5477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Chairman</a:t>
                      </a:r>
                      <a:r>
                        <a:rPr lang="en-US" sz="2000" baseline="0" dirty="0" smtClean="0"/>
                        <a:t> y CEO</a:t>
                      </a:r>
                      <a:endParaRPr lang="en-US" sz="2000" dirty="0"/>
                    </a:p>
                  </a:txBody>
                  <a:tcPr/>
                </a:tc>
              </a:tr>
              <a:tr h="5477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InTrust</a:t>
                      </a:r>
                      <a:r>
                        <a:rPr lang="en-US" sz="2000" baseline="0" dirty="0" smtClean="0"/>
                        <a:t> Global Investments, LLC</a:t>
                      </a:r>
                      <a:endParaRPr lang="en-US" sz="2000" dirty="0"/>
                    </a:p>
                  </a:txBody>
                  <a:tcPr/>
                </a:tc>
              </a:tr>
              <a:tr h="958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1701 Pennsylvania Avenue </a:t>
                      </a:r>
                      <a:r>
                        <a:rPr lang="en-US" sz="2000" baseline="0" dirty="0" smtClean="0"/>
                        <a:t>NW</a:t>
                      </a:r>
                      <a:r>
                        <a:rPr lang="en-US" sz="2000" dirty="0" smtClean="0"/>
                        <a:t>, Suite 300</a:t>
                      </a:r>
                      <a:r>
                        <a:rPr lang="en-US" sz="2000" baseline="0" dirty="0" smtClean="0"/>
                        <a:t/>
                      </a:r>
                      <a:br>
                        <a:rPr lang="en-US" sz="2000" baseline="0" dirty="0" smtClean="0"/>
                      </a:br>
                      <a:r>
                        <a:rPr lang="en-US" sz="2000" dirty="0" smtClean="0"/>
                        <a:t>Washington,</a:t>
                      </a:r>
                      <a:r>
                        <a:rPr lang="en-US" sz="2000" baseline="0" dirty="0" smtClean="0"/>
                        <a:t> DC 20006</a:t>
                      </a:r>
                      <a:endParaRPr lang="en-US" sz="2000" dirty="0" smtClean="0"/>
                    </a:p>
                  </a:txBody>
                  <a:tcPr/>
                </a:tc>
              </a:tr>
              <a:tr h="5477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+1 (202) 349-5559</a:t>
                      </a:r>
                      <a:endParaRPr lang="en-US" sz="2000" dirty="0"/>
                    </a:p>
                  </a:txBody>
                  <a:tcPr/>
                </a:tc>
              </a:tr>
              <a:tr h="5477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acuna@intrustglobal.com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971600" y="1268760"/>
            <a:ext cx="7128792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/>
              <a:t>Información adicional</a:t>
            </a:r>
            <a:endParaRPr lang="es-MX" dirty="0"/>
          </a:p>
        </p:txBody>
      </p:sp>
      <p:grpSp>
        <p:nvGrpSpPr>
          <p:cNvPr id="5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813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Bisel"/>
          <p:cNvSpPr/>
          <p:nvPr/>
        </p:nvSpPr>
        <p:spPr>
          <a:xfrm>
            <a:off x="644062" y="1308537"/>
            <a:ext cx="3567896" cy="24825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4458864" y="3037602"/>
            <a:ext cx="4145584" cy="3343726"/>
            <a:chOff x="4427983" y="3140968"/>
            <a:chExt cx="4001569" cy="2943036"/>
          </a:xfrm>
        </p:grpSpPr>
        <p:sp>
          <p:nvSpPr>
            <p:cNvPr id="26" name="25 Bisel"/>
            <p:cNvSpPr/>
            <p:nvPr/>
          </p:nvSpPr>
          <p:spPr>
            <a:xfrm>
              <a:off x="4427984" y="3140968"/>
              <a:ext cx="4001567" cy="320263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427983" y="3429000"/>
              <a:ext cx="4001569" cy="265500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644061" y="1556792"/>
            <a:ext cx="3567897" cy="23588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6734" y="516376"/>
            <a:ext cx="2736422" cy="529128"/>
          </a:xfrm>
        </p:spPr>
        <p:txBody>
          <a:bodyPr>
            <a:normAutofit fontScale="90000"/>
          </a:bodyPr>
          <a:lstStyle/>
          <a:p>
            <a:r>
              <a:rPr lang="en-US" sz="2500" dirty="0" smtClean="0">
                <a:latin typeface="Century Gothic" pitchFamily="34" charset="0"/>
              </a:rPr>
              <a:t>¿</a:t>
            </a:r>
            <a:r>
              <a:rPr lang="en-US" sz="2500" dirty="0" err="1" smtClean="0">
                <a:latin typeface="Century Gothic" pitchFamily="34" charset="0"/>
              </a:rPr>
              <a:t>Quiénes</a:t>
            </a:r>
            <a:r>
              <a:rPr lang="en-US" sz="2500" dirty="0" smtClean="0">
                <a:latin typeface="Century Gothic" pitchFamily="34" charset="0"/>
              </a:rPr>
              <a:t>  </a:t>
            </a:r>
            <a:r>
              <a:rPr lang="en-US" sz="2500" dirty="0" err="1" smtClean="0">
                <a:latin typeface="Century Gothic" pitchFamily="34" charset="0"/>
              </a:rPr>
              <a:t>somos</a:t>
            </a:r>
            <a:r>
              <a:rPr lang="en-US" sz="2500" dirty="0" smtClean="0">
                <a:latin typeface="Century Gothic" pitchFamily="34" charset="0"/>
              </a:rPr>
              <a:t>?</a:t>
            </a:r>
            <a:endParaRPr lang="es-MX" sz="2500" dirty="0">
              <a:latin typeface="Century Gothic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rgbClr val="447238">
                    <a:lumMod val="75000"/>
                  </a:srgbClr>
                </a:solidFill>
              </a:rPr>
              <a:pPr/>
              <a:t>3</a:t>
            </a:fld>
            <a:endParaRPr lang="es-MX" dirty="0">
              <a:solidFill>
                <a:srgbClr val="447238">
                  <a:lumMod val="75000"/>
                </a:srgb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004048" y="56287"/>
            <a:ext cx="2920752" cy="551715"/>
            <a:chOff x="5004048" y="56287"/>
            <a:chExt cx="2920752" cy="551715"/>
          </a:xfrm>
        </p:grpSpPr>
        <p:pic>
          <p:nvPicPr>
            <p:cNvPr id="6" name="Imagen 4" descr="portada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31" t="23231" r="4137" b="47003"/>
            <a:stretch/>
          </p:blipFill>
          <p:spPr>
            <a:xfrm>
              <a:off x="7010400" y="101792"/>
              <a:ext cx="914400" cy="438784"/>
            </a:xfrm>
            <a:prstGeom prst="rect">
              <a:avLst/>
            </a:prstGeom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5004048" y="56287"/>
              <a:ext cx="1900151" cy="55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8 CuadroTexto"/>
          <p:cNvSpPr txBox="1"/>
          <p:nvPr/>
        </p:nvSpPr>
        <p:spPr>
          <a:xfrm>
            <a:off x="644062" y="1268760"/>
            <a:ext cx="35678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INTRUST GLOBAL INVESTMENTS</a:t>
            </a:r>
            <a:endParaRPr lang="es-MX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sz="1500" dirty="0" smtClean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5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Empresa con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sedes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en Washington y México, que se centra en la banca de inversión,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financiamiento y desarrollo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de proyectos</a:t>
            </a:r>
            <a:endParaRPr lang="es-MX" sz="15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5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Fundador del Fondo INDI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Premio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de Banca, Mejor Iniciativa Financiera para América Latina (BID)</a:t>
            </a:r>
            <a:endParaRPr lang="en-US" sz="15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892480" y="45091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35611" t="27360" r="36717" b="59843"/>
          <a:stretch>
            <a:fillRect/>
          </a:stretch>
        </p:blipFill>
        <p:spPr bwMode="auto">
          <a:xfrm>
            <a:off x="4535995" y="1465343"/>
            <a:ext cx="3910979" cy="11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4" descr="portad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23231" r="4137" b="47003"/>
          <a:stretch/>
        </p:blipFill>
        <p:spPr>
          <a:xfrm>
            <a:off x="879838" y="4206312"/>
            <a:ext cx="3332121" cy="1598952"/>
          </a:xfrm>
          <a:prstGeom prst="rect">
            <a:avLst/>
          </a:prstGeom>
        </p:spPr>
      </p:pic>
      <p:sp>
        <p:nvSpPr>
          <p:cNvPr id="21" name="AutoShape 2" descr="data:image/jpeg;base64,/9j/4AAQSkZJRgABAQAAAQABAAD/2wCEAAkGBhQSERUSExQUFRQUFxgUFRQXFBQVFBQXGBcVFBQWGBYYHCYeGBkjGhUUHy8gIygpLCwsFR4xNTAqNSYrLCkBCQoKBQUFDQUFDSkYEhgpKSkpKSkpKSkpKSkpKSkpKSkpKSkpKSkpKSkpKSkpKSkpKSkpKSkpKSkpKSkpKSkpKf/AABEIAMABBgMBIgACEQEDEQH/xAAcAAABBAMBAAAAAAAAAAAAAAAAAQIFBwMEBgj/xABBEAABAwIEAgcECAUDBAMAAAABAAIDBBEFEiExBkEHEyJRYXGBMpGhsRQjM0JScsHwCGLR4fGCkrIVQ6LCF1Nz/8QAFAEBAAAAAAAAAAAAAAAAAAAAAP/EABQRAQAAAAAAAAAAAAAAAAAAAAD/2gAMAwEAAhEDEQA/AIuhwJgN+d77Lcnwwf571MxYeR3A/vzQcPvz+ZP9EEdDRtAtvbuH9UNw/Mbke/8AoFNRUNtLOPw+SzxYaRyA87IIf6IAOfomU+Fi97W31KmaiLvIHlr8kkdK3fX3AfNBgfRNDdT7k2lwxndfzNh79AFuENG4d7/6JK2jhnp5IXl4bIwtOU9obEEX53AKDUqcCmeHZaZ7wNDlMTtteT+16Lj8T4Ue113RTRX1OaCXLr42sFXc9W+CVwhfKzI5wBDix1gdCcp0KmMP6UMSh9ismIGwc4SD/wAwUE5HgovbMw+GYXHfpunScO88p9CCFjh6b6w/bw0lQOfWQNufVtvkt+l6WKJ322GNYfxU8zoz6AWsg0/+h23v6jVNOCG2jQeemi3eIOkKjMF6IVLZszRkm6t8QZrmN9XE7DdQFN0mStJLoITfkM7bd/MoJJ2E25EHx1TDhHeL31vzHpuhvSPC8WfC9uo1a5rgB32sFuUnElLIezJlcfuua4anl3EoI+XAWOBBHO2v7uN1D4hwe62aPXwvf/CsBkbXGxIB7r2dbyOqeaKxvbTkf6oKZliLSQRYjcJitjFeGo5xZzQHcnDQrhcZ4QmgJIGZvIje3igxcM0c9ROyngbnfIbBpNhtcku+6AAbldBjHCskD+rqYnRPO1xeN/ix40d6a+C5GhL2OzseWPYQQQS1wPgRt+91YvDnTO/J9GxKJtXAdCXNaZByuQdHeeh8UHJjDzGTpdp1tzH9v7rFLgQfrGbH8J/TuVqHg+lrWGbCqhjxuaWVxu3wa53aafBwI8QuNxDB3xSGN7HxSC5LHjK63eOTh4tJQcW7Dzcg9kjkdvemOw1/IX/fLvXZGna/SQa8jr80hwZzRcWd8/cg4+GjN7O08D5LfZhPMOcPcVOmgBtcEHxGoSMoCNxcciNfgggnU4F8/v3H9t0jsKB2NviF0P0S41G6YcJI9nbusg5t+Fu7hfwP6FaU0OU8/UWXTCA3sRr/AJSy4dcatuPEIOSQpybBrat28f7oQehOrH4R6lJkPKw8gt6OIm+psE80veT7igjSx3Mkp7W/u/8AdbwpW+KPoze6/qgjnx+XvWJ0XkPipTq291vcsMzWgXOltTe1gNyb9yCNcBY3IFtSSNLcyTyXOYhx9QxGxkDzsera54HrYDw0Krvjjjd9XI5kZLadpsxg0D7HR7+8nkOS5MvKC2jWYRXOykhkjtAXtMZcTpo7a+25Ta/ohh/7b5G37+0PkqmDlcPRZxeJYxRyv+tb9lmPts/ACfvN107vJBzVd0TzN9h7XeBBCgKzgirj3iJ8Wm69DOJG4v6aLWkY1x1Fr80Hmuejez22ub5ghYcq9H1eFsfoWtcPEarm8R6PqaTUMaD7v8IKUWajrHRSNkYcr2OD2nuc03adfEKyqzorjPsl7fI3HxULU9F8w9h7T4OBBQblP0311rTNpqgd0sDTf1bZSNN0vUjvtsODCd3U874z4nLsfVcLV8H1UftRO9LFRstDI09pjh5tKC26fjbC5Np6ynJvpLFHOwc92dr4raq8SpgwOirKaoDnsZkb1kcxzua0WjeDe1yTrsPRUpYrNSVTo3tkbo5hDmkgGxGo0KC08Z4NhluQMjvxN0F1X2N8LTU51GZn4wNPXuVhcN8QSTxgyNF+ZGnqpt9MJBawIPL+yCkqDEJIHiSJ7mPbqHNJBVmYT0zMmi6jFacVDB7MrQBI08jysf5mkFNxfoskmJdBBIHeDSG+46KNpOg3E3n7JkYPN8rBbxIbc/BAuF4qybOcpa0vPVNJDnBn3QXW7R5XspWOmt7JNu7kpbAP4f6ljg6WqiZ3tY18npc5R6rvaHorgZbNJK+2trtaD4aAn4oKyLOThf0/dlkpaVt+yfQhXHTcE0jP+yHfmLnfA6KTp8LiZ7EcbfysaPkEFIz0GnaYW/zZSAfhqsTafLtb3K6OI8K6+BzQO0O0zzHL11CqeenHcR5IImpomu1c0eYWFsQAs0+h/qpYx67j1WGSHwHoghpaS+49wBQpB0duZHmLoQW66LwQI/BZHnxWPMeSBOq8PgmvZbcfBPDiNx+iXrhtqg1RY9yjsepDJTTsjFnvika0i+ji0huo8VMGT96LC6S4Nhr5+iDyZINU1SON0nVyvGntEabAg2I991HIBZYZi0gtJBBBBGhBGoN/OyxJ8ZF9duaD0bwzjf0iCNx9sxxueNd3NBJ991JPseWveqf4f4me1weNLZQGg62AAtbnYBvkT4K16PE2SG1+0Lc+8B36hAsjbeuxSAg6H32W44X0P78lhMJ7r+SDCYzfRMMQO4UhDhspsAx5/wBJHxK1eIQaVjC5ozvJDGZt7C7nEgE5RpsCTmAAJICDZw/h50zT7GS9tTrcC+wHisp6OGu9pzbHfs3PxUJDHibW3u+Njz2WscyF17E+w6GZ5Fre0WHTYbCS6OYsW66V+IvvEW2iaTGHBwcO1kY0aFo3JHlroDndDlG727nyawfoVlp+hXDGOzdQXG9xeR1vcLBd0EqCIp+FKVns08X+2/z5qRipGN9lrR5NA+SzIKBMqMqVCBLJUIQCEIQNKqbjeN1LV72jn7bL7A3s9t/PX/UraXJdJPD5qqJ+QfWQ/Wx95yjtN9W39QEFc9aHcgVrzOttceShMMxEEWOnjopAyeI99kDnVBH3h6iyFrSPdtf5FCC6b33SZtUwy20THSHRBnBWvO/VZWv96xOi8Qgxv1sAlkItf993qtzDMODyTm2tsO+/9FInBGc7n1sPgg8jcTuIqpgbj6xwLTyIJH7Pkohd70wYUI8QlcBlzEXb6dl4PMOA9CCFwSAQhCCa4ckzSBlxrtcXAO4+OquHo3w+KqnmlL3lrXBjA11tI2NjBOm5y3VEwTlpu0kG1tFd/QhSllPnI9txI8tv0QXBBgsTdmD1uT8VtshA2AHkLJkEtwsmcIHWXEdI8j6c0+INiEraRz87C7KcsrQwOZ/OHWtofaPcuxfUjTnc2FhfXnsoLjzBzVYfPEA3OWZmhxytLmOEjQ48gS3VBwWE8a1uIsdMxj4YmvDLMkZEyzx2XGZzHySOvyY1oAG5J02MLoMaNfEetcaONzC8OlNntv22hz4mveeewHIFQdF0kVle17IqcQshaH3jDS3sFrrF8pyRgWvoHE6ac1uYtNjUjo20Uspz3zHrY5GtFgWkvdTxho1O1/6hc0eyetHCGvEEYl+0DGB+ubt5Rn15631W8gEIQgEIQgEIQgEiVCATXNTkFB514+wZtFXyMsBHJ9bHuNHE3A8nZh7lGx1II3Isrf6W+G/pFH1zB9ZTnPcDUsOkg+TvRUzSU9+ZN/IoNx/g4eoCFutw642Qgt/L6ePeniLxTepO49yc0HmEC/R/L3pjqf8Ad0++m3xWtJJrsUExgcVs/p+qlnKI4eGj/wAw+Sl3BBTfTTwuZ4+tYLvjufEt3I/fcqDc1ewMZo84IVQcWdGTZHF8fYcd7DQ+YQU6hdDiHA9TEfYzDvad/QrTg4ZqHOyiJw89AEGHBcMM8rYxzOp7hzXozhSkEUbWNFg0WVZYLhEeHRGaodYnl95x/C0c/kOdlz/FHSFPVDIwmKH/AOtp1cP53D2vLZB6c+mtjYZHuDWgakn96+Hiq14k6V3Sy/RKJpmle7q2MYTkN7i75G6m3NjLAa3edQqh4YxYl/0ead8dNJrMGkXcGgnK0n2c2g0353su94LkaZ3fQKQxsNx1zyS4jS4zON7eAsguHhTBRSxNEkgkncB1snI9zWN2ZGOTRbmTqSpfEacSRPjOz2uZz+8COWvNR2CYe4AF+/NTEjNEHnyj4xnppGYV1ELDCDC97WyylxAP1mRh7ROhNty7caqfZxfiEWHgxdYZYx1YD4qUAljsjh1eYyudpuBv5FQ/FGPuwrEahnUteamUT9cXnOIX2GUAbWeJdzqdwpPhvjOSLrurbAbymQWinqCGvaCPrY8rLAh17E9ouQWB0bz1r6TNiDXtnMjiA4RtOTs5LNYOzz31XWkqrujbpDrMRqntmhbHAIyWOZFJlc9rmggyuJGxJsrRCAaUqEIBCEIBCEIBCEIBCLoQY5oQ4EEXBBBB2IOhBVAY3w8aKrkhv9XmzR76sdqz3behXoMquemDh4yQMqox24TZ/wD+bjv6OI9CUHERO8EKJoHvI2B8ihBdzXlHWrX+k67J30rvv7kGR0g8Fhc/wCY+YHuPosRkHgg6LA29gnvPyAUkVF8P/Zf6j8gFKoNKqiuoWsobropAozFa2KCMySvDGNFyT8hzJ8EHOS4GHclxXGPFtNQ3jjDZqjYtBGSP85HP+Ua+SiOO+ml0gdBRAxsOhm2kcNjl/B81Usj7m53O5PNBu4tjUtRIZJXFzj7gO5o2A8AtFOjiLiAASToANSV33CXRRNUEOmBYz8P3j59yDneD+GJKyoaxoOQEF7uQF9vMr1Fw5w6yGJosBp4LX4V4OipYw1jQ0BdQ1tkA1tkPTkhQUV0oVjaTEXTzwGeOSOMwgvDWCRmZr7gtOYjQ2Ogzk210fgeOxyVLZZKfPFNTgt66SKCHMxwvYykBwbnIuBrrYaKZ6ax1ZpJn36lsjg/Kxr3NcWXY5od2b2a8DNzN7Gy5KirqJxpahtmNdO6F5mDHylvVkZnBxdZgJbsLBB2X/wA0QxVcVEymaGueyPrG1ERhZmIALSxpBAv4bK02FVm7EsGoCZ5LGR+z3U8hc4NsbRgsDQNtreasDBsUZUwxzx3yStD25hY5XagkckG8hCECZUqEIEISoQgEIQgQhKhCAWtW0rZWOjeLtcC1w7wRYrZSFB53xagfSzyQOcOw4gdncfddfxFihdx0ucNzP6qppmlz79VI0HcWLmO9LOHqEIOg08fckcW9/wA1ptn8091T+7IMh8CLeYTS0+CwOk8PgjOOX6hB1nD32I/M75qRe5QEWNQ0tIJZnhje0dTqdTsOapfpC6aJKgmGkc6OLYuHtO9e7wGnmgszjTpUpqEFgc2SXXstNw0+Nt15/wCK+OqiucTI92Xk2+nuGg8gufmnLjmJuTzWxhmFS1DwyJpc4+4eJPJBprpuGOAaisIs0sYfvuHyHNWLwV0PNblkqO2/Q5bdkf1Vu4bgrYwAAAB4IOF4Q6KoaYBxbmfpdx1Pp3KxaPDWsGwW3HEAsiBAEqEIBIUqEHAdMUIOHSFzS5gfHmta7W9Y0Fzb6BwvofHmqnjoIDSyup5YyYAyVzIWuaGgOvd8pAklcAHbFouNBsr+4nw9s9PJE8Ate0tI/XzBAI8QF594awEBsnUmaXrmlpa2VsMQaRdolkHakeAblrAQL2JOqCxT0XxVvVyVEjhGO1l6+aSRwI2zSvdlvzsLrv8Ah6jgp4W01O4FkADAM4e5u5s47333VI0WESVWHtZFT0rpHMy5m08jqjMCW3dO99muuDtpvorC6KeAZ8MjlE0jHdfkeWNDvq3NuD2jo7QjW3JBYRSpEqAQhISgVCS6AgVCEIEui6VCBMyRKUBAyRt0ie4oQVwJjz+SBN5dyxNcfxfArFVVgiaXve1rQLku0QbL38rfFczxRx9DSAtH1kvJoOg8yNlyHFfSa5946bst2MnM/lHLzVfyylxLnEknUkm5PmUEpj/FM9W/NK82+6wE5WjuAUTa63sHwSWpfkiaXHmeTfElXFwT0SsitJN23+I0HkEHAcJ9G01WQ54LI/LtEfory4U4AipmAMYB3nmT4966PDcHawAADRS8Udgg16eiyhbQalsksgchNDktkCoSEJuqB6EIQYakaLzezApKHFnTR5JGRSucbuDGMZIHdiSVwyRvyvGmp2Nl6SlboV5t6QKGrhxSTq2PfGHmeMBvWNAkOZ5NwQ0l2YEnXQa2AQT3BXF00f0mON4yslc5oio5aoZXlz7NkzsAbdxtcXIWxwbxzitVibGv611K2Qsl6unaxjdHZc5sS2xLb9rklpK2m/6jK1odPHM2J5ZTsdN22tex7SW6HZnOyncW6WqPDbU4pKljg3MIzGyLfvu7w3sgtFqVamF1vXRMlGgkYyQa30c0OGvPdbRCBUIQgEIQgEIQgQhKkKazn5oHEIASoQMeUJJUIKK4h43jpAWkh8nKNpF/Nx5Krcf4omq33kccv3WDRrfTmo+p3JLszie1rfXz5rBZAXTooi42AJJ5BSmGcNyzHQWHeV3GC8KMitcEne6CxOjDhWOOkieGgOfGx7jbckX196sOClDVG8KQhtPGByjYP/EKaCBzAnJGpHOQPSFKhAiQXS2SoBNcnJrtEChKkBSoGuCpzprxD6M+Bzo2SteJMsbj2OtBjyvkaPbaGl9mnS51VxuVcdLEUBhjM7GvPWZYg9wjjDy1xLnvOgaGtJ53sBYmyDgGUbpP+n1cksj2zskaWh/VMYWtLxGzqspAu13Pkuyw7oep5Jevq23YG3bEHy5Nd3Oe55cfePVV7idc+SmaYnvfBTSst1DBBSxk9lwa9xMpces9raxOmum7xJS1M8LYY4z1rnNBaytq6hzvzB/1Ybz1QX9hjYmMEUWXLEGsDQ7NlAFmg6k7W3W6q/6IeDanDqaWOo6u8knWNDHZiOyGnMbDuHxXfhAqEhSoBCE0koHIQmlA5IAgJUAhCEGOUoSTIQeKIKdzzYAn9F1GFcKDRz7E+tvipfDMNbGPYP7/AMBSbcnke430+KB9FQBosBt3Efv/ACpKNrmjQkWWk1ny3GnwTxpzd4c/1QXLw59i38rP+IUsFC8MO+pHkz/gFLoMl0oTAnNQOJS3SWQECoQkCBU2TZKU1xQKwaJyQJUDXLh+k7h51bRvgabOzNe08g5pvrptYldw5RmLxXjeOZa4A7WJBAN+SChMPoWUtDWUnWOqZZm3LYYnFsL2A6vkvlttf8pXXcM8cGKkFQ6lY4G7i51VTxvOgOkZ1J7h4gLg+BHSVdS2kqTIadrHsDWXjia5o0zllr89zcki6nOCeFGTMdThkXWNfM173Qse8ZJCwauBsbWKDoeD+mSorcRipHQxQxuMgPtukOVri1tyQAbt10VwArieH+GsPwuNubqGSNu4zSmNsuuhOZ1iBysNF2ENS17Q5pDmuALXA3BB2II3CDOhAQgEIQgEIQgEJLougVCxumHeFo1/EMEIJlljYBvne1n/ACIQbFVJYjuQuJxLpewxjrOqWu5fVtfIB6tbZCCpoWFv4vf7uSyslduL/A6LTZVXsBY+AvfkfBbUcxPLx7j5IM8dQ47jTTlYp7q3zFt9Vrkgbu1A+fisT5Nhm52G6C+eGz9WfDL/AMQpe6hOGXfVu/N/6hTLSgytTgVizIDkGa6cFgzJwdqgzJCUhemkoH3TXJiQhBmSZkzrENQOJWjWtuLLcLlq1J0QURxJxnatlpmmSDJJ1QEUcbpJXaAEukcGsBJFuyd91EYbRyw1lQJWNJYOseJqie4ElnXJpy3M7vXXcQ9Gkb659U58gD3CQsZZtnCxuHEHmNtFG8RVYGJx32qImRnQAZo5b2210d8Qg56PgWsxSoc6JjWRiwD3ulbHb+QSlzyN/evSeC0ZigijcQ5zI2MJGxLWhpI9yi/ptPTMGaWKMWB7T2N09Somr6XcNh0dVxvtpaMPk+LRa3qg7lF1UmIfxE0bb9VDPIeRIZGPDUuJ+C5nEf4jah1+ppomfne958dG5Qg9AEpplC8tYh014pLcCdsYPKONjfiQSPeuZxDiqqn+2qJ5OfaleR7r2QetMS4xo6f7apgZ4OlZf/be/wAFyuJdOmGxXyyvlPdHG4/F2ULzEXJqC9MS/iPbtBSuJ11kka0eBswE+l1ymJ9PGISex1MQ/lZnPvkJ+SrZCCfxDj6vn+0q5yO4PLG/7WWChHzEm5Nz3nU+8rGhApKEiEHcCqLdLfvdZIwSAb279CPcoz6Q25128fctuOpBGnP97oNtrHA3vt66e8J1O9zngXF7j7p7/PfVaDKh1+ZHef381sUtT9Y0A7vbp36i+w0Qeg+Gj9U785+TVMBQvDP2JP8AO75NUvdA8OTgUxpTwgUFPCZdalTjUEd880TSNwZGXHmL3Qb6UlczW9I2HxXzVDCRa+W7t/Syg6zpuw9l7Oe4jTQDXysSUFgkpLqoq3+IWAXEcLnWOhJOo575bFQVd/EJOfs4mjXQm23cR2rehQX4CkfKGi5IaOZNgPeV5jr+muvk2fl3tYv2PIgEA+oXPVfHNXJq6Y+5t/K5BNvC6D1ZUcS0zPaniuOQeHH3NuVC4j0iUTN5Sf8ATlGnO8hbceV15bmxiZ+jpZD4F7rDyF7BaZKD0Di/S9Rj2bO33eD8I2v+YVZcZ8birfG+NoY6IuLXNDgbEDm494B2C4tF0GSaoLiXOJJOpJNyT5lY7pEIBCEIBCEIBCEIFQkQgVCRCAQh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4469817" y="3063478"/>
            <a:ext cx="4001567" cy="28623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INDI FUND</a:t>
            </a:r>
            <a:endParaRPr lang="es-MX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n-US" sz="15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Colabora con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comunidades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rurales, 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indígenas,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inversionistas y gobiernos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para el desarrollo de proyectos.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Sus miembros incluyen a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bancos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de inversión,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al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ex presidente de la American Stock Exchange,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a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expertos en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energía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limpia y </a:t>
            </a:r>
            <a:r>
              <a:rPr lang="es-MX" sz="1500" dirty="0" err="1">
                <a:solidFill>
                  <a:srgbClr val="000000"/>
                </a:solidFill>
                <a:latin typeface="Century Gothic" pitchFamily="34" charset="0"/>
              </a:rPr>
              <a:t>Agronegocios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y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personas que han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contribuido más </a:t>
            </a:r>
            <a:r>
              <a:rPr lang="es-MX" sz="1500" dirty="0">
                <a:solidFill>
                  <a:srgbClr val="000000"/>
                </a:solidFill>
                <a:latin typeface="Century Gothic" pitchFamily="34" charset="0"/>
              </a:rPr>
              <a:t>de 5 mil millones de dólares de inversiones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en América </a:t>
            </a:r>
            <a:r>
              <a:rPr lang="es-MX" sz="1500" dirty="0" smtClean="0">
                <a:solidFill>
                  <a:srgbClr val="000000"/>
                </a:solidFill>
                <a:latin typeface="Century Gothic" pitchFamily="34" charset="0"/>
              </a:rPr>
              <a:t>Latina</a:t>
            </a:r>
            <a:endParaRPr lang="en-US" sz="1500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rgbClr val="447238">
                    <a:lumMod val="75000"/>
                  </a:srgbClr>
                </a:solidFill>
              </a:rPr>
              <a:pPr/>
              <a:t>4</a:t>
            </a:fld>
            <a:endParaRPr lang="es-MX">
              <a:solidFill>
                <a:srgbClr val="447238">
                  <a:lumMod val="75000"/>
                </a:srgbClr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5004048" y="56287"/>
            <a:ext cx="2920752" cy="551715"/>
            <a:chOff x="5004048" y="56287"/>
            <a:chExt cx="2920752" cy="551715"/>
          </a:xfrm>
        </p:grpSpPr>
        <p:pic>
          <p:nvPicPr>
            <p:cNvPr id="7" name="Imagen 4" descr="portada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31" t="23231" r="4137" b="47003"/>
            <a:stretch/>
          </p:blipFill>
          <p:spPr>
            <a:xfrm>
              <a:off x="7010400" y="101792"/>
              <a:ext cx="914400" cy="438784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5611" t="27360" r="36717" b="59843"/>
            <a:stretch>
              <a:fillRect/>
            </a:stretch>
          </p:blipFill>
          <p:spPr bwMode="auto">
            <a:xfrm>
              <a:off x="5004048" y="56287"/>
              <a:ext cx="1900151" cy="55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val="1206088098"/>
              </p:ext>
            </p:extLst>
          </p:nvPr>
        </p:nvGraphicFramePr>
        <p:xfrm>
          <a:off x="683568" y="1268760"/>
          <a:ext cx="77048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08002"/>
            <a:ext cx="7528800" cy="588750"/>
          </a:xfrm>
        </p:spPr>
        <p:txBody>
          <a:bodyPr>
            <a:noAutofit/>
          </a:bodyPr>
          <a:lstStyle/>
          <a:p>
            <a:pPr lvl="0"/>
            <a:r>
              <a:rPr lang="es-MX" sz="2500" dirty="0" smtClean="0">
                <a:latin typeface="Century Gothic" pitchFamily="34" charset="0"/>
              </a:rPr>
              <a:t>Nuestros Aliados</a:t>
            </a:r>
            <a:endParaRPr lang="es-MX" sz="25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72008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Sumario ejecutivo</a:t>
            </a:r>
            <a:endParaRPr lang="es-MX" sz="28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9673665"/>
              </p:ext>
            </p:extLst>
          </p:nvPr>
        </p:nvGraphicFramePr>
        <p:xfrm>
          <a:off x="683568" y="1268760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7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065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128792" cy="1362075"/>
          </a:xfrm>
        </p:spPr>
        <p:txBody>
          <a:bodyPr/>
          <a:lstStyle/>
          <a:p>
            <a:pPr algn="ctr"/>
            <a:r>
              <a:rPr lang="es-MX" dirty="0" smtClean="0"/>
              <a:t>Oportunidad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5" name="Picture 9"/>
            <p:cNvPicPr>
              <a:picLocks noChangeAspect="1"/>
            </p:cNvPicPr>
            <p:nvPr/>
          </p:nvPicPr>
          <p:blipFill>
            <a:blip r:embed="rId2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534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02398" y="578745"/>
            <a:ext cx="8245424" cy="1362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2800" dirty="0"/>
              <a:t>La mayor parte de los recursos energéticos de México, sin explotar se concentran en las tierras rurales e indígenas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05171" y="2132856"/>
            <a:ext cx="4539237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algn="just"/>
            <a:r>
              <a:rPr lang="es-MX" sz="1800" dirty="0"/>
              <a:t>Muchas de las </a:t>
            </a:r>
            <a:r>
              <a:rPr lang="es-MX" sz="1800" b="1" dirty="0"/>
              <a:t>mejores fuentes </a:t>
            </a:r>
            <a:r>
              <a:rPr lang="es-MX" sz="1800" dirty="0"/>
              <a:t>de energía </a:t>
            </a:r>
            <a:r>
              <a:rPr lang="es-MX" sz="1800" dirty="0" smtClean="0"/>
              <a:t>renovable </a:t>
            </a:r>
            <a:r>
              <a:rPr lang="es-MX" sz="1800" dirty="0"/>
              <a:t>se encuentran cerca </a:t>
            </a:r>
            <a:r>
              <a:rPr lang="es-MX" sz="1800" dirty="0" smtClean="0"/>
              <a:t>de </a:t>
            </a:r>
            <a:r>
              <a:rPr lang="es-MX" sz="1800" dirty="0"/>
              <a:t>las comunidades rurales e indígenas. 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 smtClean="0"/>
              <a:t>Existe </a:t>
            </a:r>
            <a:r>
              <a:rPr lang="es-MX" sz="1800" b="1" dirty="0" smtClean="0"/>
              <a:t>dificultad</a:t>
            </a:r>
            <a:r>
              <a:rPr lang="es-MX" sz="1800" dirty="0" smtClean="0"/>
              <a:t> </a:t>
            </a:r>
            <a:r>
              <a:rPr lang="es-MX" sz="1800" dirty="0"/>
              <a:t>para acceder a los recursos desde el punto de vista financiero y técnico. 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Estas comunidades están buscando </a:t>
            </a:r>
            <a:r>
              <a:rPr lang="es-MX" sz="1800" dirty="0" smtClean="0"/>
              <a:t>incluirse </a:t>
            </a:r>
            <a:r>
              <a:rPr lang="es-MX" sz="1800" dirty="0" smtClean="0"/>
              <a:t>con los </a:t>
            </a:r>
            <a:r>
              <a:rPr lang="es-MX" sz="1800" dirty="0"/>
              <a:t>mercados </a:t>
            </a:r>
          </a:p>
          <a:p>
            <a:pPr algn="just"/>
            <a:endParaRPr lang="es-MX" sz="1800" dirty="0"/>
          </a:p>
          <a:p>
            <a:pPr algn="just"/>
            <a:r>
              <a:rPr lang="es-MX" sz="1800" dirty="0" smtClean="0"/>
              <a:t>Las </a:t>
            </a:r>
            <a:r>
              <a:rPr lang="es-MX" sz="1800" dirty="0"/>
              <a:t>universidades </a:t>
            </a:r>
            <a:r>
              <a:rPr lang="es-MX" sz="1800" dirty="0" smtClean="0"/>
              <a:t>y tecnológicos ubicados </a:t>
            </a:r>
            <a:r>
              <a:rPr lang="es-MX" sz="1800" dirty="0"/>
              <a:t>en los Estados y las áreas rurales pueden ser </a:t>
            </a:r>
            <a:r>
              <a:rPr lang="es-MX" sz="1800" b="1" dirty="0" smtClean="0"/>
              <a:t>intermediarios </a:t>
            </a:r>
            <a:r>
              <a:rPr lang="es-MX" sz="1800" b="1" dirty="0"/>
              <a:t>estratégicos </a:t>
            </a:r>
            <a:r>
              <a:rPr lang="es-MX" sz="1800" dirty="0"/>
              <a:t>para las iniciativas de </a:t>
            </a:r>
            <a:r>
              <a:rPr lang="es-MX" sz="1800" dirty="0" smtClean="0"/>
              <a:t>proyectos renovables</a:t>
            </a:r>
            <a:endParaRPr lang="en-US" sz="1800" dirty="0"/>
          </a:p>
        </p:txBody>
      </p:sp>
      <p:pic>
        <p:nvPicPr>
          <p:cNvPr id="4" name="Picture 2" descr="C:\Users\kbowe1\Documents\Guatemala l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818015" cy="192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bowe1\Documents\uyuni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821098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689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504841" y="692696"/>
            <a:ext cx="8134318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MX"/>
            </a:defPPr>
            <a:lvl1pPr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/>
              <a:t>Las regiones rurales e indígenas abarcan más del 80% de la tierra en México, y contienen más del 20% de la población. Sin embargo, su participación en el PIB es </a:t>
            </a:r>
            <a:r>
              <a:rPr lang="es-MX" sz="2400" dirty="0" smtClean="0"/>
              <a:t>insignificante</a:t>
            </a:r>
            <a:endParaRPr lang="en-US" sz="2400" dirty="0" smtClean="0"/>
          </a:p>
        </p:txBody>
      </p:sp>
      <p:pic>
        <p:nvPicPr>
          <p:cNvPr id="13" name="Picture 4" descr="Screen Shot 2013-03-07 at 3.00.45 PM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9" y="2026834"/>
            <a:ext cx="7477400" cy="414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4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275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12284" y="524154"/>
            <a:ext cx="6019955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es-MX"/>
            </a:defPPr>
            <a:lvl1pPr>
              <a:spcBef>
                <a:spcPct val="0"/>
              </a:spcBef>
              <a:buNone/>
              <a:defRPr sz="4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Bono </a:t>
            </a:r>
            <a:r>
              <a:rPr lang="en-US" sz="2800" dirty="0" err="1" smtClean="0"/>
              <a:t>demográfico</a:t>
            </a:r>
            <a:r>
              <a:rPr lang="en-US" sz="2800" dirty="0" smtClean="0"/>
              <a:t> y </a:t>
            </a:r>
            <a:r>
              <a:rPr lang="en-US" sz="2800" dirty="0" err="1" smtClean="0"/>
              <a:t>talento</a:t>
            </a:r>
            <a:r>
              <a:rPr lang="en-US" sz="2800" dirty="0" smtClean="0"/>
              <a:t> en </a:t>
            </a:r>
            <a:r>
              <a:rPr lang="en-US" sz="2800" dirty="0" err="1" smtClean="0"/>
              <a:t>Ingeniería</a:t>
            </a:r>
            <a:endParaRPr lang="en-U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051720" y="6237312"/>
            <a:ext cx="656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Fuente: PROMEXICO </a:t>
            </a:r>
            <a:r>
              <a:rPr lang="es-MX" sz="1200" i="1" dirty="0" smtClean="0">
                <a:hlinkClick r:id="rId4"/>
              </a:rPr>
              <a:t>http</a:t>
            </a:r>
            <a:r>
              <a:rPr lang="es-MX" sz="1200" i="1" dirty="0">
                <a:hlinkClick r:id="rId4"/>
              </a:rPr>
              <a:t>://</a:t>
            </a:r>
            <a:r>
              <a:rPr lang="es-MX" sz="1200" i="1" dirty="0" smtClean="0">
                <a:hlinkClick r:id="rId4"/>
              </a:rPr>
              <a:t>www.promexico.gob.mx/es_i0/promexico/Aeroespacia</a:t>
            </a:r>
            <a:endParaRPr lang="es-MX" sz="1200" i="1" dirty="0" smtClean="0"/>
          </a:p>
          <a:p>
            <a:r>
              <a:rPr lang="es-MX" sz="1200" i="1" dirty="0" smtClean="0"/>
              <a:t>Fuente: INEGI Conteo de población y vivienda 2005, 2010</a:t>
            </a:r>
          </a:p>
          <a:p>
            <a:r>
              <a:rPr lang="es-MX" sz="1200" i="1" dirty="0" smtClean="0"/>
              <a:t>Fuente: ANUIES 2010</a:t>
            </a:r>
            <a:endParaRPr lang="es-MX" sz="1200" i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2B23-7B17-406C-8566-37EAE317429F}" type="slidenum">
              <a:rPr lang="es-MX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20179992"/>
              </p:ext>
            </p:extLst>
          </p:nvPr>
        </p:nvGraphicFramePr>
        <p:xfrm>
          <a:off x="771868" y="144755"/>
          <a:ext cx="747254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8 Grupo"/>
          <p:cNvGrpSpPr/>
          <p:nvPr/>
        </p:nvGrpSpPr>
        <p:grpSpPr>
          <a:xfrm>
            <a:off x="5004048" y="116632"/>
            <a:ext cx="3240360" cy="360040"/>
            <a:chOff x="35496" y="5877272"/>
            <a:chExt cx="9073008" cy="936104"/>
          </a:xfrm>
        </p:grpSpPr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10" cstate="print"/>
            <a:srcRect l="5715" t="17835" r="10775" b="30769"/>
            <a:stretch>
              <a:fillRect/>
            </a:stretch>
          </p:blipFill>
          <p:spPr>
            <a:xfrm>
              <a:off x="3815408" y="5877272"/>
              <a:ext cx="5293096" cy="936104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l="35611" t="27360" r="36717" b="59843"/>
            <a:stretch>
              <a:fillRect/>
            </a:stretch>
          </p:blipFill>
          <p:spPr bwMode="auto">
            <a:xfrm>
              <a:off x="35496" y="5877272"/>
              <a:ext cx="360040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t="7144" r="31658" b="24664"/>
          <a:stretch/>
        </p:blipFill>
        <p:spPr bwMode="auto">
          <a:xfrm>
            <a:off x="728758" y="2752195"/>
            <a:ext cx="3339186" cy="348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15525" r="26544" b="30580"/>
          <a:stretch/>
        </p:blipFill>
        <p:spPr bwMode="auto">
          <a:xfrm>
            <a:off x="4175052" y="2924944"/>
            <a:ext cx="4360923" cy="341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29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ustin">
  <a:themeElements>
    <a:clrScheme name="Personalizado 18">
      <a:dk1>
        <a:srgbClr val="000000"/>
      </a:dk1>
      <a:lt1>
        <a:srgbClr val="FFFFFF"/>
      </a:lt1>
      <a:dk2>
        <a:srgbClr val="434342"/>
      </a:dk2>
      <a:lt2>
        <a:srgbClr val="FFFFFF"/>
      </a:lt2>
      <a:accent1>
        <a:srgbClr val="447238"/>
      </a:accent1>
      <a:accent2>
        <a:srgbClr val="FFFFFF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ersonalizado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18">
    <a:dk1>
      <a:srgbClr val="000000"/>
    </a:dk1>
    <a:lt1>
      <a:srgbClr val="FFFFFF"/>
    </a:lt1>
    <a:dk2>
      <a:srgbClr val="434342"/>
    </a:dk2>
    <a:lt2>
      <a:srgbClr val="FFFFFF"/>
    </a:lt2>
    <a:accent1>
      <a:srgbClr val="447238"/>
    </a:accent1>
    <a:accent2>
      <a:srgbClr val="FFFFFF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Personalizado 18">
    <a:dk1>
      <a:srgbClr val="000000"/>
    </a:dk1>
    <a:lt1>
      <a:srgbClr val="FFFFFF"/>
    </a:lt1>
    <a:dk2>
      <a:srgbClr val="434342"/>
    </a:dk2>
    <a:lt2>
      <a:srgbClr val="FFFFFF"/>
    </a:lt2>
    <a:accent1>
      <a:srgbClr val="447238"/>
    </a:accent1>
    <a:accent2>
      <a:srgbClr val="FFFFFF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Personalizado 18">
    <a:dk1>
      <a:srgbClr val="000000"/>
    </a:dk1>
    <a:lt1>
      <a:srgbClr val="FFFFFF"/>
    </a:lt1>
    <a:dk2>
      <a:srgbClr val="434342"/>
    </a:dk2>
    <a:lt2>
      <a:srgbClr val="FFFFFF"/>
    </a:lt2>
    <a:accent1>
      <a:srgbClr val="447238"/>
    </a:accent1>
    <a:accent2>
      <a:srgbClr val="FFFFFF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Personalizado 18">
    <a:dk1>
      <a:srgbClr val="000000"/>
    </a:dk1>
    <a:lt1>
      <a:srgbClr val="FFFFFF"/>
    </a:lt1>
    <a:dk2>
      <a:srgbClr val="434342"/>
    </a:dk2>
    <a:lt2>
      <a:srgbClr val="FFFFFF"/>
    </a:lt2>
    <a:accent1>
      <a:srgbClr val="447238"/>
    </a:accent1>
    <a:accent2>
      <a:srgbClr val="FFFFFF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Personalizado 18">
    <a:dk1>
      <a:srgbClr val="000000"/>
    </a:dk1>
    <a:lt1>
      <a:srgbClr val="FFFFFF"/>
    </a:lt1>
    <a:dk2>
      <a:srgbClr val="434342"/>
    </a:dk2>
    <a:lt2>
      <a:srgbClr val="FFFFFF"/>
    </a:lt2>
    <a:accent1>
      <a:srgbClr val="447238"/>
    </a:accent1>
    <a:accent2>
      <a:srgbClr val="FFFFFF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Personalizado 18">
    <a:dk1>
      <a:srgbClr val="000000"/>
    </a:dk1>
    <a:lt1>
      <a:srgbClr val="FFFFFF"/>
    </a:lt1>
    <a:dk2>
      <a:srgbClr val="434342"/>
    </a:dk2>
    <a:lt2>
      <a:srgbClr val="FFFFFF"/>
    </a:lt2>
    <a:accent1>
      <a:srgbClr val="447238"/>
    </a:accent1>
    <a:accent2>
      <a:srgbClr val="FFFFFF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Personalizado 18">
    <a:dk1>
      <a:srgbClr val="000000"/>
    </a:dk1>
    <a:lt1>
      <a:srgbClr val="FFFFFF"/>
    </a:lt1>
    <a:dk2>
      <a:srgbClr val="434342"/>
    </a:dk2>
    <a:lt2>
      <a:srgbClr val="FFFFFF"/>
    </a:lt2>
    <a:accent1>
      <a:srgbClr val="447238"/>
    </a:accent1>
    <a:accent2>
      <a:srgbClr val="FFFFFF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Personalizado 18">
    <a:dk1>
      <a:srgbClr val="000000"/>
    </a:dk1>
    <a:lt1>
      <a:srgbClr val="FFFFFF"/>
    </a:lt1>
    <a:dk2>
      <a:srgbClr val="434342"/>
    </a:dk2>
    <a:lt2>
      <a:srgbClr val="FFFFFF"/>
    </a:lt2>
    <a:accent1>
      <a:srgbClr val="447238"/>
    </a:accent1>
    <a:accent2>
      <a:srgbClr val="FFFFFF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2428</Words>
  <Application>Microsoft Office PowerPoint</Application>
  <PresentationFormat>Presentación en pantalla (4:3)</PresentationFormat>
  <Paragraphs>284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1_Austin</vt:lpstr>
      <vt:lpstr>Presentación de PowerPoint</vt:lpstr>
      <vt:lpstr>Nuestra Misión</vt:lpstr>
      <vt:lpstr>¿Quiénes  somos?</vt:lpstr>
      <vt:lpstr>Nuestros Aliados</vt:lpstr>
      <vt:lpstr>Sumario ejecutivo</vt:lpstr>
      <vt:lpstr>Oportunidad</vt:lpstr>
      <vt:lpstr>Presentación de PowerPoint</vt:lpstr>
      <vt:lpstr>Presentación de PowerPoint</vt:lpstr>
      <vt:lpstr>Presentación de PowerPoint</vt:lpstr>
      <vt:lpstr>Presentación de PowerPoint</vt:lpstr>
      <vt:lpstr>Programa y currículo</vt:lpstr>
      <vt:lpstr>Resumen del Programa académico</vt:lpstr>
      <vt:lpstr>Presentación de PowerPoint</vt:lpstr>
      <vt:lpstr>Presentación de PowerPoint</vt:lpstr>
      <vt:lpstr>Resumen de los participantes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Democratizando el acceso: Regiones  del país</vt:lpstr>
      <vt:lpstr>¿Porqué la Región Norte?</vt:lpstr>
      <vt:lpstr>¿Porqué la Región Centro?</vt:lpstr>
      <vt:lpstr>¿Porqué la Región Sur?</vt:lpstr>
      <vt:lpstr> ¿Porqué incluir el resto de México?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Ruchi</dc:creator>
  <cp:lastModifiedBy>Marina Hernandez Q</cp:lastModifiedBy>
  <cp:revision>587</cp:revision>
  <cp:lastPrinted>2014-06-04T14:09:18Z</cp:lastPrinted>
  <dcterms:created xsi:type="dcterms:W3CDTF">2014-02-17T19:07:52Z</dcterms:created>
  <dcterms:modified xsi:type="dcterms:W3CDTF">2014-06-04T18:13:12Z</dcterms:modified>
</cp:coreProperties>
</file>