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4"/>
  </p:notesMasterIdLst>
  <p:sldIdLst>
    <p:sldId id="258" r:id="rId2"/>
    <p:sldId id="287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9" r:id="rId31"/>
    <p:sldId id="285" r:id="rId32"/>
    <p:sldId id="286" r:id="rId3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82" autoAdjust="0"/>
  </p:normalViewPr>
  <p:slideViewPr>
    <p:cSldViewPr snapToGrid="0">
      <p:cViewPr varScale="1">
        <p:scale>
          <a:sx n="68" d="100"/>
          <a:sy n="68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91B72-D824-474A-AB11-CD6DAE5B6FC8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 phldr="1"/>
      <dgm:spPr/>
    </dgm:pt>
    <dgm:pt modelId="{39462CD5-768E-4A14-BABE-9CC1E64A3974}">
      <dgm:prSet phldrT="[Texto]"/>
      <dgm:spPr/>
      <dgm:t>
        <a:bodyPr/>
        <a:lstStyle/>
        <a:p>
          <a:r>
            <a:rPr lang="en-US" noProof="0" dirty="0" err="1" smtClean="0"/>
            <a:t>Economía</a:t>
          </a:r>
          <a:r>
            <a:rPr lang="en-US" noProof="0" dirty="0" smtClean="0"/>
            <a:t> de </a:t>
          </a:r>
          <a:r>
            <a:rPr lang="en-US" noProof="0" dirty="0" err="1" smtClean="0"/>
            <a:t>escala</a:t>
          </a:r>
          <a:endParaRPr lang="en-US" noProof="0" dirty="0"/>
        </a:p>
      </dgm:t>
    </dgm:pt>
    <dgm:pt modelId="{CD566198-DBE5-487A-919A-889F13B64DA2}" type="parTrans" cxnId="{BE521CA3-8BC9-4CB3-A9B8-B37AEEB02677}">
      <dgm:prSet/>
      <dgm:spPr/>
      <dgm:t>
        <a:bodyPr/>
        <a:lstStyle/>
        <a:p>
          <a:endParaRPr lang="es-MX"/>
        </a:p>
      </dgm:t>
    </dgm:pt>
    <dgm:pt modelId="{DEE09908-B79A-4107-8F70-673132F0EF78}" type="sibTrans" cxnId="{BE521CA3-8BC9-4CB3-A9B8-B37AEEB02677}">
      <dgm:prSet/>
      <dgm:spPr/>
      <dgm:t>
        <a:bodyPr/>
        <a:lstStyle/>
        <a:p>
          <a:endParaRPr lang="es-MX"/>
        </a:p>
      </dgm:t>
    </dgm:pt>
    <dgm:pt modelId="{D72E55DC-8875-4FD0-8DC4-04E1C0B62337}">
      <dgm:prSet phldrT="[Texto]"/>
      <dgm:spPr/>
      <dgm:t>
        <a:bodyPr/>
        <a:lstStyle/>
        <a:p>
          <a:r>
            <a:rPr lang="en-US" noProof="0" dirty="0" smtClean="0"/>
            <a:t>MOOCs a la </a:t>
          </a:r>
          <a:r>
            <a:rPr lang="en-US" noProof="0" dirty="0" err="1" smtClean="0"/>
            <a:t>medida</a:t>
          </a:r>
          <a:endParaRPr lang="en-US" noProof="0" dirty="0"/>
        </a:p>
      </dgm:t>
    </dgm:pt>
    <dgm:pt modelId="{1A447241-2452-478C-A6D5-7FD0BBBCDF59}" type="parTrans" cxnId="{979577C2-166C-4F74-A4A3-CAAE90D6E6A6}">
      <dgm:prSet/>
      <dgm:spPr/>
      <dgm:t>
        <a:bodyPr/>
        <a:lstStyle/>
        <a:p>
          <a:endParaRPr lang="es-MX"/>
        </a:p>
      </dgm:t>
    </dgm:pt>
    <dgm:pt modelId="{6CA50CDF-22C5-4063-8F84-C4DD6715B2CB}" type="sibTrans" cxnId="{979577C2-166C-4F74-A4A3-CAAE90D6E6A6}">
      <dgm:prSet/>
      <dgm:spPr/>
      <dgm:t>
        <a:bodyPr/>
        <a:lstStyle/>
        <a:p>
          <a:endParaRPr lang="es-MX"/>
        </a:p>
      </dgm:t>
    </dgm:pt>
    <dgm:pt modelId="{C70466E1-16A3-4801-A434-2D27F9D53296}">
      <dgm:prSet phldrT="[Texto]"/>
      <dgm:spPr/>
      <dgm:t>
        <a:bodyPr/>
        <a:lstStyle/>
        <a:p>
          <a:r>
            <a:rPr lang="en-US" noProof="0" dirty="0" err="1" smtClean="0"/>
            <a:t>Mapa</a:t>
          </a:r>
          <a:r>
            <a:rPr lang="en-US" noProof="0" dirty="0" smtClean="0"/>
            <a:t> del </a:t>
          </a:r>
          <a:r>
            <a:rPr lang="en-US" noProof="0" dirty="0" err="1" smtClean="0"/>
            <a:t>talento</a:t>
          </a:r>
          <a:r>
            <a:rPr lang="en-US" noProof="0" dirty="0" smtClean="0"/>
            <a:t> </a:t>
          </a:r>
          <a:r>
            <a:rPr lang="en-US" noProof="0" dirty="0" err="1" smtClean="0"/>
            <a:t>mundial</a:t>
          </a:r>
          <a:endParaRPr lang="en-US" noProof="0" dirty="0"/>
        </a:p>
      </dgm:t>
    </dgm:pt>
    <dgm:pt modelId="{1FB8040C-71EF-4E39-BC50-027BC913DDE8}" type="parTrans" cxnId="{08587DA3-3877-4F3B-A1B0-0A8712B5407F}">
      <dgm:prSet/>
      <dgm:spPr/>
      <dgm:t>
        <a:bodyPr/>
        <a:lstStyle/>
        <a:p>
          <a:endParaRPr lang="es-MX"/>
        </a:p>
      </dgm:t>
    </dgm:pt>
    <dgm:pt modelId="{243C1850-398D-4240-B37F-664F27190CF1}" type="sibTrans" cxnId="{08587DA3-3877-4F3B-A1B0-0A8712B5407F}">
      <dgm:prSet/>
      <dgm:spPr/>
      <dgm:t>
        <a:bodyPr/>
        <a:lstStyle/>
        <a:p>
          <a:endParaRPr lang="es-MX"/>
        </a:p>
      </dgm:t>
    </dgm:pt>
    <dgm:pt modelId="{C8750E5D-48D9-481C-BFAF-BE6430284B64}" type="pres">
      <dgm:prSet presAssocID="{96C91B72-D824-474A-AB11-CD6DAE5B6FC8}" presName="CompostProcess" presStyleCnt="0">
        <dgm:presLayoutVars>
          <dgm:dir/>
          <dgm:resizeHandles val="exact"/>
        </dgm:presLayoutVars>
      </dgm:prSet>
      <dgm:spPr/>
    </dgm:pt>
    <dgm:pt modelId="{95FF74B9-ABA5-4747-A875-9CA3C7333040}" type="pres">
      <dgm:prSet presAssocID="{96C91B72-D824-474A-AB11-CD6DAE5B6FC8}" presName="arrow" presStyleLbl="bgShp" presStyleIdx="0" presStyleCnt="1"/>
      <dgm:spPr/>
    </dgm:pt>
    <dgm:pt modelId="{0FE8540A-A256-4027-A61A-A7DFF164729A}" type="pres">
      <dgm:prSet presAssocID="{96C91B72-D824-474A-AB11-CD6DAE5B6FC8}" presName="linearProcess" presStyleCnt="0"/>
      <dgm:spPr/>
    </dgm:pt>
    <dgm:pt modelId="{6C2A146F-40BA-4B68-A0C1-7C5B25A15875}" type="pres">
      <dgm:prSet presAssocID="{39462CD5-768E-4A14-BABE-9CC1E64A397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74DE72-26D9-4217-BA50-BC5AE4AB8AF5}" type="pres">
      <dgm:prSet presAssocID="{DEE09908-B79A-4107-8F70-673132F0EF78}" presName="sibTrans" presStyleCnt="0"/>
      <dgm:spPr/>
    </dgm:pt>
    <dgm:pt modelId="{E6F36DCE-6C22-4ECE-8A3E-4BD1B3C6A9AE}" type="pres">
      <dgm:prSet presAssocID="{D72E55DC-8875-4FD0-8DC4-04E1C0B62337}" presName="textNode" presStyleLbl="node1" presStyleIdx="1" presStyleCnt="3" custLinFactNeighborX="-61813" custLinFactNeighborY="11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D8D84A-4F37-4D24-AB10-34AA8E13D455}" type="pres">
      <dgm:prSet presAssocID="{6CA50CDF-22C5-4063-8F84-C4DD6715B2CB}" presName="sibTrans" presStyleCnt="0"/>
      <dgm:spPr/>
    </dgm:pt>
    <dgm:pt modelId="{DF2D65BC-30A0-4962-A6DF-597E469A6269}" type="pres">
      <dgm:prSet presAssocID="{C70466E1-16A3-4801-A434-2D27F9D53296}" presName="textNode" presStyleLbl="node1" presStyleIdx="2" presStyleCnt="3" custScaleX="1210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DBF0F71-41FC-4E96-9A42-F21C5D2ED9ED}" type="presOf" srcId="{96C91B72-D824-474A-AB11-CD6DAE5B6FC8}" destId="{C8750E5D-48D9-481C-BFAF-BE6430284B64}" srcOrd="0" destOrd="0" presId="urn:microsoft.com/office/officeart/2005/8/layout/hProcess9"/>
    <dgm:cxn modelId="{38790319-098A-4002-A20B-46FF012AD831}" type="presOf" srcId="{C70466E1-16A3-4801-A434-2D27F9D53296}" destId="{DF2D65BC-30A0-4962-A6DF-597E469A6269}" srcOrd="0" destOrd="0" presId="urn:microsoft.com/office/officeart/2005/8/layout/hProcess9"/>
    <dgm:cxn modelId="{08587DA3-3877-4F3B-A1B0-0A8712B5407F}" srcId="{96C91B72-D824-474A-AB11-CD6DAE5B6FC8}" destId="{C70466E1-16A3-4801-A434-2D27F9D53296}" srcOrd="2" destOrd="0" parTransId="{1FB8040C-71EF-4E39-BC50-027BC913DDE8}" sibTransId="{243C1850-398D-4240-B37F-664F27190CF1}"/>
    <dgm:cxn modelId="{BE521CA3-8BC9-4CB3-A9B8-B37AEEB02677}" srcId="{96C91B72-D824-474A-AB11-CD6DAE5B6FC8}" destId="{39462CD5-768E-4A14-BABE-9CC1E64A3974}" srcOrd="0" destOrd="0" parTransId="{CD566198-DBE5-487A-919A-889F13B64DA2}" sibTransId="{DEE09908-B79A-4107-8F70-673132F0EF78}"/>
    <dgm:cxn modelId="{3DCDD5FA-A671-4D8C-8B36-3405B1C19F93}" type="presOf" srcId="{39462CD5-768E-4A14-BABE-9CC1E64A3974}" destId="{6C2A146F-40BA-4B68-A0C1-7C5B25A15875}" srcOrd="0" destOrd="0" presId="urn:microsoft.com/office/officeart/2005/8/layout/hProcess9"/>
    <dgm:cxn modelId="{979577C2-166C-4F74-A4A3-CAAE90D6E6A6}" srcId="{96C91B72-D824-474A-AB11-CD6DAE5B6FC8}" destId="{D72E55DC-8875-4FD0-8DC4-04E1C0B62337}" srcOrd="1" destOrd="0" parTransId="{1A447241-2452-478C-A6D5-7FD0BBBCDF59}" sibTransId="{6CA50CDF-22C5-4063-8F84-C4DD6715B2CB}"/>
    <dgm:cxn modelId="{27DBF7A7-5E06-463C-8A79-96575D6F7193}" type="presOf" srcId="{D72E55DC-8875-4FD0-8DC4-04E1C0B62337}" destId="{E6F36DCE-6C22-4ECE-8A3E-4BD1B3C6A9AE}" srcOrd="0" destOrd="0" presId="urn:microsoft.com/office/officeart/2005/8/layout/hProcess9"/>
    <dgm:cxn modelId="{86C84C61-1F4E-4A12-BF0A-4468F69BBB06}" type="presParOf" srcId="{C8750E5D-48D9-481C-BFAF-BE6430284B64}" destId="{95FF74B9-ABA5-4747-A875-9CA3C7333040}" srcOrd="0" destOrd="0" presId="urn:microsoft.com/office/officeart/2005/8/layout/hProcess9"/>
    <dgm:cxn modelId="{1696E6D1-B482-497B-8E12-4AEC45DC7E5A}" type="presParOf" srcId="{C8750E5D-48D9-481C-BFAF-BE6430284B64}" destId="{0FE8540A-A256-4027-A61A-A7DFF164729A}" srcOrd="1" destOrd="0" presId="urn:microsoft.com/office/officeart/2005/8/layout/hProcess9"/>
    <dgm:cxn modelId="{FF05EA47-2DB9-439A-B810-81F16F5228BC}" type="presParOf" srcId="{0FE8540A-A256-4027-A61A-A7DFF164729A}" destId="{6C2A146F-40BA-4B68-A0C1-7C5B25A15875}" srcOrd="0" destOrd="0" presId="urn:microsoft.com/office/officeart/2005/8/layout/hProcess9"/>
    <dgm:cxn modelId="{B984CA1B-0311-4337-847C-F9A418715E2F}" type="presParOf" srcId="{0FE8540A-A256-4027-A61A-A7DFF164729A}" destId="{3A74DE72-26D9-4217-BA50-BC5AE4AB8AF5}" srcOrd="1" destOrd="0" presId="urn:microsoft.com/office/officeart/2005/8/layout/hProcess9"/>
    <dgm:cxn modelId="{BF7250B9-0837-416A-B28D-B8AEDD4E4A2C}" type="presParOf" srcId="{0FE8540A-A256-4027-A61A-A7DFF164729A}" destId="{E6F36DCE-6C22-4ECE-8A3E-4BD1B3C6A9AE}" srcOrd="2" destOrd="0" presId="urn:microsoft.com/office/officeart/2005/8/layout/hProcess9"/>
    <dgm:cxn modelId="{C77D6A09-6C46-4282-A654-B115DB4EE875}" type="presParOf" srcId="{0FE8540A-A256-4027-A61A-A7DFF164729A}" destId="{89D8D84A-4F37-4D24-AB10-34AA8E13D455}" srcOrd="3" destOrd="0" presId="urn:microsoft.com/office/officeart/2005/8/layout/hProcess9"/>
    <dgm:cxn modelId="{109EA11E-5223-4A1A-A9D9-D7C567EBE2DF}" type="presParOf" srcId="{0FE8540A-A256-4027-A61A-A7DFF164729A}" destId="{DF2D65BC-30A0-4962-A6DF-597E469A62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F74B9-ABA5-4747-A875-9CA3C7333040}">
      <dsp:nvSpPr>
        <dsp:cNvPr id="0" name=""/>
        <dsp:cNvSpPr/>
      </dsp:nvSpPr>
      <dsp:spPr>
        <a:xfrm>
          <a:off x="668116" y="0"/>
          <a:ext cx="7571986" cy="3024336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C2A146F-40BA-4B68-A0C1-7C5B25A15875}">
      <dsp:nvSpPr>
        <dsp:cNvPr id="0" name=""/>
        <dsp:cNvSpPr/>
      </dsp:nvSpPr>
      <dsp:spPr>
        <a:xfrm>
          <a:off x="435" y="907300"/>
          <a:ext cx="2683122" cy="12097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err="1" smtClean="0"/>
            <a:t>Economía</a:t>
          </a:r>
          <a:r>
            <a:rPr lang="en-US" sz="3200" kern="1200" noProof="0" dirty="0" smtClean="0"/>
            <a:t> de </a:t>
          </a:r>
          <a:r>
            <a:rPr lang="en-US" sz="3200" kern="1200" noProof="0" dirty="0" err="1" smtClean="0"/>
            <a:t>escala</a:t>
          </a:r>
          <a:endParaRPr lang="en-US" sz="3200" kern="1200" noProof="0" dirty="0"/>
        </a:p>
      </dsp:txBody>
      <dsp:txXfrm>
        <a:off x="59489" y="966354"/>
        <a:ext cx="2565014" cy="1091626"/>
      </dsp:txXfrm>
    </dsp:sp>
    <dsp:sp modelId="{E6F36DCE-6C22-4ECE-8A3E-4BD1B3C6A9AE}">
      <dsp:nvSpPr>
        <dsp:cNvPr id="0" name=""/>
        <dsp:cNvSpPr/>
      </dsp:nvSpPr>
      <dsp:spPr>
        <a:xfrm>
          <a:off x="2739701" y="920946"/>
          <a:ext cx="2683122" cy="1209734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smtClean="0"/>
            <a:t>MOOCs a la </a:t>
          </a:r>
          <a:r>
            <a:rPr lang="en-US" sz="3200" kern="1200" noProof="0" dirty="0" err="1" smtClean="0"/>
            <a:t>medida</a:t>
          </a:r>
          <a:endParaRPr lang="en-US" sz="3200" kern="1200" noProof="0" dirty="0"/>
        </a:p>
      </dsp:txBody>
      <dsp:txXfrm>
        <a:off x="2798755" y="980000"/>
        <a:ext cx="2565014" cy="1091626"/>
      </dsp:txXfrm>
    </dsp:sp>
    <dsp:sp modelId="{DF2D65BC-30A0-4962-A6DF-597E469A6269}">
      <dsp:nvSpPr>
        <dsp:cNvPr id="0" name=""/>
        <dsp:cNvSpPr/>
      </dsp:nvSpPr>
      <dsp:spPr>
        <a:xfrm>
          <a:off x="5660721" y="907300"/>
          <a:ext cx="3247061" cy="120973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dirty="0" err="1" smtClean="0"/>
            <a:t>Mapa</a:t>
          </a:r>
          <a:r>
            <a:rPr lang="en-US" sz="3200" kern="1200" noProof="0" dirty="0" smtClean="0"/>
            <a:t> del </a:t>
          </a:r>
          <a:r>
            <a:rPr lang="en-US" sz="3200" kern="1200" noProof="0" dirty="0" err="1" smtClean="0"/>
            <a:t>talento</a:t>
          </a:r>
          <a:r>
            <a:rPr lang="en-US" sz="3200" kern="1200" noProof="0" dirty="0" smtClean="0"/>
            <a:t> </a:t>
          </a:r>
          <a:r>
            <a:rPr lang="en-US" sz="3200" kern="1200" noProof="0" dirty="0" err="1" smtClean="0"/>
            <a:t>mundial</a:t>
          </a:r>
          <a:endParaRPr lang="en-US" sz="3200" kern="1200" noProof="0" dirty="0"/>
        </a:p>
      </dsp:txBody>
      <dsp:txXfrm>
        <a:off x="5719775" y="966354"/>
        <a:ext cx="3128953" cy="109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67828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AE83C2-3403-43B1-A086-D44E2B09DDD9}" type="slidenum">
              <a:rPr lang="es-MX">
                <a:latin typeface="Calibri" panose="020F0502020204030204" pitchFamily="34" charset="0"/>
              </a:rPr>
              <a:pPr eaLnBrk="1" hangingPunct="1"/>
              <a:t>3</a:t>
            </a:fld>
            <a:endParaRPr 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52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440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B77E32-60E9-46C4-B026-E8D41A695DA1}" type="slidenum">
              <a:rPr lang="es-MX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514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460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3A81CB-FA7B-42BE-B691-861439E3B42E}" type="slidenum">
              <a:rPr lang="es-MX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693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481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2C61E-E913-4359-BF27-12B744FC0379}" type="slidenum">
              <a:rPr lang="es-MX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086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501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8DC875-72CA-46FF-A5DC-2BFB9CA1631C}" type="slidenum">
              <a:rPr lang="es-MX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224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AE83C2-3403-43B1-A086-D44E2B09DDD9}" type="slidenum">
              <a:rPr lang="es-MX">
                <a:latin typeface="Calibri" panose="020F0502020204030204" pitchFamily="34" charset="0"/>
              </a:rPr>
              <a:pPr eaLnBrk="1" hangingPunct="1"/>
              <a:t>30</a:t>
            </a:fld>
            <a:endParaRPr 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45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552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11533F-35DD-44C2-A442-B2520DA6FFEF}" type="slidenum">
              <a:rPr lang="es-MX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30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E1081A-5678-4653-8D74-DCE555A62BD1}" type="slidenum">
              <a:rPr lang="es-MX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41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3C5890-97A5-4B49-8485-49CE0FFA9D6D}" type="slidenum">
              <a:rPr lang="es-MX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6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F4250A-1E25-446A-9EBF-9A2F279F39D8}" type="slidenum">
              <a:rPr lang="es-MX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1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265748-B4E7-4E75-B9E3-C2AEC4896486}" type="slidenum">
              <a:rPr lang="es-MX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25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0F2B28-A3D7-4065-99E7-DCB131E02347}" type="slidenum">
              <a:rPr lang="es-MX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20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78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C11E0-E00C-40EF-94D0-7DE9EDFD0BE9}" type="slidenum">
              <a:rPr lang="es-MX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312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399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0093EA-BD54-45B4-B8C3-4129CEEE9520}" type="slidenum">
              <a:rPr lang="es-MX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27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FC510B-6976-4F87-AC2F-540C980704B4}" type="slidenum">
              <a:rPr lang="es-MX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883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6754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6754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366092"/>
              </a:buClr>
              <a:buFont typeface="Rambla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Rambl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95536" y="1071545"/>
            <a:ext cx="78724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95536" y="2285991"/>
            <a:ext cx="3752848" cy="3911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38939" y="2285991"/>
            <a:ext cx="3714776" cy="3840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95536" y="1071545"/>
            <a:ext cx="7786741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95536" y="2357430"/>
            <a:ext cx="3682998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Rambla"/>
              <a:buNone/>
              <a:defRPr/>
            </a:lvl1pPr>
            <a:lvl2pPr marL="457200" indent="0" rtl="0">
              <a:spcBef>
                <a:spcPts val="0"/>
              </a:spcBef>
              <a:buFont typeface="Rambla"/>
              <a:buNone/>
              <a:defRPr/>
            </a:lvl2pPr>
            <a:lvl3pPr marL="914400" indent="0" rtl="0">
              <a:spcBef>
                <a:spcPts val="0"/>
              </a:spcBef>
              <a:buFont typeface="Rambla"/>
              <a:buNone/>
              <a:defRPr/>
            </a:lvl3pPr>
            <a:lvl4pPr marL="1371600" indent="0" rtl="0">
              <a:spcBef>
                <a:spcPts val="0"/>
              </a:spcBef>
              <a:buFont typeface="Rambla"/>
              <a:buNone/>
              <a:defRPr/>
            </a:lvl4pPr>
            <a:lvl5pPr marL="1828800" indent="0" rtl="0">
              <a:spcBef>
                <a:spcPts val="0"/>
              </a:spcBef>
              <a:buFont typeface="Rambla"/>
              <a:buNone/>
              <a:defRPr/>
            </a:lvl5pPr>
            <a:lvl6pPr marL="2286000" indent="0" rtl="0">
              <a:spcBef>
                <a:spcPts val="0"/>
              </a:spcBef>
              <a:buFont typeface="Rambla"/>
              <a:buNone/>
              <a:defRPr/>
            </a:lvl6pPr>
            <a:lvl7pPr marL="2743200" indent="0" rtl="0">
              <a:spcBef>
                <a:spcPts val="0"/>
              </a:spcBef>
              <a:buFont typeface="Rambla"/>
              <a:buNone/>
              <a:defRPr/>
            </a:lvl7pPr>
            <a:lvl8pPr marL="3200400" indent="0" rtl="0">
              <a:spcBef>
                <a:spcPts val="0"/>
              </a:spcBef>
              <a:buFont typeface="Rambla"/>
              <a:buNone/>
              <a:defRPr/>
            </a:lvl8pPr>
            <a:lvl9pPr marL="3657600" indent="0" rtl="0">
              <a:spcBef>
                <a:spcPts val="0"/>
              </a:spcBef>
              <a:buFont typeface="Rambla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395536" y="3071808"/>
            <a:ext cx="3714776" cy="3054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253187" y="2357430"/>
            <a:ext cx="392909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Rambla"/>
              <a:buNone/>
              <a:defRPr/>
            </a:lvl1pPr>
            <a:lvl2pPr marL="457200" indent="0" rtl="0">
              <a:spcBef>
                <a:spcPts val="0"/>
              </a:spcBef>
              <a:buFont typeface="Rambla"/>
              <a:buNone/>
              <a:defRPr/>
            </a:lvl2pPr>
            <a:lvl3pPr marL="914400" indent="0" rtl="0">
              <a:spcBef>
                <a:spcPts val="0"/>
              </a:spcBef>
              <a:buFont typeface="Rambla"/>
              <a:buNone/>
              <a:defRPr/>
            </a:lvl3pPr>
            <a:lvl4pPr marL="1371600" indent="0" rtl="0">
              <a:spcBef>
                <a:spcPts val="0"/>
              </a:spcBef>
              <a:buFont typeface="Rambla"/>
              <a:buNone/>
              <a:defRPr/>
            </a:lvl4pPr>
            <a:lvl5pPr marL="1828800" indent="0" rtl="0">
              <a:spcBef>
                <a:spcPts val="0"/>
              </a:spcBef>
              <a:buFont typeface="Rambla"/>
              <a:buNone/>
              <a:defRPr/>
            </a:lvl5pPr>
            <a:lvl6pPr marL="2286000" indent="0" rtl="0">
              <a:spcBef>
                <a:spcPts val="0"/>
              </a:spcBef>
              <a:buFont typeface="Rambla"/>
              <a:buNone/>
              <a:defRPr/>
            </a:lvl6pPr>
            <a:lvl7pPr marL="2743200" indent="0" rtl="0">
              <a:spcBef>
                <a:spcPts val="0"/>
              </a:spcBef>
              <a:buFont typeface="Rambla"/>
              <a:buNone/>
              <a:defRPr/>
            </a:lvl7pPr>
            <a:lvl8pPr marL="3200400" indent="0" rtl="0">
              <a:spcBef>
                <a:spcPts val="0"/>
              </a:spcBef>
              <a:buFont typeface="Rambla"/>
              <a:buNone/>
              <a:defRPr/>
            </a:lvl8pPr>
            <a:lvl9pPr marL="3657600" indent="0" rtl="0">
              <a:spcBef>
                <a:spcPts val="0"/>
              </a:spcBef>
              <a:buFont typeface="Rambla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4253187" y="3071808"/>
            <a:ext cx="3970337" cy="3054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0528" y="1493912"/>
            <a:ext cx="794387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03453" y="1268759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546725" y="1268759"/>
            <a:ext cx="4643469" cy="50546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395536" y="2483206"/>
            <a:ext cx="3008313" cy="3840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Rambla"/>
              <a:buNone/>
              <a:defRPr/>
            </a:lvl1pPr>
            <a:lvl2pPr marL="457200" indent="0" rtl="0">
              <a:spcBef>
                <a:spcPts val="0"/>
              </a:spcBef>
              <a:buFont typeface="Rambla"/>
              <a:buNone/>
              <a:defRPr/>
            </a:lvl2pPr>
            <a:lvl3pPr marL="914400" indent="0" rtl="0">
              <a:spcBef>
                <a:spcPts val="0"/>
              </a:spcBef>
              <a:buFont typeface="Rambla"/>
              <a:buNone/>
              <a:defRPr/>
            </a:lvl3pPr>
            <a:lvl4pPr marL="1371600" indent="0" rtl="0">
              <a:spcBef>
                <a:spcPts val="0"/>
              </a:spcBef>
              <a:buFont typeface="Rambla"/>
              <a:buNone/>
              <a:defRPr/>
            </a:lvl4pPr>
            <a:lvl5pPr marL="1828800" indent="0" rtl="0">
              <a:spcBef>
                <a:spcPts val="0"/>
              </a:spcBef>
              <a:buFont typeface="Rambla"/>
              <a:buNone/>
              <a:defRPr/>
            </a:lvl5pPr>
            <a:lvl6pPr marL="2286000" indent="0" rtl="0">
              <a:spcBef>
                <a:spcPts val="0"/>
              </a:spcBef>
              <a:buFont typeface="Rambla"/>
              <a:buNone/>
              <a:defRPr/>
            </a:lvl6pPr>
            <a:lvl7pPr marL="2743200" indent="0" rtl="0">
              <a:spcBef>
                <a:spcPts val="0"/>
              </a:spcBef>
              <a:buFont typeface="Rambla"/>
              <a:buNone/>
              <a:defRPr/>
            </a:lvl7pPr>
            <a:lvl8pPr marL="3200400" indent="0" rtl="0">
              <a:spcBef>
                <a:spcPts val="0"/>
              </a:spcBef>
              <a:buFont typeface="Rambla"/>
              <a:buNone/>
              <a:defRPr/>
            </a:lvl8pPr>
            <a:lvl9pPr marL="3657600" indent="0" rtl="0">
              <a:spcBef>
                <a:spcPts val="0"/>
              </a:spcBef>
              <a:buFont typeface="Rambl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475655" y="5081735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1475655" y="1281242"/>
            <a:ext cx="5486399" cy="3727466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475655" y="5648473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Rambla"/>
              <a:buNone/>
              <a:defRPr/>
            </a:lvl1pPr>
            <a:lvl2pPr marL="457200" indent="0" rtl="0">
              <a:spcBef>
                <a:spcPts val="0"/>
              </a:spcBef>
              <a:buFont typeface="Rambla"/>
              <a:buNone/>
              <a:defRPr/>
            </a:lvl2pPr>
            <a:lvl3pPr marL="914400" indent="0" rtl="0">
              <a:spcBef>
                <a:spcPts val="0"/>
              </a:spcBef>
              <a:buFont typeface="Rambla"/>
              <a:buNone/>
              <a:defRPr/>
            </a:lvl3pPr>
            <a:lvl4pPr marL="1371600" indent="0" rtl="0">
              <a:spcBef>
                <a:spcPts val="0"/>
              </a:spcBef>
              <a:buFont typeface="Rambla"/>
              <a:buNone/>
              <a:defRPr/>
            </a:lvl4pPr>
            <a:lvl5pPr marL="1828800" indent="0" rtl="0">
              <a:spcBef>
                <a:spcPts val="0"/>
              </a:spcBef>
              <a:buFont typeface="Rambla"/>
              <a:buNone/>
              <a:defRPr/>
            </a:lvl5pPr>
            <a:lvl6pPr marL="2286000" indent="0" rtl="0">
              <a:spcBef>
                <a:spcPts val="0"/>
              </a:spcBef>
              <a:buFont typeface="Rambla"/>
              <a:buNone/>
              <a:defRPr/>
            </a:lvl6pPr>
            <a:lvl7pPr marL="2743200" indent="0" rtl="0">
              <a:spcBef>
                <a:spcPts val="0"/>
              </a:spcBef>
              <a:buFont typeface="Rambla"/>
              <a:buNone/>
              <a:defRPr/>
            </a:lvl7pPr>
            <a:lvl8pPr marL="3200400" indent="0" rtl="0">
              <a:spcBef>
                <a:spcPts val="0"/>
              </a:spcBef>
              <a:buFont typeface="Rambla"/>
              <a:buNone/>
              <a:defRPr/>
            </a:lvl8pPr>
            <a:lvl9pPr marL="3657600" indent="0" rtl="0">
              <a:spcBef>
                <a:spcPts val="0"/>
              </a:spcBef>
              <a:buFont typeface="Rambl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41176" y="1254133"/>
            <a:ext cx="78724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2285899" y="423855"/>
            <a:ext cx="3768732" cy="7858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rgbClr val="366092"/>
              </a:buClr>
              <a:buFont typeface="Rambla"/>
              <a:buChar char="•"/>
              <a:defRPr/>
            </a:lvl1pPr>
            <a:lvl2pPr marL="742950" indent="-158750" algn="l" rtl="0">
              <a:spcBef>
                <a:spcPts val="400"/>
              </a:spcBef>
              <a:buClr>
                <a:srgbClr val="366092"/>
              </a:buClr>
              <a:buFont typeface="Rambla"/>
              <a:buChar char="–"/>
              <a:defRPr/>
            </a:lvl2pPr>
            <a:lvl3pPr marL="1143000" indent="-114300" algn="l" rtl="0">
              <a:spcBef>
                <a:spcPts val="360"/>
              </a:spcBef>
              <a:buClr>
                <a:srgbClr val="366092"/>
              </a:buClr>
              <a:buFont typeface="Rambla"/>
              <a:buChar char="•"/>
              <a:defRPr/>
            </a:lvl3pPr>
            <a:lvl4pPr marL="1600200" indent="-127000" algn="l" rtl="0">
              <a:spcBef>
                <a:spcPts val="320"/>
              </a:spcBef>
              <a:buClr>
                <a:srgbClr val="366092"/>
              </a:buClr>
              <a:buFont typeface="Rambla"/>
              <a:buChar char="–"/>
              <a:defRPr/>
            </a:lvl4pPr>
            <a:lvl5pPr marL="2057400" indent="-127000" algn="l" rtl="0">
              <a:spcBef>
                <a:spcPts val="320"/>
              </a:spcBef>
              <a:buClr>
                <a:srgbClr val="366092"/>
              </a:buClr>
              <a:buFont typeface="Rambla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374847" y="6356351"/>
            <a:ext cx="1460847" cy="2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41848" y="6356351"/>
            <a:ext cx="1982580" cy="2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470848" y="6356351"/>
            <a:ext cx="1460847" cy="2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 rot="5400000">
            <a:off x="4591006" y="2799934"/>
            <a:ext cx="4968551" cy="19062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Rambl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 rot="5400000">
            <a:off x="545605" y="964331"/>
            <a:ext cx="4968551" cy="5577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rgbClr val="366092"/>
              </a:buClr>
              <a:buFont typeface="Rambla"/>
              <a:buChar char="•"/>
              <a:defRPr/>
            </a:lvl1pPr>
            <a:lvl2pPr marL="742950" indent="-158750" algn="l" rtl="0">
              <a:spcBef>
                <a:spcPts val="400"/>
              </a:spcBef>
              <a:buClr>
                <a:srgbClr val="366092"/>
              </a:buClr>
              <a:buFont typeface="Rambla"/>
              <a:buChar char="–"/>
              <a:defRPr/>
            </a:lvl2pPr>
            <a:lvl3pPr marL="1143000" indent="-114300" algn="l" rtl="0">
              <a:spcBef>
                <a:spcPts val="360"/>
              </a:spcBef>
              <a:buClr>
                <a:srgbClr val="366092"/>
              </a:buClr>
              <a:buFont typeface="Rambla"/>
              <a:buChar char="•"/>
              <a:defRPr/>
            </a:lvl3pPr>
            <a:lvl4pPr marL="1600200" indent="-127000" algn="l" rtl="0">
              <a:spcBef>
                <a:spcPts val="320"/>
              </a:spcBef>
              <a:buClr>
                <a:srgbClr val="366092"/>
              </a:buClr>
              <a:buFont typeface="Rambla"/>
              <a:buChar char="–"/>
              <a:defRPr/>
            </a:lvl4pPr>
            <a:lvl5pPr marL="2057400" indent="-127000" algn="l" rtl="0">
              <a:spcBef>
                <a:spcPts val="320"/>
              </a:spcBef>
              <a:buClr>
                <a:srgbClr val="366092"/>
              </a:buClr>
              <a:buFont typeface="Rambla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Rambla"/>
              <a:buChar char="•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374847" y="6356351"/>
            <a:ext cx="1460847" cy="2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41848" y="6356351"/>
            <a:ext cx="1982580" cy="2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70848" y="6356351"/>
            <a:ext cx="1460847" cy="2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/>
        </p:nvSpPr>
        <p:spPr>
          <a:xfrm>
            <a:off x="3929057" y="6500833"/>
            <a:ext cx="1071570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Cd. Madero 2009</a:t>
            </a:r>
          </a:p>
        </p:txBody>
      </p:sp>
      <p:cxnSp>
        <p:nvCxnSpPr>
          <p:cNvPr id="10" name="Shape 10"/>
          <p:cNvCxnSpPr/>
          <p:nvPr/>
        </p:nvCxnSpPr>
        <p:spPr>
          <a:xfrm rot="5400000">
            <a:off x="3643318" y="6715135"/>
            <a:ext cx="285727" cy="1587"/>
          </a:xfrm>
          <a:prstGeom prst="straightConnector1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/>
          <p:nvPr/>
        </p:nvSpPr>
        <p:spPr>
          <a:xfrm rot="-5400000">
            <a:off x="6614573" y="3402650"/>
            <a:ext cx="4320480" cy="484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050" b="1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Asamblea General Ordinaria del Consejo Nacional de Directores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900" b="1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Hermosillo 2010</a:t>
            </a:r>
          </a:p>
        </p:txBody>
      </p:sp>
      <p:sp>
        <p:nvSpPr>
          <p:cNvPr id="12" name="Shape 12"/>
          <p:cNvSpPr txBox="1"/>
          <p:nvPr/>
        </p:nvSpPr>
        <p:spPr>
          <a:xfrm>
            <a:off x="15950" y="866265"/>
            <a:ext cx="9124156" cy="283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A33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7A33"/>
                </a:solidFill>
                <a:latin typeface="Arial"/>
                <a:ea typeface="Arial"/>
                <a:cs typeface="Arial"/>
                <a:sym typeface="Arial"/>
              </a:rPr>
              <a:t>Reunión Nacional de Subdirectores Académicos de los Institutos Tecnológicos</a:t>
            </a: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1"/>
          <a:srcRect/>
          <a:stretch/>
        </p:blipFill>
        <p:spPr>
          <a:xfrm>
            <a:off x="8420152" y="-3275"/>
            <a:ext cx="725759" cy="4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12"/>
          <a:srcRect/>
          <a:stretch/>
        </p:blipFill>
        <p:spPr>
          <a:xfrm>
            <a:off x="5904" y="-1984"/>
            <a:ext cx="1807630" cy="610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hape 15"/>
          <p:cNvCxnSpPr/>
          <p:nvPr/>
        </p:nvCxnSpPr>
        <p:spPr>
          <a:xfrm>
            <a:off x="15950" y="730795"/>
            <a:ext cx="9124156" cy="0"/>
          </a:xfrm>
          <a:prstGeom prst="straightConnector1">
            <a:avLst/>
          </a:prstGeom>
          <a:noFill/>
          <a:ln w="9525" cap="flat">
            <a:solidFill>
              <a:srgbClr val="007A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/>
        </p:nvCxnSpPr>
        <p:spPr>
          <a:xfrm>
            <a:off x="15950" y="798612"/>
            <a:ext cx="9124156" cy="0"/>
          </a:xfrm>
          <a:prstGeom prst="straightConnector1">
            <a:avLst/>
          </a:prstGeom>
          <a:noFill/>
          <a:ln w="9525" cap="flat">
            <a:solidFill>
              <a:srgbClr val="77777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/>
          <p:nvPr/>
        </p:nvSpPr>
        <p:spPr>
          <a:xfrm>
            <a:off x="4603428" y="312678"/>
            <a:ext cx="4779750" cy="4651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 b="0" i="0" u="none" strike="noStrike" cap="none" baseline="0">
              <a:solidFill>
                <a:srgbClr val="7777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777772"/>
              </a:buClr>
              <a:buSzPct val="25000"/>
              <a:buFont typeface="Arial"/>
              <a:buNone/>
            </a:pPr>
            <a:r>
              <a:rPr lang="en-US" sz="1000" b="1" i="0" u="none" strike="noStrike" cap="none" baseline="0">
                <a:solidFill>
                  <a:srgbClr val="777772"/>
                </a:solidFill>
                <a:latin typeface="Arial"/>
                <a:ea typeface="Arial"/>
                <a:cs typeface="Arial"/>
                <a:sym typeface="Arial"/>
              </a:rPr>
              <a:t>Dirección General de Educación Superior Tecnológica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5886803" y="6500833"/>
            <a:ext cx="2929006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Querétaro, Qro., del 2 al 4 de junio de 2014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761"/>
            <a:ext cx="7915701" cy="492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1 CuadroTexto"/>
          <p:cNvSpPr txBox="1">
            <a:spLocks noChangeArrowheads="1"/>
          </p:cNvSpPr>
          <p:nvPr/>
        </p:nvSpPr>
        <p:spPr bwMode="auto">
          <a:xfrm>
            <a:off x="1546581" y="2290032"/>
            <a:ext cx="680584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>
                <a:solidFill>
                  <a:srgbClr val="10253F"/>
                </a:solidFill>
                <a:latin typeface="Century Gothic" pitchFamily="34" charset="0"/>
              </a:rPr>
              <a:t>El </a:t>
            </a:r>
            <a:r>
              <a:rPr lang="en-US" sz="4000" b="1" dirty="0" err="1">
                <a:solidFill>
                  <a:srgbClr val="10253F"/>
                </a:solidFill>
                <a:latin typeface="Century Gothic" pitchFamily="34" charset="0"/>
              </a:rPr>
              <a:t>U</a:t>
            </a:r>
            <a:r>
              <a:rPr lang="en-US" sz="4000" b="1" dirty="0" err="1" smtClean="0">
                <a:solidFill>
                  <a:srgbClr val="10253F"/>
                </a:solidFill>
                <a:latin typeface="Century Gothic" pitchFamily="34" charset="0"/>
              </a:rPr>
              <a:t>so</a:t>
            </a:r>
            <a:r>
              <a:rPr lang="en-US" sz="4000" b="1" dirty="0" smtClean="0">
                <a:solidFill>
                  <a:srgbClr val="10253F"/>
                </a:solidFill>
                <a:latin typeface="Century Gothic" pitchFamily="34" charset="0"/>
              </a:rPr>
              <a:t> de los Open Educational Resources (OERs) para la </a:t>
            </a:r>
            <a:r>
              <a:rPr lang="en-US" sz="4000" b="1" dirty="0" err="1" smtClean="0">
                <a:solidFill>
                  <a:srgbClr val="10253F"/>
                </a:solidFill>
                <a:latin typeface="Century Gothic" pitchFamily="34" charset="0"/>
              </a:rPr>
              <a:t>Formación</a:t>
            </a:r>
            <a:r>
              <a:rPr lang="en-US" sz="4000" b="1" dirty="0" smtClean="0">
                <a:solidFill>
                  <a:srgbClr val="10253F"/>
                </a:solidFill>
                <a:latin typeface="Century Gothic" pitchFamily="34" charset="0"/>
              </a:rPr>
              <a:t> del </a:t>
            </a:r>
            <a:r>
              <a:rPr lang="en-US" sz="4000" b="1" dirty="0" err="1" smtClean="0">
                <a:solidFill>
                  <a:srgbClr val="10253F"/>
                </a:solidFill>
                <a:latin typeface="Century Gothic" pitchFamily="34" charset="0"/>
              </a:rPr>
              <a:t>Talento</a:t>
            </a:r>
            <a:r>
              <a:rPr lang="en-US" sz="4000" b="1" dirty="0" smtClean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4000" b="1" dirty="0" err="1" smtClean="0">
                <a:solidFill>
                  <a:srgbClr val="10253F"/>
                </a:solidFill>
                <a:latin typeface="Century Gothic" pitchFamily="34" charset="0"/>
              </a:rPr>
              <a:t>Emprendedor</a:t>
            </a:r>
            <a:endParaRPr lang="en-US" sz="4000" b="1" dirty="0">
              <a:solidFill>
                <a:srgbClr val="10253F"/>
              </a:solidFill>
              <a:latin typeface="Century Gothic" pitchFamily="34" charset="0"/>
            </a:endParaRPr>
          </a:p>
        </p:txBody>
      </p:sp>
      <p:sp>
        <p:nvSpPr>
          <p:cNvPr id="14340" name="3 CuadroTexto"/>
          <p:cNvSpPr txBox="1">
            <a:spLocks noChangeArrowheads="1"/>
          </p:cNvSpPr>
          <p:nvPr/>
        </p:nvSpPr>
        <p:spPr bwMode="auto">
          <a:xfrm>
            <a:off x="-1504182" y="1983646"/>
            <a:ext cx="77041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s-MX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r"/>
            <a:endParaRPr lang="es-MX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4341" name="AutoShape 2" descr="data:image/jpeg;base64,/9j/4AAQSkZJRgABAQAAAQABAAD/2wCEAAkGBwgHBgkIBwgKCgkLDRYPDQwMDRsUFRAWIB0iIiAdHx8kKDQsJCYxJx8fLT0tMTU3Ojo6Iys/RD84QzQ5OjcBCgoKDQwNGg8PGjclHyU3Nzc3Nzc3Nzc3Nzc3Nzc3Nzc3Nzc3Nzc3Nzc3Nzc3Nzc3Nzc3Nzc3Nzc3Nzc3Nzc3N//AABEIAKAAxwMBIgACEQEDEQH/xAAcAAEAAgIDAQAAAAAAAAAAAAAABgcEBQIDCAH/xAA/EAACAQMDAgMHAgQDBQkAAAABAgMABBEFEiEGMRNBUQcUIjJhcYGRoSNCUrEVweEWM3KC8CQlNUNic6LR8f/EABoBAQADAQEBAAAAAAAAAAAAAAACAwQBBQb/xAArEQACAgEEAAUCBwEAAAAAAAAAAQIDEQQSITEFE0FRYSJxFIGRodHh8TL/2gAMAwEAAhEDEQA/ALxpSlAKUpQClKUApSlAK+Egd6ZqHdedcwdMqttbQi71F13eFuwsS9tzY/YefqO9DjaXLJjkViXGqafbNMtxfW0TQqGlDyqPDB7FueKoPqTq/WNevBP73PaRIxMUFtMyCMfUjGT25/TFRzwC5JtoDLLLIPDVR8UjnIXH1Jbv3O6obinz45wj0QnXXS0k3hJrlkX/AOPgfnt5GtpHq+nSah/h6XsBvPDEohDfEyHsw9Rx5VR/tE6cj6Y1G0isYZjbSW+7e/yl1+YZz58EjyzxUWjkbEeRJmPlDn/dYORt/pwSTx2JJrrlgStce0ep8ivtUfo3tR1e1mtBfJHd2cahJj2kcE/N/wAQH4bjt3q6LG9tr+2juLSVZYpFDKynPBAI/Yiup5LYyUujIpSldJClKUApSlAKUpQClKUApSlAKUpQClKUAoe1fK1PU+v2nTmlPfXrE/EEiiX5pXPZR+hP0AJoCO+0PreLQYTpljJ/3xPGGTjiJCcFj9cZwKpW6ury9ne4v5t9zIN0jtyTgAD9h+1ZXUmpHWtZvtTwV95fKjJO0bQMfYYx9SPrWtI3wAFxhgOQfTHn+tVyeWY7Z7nwcM7doIlZ8BWwMZFbXQ7XVp9ThXQRM18G3Rlf/Lzxlj/KoBPJ/vWDD4UlwpuPEMQOZREV34+hbIH5B8+OKtL2Y697xcQ6PouhR2kAd5r64aUyDGMLg4G5j64AGMAHy4lliEVJk8TQbWXRU0vVS+poB/Eku8Mzt/V9PpjtXnTVrU2Oo3dsyyxpDK0eH4dcHjOPp+vHrV3e1HUdW0jSLK+0a5a32XQE+ADuUqwAwQf5sVTuvavea/qBvL1ofFeFYWMabVYrnkj1wf2qUyy6SXHqa1hIpZV+IkYyfzj/AK+lTH2Ya9JpHU0FsXY2eosI5VY/K3ZD+DtT7H6VDTkFTnaFPO7njzrnbySWt2s0AG5XEgyexBDd/wBKgngqhJp5PU4r7UK6Z9oml65dWtk6SWt9Op/hvyu4eQbzyMkdu3rxU0X71cbE0+j7SlKHRSlKAUpSgFKUoBSlKAUpSgFM0rrmlSGJ5ZWVI0UszMcBQPM0BzJHrXn/ANoutzan1VeGWVza2cz20EIJ2qV4ZiPNiQ/Ppit/1b7StT/xma36fmt0sIw0XjGMO0jcZdTnA5BA4I7n0qLdGwJqvUrS3ZNwxje4bc2cSeLH8R+pDt+tQk88FM5KX0pmgJxGJAfEbgc57f50K7SrAklQcDgsf8hV7an0BofUNpb3EsctpdmJSZ7ZgpbgfMCCrfkZ+tRW99kN4rZs9TtpU8lliKf2JGa5taKpUyXRWsUO9olD/wASVwiR8AF2OAOfwOavj2edInpiynluWLX96VM4V8rGFztVftuJz55+1R7pXoPUNC1OHULyKKeSGT4EiZSoXzbBAO4eXIx9fKxP8QhGFuBJbk8fxV2rk9vi+XP0zSHyW1VtLMiKe0e+Fz0/e2Ng9rczxgme3YkPtAzuQj+ZDhiMHgEcZzVIyIzEEFQwIIIJ/wCjV39XdOpeXHjskMyl1khjndmiSXnJMQ5fI8hz6YPNQOP2XdQiRo7cW6WwbMZkuDlR5DGCeB6mopylnKI31t4cSEkb4iW+DazE0iI3s4GIxxgjt2H+RqxLf2T6yWYy6hZqD6hmI/QCtrZeyGBQPfNYmJPze7Qqhz923f2ru1lSqnh8FV200tvPFJay7Zojujcc4KkFTXonozVn1rpmw1C4KmeWPE20YHiKSr4HkNymopr3QfTmlaPmGyYuZAXneRmkxjyOePsOPpUH6U661XpyKOyjSK600SmQxyriREYkttIwM5OeQe/lUl9PZbBeU8Nl+5r7WBo+rWOs6fHfaZcLPbSZ2uv0OCCD2NZ9TNApSlAKUpQClKUApSlAKUpQCor7TdQgsOidU8eZY2nhaCPPdmYYwPxk/QAmpSe1UX7T+oZdW16XTmjCWunyvGjA58RiFBJHkQdw/SuN4RCyW2OSDMNoYOdsa/Kg4xyP8jUl6Ah3dRJMhwkNs7uR2JyAAfpzn/lqPkMUlLjIB4GPPAGalXQ6TNfXMhLJH7s+EA4LApzn6A9vrVcezNU8zL207/w+1/8AZT+wrIxWm1nUZNH6SudRgjV5LWz8VUbOCQucHFa3V+qLrT9REMVqk0C3MaSlM71iMLyMwHmRt7elWmwle0V8ZFKlWGVIwQexFQmy62nnlaSWO1WxiFu8s6sSBHK86bge2AY0OfRjXKw6p1i81O2tjZJEslvbXEgFvJIYxKz/AAsVOFIVRyfPPpQEi0y1iW8u2DO/hyeFGGOREu1SVX05J/YdgK2eKgNn1hqkpl8HToZJJIJJkURSRcrIqcF8CXg5+A+QGeRX2Xra/S3URR2slx/EV90ckex1kgQBkb4lOJskfQYPNAT3FKg2rda3elWV2s8VlJf2177uNshWKVREJmIJ7NtJG3PzY55rIuuq7xLy5mto7WXTbeazjwS3iyC42gMp7cbxxjnBoDt9pdvJedLXNvFIY3cDDg4IIIP+lUMHAKZyCMrgj6Z7fivQvWcSzaQ0T/I4KtzjjivOksf8UJ4YCLIyjyxjI/yFQmZ9RHOCdezLqp9FvzY38kUemXDcs3HgPtGGznscYP4+tXejh0V0IZWGQR2I9a8tj45GVhhRhmyP2/ar/wDZrfPf9FaS8kciNDAluS5yXMahC35INIs7RLK2+xKKUpUy8UpSgFKUoBSlKAUpSgNVq+pNYPbRRQiSa4dgoZtqgKCSSf0/Wqsuui7jXNRvdQkvIrcTzyF7fwyzRNuyRnjPPIPmCDVidV5jutGuScILswuf+ONgP/kF/Wtc8iWV9cyNwksPjNjzZPhJ++3Z+1eB4prdRTZ5dftn9yyNUJr6iv8AU/Zzcwx26W98bjxpRHKzJs8IHJD9+eRj8ipTZ2FtYo9vax7IYmulQZJOAfU9+1Z19JqDwxRT2tq1vdHw3KTsrRFgdvOPXAyOckfjCjOoWzhNStlUyNcFZo33qxZSwHqpwrH0479qu8M1rsjstkt3p8/4RlVGDzFcFhRwpNYrDMiujxBXVhkEY5BrGs9D0yxVRaWEEeyTxV2ryG27c59dvH24rPh4iQf+kf2rkfKvZImrj0DSI7SW1j021S2liWGSIRDa0akkKR6Dc3H1Na/quG0s1h1JNNtLi/e5t7ZJJhjG6QKpJHPwliQK6Lfq0vrFzazwRLbW7ziWRGYtEsQzvcbcAH75/fGqm6tg1fQ7GTVdGjkjkvhFeW4mD+6qE8VZMjuQu1iByOcZxQHC61WJry20uTQrWR4xdW7lbeSdVCtESFCITht6k54BWpd/s9o7W4ifTbVlwwIMYOdxVm7+pRT/AMo9Kh81/oKyaBA+j2nhzvIrOku026vKI1Yebb5NuftnyrOtutZzdW1l/hiqW1U2J/jZ2wgYEvbzPw49QaAk0Gi6XbbPd7C2j2b9u2MDG7G79cDP2rhF07o8NxFcQ6ZaJNEFEbrEAU2jC49MDgVr+luoBrN/qkbHHhSK9um9TugOVDcDIyyP3J8vtUloDQdYc6bjOCQdp9DxXna4R/EYk7mLY3g/zZHNehOt5kg0ovKyhArZLdvKqil6QmuLgJp+oQy+Nc7Y0HJETAt4jeQAwfz9wKpusjBbpPgrshKWFE4dK9IS67bXNy0zQJExSHcmRK/fn6DOP/yrV6fu06c0OwsL6IR21tEsclyr5AfzZhgYBYnnnGfTmml2EGmafDZWo/hQptBJ+Jj3JP1J5/Na6UprckFurArd71tU4P8ADHDz48xg/CT/AFL/AFV87R4nqLtTiv8A5z0aVTGEeeyfgg8ivtdVtAlvDHDFkRxoEUE54AwK7a+nRUKUpXQKUpQClKUApSlAaLrMRHpq9llkjj8AJOjuwUB0YOmSfVlA/NUzddWSjqG9v7d/ebCeVWSBycFNvhnb6blz+SD3Gasn2xK79H8DMQuovF9Mc7c/TcV/OKo4BIHj+ZSFK8+Zxwf71muphZLMl6YKbbXDhFyWlt74tjd6dp99Jbw/9oeSe93hcJlU5kY87geAcbR61yuprm6uI/efDiSFp8RoScsEK5JP0Y4AFV70V1E3T2oOHlI025jZblSeASDh/uD+x+2LCnkX3yUswCg3BbJwB8IqmjQUQkp4y17l0bnNFhx/Iv2Fcq64WDxIyEFSoII8xiuyt4MGXR7CaxurKS3DW12zNPHubDlvm8/OutdA0pLv3pLKNJi4fK5A3BWUHaOPldh28/oK2VfCaA0qdJ6DHbNbpp0QiMSQ7SWO1FJKhTnK4LE8Y712f7M6N7z7z7komyDvDtnh2cef9TsfzXcNTt4i63dzFG3jGNQWwT6D718bVoS0QgSafxJPDVkXC7sE9zgEcHtmgOVlomm2EkUllaJA8UPgqY8j4PQ+vbua2FaSfVrxLczR2ce1YnlYNMflU49PziuE+palEbjEdsVj8TaRuO7YqnnnjkkfigMTrmPMVhcGFZ0tJmuHiZsB9qEDyPIJBH1ArS3EmmT263MdtHFdSyiHJ/hSRseTllIPZS3fBwMHzra6977fwbGuLWBQ7xFihIIaQRAnn15/FaKVF3QTS3KC5TBje3gBdcoARluCCGY8+a4FedrdAtQ1NNpr9H8NE4zwZ0rO0L6fHcyTGVhEszEbgm0F2JAA4B7+rAVmdJ3+mz6mfBJe5uIW8AIhKx20bbQc9hubkeZBHpUYvGW0lhFzNtlmZIooW27pD2wkXwrgsxbcQcEcgjmpz0p09FokMsrhWv7rDXEuSxOOy5POBk+gySQAOBXofDvw8t8uzs57jfCvtKV6pWKUpQClKUApSlAKUpQEb9oOiTa/0reWVtkzjbLEucb2U52n7jI/Oa8/TxnwykgcMDtIcfEDnGPv/rXqQ9qpr2y6VDbaxY3lvbrCLtH94eNeJHUrgn64zzUJrJnvhnEvYrySNZIzGSVZiY8j7Hv68f3qydFvdO1xlM2+TUNrSmDgLFyM7QeH8uTzjB4yVqt9v8RX3gxgYI/pPl/n+tb3oo3q69ayacV8dd0mGGd67SWXGQCSDjk/2qt2KC3PoqpniWFzksu0bU7OKaWGe5YRqXZWjfao+hHzH8V0xdVapPF4sYnCHsTZz+uOQEzWedSnGPFinBPcS6YW/dMiumC4sE1eG5mSSSYo65lheOME4wMEbVH174HnWaHiVM5KKzz8HoOto4vrurRFALw3E7fLbwwgF/oN4BJ/T71s7W91i7il97khgjeK2li8DPibZXIIYngHA8vXvS0hhSZL8SwyzKLk7rcBVCrweAe+SOe/avs86xKVi2jbFap4h/3f8NiSBjlu+OPzivQIGfaQwJMkccSKrXsjYC+ag4P3rhDdwRe4iSQFg8rsq5Yg89wPvWC8VxOzGV5AUZ5fDBw6hv5gin4157bjx5Z4r6llEEAPiSbQrqIiMKB/PEo+FgD3Ujd9+MgcHvi0RSOIke6lTk5OC3xHaoJx9wKMt9dRzRqfCB8XcpA3bXYtuAG7cvOMg5+me3Zd3VtDsV5I1l/36CI7fEHbfF/S3qp4PIPcmsG6vrhrrwrW1ufBLZa4WJl5I+eNcZVgeG5AIJPOSKpsvrqWZM6otmLqMlnYp4l7cHxGEkuIzvYjO5nTOTtBySUxjPKjygN/1pdHxI9KgjsLcjHiyYklbgHktkH+YfFv+hFd/tFWeG+tjJEyROGbxZGHizEsN3iFeMfLgdseXFQ84dA0nBZjsB9Tn/WowvjbBTh0zPdNxe05XN1JOXnluZTKhLGTedxwD5/btXprRUlj0iwS4JMy20YkJ77toz+9ecNPgmnvbS106JJZ2mVYonBKs3fBx5cc/TNemYVdYoxIwLhQGIGATVsOjlDbTZ2UpSpmgUpSgFKUoBSlKAUpSgB5rUdTaFZdQaW9lfRkgHfG6cPG47FT+31BIrb1g6nqMVh4CyAs87lUGQAMKWJJJwAAO9DjPNt5btbXdzbXEDpJBIYnR1xIPTIHbyPcj0J71teh5Hh6q0xYlbbvZcEYwuxhVo65p+g9SyB9WlsLe4C7UniJEhHoshChx9MGujS+hNLiuYrjSmvYTEd3vsr8se2EQjByCckjHpnyzail2VygvVMojS42KWeDZy31lDce7zXcMc5XdsdwrEfmnv1oJfAa6hWQgHYZADg9uM81C/a1oMFnHY3r37S3HxJ4cwUFo8jlcAZwWHB8iSO1Vy0keGLHY6cMcZArwV4Aklunz9jTZq9jxtyX3NYWkx3T20LnaV3GMZwe4zjsawZ5Bpt7Z21st6vvbMhmSfcqbVJAw5PkvAAxVNQ6le25hktr66t3hP8ADCzMqjPkPLHHbsfMVIdN60vzqFvJqssc9uJRIkjQ5Nv8JUnapG7uSR+nkKlDwzU1S+mzK9uUI6quXDWCUw9Sl9Oe9t2vQtmVnZFnh/hq6k4+Thjggp2z5+dbXT7hb+9uLN5LsCCRpEBuTGxOcFgqBSB37Ejn61hz6Np0WnSyzaxp0kDAs8huJg8ibcFSd5LKVPy85zVdX+vXc2se/W1xJahM+FAJGZYxnOQpOO/xYPAOK1T019icVJr8/wCzs7YQ5Zc0EVtasIYI44nkJbauAXPmfUn61yeeBZBG80YlJxtLjJqil1C58aWdb65aWZdsjiRt7DPILfN++OBxXXb3ZilEtpLIkwJCvESjD7HgjjzHNYn4E5PMrOSH45LqJPvawYiumW7sPFLuwQdyOMcffFa3p72eatr8a3ExXT7UEFXnjYvJ9lyCB9T5+tdnsx03/EOq4r29uvhgJKoz5aeXYcDJ5IUEsc+e2rxFe5otN5FMYZzgrcY2z8xka6V6J0npoeNboZ7wrtNzKBuA8wo7KDx2745qT18r7WwsSwKUpQ6KUpQClKUApSlAKUpQCume2hnKNNDHI0ZyhdQSp7cZ7V3UoDhsBwCowPIiuXlX2lARD2mdOSdQ9P4tEDXlpJ40K/18EMv5B4+oFUNyJXVVYYyGB5KsDyCPp6d69TkZqPdR9GaN1BFMbi1iiu5FwLyKNRKv1zjn81GUclVle889ZOSWT4W+bJ4P611SAEbjGdwUkM2FOPr6VZ+oeyO7hgkfTtVjuZwAESaHwz9y+T+y109N9IjTbaS9v1huNRWbwrdfmiWTdsVjwM/Fz6DH5rLqLlRHMvXhfcqhRPJ33IttU0OW1tXgOo31rbxLbO214zGMncO645/aq4vbeWyuHguLVop0Oxg+34D+v1H3r0XLoVu2jiwjJRkAaOcD4xIORJnzOeT65Iqv+sdDbXNKh1GFYYr+IBJtxwu3OHycdlOTn0zWJZ0M4xlzGT79n/Botr81ZXaKvG7IRUKKPInGf071xaRYyM4QLk/J/wDVWFp3sr1i6so5Z9Qt7OY5DwSWxJQgkcEPgjjIPHBqU9Mey7TNLUyaxKNVuDJvBdCka/TZuOfuSa9RQZlhTJ9nX7J+lk06wGt3Riku72PMJTBEcJ5HPq2AT+B5VYQ4FfFXbgDgAYAArlVprSSWEKUpQ6KUpQClKUApSlAKUpQClKUApSlAKUpQClKUBxbPOO/pVe6I1+idOPqSssN8IfCiaPa8UiqWO/6t8302mrErg8SSFS6KxRty5GcH1qq2iFrTkujqbQPAzUJ0q0n12Ka5trl4LeN5BC2MpPIWO7cv8yAYX7lsYwKnNcVREUKiqqgYAAwAK5ZTCxres4CbRg6Abk6NZi+i8K5WMLKm7O1hwefPt3862FKVccFKUoBSlKAUpSgFKUo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4" descr="data:image/jpeg;base64,/9j/4AAQSkZJRgABAQAAAQABAAD/2wCEAAkGBwgHBgkIBwgKCgkLDRYPDQwMDRsUFRAWIB0iIiAdHx8kKDQsJCYxJx8fLT0tMTU3Ojo6Iys/RD84QzQ5OjcBCgoKDQwNGg8PGjclHyU3Nzc3Nzc3Nzc3Nzc3Nzc3Nzc3Nzc3Nzc3Nzc3Nzc3Nzc3Nzc3Nzc3Nzc3Nzc3Nzc3N//AABEIAKAAxwMBIgACEQEDEQH/xAAcAAEAAgIDAQAAAAAAAAAAAAAABgcEBQIDCAH/xAA/EAACAQMDAgMHAgQDBQkAAAABAgMABBEFEiEGMRNBUQcUIjJhcYGRoSNCUrEVweEWM3KC8CQlNUNic6LR8f/EABoBAQADAQEBAAAAAAAAAAAAAAACAwQBBQb/xAArEQACAgEEAAUCBwEAAAAAAAAAAQIDEQQSITEFE0FRYSJxFIGRodHh8TL/2gAMAwEAAhEDEQA/ALxpSlAKUpQClKUApSlAK+Egd6ZqHdedcwdMqttbQi71F13eFuwsS9tzY/YefqO9DjaXLJjkViXGqafbNMtxfW0TQqGlDyqPDB7FueKoPqTq/WNevBP73PaRIxMUFtMyCMfUjGT25/TFRzwC5JtoDLLLIPDVR8UjnIXH1Jbv3O6obinz45wj0QnXXS0k3hJrlkX/AOPgfnt5GtpHq+nSah/h6XsBvPDEohDfEyHsw9Rx5VR/tE6cj6Y1G0isYZjbSW+7e/yl1+YZz58EjyzxUWjkbEeRJmPlDn/dYORt/pwSTx2JJrrlgStce0ep8ivtUfo3tR1e1mtBfJHd2cahJj2kcE/N/wAQH4bjt3q6LG9tr+2juLSVZYpFDKynPBAI/Yiup5LYyUujIpSldJClKUApSlAKUpQClKUApSlAKUpQClKUAoe1fK1PU+v2nTmlPfXrE/EEiiX5pXPZR+hP0AJoCO+0PreLQYTpljJ/3xPGGTjiJCcFj9cZwKpW6ury9ne4v5t9zIN0jtyTgAD9h+1ZXUmpHWtZvtTwV95fKjJO0bQMfYYx9SPrWtI3wAFxhgOQfTHn+tVyeWY7Z7nwcM7doIlZ8BWwMZFbXQ7XVp9ThXQRM18G3Rlf/Lzxlj/KoBPJ/vWDD4UlwpuPEMQOZREV34+hbIH5B8+OKtL2Y697xcQ6PouhR2kAd5r64aUyDGMLg4G5j64AGMAHy4lliEVJk8TQbWXRU0vVS+poB/Eku8Mzt/V9PpjtXnTVrU2Oo3dsyyxpDK0eH4dcHjOPp+vHrV3e1HUdW0jSLK+0a5a32XQE+ADuUqwAwQf5sVTuvavea/qBvL1ofFeFYWMabVYrnkj1wf2qUyy6SXHqa1hIpZV+IkYyfzj/AK+lTH2Ya9JpHU0FsXY2eosI5VY/K3ZD+DtT7H6VDTkFTnaFPO7njzrnbySWt2s0AG5XEgyexBDd/wBKgngqhJp5PU4r7UK6Z9oml65dWtk6SWt9Op/hvyu4eQbzyMkdu3rxU0X71cbE0+j7SlKHRSlKAUpSgFKUoBSlKAUpSgFM0rrmlSGJ5ZWVI0UszMcBQPM0BzJHrXn/ANoutzan1VeGWVza2cz20EIJ2qV4ZiPNiQ/Ppit/1b7StT/xma36fmt0sIw0XjGMO0jcZdTnA5BA4I7n0qLdGwJqvUrS3ZNwxje4bc2cSeLH8R+pDt+tQk88FM5KX0pmgJxGJAfEbgc57f50K7SrAklQcDgsf8hV7an0BofUNpb3EsctpdmJSZ7ZgpbgfMCCrfkZ+tRW99kN4rZs9TtpU8lliKf2JGa5taKpUyXRWsUO9olD/wASVwiR8AF2OAOfwOavj2edInpiynluWLX96VM4V8rGFztVftuJz55+1R7pXoPUNC1OHULyKKeSGT4EiZSoXzbBAO4eXIx9fKxP8QhGFuBJbk8fxV2rk9vi+XP0zSHyW1VtLMiKe0e+Fz0/e2Ng9rczxgme3YkPtAzuQj+ZDhiMHgEcZzVIyIzEEFQwIIIJ/wCjV39XdOpeXHjskMyl1khjndmiSXnJMQ5fI8hz6YPNQOP2XdQiRo7cW6WwbMZkuDlR5DGCeB6mopylnKI31t4cSEkb4iW+DazE0iI3s4GIxxgjt2H+RqxLf2T6yWYy6hZqD6hmI/QCtrZeyGBQPfNYmJPze7Qqhz923f2ru1lSqnh8FV200tvPFJay7Zojujcc4KkFTXonozVn1rpmw1C4KmeWPE20YHiKSr4HkNymopr3QfTmlaPmGyYuZAXneRmkxjyOePsOPpUH6U661XpyKOyjSK600SmQxyriREYkttIwM5OeQe/lUl9PZbBeU8Nl+5r7WBo+rWOs6fHfaZcLPbSZ2uv0OCCD2NZ9TNApSlAKUpQClKUApSlAKUpQCor7TdQgsOidU8eZY2nhaCPPdmYYwPxk/QAmpSe1UX7T+oZdW16XTmjCWunyvGjA58RiFBJHkQdw/SuN4RCyW2OSDMNoYOdsa/Kg4xyP8jUl6Ah3dRJMhwkNs7uR2JyAAfpzn/lqPkMUlLjIB4GPPAGalXQ6TNfXMhLJH7s+EA4LApzn6A9vrVcezNU8zL207/w+1/8AZT+wrIxWm1nUZNH6SudRgjV5LWz8VUbOCQucHFa3V+qLrT9REMVqk0C3MaSlM71iMLyMwHmRt7elWmwle0V8ZFKlWGVIwQexFQmy62nnlaSWO1WxiFu8s6sSBHK86bge2AY0OfRjXKw6p1i81O2tjZJEslvbXEgFvJIYxKz/AAsVOFIVRyfPPpQEi0y1iW8u2DO/hyeFGGOREu1SVX05J/YdgK2eKgNn1hqkpl8HToZJJIJJkURSRcrIqcF8CXg5+A+QGeRX2Xra/S3URR2slx/EV90ckex1kgQBkb4lOJskfQYPNAT3FKg2rda3elWV2s8VlJf2177uNshWKVREJmIJ7NtJG3PzY55rIuuq7xLy5mto7WXTbeazjwS3iyC42gMp7cbxxjnBoDt9pdvJedLXNvFIY3cDDg4IIIP+lUMHAKZyCMrgj6Z7fivQvWcSzaQ0T/I4KtzjjivOksf8UJ4YCLIyjyxjI/yFQmZ9RHOCdezLqp9FvzY38kUemXDcs3HgPtGGznscYP4+tXejh0V0IZWGQR2I9a8tj45GVhhRhmyP2/ar/wDZrfPf9FaS8kciNDAluS5yXMahC35INIs7RLK2+xKKUpUy8UpSgFKUoBSlKAUpSgNVq+pNYPbRRQiSa4dgoZtqgKCSSf0/Wqsuui7jXNRvdQkvIrcTzyF7fwyzRNuyRnjPPIPmCDVidV5jutGuScILswuf+ONgP/kF/Wtc8iWV9cyNwksPjNjzZPhJ++3Z+1eB4prdRTZ5dftn9yyNUJr6iv8AU/Zzcwx26W98bjxpRHKzJs8IHJD9+eRj8ipTZ2FtYo9vax7IYmulQZJOAfU9+1Z19JqDwxRT2tq1vdHw3KTsrRFgdvOPXAyOckfjCjOoWzhNStlUyNcFZo33qxZSwHqpwrH0479qu8M1rsjstkt3p8/4RlVGDzFcFhRwpNYrDMiujxBXVhkEY5BrGs9D0yxVRaWEEeyTxV2ryG27c59dvH24rPh4iQf+kf2rkfKvZImrj0DSI7SW1j021S2liWGSIRDa0akkKR6Dc3H1Na/quG0s1h1JNNtLi/e5t7ZJJhjG6QKpJHPwliQK6Lfq0vrFzazwRLbW7ziWRGYtEsQzvcbcAH75/fGqm6tg1fQ7GTVdGjkjkvhFeW4mD+6qE8VZMjuQu1iByOcZxQHC61WJry20uTQrWR4xdW7lbeSdVCtESFCITht6k54BWpd/s9o7W4ifTbVlwwIMYOdxVm7+pRT/AMo9Kh81/oKyaBA+j2nhzvIrOku026vKI1Yebb5NuftnyrOtutZzdW1l/hiqW1U2J/jZ2wgYEvbzPw49QaAk0Gi6XbbPd7C2j2b9u2MDG7G79cDP2rhF07o8NxFcQ6ZaJNEFEbrEAU2jC49MDgVr+luoBrN/qkbHHhSK9um9TugOVDcDIyyP3J8vtUloDQdYc6bjOCQdp9DxXna4R/EYk7mLY3g/zZHNehOt5kg0ovKyhArZLdvKqil6QmuLgJp+oQy+Nc7Y0HJETAt4jeQAwfz9wKpusjBbpPgrshKWFE4dK9IS67bXNy0zQJExSHcmRK/fn6DOP/yrV6fu06c0OwsL6IR21tEsclyr5AfzZhgYBYnnnGfTmml2EGmafDZWo/hQptBJ+Jj3JP1J5/Na6UprckFurArd71tU4P8ADHDz48xg/CT/AFL/AFV87R4nqLtTiv8A5z0aVTGEeeyfgg8ivtdVtAlvDHDFkRxoEUE54AwK7a+nRUKUpXQKUpQClKUApSlAaLrMRHpq9llkjj8AJOjuwUB0YOmSfVlA/NUzddWSjqG9v7d/ebCeVWSBycFNvhnb6blz+SD3Gasn2xK79H8DMQuovF9Mc7c/TcV/OKo4BIHj+ZSFK8+Zxwf71muphZLMl6YKbbXDhFyWlt74tjd6dp99Jbw/9oeSe93hcJlU5kY87geAcbR61yuprm6uI/efDiSFp8RoScsEK5JP0Y4AFV70V1E3T2oOHlI025jZblSeASDh/uD+x+2LCnkX3yUswCg3BbJwB8IqmjQUQkp4y17l0bnNFhx/Iv2Fcq64WDxIyEFSoII8xiuyt4MGXR7CaxurKS3DW12zNPHubDlvm8/OutdA0pLv3pLKNJi4fK5A3BWUHaOPldh28/oK2VfCaA0qdJ6DHbNbpp0QiMSQ7SWO1FJKhTnK4LE8Y712f7M6N7z7z7komyDvDtnh2cef9TsfzXcNTt4i63dzFG3jGNQWwT6D718bVoS0QgSafxJPDVkXC7sE9zgEcHtmgOVlomm2EkUllaJA8UPgqY8j4PQ+vbua2FaSfVrxLczR2ce1YnlYNMflU49PziuE+palEbjEdsVj8TaRuO7YqnnnjkkfigMTrmPMVhcGFZ0tJmuHiZsB9qEDyPIJBH1ArS3EmmT263MdtHFdSyiHJ/hSRseTllIPZS3fBwMHzra6977fwbGuLWBQ7xFihIIaQRAnn15/FaKVF3QTS3KC5TBje3gBdcoARluCCGY8+a4FedrdAtQ1NNpr9H8NE4zwZ0rO0L6fHcyTGVhEszEbgm0F2JAA4B7+rAVmdJ3+mz6mfBJe5uIW8AIhKx20bbQc9hubkeZBHpUYvGW0lhFzNtlmZIooW27pD2wkXwrgsxbcQcEcgjmpz0p09FokMsrhWv7rDXEuSxOOy5POBk+gySQAOBXofDvw8t8uzs57jfCvtKV6pWKUpQClKUApSlAKUpQEb9oOiTa/0reWVtkzjbLEucb2U52n7jI/Oa8/TxnwykgcMDtIcfEDnGPv/rXqQ9qpr2y6VDbaxY3lvbrCLtH94eNeJHUrgn64zzUJrJnvhnEvYrySNZIzGSVZiY8j7Hv68f3qydFvdO1xlM2+TUNrSmDgLFyM7QeH8uTzjB4yVqt9v8RX3gxgYI/pPl/n+tb3oo3q69ayacV8dd0mGGd67SWXGQCSDjk/2qt2KC3PoqpniWFzksu0bU7OKaWGe5YRqXZWjfao+hHzH8V0xdVapPF4sYnCHsTZz+uOQEzWedSnGPFinBPcS6YW/dMiumC4sE1eG5mSSSYo65lheOME4wMEbVH174HnWaHiVM5KKzz8HoOto4vrurRFALw3E7fLbwwgF/oN4BJ/T71s7W91i7il97khgjeK2li8DPibZXIIYngHA8vXvS0hhSZL8SwyzKLk7rcBVCrweAe+SOe/avs86xKVi2jbFap4h/3f8NiSBjlu+OPzivQIGfaQwJMkccSKrXsjYC+ag4P3rhDdwRe4iSQFg8rsq5Yg89wPvWC8VxOzGV5AUZ5fDBw6hv5gin4157bjx5Z4r6llEEAPiSbQrqIiMKB/PEo+FgD3Ujd9+MgcHvi0RSOIke6lTk5OC3xHaoJx9wKMt9dRzRqfCB8XcpA3bXYtuAG7cvOMg5+me3Zd3VtDsV5I1l/36CI7fEHbfF/S3qp4PIPcmsG6vrhrrwrW1ufBLZa4WJl5I+eNcZVgeG5AIJPOSKpsvrqWZM6otmLqMlnYp4l7cHxGEkuIzvYjO5nTOTtBySUxjPKjygN/1pdHxI9KgjsLcjHiyYklbgHktkH+YfFv+hFd/tFWeG+tjJEyROGbxZGHizEsN3iFeMfLgdseXFQ84dA0nBZjsB9Tn/WowvjbBTh0zPdNxe05XN1JOXnluZTKhLGTedxwD5/btXprRUlj0iwS4JMy20YkJ77toz+9ecNPgmnvbS106JJZ2mVYonBKs3fBx5cc/TNemYVdYoxIwLhQGIGATVsOjlDbTZ2UpSpmgUpSgFKUoBSlKAUpSgB5rUdTaFZdQaW9lfRkgHfG6cPG47FT+31BIrb1g6nqMVh4CyAs87lUGQAMKWJJJwAAO9DjPNt5btbXdzbXEDpJBIYnR1xIPTIHbyPcj0J71teh5Hh6q0xYlbbvZcEYwuxhVo65p+g9SyB9WlsLe4C7UniJEhHoshChx9MGujS+hNLiuYrjSmvYTEd3vsr8se2EQjByCckjHpnyzail2VygvVMojS42KWeDZy31lDce7zXcMc5XdsdwrEfmnv1oJfAa6hWQgHYZADg9uM81C/a1oMFnHY3r37S3HxJ4cwUFo8jlcAZwWHB8iSO1Vy0keGLHY6cMcZArwV4Aklunz9jTZq9jxtyX3NYWkx3T20LnaV3GMZwe4zjsawZ5Bpt7Z21st6vvbMhmSfcqbVJAw5PkvAAxVNQ6le25hktr66t3hP8ADCzMqjPkPLHHbsfMVIdN60vzqFvJqssc9uJRIkjQ5Nv8JUnapG7uSR+nkKlDwzU1S+mzK9uUI6quXDWCUw9Sl9Oe9t2vQtmVnZFnh/hq6k4+Thjggp2z5+dbXT7hb+9uLN5LsCCRpEBuTGxOcFgqBSB37Ejn61hz6Np0WnSyzaxp0kDAs8huJg8ibcFSd5LKVPy85zVdX+vXc2se/W1xJahM+FAJGZYxnOQpOO/xYPAOK1T019icVJr8/wCzs7YQ5Zc0EVtasIYI44nkJbauAXPmfUn61yeeBZBG80YlJxtLjJqil1C58aWdb65aWZdsjiRt7DPILfN++OBxXXb3ZilEtpLIkwJCvESjD7HgjjzHNYn4E5PMrOSH45LqJPvawYiumW7sPFLuwQdyOMcffFa3p72eatr8a3ExXT7UEFXnjYvJ9lyCB9T5+tdnsx03/EOq4r29uvhgJKoz5aeXYcDJ5IUEsc+e2rxFe5otN5FMYZzgrcY2z8xka6V6J0npoeNboZ7wrtNzKBuA8wo7KDx2745qT18r7WwsSwKUpQ6KUpQClKUApSlAKUpQCume2hnKNNDHI0ZyhdQSp7cZ7V3UoDhsBwCowPIiuXlX2lARD2mdOSdQ9P4tEDXlpJ40K/18EMv5B4+oFUNyJXVVYYyGB5KsDyCPp6d69TkZqPdR9GaN1BFMbi1iiu5FwLyKNRKv1zjn81GUclVle889ZOSWT4W+bJ4P611SAEbjGdwUkM2FOPr6VZ+oeyO7hgkfTtVjuZwAESaHwz9y+T+y109N9IjTbaS9v1huNRWbwrdfmiWTdsVjwM/Fz6DH5rLqLlRHMvXhfcqhRPJ33IttU0OW1tXgOo31rbxLbO214zGMncO645/aq4vbeWyuHguLVop0Oxg+34D+v1H3r0XLoVu2jiwjJRkAaOcD4xIORJnzOeT65Iqv+sdDbXNKh1GFYYr+IBJtxwu3OHycdlOTn0zWJZ0M4xlzGT79n/Botr81ZXaKvG7IRUKKPInGf071xaRYyM4QLk/J/wDVWFp3sr1i6so5Z9Qt7OY5DwSWxJQgkcEPgjjIPHBqU9Mey7TNLUyaxKNVuDJvBdCka/TZuOfuSa9RQZlhTJ9nX7J+lk06wGt3Riku72PMJTBEcJ5HPq2AT+B5VYQ4FfFXbgDgAYAArlVprSSWEKUpQ6KUpQClKUApSlAKUpQClKUApSlAKUpQClKUBxbPOO/pVe6I1+idOPqSssN8IfCiaPa8UiqWO/6t8302mrErg8SSFS6KxRty5GcH1qq2iFrTkujqbQPAzUJ0q0n12Ka5trl4LeN5BC2MpPIWO7cv8yAYX7lsYwKnNcVREUKiqqgYAAwAK5ZTCxres4CbRg6Abk6NZi+i8K5WMLKm7O1hwefPt3862FKVccFKUoBSlKAUpSgFKUo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460375" y="5448300"/>
            <a:ext cx="536721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tx1"/>
                </a:solidFill>
                <a:latin typeface="Century Gothic" pitchFamily="34" charset="0"/>
              </a:rPr>
              <a:t>Jesús Vicente Flores </a:t>
            </a:r>
            <a:r>
              <a:rPr lang="es-MX" sz="2400" b="1" dirty="0" err="1">
                <a:solidFill>
                  <a:schemeClr val="tx1"/>
                </a:solidFill>
                <a:latin typeface="Century Gothic" pitchFamily="34" charset="0"/>
              </a:rPr>
              <a:t>Morfín</a:t>
            </a:r>
            <a:r>
              <a:rPr lang="es-MX" sz="2400" b="1" dirty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s-MX" sz="2400" b="1" dirty="0" err="1">
                <a:solidFill>
                  <a:schemeClr val="tx1"/>
                </a:solidFill>
                <a:latin typeface="Century Gothic" pitchFamily="34" charset="0"/>
              </a:rPr>
              <a:t>Ph.D</a:t>
            </a:r>
            <a:r>
              <a:rPr lang="es-MX" sz="2400" b="1" dirty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algn="r"/>
            <a:r>
              <a:rPr lang="es-ES" sz="2400" b="1" dirty="0">
                <a:solidFill>
                  <a:schemeClr val="tx1"/>
                </a:solidFill>
                <a:latin typeface="Century Gothic" pitchFamily="34" charset="0"/>
              </a:rPr>
              <a:t>Director de </a:t>
            </a:r>
            <a:r>
              <a:rPr lang="es-ES" sz="2400" b="1" dirty="0" err="1" smtClean="0">
                <a:solidFill>
                  <a:schemeClr val="tx1"/>
                </a:solidFill>
                <a:latin typeface="Century Gothic" pitchFamily="34" charset="0"/>
              </a:rPr>
              <a:t>Vinculacion</a:t>
            </a:r>
            <a:endParaRPr lang="es-ES" sz="24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r"/>
            <a:r>
              <a:rPr lang="es-ES" sz="2400" b="1" dirty="0" err="1" smtClean="0">
                <a:solidFill>
                  <a:schemeClr val="tx1"/>
                </a:solidFill>
                <a:latin typeface="Century Gothic" pitchFamily="34" charset="0"/>
              </a:rPr>
              <a:t>Dgest</a:t>
            </a:r>
            <a:endParaRPr lang="es-MX" sz="2400" b="1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02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229225"/>
            <a:ext cx="6480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372" y="888132"/>
            <a:ext cx="237937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612930" y="980524"/>
            <a:ext cx="6413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Ambientes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de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Aprendizaje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2133600"/>
            <a:ext cx="298767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Iniciativas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y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Plataformas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MOOC</a:t>
            </a:r>
          </a:p>
        </p:txBody>
      </p:sp>
      <p:sp>
        <p:nvSpPr>
          <p:cNvPr id="24582" name="6 CuadroTexto"/>
          <p:cNvSpPr txBox="1">
            <a:spLocks noChangeArrowheads="1"/>
          </p:cNvSpPr>
          <p:nvPr/>
        </p:nvSpPr>
        <p:spPr bwMode="auto">
          <a:xfrm>
            <a:off x="3348038" y="1700213"/>
            <a:ext cx="5545137" cy="2308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 typeface="Wingdings" pitchFamily="2" charset="2"/>
              <a:buChar char="Ø"/>
            </a:pPr>
            <a:r>
              <a:rPr lang="en-US" sz="2400">
                <a:solidFill>
                  <a:srgbClr val="0070C0"/>
                </a:solidFill>
                <a:latin typeface="Century Gothic" pitchFamily="34" charset="0"/>
              </a:rPr>
              <a:t>Casa de millones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en-US" sz="2400">
                <a:solidFill>
                  <a:srgbClr val="0070C0"/>
                </a:solidFill>
                <a:latin typeface="Century Gothic" pitchFamily="34" charset="0"/>
              </a:rPr>
              <a:t>Facil de registrarse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en-US" sz="2400">
                <a:solidFill>
                  <a:srgbClr val="0070C0"/>
                </a:solidFill>
                <a:latin typeface="Century Gothic" pitchFamily="34" charset="0"/>
              </a:rPr>
              <a:t>Contenido abundante de alta calidad</a:t>
            </a:r>
          </a:p>
          <a:p>
            <a:pPr marL="361950" indent="-361950">
              <a:buFont typeface="Wingdings" pitchFamily="2" charset="2"/>
              <a:buChar char="Ø"/>
            </a:pPr>
            <a:r>
              <a:rPr lang="en-US" sz="2400">
                <a:solidFill>
                  <a:srgbClr val="0070C0"/>
                </a:solidFill>
                <a:latin typeface="Century Gothic" pitchFamily="34" charset="0"/>
              </a:rPr>
              <a:t>Evaluación y retroalimentación sistemática</a:t>
            </a:r>
          </a:p>
        </p:txBody>
      </p:sp>
      <p:sp>
        <p:nvSpPr>
          <p:cNvPr id="8" name="7 Abrir llave"/>
          <p:cNvSpPr/>
          <p:nvPr/>
        </p:nvSpPr>
        <p:spPr>
          <a:xfrm>
            <a:off x="2771775" y="1557338"/>
            <a:ext cx="504825" cy="24479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1042988" y="4203700"/>
            <a:ext cx="78501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Los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estudiantes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deciden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hasta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donde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involucrarse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;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qué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y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cuanto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aprender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14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022" y="830026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3 CuadroTexto"/>
          <p:cNvSpPr txBox="1">
            <a:spLocks noChangeArrowheads="1"/>
          </p:cNvSpPr>
          <p:nvPr/>
        </p:nvSpPr>
        <p:spPr bwMode="auto">
          <a:xfrm>
            <a:off x="2252568" y="1065406"/>
            <a:ext cx="7345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Acreditación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y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C</a:t>
            </a:r>
            <a:r>
              <a:rPr lang="en-US" sz="3600" b="1" dirty="0" err="1" smtClean="0">
                <a:solidFill>
                  <a:srgbClr val="77933C"/>
                </a:solidFill>
                <a:latin typeface="Century Gothic" pitchFamily="34" charset="0"/>
              </a:rPr>
              <a:t>ertificación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sp>
        <p:nvSpPr>
          <p:cNvPr id="25604" name="4 CuadroTexto"/>
          <p:cNvSpPr txBox="1">
            <a:spLocks noChangeArrowheads="1"/>
          </p:cNvSpPr>
          <p:nvPr/>
        </p:nvSpPr>
        <p:spPr bwMode="auto">
          <a:xfrm>
            <a:off x="755650" y="1712913"/>
            <a:ext cx="76327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10253F"/>
              </a:buClr>
            </a:pPr>
            <a:r>
              <a:rPr lang="en-US" sz="2800" b="1" dirty="0" err="1" smtClean="0">
                <a:solidFill>
                  <a:srgbClr val="0070C0"/>
                </a:solidFill>
                <a:latin typeface="Century Gothic" pitchFamily="34" charset="0"/>
              </a:rPr>
              <a:t>Autentificación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Century Gothic" pitchFamily="34" charset="0"/>
              </a:rPr>
              <a:t>un gran </a:t>
            </a:r>
            <a:r>
              <a:rPr lang="en-US" sz="2800" dirty="0" err="1">
                <a:solidFill>
                  <a:srgbClr val="0070C0"/>
                </a:solidFill>
                <a:latin typeface="Century Gothic" pitchFamily="34" charset="0"/>
              </a:rPr>
              <a:t>reto</a:t>
            </a:r>
            <a:r>
              <a:rPr lang="en-US" sz="2800" dirty="0">
                <a:solidFill>
                  <a:srgbClr val="0070C0"/>
                </a:solidFill>
                <a:latin typeface="Century Gothic" pitchFamily="34" charset="0"/>
              </a:rPr>
              <a:t> en los MOOCs, </a:t>
            </a:r>
            <a:r>
              <a:rPr lang="en-US" sz="2800" dirty="0" err="1" smtClean="0">
                <a:solidFill>
                  <a:srgbClr val="0070C0"/>
                </a:solidFill>
                <a:latin typeface="Century Gothic" pitchFamily="34" charset="0"/>
              </a:rPr>
              <a:t>reto</a:t>
            </a:r>
            <a:r>
              <a:rPr lang="en-US" sz="28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Century Gothic" pitchFamily="34" charset="0"/>
              </a:rPr>
              <a:t>tambien</a:t>
            </a:r>
            <a:r>
              <a:rPr lang="en-US" sz="2800" dirty="0" smtClean="0">
                <a:solidFill>
                  <a:srgbClr val="0070C0"/>
                </a:solidFill>
                <a:latin typeface="Century Gothic" pitchFamily="34" charset="0"/>
              </a:rPr>
              <a:t> en el </a:t>
            </a:r>
            <a:r>
              <a:rPr lang="en-US" sz="2800" dirty="0" err="1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800" dirty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800" dirty="0" err="1">
                <a:solidFill>
                  <a:srgbClr val="0070C0"/>
                </a:solidFill>
                <a:latin typeface="Century Gothic" pitchFamily="34" charset="0"/>
              </a:rPr>
              <a:t>Línea</a:t>
            </a:r>
            <a:r>
              <a:rPr lang="en-US" sz="2800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2" name="Picture 2" descr="C:\Documents and Settings\ILCE02\Mis documentos\Downloads\Ana\MOOC\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270444"/>
            <a:ext cx="4032448" cy="27776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5606" name="5 CuadroTexto"/>
          <p:cNvSpPr txBox="1">
            <a:spLocks noChangeArrowheads="1"/>
          </p:cNvSpPr>
          <p:nvPr/>
        </p:nvSpPr>
        <p:spPr bwMode="auto">
          <a:xfrm>
            <a:off x="5076825" y="2708275"/>
            <a:ext cx="367188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Century Gothic" pitchFamily="34" charset="0"/>
              </a:rPr>
              <a:t>Solución</a:t>
            </a:r>
            <a:r>
              <a:rPr lang="en-US" sz="4000" dirty="0">
                <a:solidFill>
                  <a:srgbClr val="0070C0"/>
                </a:solidFill>
                <a:latin typeface="Century Gothic" pitchFamily="34" charset="0"/>
              </a:rPr>
              <a:t>: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Century Gothic" pitchFamily="34" charset="0"/>
              </a:rPr>
              <a:t>Los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estudiantes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pagarán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una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cuota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para el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proceso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autentificación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través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una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entrevista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línea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o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nuevos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metodos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4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32" y="832513"/>
            <a:ext cx="178785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3 CuadroTexto"/>
          <p:cNvSpPr txBox="1">
            <a:spLocks noChangeArrowheads="1"/>
          </p:cNvSpPr>
          <p:nvPr/>
        </p:nvSpPr>
        <p:spPr bwMode="auto">
          <a:xfrm>
            <a:off x="3864994" y="1088158"/>
            <a:ext cx="561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Certificación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00113" y="1628775"/>
            <a:ext cx="777557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Una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vez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estudiantes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completan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sus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actividades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de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aprendizaje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 y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evaluación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, la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iniciativa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 de los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MOOCs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otorga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un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certificado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cumplimiento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(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normalmente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firmado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por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el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profesor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)</a:t>
            </a:r>
          </a:p>
        </p:txBody>
      </p:sp>
      <p:pic>
        <p:nvPicPr>
          <p:cNvPr id="33794" name="Picture 2" descr="C:\Documents and Settings\ILCE02\Mis documentos\Downloads\Ana\MOOC\certific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284" y="3633936"/>
            <a:ext cx="2958684" cy="2459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796" name="Picture 4" descr="C:\Documents and Settings\ILCE02\Mis documentos\Downloads\Ana\MOOC\Coursera certification.jpg"/>
          <p:cNvPicPr>
            <a:picLocks noChangeAspect="1" noChangeArrowheads="1"/>
          </p:cNvPicPr>
          <p:nvPr/>
        </p:nvPicPr>
        <p:blipFill rotWithShape="1">
          <a:blip r:embed="rId4" cstate="print"/>
          <a:srcRect l="8524" r="3069"/>
          <a:stretch/>
        </p:blipFill>
        <p:spPr bwMode="auto">
          <a:xfrm>
            <a:off x="4932040" y="3377095"/>
            <a:ext cx="3456384" cy="293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52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477" y="1268413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Ana\MOOC\dreamstime_17579654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770" r="6350" b="7978"/>
          <a:stretch/>
        </p:blipFill>
        <p:spPr bwMode="auto">
          <a:xfrm>
            <a:off x="230491" y="2259013"/>
            <a:ext cx="4485972" cy="309634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/>
        </p:spPr>
      </p:pic>
      <p:sp>
        <p:nvSpPr>
          <p:cNvPr id="27652" name="6 CuadroTexto"/>
          <p:cNvSpPr txBox="1">
            <a:spLocks noChangeArrowheads="1"/>
          </p:cNvSpPr>
          <p:nvPr/>
        </p:nvSpPr>
        <p:spPr bwMode="auto">
          <a:xfrm>
            <a:off x="2813098" y="884737"/>
            <a:ext cx="561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Acreditación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sp>
        <p:nvSpPr>
          <p:cNvPr id="27653" name="7 CuadroTexto"/>
          <p:cNvSpPr txBox="1">
            <a:spLocks noChangeArrowheads="1"/>
          </p:cNvSpPr>
          <p:nvPr/>
        </p:nvSpPr>
        <p:spPr bwMode="auto">
          <a:xfrm>
            <a:off x="1626501" y="1444082"/>
            <a:ext cx="7667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70C0"/>
              </a:buClr>
            </a:pP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Hecho</a:t>
            </a:r>
            <a:r>
              <a:rPr lang="en-US" sz="2800" dirty="0">
                <a:solidFill>
                  <a:srgbClr val="0070C0"/>
                </a:solidFill>
                <a:latin typeface="Century Gothic" pitchFamily="34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Las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universidades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eran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renuentes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800" b="1" dirty="0" err="1" smtClean="0">
                <a:solidFill>
                  <a:srgbClr val="0070C0"/>
                </a:solidFill>
                <a:latin typeface="Century Gothic" pitchFamily="34" charset="0"/>
              </a:rPr>
              <a:t>otorgar</a:t>
            </a:r>
            <a:r>
              <a:rPr lang="en-US" sz="28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créditos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</a:rPr>
              <a:t> los MOOCs.</a:t>
            </a:r>
          </a:p>
        </p:txBody>
      </p:sp>
      <p:sp>
        <p:nvSpPr>
          <p:cNvPr id="27654" name="8 CuadroTexto"/>
          <p:cNvSpPr txBox="1">
            <a:spLocks noChangeArrowheads="1"/>
          </p:cNvSpPr>
          <p:nvPr/>
        </p:nvSpPr>
        <p:spPr bwMode="auto">
          <a:xfrm>
            <a:off x="4716463" y="2206625"/>
            <a:ext cx="424815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10253F"/>
              </a:buClr>
            </a:pP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Gran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paso</a:t>
            </a: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: </a:t>
            </a:r>
            <a:r>
              <a:rPr lang="en-US" sz="2400" b="1" dirty="0">
                <a:solidFill>
                  <a:srgbClr val="10253F"/>
                </a:solidFill>
                <a:latin typeface="Century Gothic" pitchFamily="34" charset="0"/>
              </a:rPr>
              <a:t/>
            </a:r>
            <a:br>
              <a:rPr lang="en-US" sz="2400" b="1" dirty="0">
                <a:solidFill>
                  <a:srgbClr val="10253F"/>
                </a:solidFill>
                <a:latin typeface="Century Gothic" pitchFamily="34" charset="0"/>
              </a:rPr>
            </a:br>
            <a:r>
              <a:rPr lang="en-US" sz="3200" b="1" i="1" dirty="0">
                <a:solidFill>
                  <a:srgbClr val="10253F"/>
                </a:solidFill>
                <a:latin typeface="Century Gothic" pitchFamily="34" charset="0"/>
              </a:rPr>
              <a:t>San </a:t>
            </a:r>
            <a:r>
              <a:rPr lang="en-US" sz="3200" b="1" i="1" dirty="0" smtClean="0">
                <a:solidFill>
                  <a:srgbClr val="10253F"/>
                </a:solidFill>
                <a:latin typeface="Century Gothic" pitchFamily="34" charset="0"/>
              </a:rPr>
              <a:t>José </a:t>
            </a:r>
            <a:r>
              <a:rPr lang="en-US" sz="3200" b="1" i="1" dirty="0">
                <a:solidFill>
                  <a:srgbClr val="10253F"/>
                </a:solidFill>
                <a:latin typeface="Century Gothic" pitchFamily="34" charset="0"/>
              </a:rPr>
              <a:t>State University</a:t>
            </a:r>
          </a:p>
          <a:p>
            <a:pPr algn="ctr">
              <a:buClr>
                <a:srgbClr val="10253F"/>
              </a:buClr>
            </a:pPr>
            <a:endParaRPr lang="en-US" sz="1000" b="1" dirty="0">
              <a:solidFill>
                <a:srgbClr val="10253F"/>
              </a:solidFill>
              <a:latin typeface="Century Gothic" pitchFamily="34" charset="0"/>
            </a:endParaRPr>
          </a:p>
          <a:p>
            <a:pPr>
              <a:buClr>
                <a:srgbClr val="10253F"/>
              </a:buClr>
            </a:pPr>
            <a:r>
              <a:rPr lang="es-MX" sz="2400" b="1" dirty="0">
                <a:solidFill>
                  <a:srgbClr val="0070C0"/>
                </a:solidFill>
                <a:latin typeface="Century Gothic" pitchFamily="34" charset="0"/>
              </a:rPr>
              <a:t>Cursos de nivel básico a $150 USD </a:t>
            </a:r>
            <a:r>
              <a:rPr lang="es-MX" sz="2400" b="1" dirty="0" smtClean="0">
                <a:solidFill>
                  <a:srgbClr val="0070C0"/>
                </a:solidFill>
                <a:latin typeface="Century Gothic" pitchFamily="34" charset="0"/>
              </a:rPr>
              <a:t>con créditos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transferibles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el 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istema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California State University (CSU)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y 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mayoría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colegios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universidades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Estados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Unidos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6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G:\05_PRJCTS\00_WORK\ILCE_DIRECCION\SEMS\img\bg_plano_curve.png"/>
          <p:cNvPicPr>
            <a:picLocks noChangeAspect="1" noChangeArrowheads="1"/>
          </p:cNvPicPr>
          <p:nvPr/>
        </p:nvPicPr>
        <p:blipFill>
          <a:blip r:embed="rId2" cstate="print"/>
          <a:srcRect l="17560" r="17015" b="39003"/>
          <a:stretch>
            <a:fillRect/>
          </a:stretch>
        </p:blipFill>
        <p:spPr bwMode="auto">
          <a:xfrm>
            <a:off x="0" y="5516563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0031" y="956469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4 CuadroTexto"/>
          <p:cNvSpPr txBox="1">
            <a:spLocks noChangeArrowheads="1"/>
          </p:cNvSpPr>
          <p:nvPr/>
        </p:nvSpPr>
        <p:spPr bwMode="auto">
          <a:xfrm>
            <a:off x="2699544" y="1069281"/>
            <a:ext cx="7345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MOOCs: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Laboratorios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de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Investigación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sp>
        <p:nvSpPr>
          <p:cNvPr id="28677" name="5 CuadroTexto"/>
          <p:cNvSpPr txBox="1">
            <a:spLocks noChangeArrowheads="1"/>
          </p:cNvSpPr>
          <p:nvPr/>
        </p:nvSpPr>
        <p:spPr bwMode="auto">
          <a:xfrm>
            <a:off x="611188" y="2974833"/>
            <a:ext cx="41767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10253F"/>
              </a:buClr>
            </a:pP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Los MOOCs se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han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convertido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laboratorios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investigación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educativa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donde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investiga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cómo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estudiantes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comunican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intercambian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información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colaboran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aprenden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3074" name="Picture 2" descr="C:\Users\USER\Desktop\Ana\MOOC\class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3039"/>
          <a:stretch/>
        </p:blipFill>
        <p:spPr bwMode="auto">
          <a:xfrm>
            <a:off x="5292080" y="2332896"/>
            <a:ext cx="3303482" cy="2863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775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n 13" descr="teclado_bol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068638"/>
            <a:ext cx="43418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332" y="1136660"/>
            <a:ext cx="2497540" cy="186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5 CuadroTexto"/>
          <p:cNvSpPr txBox="1">
            <a:spLocks noChangeArrowheads="1"/>
          </p:cNvSpPr>
          <p:nvPr/>
        </p:nvSpPr>
        <p:spPr bwMode="auto">
          <a:xfrm>
            <a:off x="842606" y="1454208"/>
            <a:ext cx="8301394" cy="101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err="1">
                <a:solidFill>
                  <a:srgbClr val="77933C"/>
                </a:solidFill>
                <a:latin typeface="Century Gothic" pitchFamily="34" charset="0"/>
              </a:rPr>
              <a:t>Revisión</a:t>
            </a:r>
            <a:r>
              <a:rPr lang="en-US" sz="2800" b="1" dirty="0">
                <a:solidFill>
                  <a:srgbClr val="77933C"/>
                </a:solidFill>
                <a:latin typeface="Century Gothic" pitchFamily="34" charset="0"/>
              </a:rPr>
              <a:t> de </a:t>
            </a:r>
            <a:r>
              <a:rPr lang="en-US" sz="2800" b="1" dirty="0" err="1" smtClean="0">
                <a:solidFill>
                  <a:srgbClr val="77933C"/>
                </a:solidFill>
                <a:latin typeface="Century Gothic" pitchFamily="34" charset="0"/>
              </a:rPr>
              <a:t>las</a:t>
            </a:r>
            <a:r>
              <a:rPr lang="en-US" sz="2800" b="1" dirty="0" smtClean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77933C"/>
                </a:solidFill>
                <a:latin typeface="Century Gothic" pitchFamily="34" charset="0"/>
              </a:rPr>
              <a:t>Estrategias</a:t>
            </a:r>
            <a:r>
              <a:rPr lang="en-US" sz="2800" b="1" dirty="0" smtClean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77933C"/>
                </a:solidFill>
                <a:latin typeface="Century Gothic" pitchFamily="34" charset="0"/>
              </a:rPr>
              <a:t>Pedagógicas</a:t>
            </a:r>
            <a:r>
              <a:rPr lang="en-US" sz="2800" b="1" dirty="0" smtClean="0">
                <a:solidFill>
                  <a:srgbClr val="77933C"/>
                </a:solidFill>
                <a:latin typeface="Century Gothic" pitchFamily="34" charset="0"/>
              </a:rPr>
              <a:t> en </a:t>
            </a:r>
            <a:r>
              <a:rPr lang="en-US" sz="2800" b="1" dirty="0" err="1" smtClean="0">
                <a:solidFill>
                  <a:srgbClr val="77933C"/>
                </a:solidFill>
                <a:latin typeface="Century Gothic" pitchFamily="34" charset="0"/>
              </a:rPr>
              <a:t>las</a:t>
            </a:r>
            <a:r>
              <a:rPr lang="en-US" sz="2800" b="1" dirty="0" smtClean="0">
                <a:solidFill>
                  <a:srgbClr val="77933C"/>
                </a:solidFill>
                <a:latin typeface="Century Gothic" pitchFamily="34" charset="0"/>
              </a:rPr>
              <a:t> </a:t>
            </a:r>
          </a:p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err="1" smtClean="0">
                <a:solidFill>
                  <a:srgbClr val="77933C"/>
                </a:solidFill>
                <a:latin typeface="Century Gothic" pitchFamily="34" charset="0"/>
              </a:rPr>
              <a:t>Instituciones</a:t>
            </a:r>
            <a:r>
              <a:rPr lang="en-US" sz="2800" b="1" dirty="0" smtClean="0">
                <a:solidFill>
                  <a:srgbClr val="77933C"/>
                </a:solidFill>
                <a:latin typeface="Century Gothic" pitchFamily="34" charset="0"/>
              </a:rPr>
              <a:t> de </a:t>
            </a:r>
            <a:r>
              <a:rPr lang="en-US" sz="2800" b="1" dirty="0" err="1" smtClean="0">
                <a:solidFill>
                  <a:srgbClr val="77933C"/>
                </a:solidFill>
                <a:latin typeface="Century Gothic" pitchFamily="34" charset="0"/>
              </a:rPr>
              <a:t>Educacion</a:t>
            </a:r>
            <a:r>
              <a:rPr lang="en-US" sz="2800" b="1" dirty="0" smtClean="0">
                <a:solidFill>
                  <a:srgbClr val="77933C"/>
                </a:solidFill>
                <a:latin typeface="Century Gothic" pitchFamily="34" charset="0"/>
              </a:rPr>
              <a:t> Superior</a:t>
            </a:r>
            <a:endParaRPr lang="en-US" sz="28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495941" y="2437801"/>
            <a:ext cx="41052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  <a:ea typeface="+mn-ea"/>
              </a:rPr>
              <a:t>Innovar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  <a:ea typeface="+mn-ea"/>
              </a:rPr>
              <a:t> para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  <a:ea typeface="+mn-ea"/>
              </a:rPr>
              <a:t>Adaptarse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entury Gothic" pitchFamily="34" charset="0"/>
                <a:ea typeface="+mn-ea"/>
              </a:rPr>
              <a:t>o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  <a:ea typeface="+mn-ea"/>
              </a:rPr>
              <a:t>Morir</a:t>
            </a:r>
            <a:endParaRPr lang="en-US" sz="2800" b="1" dirty="0">
              <a:solidFill>
                <a:srgbClr val="FF0000"/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29702" name="7 CuadroTexto"/>
          <p:cNvSpPr txBox="1">
            <a:spLocks noChangeArrowheads="1"/>
          </p:cNvSpPr>
          <p:nvPr/>
        </p:nvSpPr>
        <p:spPr bwMode="auto">
          <a:xfrm>
            <a:off x="3814917" y="2761070"/>
            <a:ext cx="500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10253F"/>
              </a:buClr>
            </a:pP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revolución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los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MOOCs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está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obligando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revisar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las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estrategias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pedagógicas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actuales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nos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preguntemos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c</a:t>
            </a:r>
            <a:r>
              <a:rPr lang="en-US" sz="2400" b="1" i="1" dirty="0" err="1" smtClean="0">
                <a:solidFill>
                  <a:srgbClr val="0070C0"/>
                </a:solidFill>
                <a:latin typeface="Century Gothic" pitchFamily="34" charset="0"/>
              </a:rPr>
              <a:t>omo</a:t>
            </a:r>
            <a:r>
              <a:rPr lang="en-US" sz="2400" b="1" i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obtener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ventaja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de la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tecnología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como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mejorar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educación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como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contribuir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a la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educación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para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todos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entre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otras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importantes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interrogantes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7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C:\Users\USER\Desktop\Ana\MOOC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975" y="2781300"/>
            <a:ext cx="4249738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 descr="C:\Users\USER\Desktop\Ana\MOOC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781300"/>
            <a:ext cx="42481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Users\USER\Desktop\Ana\MOOC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2781300"/>
            <a:ext cx="4248151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143906875"/>
              </p:ext>
            </p:extLst>
          </p:nvPr>
        </p:nvGraphicFramePr>
        <p:xfrm>
          <a:off x="72007" y="2348880"/>
          <a:ext cx="8908219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0126" y="1133060"/>
            <a:ext cx="2949575" cy="16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 descr="C:\Users\USER\Desktop\Ana\MOOC\Uno de los modelos de negocio para universidades. El MOOC2degree-Fernando Santamarí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42228" y="1133060"/>
            <a:ext cx="60452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9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325" y="819944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7" name="32 Grupo"/>
          <p:cNvGrpSpPr>
            <a:grpSpLocks/>
          </p:cNvGrpSpPr>
          <p:nvPr/>
        </p:nvGrpSpPr>
        <p:grpSpPr bwMode="auto">
          <a:xfrm>
            <a:off x="-60325" y="2217738"/>
            <a:ext cx="7974013" cy="3082925"/>
            <a:chOff x="387501" y="1939818"/>
            <a:chExt cx="8296990" cy="2857334"/>
          </a:xfrm>
        </p:grpSpPr>
        <p:grpSp>
          <p:nvGrpSpPr>
            <p:cNvPr id="31753" name="3 Grupo"/>
            <p:cNvGrpSpPr>
              <a:grpSpLocks/>
            </p:cNvGrpSpPr>
            <p:nvPr/>
          </p:nvGrpSpPr>
          <p:grpSpPr bwMode="auto">
            <a:xfrm>
              <a:off x="5724128" y="3404904"/>
              <a:ext cx="1598505" cy="1378190"/>
              <a:chOff x="1366409" y="2602644"/>
              <a:chExt cx="1598505" cy="1378190"/>
            </a:xfrm>
          </p:grpSpPr>
          <p:sp>
            <p:nvSpPr>
              <p:cNvPr id="11" name="10 Hexágono"/>
              <p:cNvSpPr/>
              <p:nvPr/>
            </p:nvSpPr>
            <p:spPr>
              <a:xfrm>
                <a:off x="1366747" y="2603008"/>
                <a:ext cx="1598942" cy="1377170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Hexágono 4"/>
              <p:cNvSpPr/>
              <p:nvPr/>
            </p:nvSpPr>
            <p:spPr>
              <a:xfrm>
                <a:off x="1614517" y="2817823"/>
                <a:ext cx="1103402" cy="9475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0320" rIns="0" bIns="2032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600">
                    <a:solidFill>
                      <a:srgbClr val="FFFFFF"/>
                    </a:solidFill>
                    <a:ea typeface="ＭＳ Ｐゴシック" charset="-128"/>
                  </a:rPr>
                  <a:t>Impacto en países en vías de desarrollo</a:t>
                </a:r>
              </a:p>
            </p:txBody>
          </p:sp>
        </p:grpSp>
        <p:grpSp>
          <p:nvGrpSpPr>
            <p:cNvPr id="31754" name="4 Grupo"/>
            <p:cNvGrpSpPr>
              <a:grpSpLocks/>
            </p:cNvGrpSpPr>
            <p:nvPr/>
          </p:nvGrpSpPr>
          <p:grpSpPr bwMode="auto">
            <a:xfrm>
              <a:off x="7086046" y="2647802"/>
              <a:ext cx="1598445" cy="1377870"/>
              <a:chOff x="2728327" y="1845542"/>
              <a:chExt cx="1598445" cy="1377870"/>
            </a:xfrm>
          </p:grpSpPr>
          <p:sp>
            <p:nvSpPr>
              <p:cNvPr id="9" name="8 Hexágono"/>
              <p:cNvSpPr/>
              <p:nvPr/>
            </p:nvSpPr>
            <p:spPr>
              <a:xfrm>
                <a:off x="2727830" y="1845270"/>
                <a:ext cx="1598942" cy="1378642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Hexágono 6"/>
              <p:cNvSpPr/>
              <p:nvPr/>
            </p:nvSpPr>
            <p:spPr>
              <a:xfrm>
                <a:off x="2876492" y="2060085"/>
                <a:ext cx="1440370" cy="949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0320" rIns="0" bIns="20320" spcCol="1270" anchor="ctr"/>
              <a:lstStyle/>
              <a:p>
                <a:pPr algn="ctr" defTabSz="7112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/>
                  <a:t>Placer </a:t>
                </a:r>
                <a:r>
                  <a:rPr lang="en-US" sz="1600" dirty="0" err="1"/>
                  <a:t>inherente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por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aprender</a:t>
                </a:r>
                <a:endParaRPr lang="en-US" sz="1600" dirty="0"/>
              </a:p>
            </p:txBody>
          </p:sp>
        </p:grpSp>
        <p:grpSp>
          <p:nvGrpSpPr>
            <p:cNvPr id="31755" name="5 Grupo"/>
            <p:cNvGrpSpPr>
              <a:grpSpLocks/>
            </p:cNvGrpSpPr>
            <p:nvPr/>
          </p:nvGrpSpPr>
          <p:grpSpPr bwMode="auto">
            <a:xfrm>
              <a:off x="5763798" y="1939818"/>
              <a:ext cx="1598444" cy="1377870"/>
              <a:chOff x="1406079" y="1137558"/>
              <a:chExt cx="1598444" cy="1377870"/>
            </a:xfrm>
          </p:grpSpPr>
          <p:sp>
            <p:nvSpPr>
              <p:cNvPr id="7" name="6 Hexágono"/>
              <p:cNvSpPr/>
              <p:nvPr/>
            </p:nvSpPr>
            <p:spPr>
              <a:xfrm>
                <a:off x="1406390" y="1137558"/>
                <a:ext cx="1598942" cy="1377170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Hexágono 8"/>
              <p:cNvSpPr/>
              <p:nvPr/>
            </p:nvSpPr>
            <p:spPr>
              <a:xfrm>
                <a:off x="1583132" y="1352373"/>
                <a:ext cx="1296664" cy="9475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0320" rIns="0" bIns="2032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1600" dirty="0">
                  <a:solidFill>
                    <a:srgbClr val="FFFFFF"/>
                  </a:solidFill>
                  <a:ea typeface="ＭＳ Ｐゴシック" charset="-128"/>
                </a:endParaRP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600" dirty="0" err="1">
                    <a:solidFill>
                      <a:srgbClr val="FFFFFF"/>
                    </a:solidFill>
                    <a:ea typeface="ＭＳ Ｐゴシック" charset="-128"/>
                  </a:rPr>
                  <a:t>Capacitación</a:t>
                </a:r>
                <a:r>
                  <a:rPr lang="en-US" sz="1600" dirty="0">
                    <a:solidFill>
                      <a:srgbClr val="FFFFFF"/>
                    </a:solidFill>
                    <a:ea typeface="ＭＳ Ｐゴシック" charset="-128"/>
                  </a:rPr>
                  <a:t> en el </a:t>
                </a:r>
                <a:r>
                  <a:rPr lang="en-US" sz="1600" dirty="0" err="1">
                    <a:solidFill>
                      <a:srgbClr val="FFFFFF"/>
                    </a:solidFill>
                    <a:ea typeface="ＭＳ Ｐゴシック" charset="-128"/>
                  </a:rPr>
                  <a:t>gobierno</a:t>
                </a:r>
                <a:r>
                  <a:rPr lang="en-US" sz="1600" dirty="0">
                    <a:solidFill>
                      <a:srgbClr val="FFFFFF"/>
                    </a:solidFill>
                    <a:ea typeface="ＭＳ Ｐゴシック" charset="-128"/>
                  </a:rPr>
                  <a:t> y la </a:t>
                </a:r>
                <a:r>
                  <a:rPr lang="en-US" sz="1600" dirty="0" err="1">
                    <a:solidFill>
                      <a:srgbClr val="FFFFFF"/>
                    </a:solidFill>
                    <a:ea typeface="ＭＳ Ｐゴシック" charset="-128"/>
                  </a:rPr>
                  <a:t>industria</a:t>
                </a:r>
                <a:endParaRPr lang="en-US" sz="1600" dirty="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31756" name="12 Grupo"/>
            <p:cNvGrpSpPr>
              <a:grpSpLocks/>
            </p:cNvGrpSpPr>
            <p:nvPr/>
          </p:nvGrpSpPr>
          <p:grpSpPr bwMode="auto">
            <a:xfrm>
              <a:off x="3059832" y="3418962"/>
              <a:ext cx="1598505" cy="1378190"/>
              <a:chOff x="1366409" y="2602644"/>
              <a:chExt cx="1598505" cy="1378190"/>
            </a:xfrm>
          </p:grpSpPr>
          <p:sp>
            <p:nvSpPr>
              <p:cNvPr id="20" name="19 Hexágono"/>
              <p:cNvSpPr/>
              <p:nvPr/>
            </p:nvSpPr>
            <p:spPr>
              <a:xfrm>
                <a:off x="1366690" y="2602192"/>
                <a:ext cx="1598942" cy="1378642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Hexágono 4"/>
              <p:cNvSpPr/>
              <p:nvPr/>
            </p:nvSpPr>
            <p:spPr>
              <a:xfrm>
                <a:off x="1614460" y="2817007"/>
                <a:ext cx="1192599" cy="949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0320" rIns="0" bIns="2032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600">
                    <a:solidFill>
                      <a:srgbClr val="FFFFFF"/>
                    </a:solidFill>
                    <a:ea typeface="ＭＳ Ｐゴシック" charset="-128"/>
                  </a:rPr>
                  <a:t>Acreditación completa</a:t>
                </a:r>
              </a:p>
            </p:txBody>
          </p:sp>
        </p:grpSp>
        <p:grpSp>
          <p:nvGrpSpPr>
            <p:cNvPr id="31757" name="13 Grupo"/>
            <p:cNvGrpSpPr>
              <a:grpSpLocks/>
            </p:cNvGrpSpPr>
            <p:nvPr/>
          </p:nvGrpSpPr>
          <p:grpSpPr bwMode="auto">
            <a:xfrm>
              <a:off x="4363382" y="2662243"/>
              <a:ext cx="1828544" cy="1378642"/>
              <a:chOff x="2669959" y="1845925"/>
              <a:chExt cx="1828544" cy="1378642"/>
            </a:xfrm>
          </p:grpSpPr>
          <p:sp>
            <p:nvSpPr>
              <p:cNvPr id="18" name="17 Hexágono"/>
              <p:cNvSpPr/>
              <p:nvPr/>
            </p:nvSpPr>
            <p:spPr>
              <a:xfrm>
                <a:off x="2669959" y="1845925"/>
                <a:ext cx="1706311" cy="1378642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Hexágono 6"/>
              <p:cNvSpPr/>
              <p:nvPr/>
            </p:nvSpPr>
            <p:spPr>
              <a:xfrm>
                <a:off x="2785585" y="2060740"/>
                <a:ext cx="1712918" cy="949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0320" rIns="0" bIns="20320" spcCol="1270" anchor="ctr"/>
              <a:lstStyle/>
              <a:p>
                <a:pPr algn="ctr" defTabSz="7112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 err="1"/>
                  <a:t>Aprendizaje</a:t>
                </a:r>
                <a:r>
                  <a:rPr lang="en-US" sz="1600" dirty="0"/>
                  <a:t> transmedia</a:t>
                </a:r>
              </a:p>
            </p:txBody>
          </p:sp>
        </p:grpSp>
        <p:grpSp>
          <p:nvGrpSpPr>
            <p:cNvPr id="31758" name="14 Grupo"/>
            <p:cNvGrpSpPr>
              <a:grpSpLocks/>
            </p:cNvGrpSpPr>
            <p:nvPr/>
          </p:nvGrpSpPr>
          <p:grpSpPr bwMode="auto">
            <a:xfrm>
              <a:off x="3100254" y="1954105"/>
              <a:ext cx="1598444" cy="1377870"/>
              <a:chOff x="1406831" y="1137787"/>
              <a:chExt cx="1598444" cy="1377870"/>
            </a:xfrm>
          </p:grpSpPr>
          <p:sp>
            <p:nvSpPr>
              <p:cNvPr id="16" name="15 Hexágono"/>
              <p:cNvSpPr/>
              <p:nvPr/>
            </p:nvSpPr>
            <p:spPr>
              <a:xfrm>
                <a:off x="1406333" y="1138213"/>
                <a:ext cx="1598942" cy="1377170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Hexágono 8"/>
              <p:cNvSpPr/>
              <p:nvPr/>
            </p:nvSpPr>
            <p:spPr>
              <a:xfrm>
                <a:off x="1490575" y="1353028"/>
                <a:ext cx="1349520" cy="9475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0320" rIns="0" bIns="20320" spcCol="1270" anchor="ctr"/>
              <a:lstStyle/>
              <a:p>
                <a:pPr algn="ctr" defTabSz="7112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dirty="0" err="1"/>
                  <a:t>Tutoreo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automatizado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por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la </a:t>
                </a:r>
                <a:r>
                  <a:rPr lang="en-US" sz="1600" dirty="0" err="1" smtClean="0"/>
                  <a:t>Inteligencia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Artificial</a:t>
                </a:r>
              </a:p>
            </p:txBody>
          </p:sp>
        </p:grpSp>
        <p:grpSp>
          <p:nvGrpSpPr>
            <p:cNvPr id="31759" name="21 Grupo"/>
            <p:cNvGrpSpPr>
              <a:grpSpLocks/>
            </p:cNvGrpSpPr>
            <p:nvPr/>
          </p:nvGrpSpPr>
          <p:grpSpPr bwMode="auto">
            <a:xfrm>
              <a:off x="387501" y="3418962"/>
              <a:ext cx="1598505" cy="1378190"/>
              <a:chOff x="1366409" y="2602644"/>
              <a:chExt cx="1598505" cy="1378190"/>
            </a:xfrm>
          </p:grpSpPr>
          <p:sp>
            <p:nvSpPr>
              <p:cNvPr id="29" name="28 Hexágono"/>
              <p:cNvSpPr/>
              <p:nvPr/>
            </p:nvSpPr>
            <p:spPr>
              <a:xfrm>
                <a:off x="1366409" y="2602192"/>
                <a:ext cx="1598942" cy="1378642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Hexágono 4"/>
              <p:cNvSpPr/>
              <p:nvPr/>
            </p:nvSpPr>
            <p:spPr>
              <a:xfrm>
                <a:off x="1614179" y="2817007"/>
                <a:ext cx="1273538" cy="949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2860" rIns="0" bIns="22860" spcCol="1270" anchor="ctr"/>
              <a:lstStyle/>
              <a:p>
                <a:pPr algn="ctr" defTabSz="8001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dirty="0" err="1"/>
                  <a:t>Alcance</a:t>
                </a:r>
                <a:r>
                  <a:rPr lang="en-US" dirty="0"/>
                  <a:t> a </a:t>
                </a:r>
                <a:r>
                  <a:rPr lang="en-US" dirty="0" err="1"/>
                  <a:t>todos</a:t>
                </a:r>
                <a:r>
                  <a:rPr lang="en-US" dirty="0"/>
                  <a:t> los </a:t>
                </a:r>
                <a:r>
                  <a:rPr lang="en-US" dirty="0" err="1"/>
                  <a:t>niveles</a:t>
                </a:r>
                <a:r>
                  <a:rPr lang="en-US" dirty="0"/>
                  <a:t> </a:t>
                </a:r>
                <a:r>
                  <a:rPr lang="en-US" dirty="0" err="1"/>
                  <a:t>educativos</a:t>
                </a:r>
                <a:endParaRPr lang="en-US" dirty="0"/>
              </a:p>
            </p:txBody>
          </p:sp>
        </p:grpSp>
        <p:grpSp>
          <p:nvGrpSpPr>
            <p:cNvPr id="31760" name="22 Grupo"/>
            <p:cNvGrpSpPr>
              <a:grpSpLocks/>
            </p:cNvGrpSpPr>
            <p:nvPr/>
          </p:nvGrpSpPr>
          <p:grpSpPr bwMode="auto">
            <a:xfrm>
              <a:off x="1749359" y="2662323"/>
              <a:ext cx="1598505" cy="1378190"/>
              <a:chOff x="2728267" y="1846005"/>
              <a:chExt cx="1598505" cy="1378190"/>
            </a:xfrm>
          </p:grpSpPr>
          <p:sp>
            <p:nvSpPr>
              <p:cNvPr id="27" name="26 Hexágono"/>
              <p:cNvSpPr/>
              <p:nvPr/>
            </p:nvSpPr>
            <p:spPr>
              <a:xfrm>
                <a:off x="2727492" y="1845925"/>
                <a:ext cx="1598942" cy="1378642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Hexágono 6"/>
              <p:cNvSpPr/>
              <p:nvPr/>
            </p:nvSpPr>
            <p:spPr>
              <a:xfrm>
                <a:off x="2975262" y="2060740"/>
                <a:ext cx="1103402" cy="9490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2860" rIns="0" bIns="2286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>
                    <a:solidFill>
                      <a:srgbClr val="FFFFFF"/>
                    </a:solidFill>
                    <a:ea typeface="ＭＳ Ｐゴシック" charset="-128"/>
                  </a:rPr>
                  <a:t>Producción digital en el escritorio</a:t>
                </a:r>
              </a:p>
            </p:txBody>
          </p:sp>
        </p:grpSp>
        <p:grpSp>
          <p:nvGrpSpPr>
            <p:cNvPr id="31761" name="23 Grupo"/>
            <p:cNvGrpSpPr>
              <a:grpSpLocks/>
            </p:cNvGrpSpPr>
            <p:nvPr/>
          </p:nvGrpSpPr>
          <p:grpSpPr bwMode="auto">
            <a:xfrm>
              <a:off x="427185" y="1954105"/>
              <a:ext cx="1598444" cy="1377870"/>
              <a:chOff x="1406093" y="1137787"/>
              <a:chExt cx="1598444" cy="1377870"/>
            </a:xfrm>
          </p:grpSpPr>
          <p:sp>
            <p:nvSpPr>
              <p:cNvPr id="25" name="24 Hexágono"/>
              <p:cNvSpPr/>
              <p:nvPr/>
            </p:nvSpPr>
            <p:spPr>
              <a:xfrm>
                <a:off x="1406052" y="1138213"/>
                <a:ext cx="1598942" cy="1377170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Hexágono 8"/>
              <p:cNvSpPr/>
              <p:nvPr/>
            </p:nvSpPr>
            <p:spPr>
              <a:xfrm>
                <a:off x="1467170" y="1361856"/>
                <a:ext cx="1456888" cy="9504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2860" rIns="0" bIns="2286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>
                    <a:solidFill>
                      <a:srgbClr val="FFFFFF"/>
                    </a:solidFill>
                    <a:ea typeface="ＭＳ Ｐゴシック" charset="-128"/>
                  </a:rPr>
                  <a:t>Maestros estrellas de la enseñanza</a:t>
                </a:r>
              </a:p>
            </p:txBody>
          </p:sp>
        </p:grpSp>
      </p:grpSp>
      <p:sp>
        <p:nvSpPr>
          <p:cNvPr id="34" name="33 CuadroTexto"/>
          <p:cNvSpPr txBox="1"/>
          <p:nvPr/>
        </p:nvSpPr>
        <p:spPr>
          <a:xfrm>
            <a:off x="3132138" y="1120775"/>
            <a:ext cx="46085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MOOCs: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Un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Futuro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B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rillante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36" name="35 Hexágono"/>
          <p:cNvSpPr/>
          <p:nvPr/>
        </p:nvSpPr>
        <p:spPr bwMode="auto">
          <a:xfrm>
            <a:off x="7607299" y="3789363"/>
            <a:ext cx="1598613" cy="1487487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700" dirty="0"/>
          </a:p>
        </p:txBody>
      </p:sp>
      <p:sp>
        <p:nvSpPr>
          <p:cNvPr id="37" name="36 Hexágono"/>
          <p:cNvSpPr/>
          <p:nvPr/>
        </p:nvSpPr>
        <p:spPr bwMode="auto">
          <a:xfrm>
            <a:off x="7620000" y="2133600"/>
            <a:ext cx="1536700" cy="1485900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650" dirty="0"/>
          </a:p>
        </p:txBody>
      </p:sp>
      <p:sp>
        <p:nvSpPr>
          <p:cNvPr id="40" name="Hexágono 8"/>
          <p:cNvSpPr/>
          <p:nvPr/>
        </p:nvSpPr>
        <p:spPr bwMode="auto">
          <a:xfrm>
            <a:off x="7740650" y="2276475"/>
            <a:ext cx="1246188" cy="10255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20320" rIns="0" bIns="2032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1600" dirty="0"/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 err="1"/>
              <a:t>Trayectorias</a:t>
            </a:r>
            <a:r>
              <a:rPr lang="en-US" sz="1600" dirty="0"/>
              <a:t> de </a:t>
            </a:r>
            <a:r>
              <a:rPr lang="en-US" sz="1600" dirty="0" err="1"/>
              <a:t>aprendizaje</a:t>
            </a:r>
            <a:endParaRPr lang="en-US" sz="1600" dirty="0"/>
          </a:p>
        </p:txBody>
      </p:sp>
      <p:sp>
        <p:nvSpPr>
          <p:cNvPr id="41" name="40 Rectángulo"/>
          <p:cNvSpPr/>
          <p:nvPr/>
        </p:nvSpPr>
        <p:spPr>
          <a:xfrm>
            <a:off x="7464425" y="4110038"/>
            <a:ext cx="1741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Acreditaciones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de </a:t>
            </a:r>
            <a:r>
              <a:rPr lang="en-US" sz="1600" dirty="0" err="1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grado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 y </a:t>
            </a:r>
            <a:r>
              <a:rPr lang="en-US" sz="1600" dirty="0" err="1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posgrado</a:t>
            </a:r>
            <a:endParaRPr lang="en-US" sz="1600" dirty="0">
              <a:solidFill>
                <a:schemeClr val="bg1"/>
              </a:solidFill>
              <a:latin typeface="+mj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Ana\MOOC\TEACHER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t="5477" b="7964"/>
          <a:stretch/>
        </p:blipFill>
        <p:spPr bwMode="auto">
          <a:xfrm>
            <a:off x="4216778" y="1416675"/>
            <a:ext cx="4927222" cy="50122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6130" y="782712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17 CuadroTexto"/>
          <p:cNvSpPr txBox="1">
            <a:spLocks noChangeArrowheads="1"/>
          </p:cNvSpPr>
          <p:nvPr/>
        </p:nvSpPr>
        <p:spPr bwMode="auto">
          <a:xfrm>
            <a:off x="539750" y="2408238"/>
            <a:ext cx="35274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profesores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son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excelentes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volviendo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en-US" sz="2400" b="1" dirty="0">
                <a:solidFill>
                  <a:srgbClr val="0070C0"/>
                </a:solidFill>
                <a:latin typeface="Century Gothic" pitchFamily="34" charset="0"/>
              </a:rPr>
              <a:t>“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estrellas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enseñanza</a:t>
            </a:r>
            <a:r>
              <a:rPr lang="en-US" altLang="en-US" sz="2400" b="1" dirty="0">
                <a:solidFill>
                  <a:srgbClr val="0070C0"/>
                </a:solidFill>
                <a:latin typeface="Century Gothic" pitchFamily="34" charset="0"/>
              </a:rPr>
              <a:t>”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con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las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plataformas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MOOCs,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no le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enseñarán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a miles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sino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millones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con lo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su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misión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será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más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cumplida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32773" name="16 CuadroTexto"/>
          <p:cNvSpPr txBox="1">
            <a:spLocks noChangeArrowheads="1"/>
          </p:cNvSpPr>
          <p:nvPr/>
        </p:nvSpPr>
        <p:spPr bwMode="auto">
          <a:xfrm>
            <a:off x="1679527" y="995400"/>
            <a:ext cx="670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Maestros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estrellas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de la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enseñanza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180" y="860425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16 CuadroTexto"/>
          <p:cNvSpPr txBox="1">
            <a:spLocks noChangeArrowheads="1"/>
          </p:cNvSpPr>
          <p:nvPr/>
        </p:nvSpPr>
        <p:spPr bwMode="auto">
          <a:xfrm>
            <a:off x="2300618" y="1201254"/>
            <a:ext cx="712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77933C"/>
                </a:solidFill>
                <a:latin typeface="Century Gothic" pitchFamily="34" charset="0"/>
              </a:rPr>
              <a:t>Producción</a:t>
            </a:r>
            <a:r>
              <a:rPr lang="en-US" sz="3200" b="1" dirty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3200" b="1" dirty="0" smtClean="0">
                <a:solidFill>
                  <a:srgbClr val="77933C"/>
                </a:solidFill>
                <a:latin typeface="Century Gothic" pitchFamily="34" charset="0"/>
              </a:rPr>
              <a:t>Digital </a:t>
            </a:r>
            <a:r>
              <a:rPr lang="en-US" sz="3200" b="1" dirty="0">
                <a:solidFill>
                  <a:srgbClr val="77933C"/>
                </a:solidFill>
                <a:latin typeface="Century Gothic" pitchFamily="34" charset="0"/>
              </a:rPr>
              <a:t>en el </a:t>
            </a:r>
            <a:r>
              <a:rPr lang="en-US" sz="3200" b="1" dirty="0" err="1">
                <a:solidFill>
                  <a:srgbClr val="77933C"/>
                </a:solidFill>
                <a:latin typeface="Century Gothic" pitchFamily="34" charset="0"/>
              </a:rPr>
              <a:t>E</a:t>
            </a:r>
            <a:r>
              <a:rPr lang="en-US" sz="3200" b="1" dirty="0" err="1" smtClean="0">
                <a:solidFill>
                  <a:srgbClr val="77933C"/>
                </a:solidFill>
                <a:latin typeface="Century Gothic" pitchFamily="34" charset="0"/>
              </a:rPr>
              <a:t>scritorio</a:t>
            </a:r>
            <a:endParaRPr lang="en-US" sz="32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grpSp>
        <p:nvGrpSpPr>
          <p:cNvPr id="34819" name="8 Grupo"/>
          <p:cNvGrpSpPr>
            <a:grpSpLocks/>
          </p:cNvGrpSpPr>
          <p:nvPr/>
        </p:nvGrpSpPr>
        <p:grpSpPr bwMode="auto">
          <a:xfrm>
            <a:off x="0" y="3218342"/>
            <a:ext cx="5665788" cy="3889375"/>
            <a:chOff x="990237" y="908720"/>
            <a:chExt cx="7139344" cy="4738416"/>
          </a:xfrm>
        </p:grpSpPr>
        <p:pic>
          <p:nvPicPr>
            <p:cNvPr id="11" name="Picture 2" descr="C:\Users\USER\Desktop\Ana\MOOC\personal studio.jpeg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4499992" y="2924944"/>
              <a:ext cx="3629589" cy="27221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2" name="Picture 3" descr="C:\Users\USER\Desktop\Ana\MOOC\DESKTOP STUDIO.png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2430016" y="908720"/>
              <a:ext cx="4286250" cy="2895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990237" y="2924944"/>
              <a:ext cx="3919339" cy="2696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34821" name="17 CuadroTexto"/>
          <p:cNvSpPr txBox="1">
            <a:spLocks noChangeArrowheads="1"/>
          </p:cNvSpPr>
          <p:nvPr/>
        </p:nvSpPr>
        <p:spPr bwMode="auto">
          <a:xfrm>
            <a:off x="1038703" y="1790640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Las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roducciones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escritorio</a:t>
            </a:r>
            <a:r>
              <a:rPr lang="en-US" alt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ja-JP" sz="2400" b="1" dirty="0" err="1" smtClean="0">
                <a:solidFill>
                  <a:srgbClr val="0070C0"/>
                </a:solidFill>
                <a:latin typeface="Century Gothic" pitchFamily="34" charset="0"/>
              </a:rPr>
              <a:t>serán</a:t>
            </a:r>
            <a:r>
              <a:rPr lang="en-US" altLang="ja-JP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la forma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más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ja-JP" sz="2400" b="1" dirty="0" err="1" smtClean="0">
                <a:solidFill>
                  <a:srgbClr val="0070C0"/>
                </a:solidFill>
                <a:latin typeface="Century Gothic" pitchFamily="34" charset="0"/>
              </a:rPr>
              <a:t>rápida</a:t>
            </a:r>
            <a:r>
              <a:rPr lang="en-US" altLang="ja-JP" sz="2400" b="1" dirty="0" smtClean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altLang="ja-JP" sz="2400" b="1" dirty="0" err="1" smtClean="0">
                <a:solidFill>
                  <a:srgbClr val="0070C0"/>
                </a:solidFill>
                <a:latin typeface="Century Gothic" pitchFamily="34" charset="0"/>
              </a:rPr>
              <a:t>fácil</a:t>
            </a:r>
            <a:r>
              <a:rPr lang="en-US" altLang="ja-JP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producir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 un MOOC. </a:t>
            </a:r>
            <a:r>
              <a:rPr lang="en-US" altLang="ja-JP" sz="2400" b="1" dirty="0" smtClean="0">
                <a:solidFill>
                  <a:srgbClr val="0070C0"/>
                </a:solidFill>
                <a:latin typeface="Century Gothic" pitchFamily="34" charset="0"/>
              </a:rPr>
              <a:t>Los </a:t>
            </a:r>
            <a:r>
              <a:rPr lang="en-US" altLang="ja-JP" sz="2400" b="1" i="1" dirty="0" smtClean="0">
                <a:solidFill>
                  <a:srgbClr val="0070C0"/>
                </a:solidFill>
                <a:latin typeface="Century Gothic" pitchFamily="34" charset="0"/>
              </a:rPr>
              <a:t>Kits 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producción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ja-JP" sz="2400" b="1" dirty="0" smtClean="0">
                <a:solidFill>
                  <a:srgbClr val="0070C0"/>
                </a:solidFill>
                <a:latin typeface="Century Gothic" pitchFamily="34" charset="0"/>
              </a:rPr>
              <a:t>digital 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personal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estarán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disponibles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 para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todos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 los </a:t>
            </a:r>
            <a:r>
              <a:rPr lang="en-US" altLang="ja-JP" sz="2400" b="1" dirty="0" err="1">
                <a:solidFill>
                  <a:srgbClr val="0070C0"/>
                </a:solidFill>
                <a:latin typeface="Century Gothic" pitchFamily="34" charset="0"/>
              </a:rPr>
              <a:t>profesores</a:t>
            </a:r>
            <a:r>
              <a:rPr lang="en-US" altLang="ja-JP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4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1761"/>
            <a:ext cx="7915701" cy="492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1 CuadroTexto"/>
          <p:cNvSpPr txBox="1">
            <a:spLocks noChangeArrowheads="1"/>
          </p:cNvSpPr>
          <p:nvPr/>
        </p:nvSpPr>
        <p:spPr bwMode="auto">
          <a:xfrm>
            <a:off x="1659123" y="1523759"/>
            <a:ext cx="680584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4000" b="1" dirty="0"/>
              <a:t>Open </a:t>
            </a:r>
            <a:r>
              <a:rPr lang="en-US" sz="4000" b="1" dirty="0" smtClean="0"/>
              <a:t>Educational </a:t>
            </a:r>
            <a:r>
              <a:rPr lang="en-US" sz="4000" b="1" dirty="0"/>
              <a:t>R</a:t>
            </a:r>
            <a:r>
              <a:rPr lang="en-US" sz="4000" b="1" dirty="0" smtClean="0"/>
              <a:t>esources</a:t>
            </a:r>
            <a:r>
              <a:rPr lang="en-US" sz="4000" dirty="0"/>
              <a:t> (</a:t>
            </a:r>
            <a:r>
              <a:rPr lang="en-US" sz="4000" b="1" dirty="0" smtClean="0"/>
              <a:t>OERs</a:t>
            </a:r>
            <a:r>
              <a:rPr lang="en-US" sz="4000" dirty="0" smtClean="0"/>
              <a:t>) </a:t>
            </a:r>
          </a:p>
          <a:p>
            <a:pPr algn="r"/>
            <a:r>
              <a:rPr lang="en-US" sz="4000" dirty="0" smtClean="0"/>
              <a:t>Son </a:t>
            </a:r>
            <a:r>
              <a:rPr lang="en-US" sz="4000" dirty="0" err="1" smtClean="0"/>
              <a:t>recursos</a:t>
            </a:r>
            <a:r>
              <a:rPr lang="en-US" sz="4000" dirty="0" smtClean="0"/>
              <a:t> </a:t>
            </a:r>
            <a:r>
              <a:rPr lang="en-US" sz="4000" dirty="0" err="1" smtClean="0"/>
              <a:t>accessibles</a:t>
            </a:r>
            <a:r>
              <a:rPr lang="en-US" sz="4000" dirty="0" smtClean="0"/>
              <a:t> </a:t>
            </a:r>
            <a:r>
              <a:rPr lang="en-US" sz="4000" dirty="0" err="1" smtClean="0"/>
              <a:t>gratuitamente</a:t>
            </a:r>
            <a:r>
              <a:rPr lang="en-US" sz="4000" dirty="0" smtClean="0"/>
              <a:t> con </a:t>
            </a:r>
            <a:r>
              <a:rPr lang="en-US" sz="4000" dirty="0" err="1" smtClean="0"/>
              <a:t>licencias</a:t>
            </a:r>
            <a:r>
              <a:rPr lang="en-US" sz="4000" dirty="0" smtClean="0"/>
              <a:t> </a:t>
            </a:r>
            <a:r>
              <a:rPr lang="en-US" sz="4000" dirty="0" err="1" smtClean="0"/>
              <a:t>libres</a:t>
            </a:r>
            <a:r>
              <a:rPr lang="en-US" sz="4000" dirty="0" smtClean="0"/>
              <a:t>, </a:t>
            </a:r>
            <a:r>
              <a:rPr lang="en-US" sz="4000" dirty="0" err="1" smtClean="0"/>
              <a:t>usados</a:t>
            </a:r>
            <a:r>
              <a:rPr lang="en-US" sz="4000" dirty="0" smtClean="0"/>
              <a:t> para </a:t>
            </a:r>
            <a:r>
              <a:rPr lang="en-US" sz="4000" dirty="0" err="1" smtClean="0"/>
              <a:t>aprender</a:t>
            </a:r>
            <a:r>
              <a:rPr lang="en-US" sz="4000" dirty="0" smtClean="0"/>
              <a:t>, en forma </a:t>
            </a:r>
            <a:r>
              <a:rPr lang="en-US" sz="4000" dirty="0" err="1" smtClean="0"/>
              <a:t>complementaria</a:t>
            </a:r>
            <a:r>
              <a:rPr lang="en-US" sz="4000" dirty="0" smtClean="0"/>
              <a:t>.</a:t>
            </a:r>
            <a:endParaRPr lang="en-US" sz="4000" b="1" dirty="0">
              <a:solidFill>
                <a:srgbClr val="10253F"/>
              </a:solidFill>
              <a:latin typeface="Century Gothic" pitchFamily="34" charset="0"/>
            </a:endParaRPr>
          </a:p>
        </p:txBody>
      </p:sp>
      <p:sp>
        <p:nvSpPr>
          <p:cNvPr id="14340" name="3 CuadroTexto"/>
          <p:cNvSpPr txBox="1">
            <a:spLocks noChangeArrowheads="1"/>
          </p:cNvSpPr>
          <p:nvPr/>
        </p:nvSpPr>
        <p:spPr bwMode="auto">
          <a:xfrm>
            <a:off x="-1504182" y="1983646"/>
            <a:ext cx="77041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s-MX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r"/>
            <a:endParaRPr lang="es-MX" b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4341" name="AutoShape 2" descr="data:image/jpeg;base64,/9j/4AAQSkZJRgABAQAAAQABAAD/2wCEAAkGBwgHBgkIBwgKCgkLDRYPDQwMDRsUFRAWIB0iIiAdHx8kKDQsJCYxJx8fLT0tMTU3Ojo6Iys/RD84QzQ5OjcBCgoKDQwNGg8PGjclHyU3Nzc3Nzc3Nzc3Nzc3Nzc3Nzc3Nzc3Nzc3Nzc3Nzc3Nzc3Nzc3Nzc3Nzc3Nzc3Nzc3N//AABEIAKAAxwMBIgACEQEDEQH/xAAcAAEAAgIDAQAAAAAAAAAAAAAABgcEBQIDCAH/xAA/EAACAQMDAgMHAgQDBQkAAAABAgMABBEFEiEGMRNBUQcUIjJhcYGRoSNCUrEVweEWM3KC8CQlNUNic6LR8f/EABoBAQADAQEBAAAAAAAAAAAAAAACAwQBBQb/xAArEQACAgEEAAUCBwEAAAAAAAAAAQIDEQQSITEFE0FRYSJxFIGRodHh8TL/2gAMAwEAAhEDEQA/ALxpSlAKUpQClKUApSlAK+Egd6ZqHdedcwdMqttbQi71F13eFuwsS9tzY/YefqO9DjaXLJjkViXGqafbNMtxfW0TQqGlDyqPDB7FueKoPqTq/WNevBP73PaRIxMUFtMyCMfUjGT25/TFRzwC5JtoDLLLIPDVR8UjnIXH1Jbv3O6obinz45wj0QnXXS0k3hJrlkX/AOPgfnt5GtpHq+nSah/h6XsBvPDEohDfEyHsw9Rx5VR/tE6cj6Y1G0isYZjbSW+7e/yl1+YZz58EjyzxUWjkbEeRJmPlDn/dYORt/pwSTx2JJrrlgStce0ep8ivtUfo3tR1e1mtBfJHd2cahJj2kcE/N/wAQH4bjt3q6LG9tr+2juLSVZYpFDKynPBAI/Yiup5LYyUujIpSldJClKUApSlAKUpQClKUApSlAKUpQClKUAoe1fK1PU+v2nTmlPfXrE/EEiiX5pXPZR+hP0AJoCO+0PreLQYTpljJ/3xPGGTjiJCcFj9cZwKpW6ury9ne4v5t9zIN0jtyTgAD9h+1ZXUmpHWtZvtTwV95fKjJO0bQMfYYx9SPrWtI3wAFxhgOQfTHn+tVyeWY7Z7nwcM7doIlZ8BWwMZFbXQ7XVp9ThXQRM18G3Rlf/Lzxlj/KoBPJ/vWDD4UlwpuPEMQOZREV34+hbIH5B8+OKtL2Y697xcQ6PouhR2kAd5r64aUyDGMLg4G5j64AGMAHy4lliEVJk8TQbWXRU0vVS+poB/Eku8Mzt/V9PpjtXnTVrU2Oo3dsyyxpDK0eH4dcHjOPp+vHrV3e1HUdW0jSLK+0a5a32XQE+ADuUqwAwQf5sVTuvavea/qBvL1ofFeFYWMabVYrnkj1wf2qUyy6SXHqa1hIpZV+IkYyfzj/AK+lTH2Ya9JpHU0FsXY2eosI5VY/K3ZD+DtT7H6VDTkFTnaFPO7njzrnbySWt2s0AG5XEgyexBDd/wBKgngqhJp5PU4r7UK6Z9oml65dWtk6SWt9Op/hvyu4eQbzyMkdu3rxU0X71cbE0+j7SlKHRSlKAUpSgFKUoBSlKAUpSgFM0rrmlSGJ5ZWVI0UszMcBQPM0BzJHrXn/ANoutzan1VeGWVza2cz20EIJ2qV4ZiPNiQ/Ppit/1b7StT/xma36fmt0sIw0XjGMO0jcZdTnA5BA4I7n0qLdGwJqvUrS3ZNwxje4bc2cSeLH8R+pDt+tQk88FM5KX0pmgJxGJAfEbgc57f50K7SrAklQcDgsf8hV7an0BofUNpb3EsctpdmJSZ7ZgpbgfMCCrfkZ+tRW99kN4rZs9TtpU8lliKf2JGa5taKpUyXRWsUO9olD/wASVwiR8AF2OAOfwOavj2edInpiynluWLX96VM4V8rGFztVftuJz55+1R7pXoPUNC1OHULyKKeSGT4EiZSoXzbBAO4eXIx9fKxP8QhGFuBJbk8fxV2rk9vi+XP0zSHyW1VtLMiKe0e+Fz0/e2Ng9rczxgme3YkPtAzuQj+ZDhiMHgEcZzVIyIzEEFQwIIIJ/wCjV39XdOpeXHjskMyl1khjndmiSXnJMQ5fI8hz6YPNQOP2XdQiRo7cW6WwbMZkuDlR5DGCeB6mopylnKI31t4cSEkb4iW+DazE0iI3s4GIxxgjt2H+RqxLf2T6yWYy6hZqD6hmI/QCtrZeyGBQPfNYmJPze7Qqhz923f2ru1lSqnh8FV200tvPFJay7Zojujcc4KkFTXonozVn1rpmw1C4KmeWPE20YHiKSr4HkNymopr3QfTmlaPmGyYuZAXneRmkxjyOePsOPpUH6U661XpyKOyjSK600SmQxyriREYkttIwM5OeQe/lUl9PZbBeU8Nl+5r7WBo+rWOs6fHfaZcLPbSZ2uv0OCCD2NZ9TNApSlAKUpQClKUApSlAKUpQCor7TdQgsOidU8eZY2nhaCPPdmYYwPxk/QAmpSe1UX7T+oZdW16XTmjCWunyvGjA58RiFBJHkQdw/SuN4RCyW2OSDMNoYOdsa/Kg4xyP8jUl6Ah3dRJMhwkNs7uR2JyAAfpzn/lqPkMUlLjIB4GPPAGalXQ6TNfXMhLJH7s+EA4LApzn6A9vrVcezNU8zL207/w+1/8AZT+wrIxWm1nUZNH6SudRgjV5LWz8VUbOCQucHFa3V+qLrT9REMVqk0C3MaSlM71iMLyMwHmRt7elWmwle0V8ZFKlWGVIwQexFQmy62nnlaSWO1WxiFu8s6sSBHK86bge2AY0OfRjXKw6p1i81O2tjZJEslvbXEgFvJIYxKz/AAsVOFIVRyfPPpQEi0y1iW8u2DO/hyeFGGOREu1SVX05J/YdgK2eKgNn1hqkpl8HToZJJIJJkURSRcrIqcF8CXg5+A+QGeRX2Xra/S3URR2slx/EV90ckex1kgQBkb4lOJskfQYPNAT3FKg2rda3elWV2s8VlJf2177uNshWKVREJmIJ7NtJG3PzY55rIuuq7xLy5mto7WXTbeazjwS3iyC42gMp7cbxxjnBoDt9pdvJedLXNvFIY3cDDg4IIIP+lUMHAKZyCMrgj6Z7fivQvWcSzaQ0T/I4KtzjjivOksf8UJ4YCLIyjyxjI/yFQmZ9RHOCdezLqp9FvzY38kUemXDcs3HgPtGGznscYP4+tXejh0V0IZWGQR2I9a8tj45GVhhRhmyP2/ar/wDZrfPf9FaS8kciNDAluS5yXMahC35INIs7RLK2+xKKUpUy8UpSgFKUoBSlKAUpSgNVq+pNYPbRRQiSa4dgoZtqgKCSSf0/Wqsuui7jXNRvdQkvIrcTzyF7fwyzRNuyRnjPPIPmCDVidV5jutGuScILswuf+ONgP/kF/Wtc8iWV9cyNwksPjNjzZPhJ++3Z+1eB4prdRTZ5dftn9yyNUJr6iv8AU/Zzcwx26W98bjxpRHKzJs8IHJD9+eRj8ipTZ2FtYo9vax7IYmulQZJOAfU9+1Z19JqDwxRT2tq1vdHw3KTsrRFgdvOPXAyOckfjCjOoWzhNStlUyNcFZo33qxZSwHqpwrH0479qu8M1rsjstkt3p8/4RlVGDzFcFhRwpNYrDMiujxBXVhkEY5BrGs9D0yxVRaWEEeyTxV2ryG27c59dvH24rPh4iQf+kf2rkfKvZImrj0DSI7SW1j021S2liWGSIRDa0akkKR6Dc3H1Na/quG0s1h1JNNtLi/e5t7ZJJhjG6QKpJHPwliQK6Lfq0vrFzazwRLbW7ziWRGYtEsQzvcbcAH75/fGqm6tg1fQ7GTVdGjkjkvhFeW4mD+6qE8VZMjuQu1iByOcZxQHC61WJry20uTQrWR4xdW7lbeSdVCtESFCITht6k54BWpd/s9o7W4ifTbVlwwIMYOdxVm7+pRT/AMo9Kh81/oKyaBA+j2nhzvIrOku026vKI1Yebb5NuftnyrOtutZzdW1l/hiqW1U2J/jZ2wgYEvbzPw49QaAk0Gi6XbbPd7C2j2b9u2MDG7G79cDP2rhF07o8NxFcQ6ZaJNEFEbrEAU2jC49MDgVr+luoBrN/qkbHHhSK9um9TugOVDcDIyyP3J8vtUloDQdYc6bjOCQdp9DxXna4R/EYk7mLY3g/zZHNehOt5kg0ovKyhArZLdvKqil6QmuLgJp+oQy+Nc7Y0HJETAt4jeQAwfz9wKpusjBbpPgrshKWFE4dK9IS67bXNy0zQJExSHcmRK/fn6DOP/yrV6fu06c0OwsL6IR21tEsclyr5AfzZhgYBYnnnGfTmml2EGmafDZWo/hQptBJ+Jj3JP1J5/Na6UprckFurArd71tU4P8ADHDz48xg/CT/AFL/AFV87R4nqLtTiv8A5z0aVTGEeeyfgg8ivtdVtAlvDHDFkRxoEUE54AwK7a+nRUKUpXQKUpQClKUApSlAaLrMRHpq9llkjj8AJOjuwUB0YOmSfVlA/NUzddWSjqG9v7d/ebCeVWSBycFNvhnb6blz+SD3Gasn2xK79H8DMQuovF9Mc7c/TcV/OKo4BIHj+ZSFK8+Zxwf71muphZLMl6YKbbXDhFyWlt74tjd6dp99Jbw/9oeSe93hcJlU5kY87geAcbR61yuprm6uI/efDiSFp8RoScsEK5JP0Y4AFV70V1E3T2oOHlI025jZblSeASDh/uD+x+2LCnkX3yUswCg3BbJwB8IqmjQUQkp4y17l0bnNFhx/Iv2Fcq64WDxIyEFSoII8xiuyt4MGXR7CaxurKS3DW12zNPHubDlvm8/OutdA0pLv3pLKNJi4fK5A3BWUHaOPldh28/oK2VfCaA0qdJ6DHbNbpp0QiMSQ7SWO1FJKhTnK4LE8Y712f7M6N7z7z7komyDvDtnh2cef9TsfzXcNTt4i63dzFG3jGNQWwT6D718bVoS0QgSafxJPDVkXC7sE9zgEcHtmgOVlomm2EkUllaJA8UPgqY8j4PQ+vbua2FaSfVrxLczR2ce1YnlYNMflU49PziuE+palEbjEdsVj8TaRuO7YqnnnjkkfigMTrmPMVhcGFZ0tJmuHiZsB9qEDyPIJBH1ArS3EmmT263MdtHFdSyiHJ/hSRseTllIPZS3fBwMHzra6977fwbGuLWBQ7xFihIIaQRAnn15/FaKVF3QTS3KC5TBje3gBdcoARluCCGY8+a4FedrdAtQ1NNpr9H8NE4zwZ0rO0L6fHcyTGVhEszEbgm0F2JAA4B7+rAVmdJ3+mz6mfBJe5uIW8AIhKx20bbQc9hubkeZBHpUYvGW0lhFzNtlmZIooW27pD2wkXwrgsxbcQcEcgjmpz0p09FokMsrhWv7rDXEuSxOOy5POBk+gySQAOBXofDvw8t8uzs57jfCvtKV6pWKUpQClKUApSlAKUpQEb9oOiTa/0reWVtkzjbLEucb2U52n7jI/Oa8/TxnwykgcMDtIcfEDnGPv/rXqQ9qpr2y6VDbaxY3lvbrCLtH94eNeJHUrgn64zzUJrJnvhnEvYrySNZIzGSVZiY8j7Hv68f3qydFvdO1xlM2+TUNrSmDgLFyM7QeH8uTzjB4yVqt9v8RX3gxgYI/pPl/n+tb3oo3q69ayacV8dd0mGGd67SWXGQCSDjk/2qt2KC3PoqpniWFzksu0bU7OKaWGe5YRqXZWjfao+hHzH8V0xdVapPF4sYnCHsTZz+uOQEzWedSnGPFinBPcS6YW/dMiumC4sE1eG5mSSSYo65lheOME4wMEbVH174HnWaHiVM5KKzz8HoOto4vrurRFALw3E7fLbwwgF/oN4BJ/T71s7W91i7il97khgjeK2li8DPibZXIIYngHA8vXvS0hhSZL8SwyzKLk7rcBVCrweAe+SOe/avs86xKVi2jbFap4h/3f8NiSBjlu+OPzivQIGfaQwJMkccSKrXsjYC+ag4P3rhDdwRe4iSQFg8rsq5Yg89wPvWC8VxOzGV5AUZ5fDBw6hv5gin4157bjx5Z4r6llEEAPiSbQrqIiMKB/PEo+FgD3Ujd9+MgcHvi0RSOIke6lTk5OC3xHaoJx9wKMt9dRzRqfCB8XcpA3bXYtuAG7cvOMg5+me3Zd3VtDsV5I1l/36CI7fEHbfF/S3qp4PIPcmsG6vrhrrwrW1ufBLZa4WJl5I+eNcZVgeG5AIJPOSKpsvrqWZM6otmLqMlnYp4l7cHxGEkuIzvYjO5nTOTtBySUxjPKjygN/1pdHxI9KgjsLcjHiyYklbgHktkH+YfFv+hFd/tFWeG+tjJEyROGbxZGHizEsN3iFeMfLgdseXFQ84dA0nBZjsB9Tn/WowvjbBTh0zPdNxe05XN1JOXnluZTKhLGTedxwD5/btXprRUlj0iwS4JMy20YkJ77toz+9ecNPgmnvbS106JJZ2mVYonBKs3fBx5cc/TNemYVdYoxIwLhQGIGATVsOjlDbTZ2UpSpmgUpSgFKUoBSlKAUpSgB5rUdTaFZdQaW9lfRkgHfG6cPG47FT+31BIrb1g6nqMVh4CyAs87lUGQAMKWJJJwAAO9DjPNt5btbXdzbXEDpJBIYnR1xIPTIHbyPcj0J71teh5Hh6q0xYlbbvZcEYwuxhVo65p+g9SyB9WlsLe4C7UniJEhHoshChx9MGujS+hNLiuYrjSmvYTEd3vsr8se2EQjByCckjHpnyzail2VygvVMojS42KWeDZy31lDce7zXcMc5XdsdwrEfmnv1oJfAa6hWQgHYZADg9uM81C/a1oMFnHY3r37S3HxJ4cwUFo8jlcAZwWHB8iSO1Vy0keGLHY6cMcZArwV4Aklunz9jTZq9jxtyX3NYWkx3T20LnaV3GMZwe4zjsawZ5Bpt7Z21st6vvbMhmSfcqbVJAw5PkvAAxVNQ6le25hktr66t3hP8ADCzMqjPkPLHHbsfMVIdN60vzqFvJqssc9uJRIkjQ5Nv8JUnapG7uSR+nkKlDwzU1S+mzK9uUI6quXDWCUw9Sl9Oe9t2vQtmVnZFnh/hq6k4+Thjggp2z5+dbXT7hb+9uLN5LsCCRpEBuTGxOcFgqBSB37Ejn61hz6Np0WnSyzaxp0kDAs8huJg8ibcFSd5LKVPy85zVdX+vXc2se/W1xJahM+FAJGZYxnOQpOO/xYPAOK1T019icVJr8/wCzs7YQ5Zc0EVtasIYI44nkJbauAXPmfUn61yeeBZBG80YlJxtLjJqil1C58aWdb65aWZdsjiRt7DPILfN++OBxXXb3ZilEtpLIkwJCvESjD7HgjjzHNYn4E5PMrOSH45LqJPvawYiumW7sPFLuwQdyOMcffFa3p72eatr8a3ExXT7UEFXnjYvJ9lyCB9T5+tdnsx03/EOq4r29uvhgJKoz5aeXYcDJ5IUEsc+e2rxFe5otN5FMYZzgrcY2z8xka6V6J0npoeNboZ7wrtNzKBuA8wo7KDx2745qT18r7WwsSwKUpQ6KUpQClKUApSlAKUpQCume2hnKNNDHI0ZyhdQSp7cZ7V3UoDhsBwCowPIiuXlX2lARD2mdOSdQ9P4tEDXlpJ40K/18EMv5B4+oFUNyJXVVYYyGB5KsDyCPp6d69TkZqPdR9GaN1BFMbi1iiu5FwLyKNRKv1zjn81GUclVle889ZOSWT4W+bJ4P611SAEbjGdwUkM2FOPr6VZ+oeyO7hgkfTtVjuZwAESaHwz9y+T+y109N9IjTbaS9v1huNRWbwrdfmiWTdsVjwM/Fz6DH5rLqLlRHMvXhfcqhRPJ33IttU0OW1tXgOo31rbxLbO214zGMncO645/aq4vbeWyuHguLVop0Oxg+34D+v1H3r0XLoVu2jiwjJRkAaOcD4xIORJnzOeT65Iqv+sdDbXNKh1GFYYr+IBJtxwu3OHycdlOTn0zWJZ0M4xlzGT79n/Botr81ZXaKvG7IRUKKPInGf071xaRYyM4QLk/J/wDVWFp3sr1i6so5Z9Qt7OY5DwSWxJQgkcEPgjjIPHBqU9Mey7TNLUyaxKNVuDJvBdCka/TZuOfuSa9RQZlhTJ9nX7J+lk06wGt3Riku72PMJTBEcJ5HPq2AT+B5VYQ4FfFXbgDgAYAArlVprSSWEKUpQ6KUpQClKUApSlAKUpQClKUApSlAKUpQClKUBxbPOO/pVe6I1+idOPqSssN8IfCiaPa8UiqWO/6t8302mrErg8SSFS6KxRty5GcH1qq2iFrTkujqbQPAzUJ0q0n12Ka5trl4LeN5BC2MpPIWO7cv8yAYX7lsYwKnNcVREUKiqqgYAAwAK5ZTCxres4CbRg6Abk6NZi+i8K5WMLKm7O1hwefPt3862FKVccFKUoBSlKAUpSgFKUo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4" descr="data:image/jpeg;base64,/9j/4AAQSkZJRgABAQAAAQABAAD/2wCEAAkGBwgHBgkIBwgKCgkLDRYPDQwMDRsUFRAWIB0iIiAdHx8kKDQsJCYxJx8fLT0tMTU3Ojo6Iys/RD84QzQ5OjcBCgoKDQwNGg8PGjclHyU3Nzc3Nzc3Nzc3Nzc3Nzc3Nzc3Nzc3Nzc3Nzc3Nzc3Nzc3Nzc3Nzc3Nzc3Nzc3Nzc3N//AABEIAKAAxwMBIgACEQEDEQH/xAAcAAEAAgIDAQAAAAAAAAAAAAAABgcEBQIDCAH/xAA/EAACAQMDAgMHAgQDBQkAAAABAgMABBEFEiEGMRNBUQcUIjJhcYGRoSNCUrEVweEWM3KC8CQlNUNic6LR8f/EABoBAQADAQEBAAAAAAAAAAAAAAACAwQBBQb/xAArEQACAgEEAAUCBwEAAAAAAAAAAQIDEQQSITEFE0FRYSJxFIGRodHh8TL/2gAMAwEAAhEDEQA/ALxpSlAKUpQClKUApSlAK+Egd6ZqHdedcwdMqttbQi71F13eFuwsS9tzY/YefqO9DjaXLJjkViXGqafbNMtxfW0TQqGlDyqPDB7FueKoPqTq/WNevBP73PaRIxMUFtMyCMfUjGT25/TFRzwC5JtoDLLLIPDVR8UjnIXH1Jbv3O6obinz45wj0QnXXS0k3hJrlkX/AOPgfnt5GtpHq+nSah/h6XsBvPDEohDfEyHsw9Rx5VR/tE6cj6Y1G0isYZjbSW+7e/yl1+YZz58EjyzxUWjkbEeRJmPlDn/dYORt/pwSTx2JJrrlgStce0ep8ivtUfo3tR1e1mtBfJHd2cahJj2kcE/N/wAQH4bjt3q6LG9tr+2juLSVZYpFDKynPBAI/Yiup5LYyUujIpSldJClKUApSlAKUpQClKUApSlAKUpQClKUAoe1fK1PU+v2nTmlPfXrE/EEiiX5pXPZR+hP0AJoCO+0PreLQYTpljJ/3xPGGTjiJCcFj9cZwKpW6ury9ne4v5t9zIN0jtyTgAD9h+1ZXUmpHWtZvtTwV95fKjJO0bQMfYYx9SPrWtI3wAFxhgOQfTHn+tVyeWY7Z7nwcM7doIlZ8BWwMZFbXQ7XVp9ThXQRM18G3Rlf/Lzxlj/KoBPJ/vWDD4UlwpuPEMQOZREV34+hbIH5B8+OKtL2Y697xcQ6PouhR2kAd5r64aUyDGMLg4G5j64AGMAHy4lliEVJk8TQbWXRU0vVS+poB/Eku8Mzt/V9PpjtXnTVrU2Oo3dsyyxpDK0eH4dcHjOPp+vHrV3e1HUdW0jSLK+0a5a32XQE+ADuUqwAwQf5sVTuvavea/qBvL1ofFeFYWMabVYrnkj1wf2qUyy6SXHqa1hIpZV+IkYyfzj/AK+lTH2Ya9JpHU0FsXY2eosI5VY/K3ZD+DtT7H6VDTkFTnaFPO7njzrnbySWt2s0AG5XEgyexBDd/wBKgngqhJp5PU4r7UK6Z9oml65dWtk6SWt9Op/hvyu4eQbzyMkdu3rxU0X71cbE0+j7SlKHRSlKAUpSgFKUoBSlKAUpSgFM0rrmlSGJ5ZWVI0UszMcBQPM0BzJHrXn/ANoutzan1VeGWVza2cz20EIJ2qV4ZiPNiQ/Ppit/1b7StT/xma36fmt0sIw0XjGMO0jcZdTnA5BA4I7n0qLdGwJqvUrS3ZNwxje4bc2cSeLH8R+pDt+tQk88FM5KX0pmgJxGJAfEbgc57f50K7SrAklQcDgsf8hV7an0BofUNpb3EsctpdmJSZ7ZgpbgfMCCrfkZ+tRW99kN4rZs9TtpU8lliKf2JGa5taKpUyXRWsUO9olD/wASVwiR8AF2OAOfwOavj2edInpiynluWLX96VM4V8rGFztVftuJz55+1R7pXoPUNC1OHULyKKeSGT4EiZSoXzbBAO4eXIx9fKxP8QhGFuBJbk8fxV2rk9vi+XP0zSHyW1VtLMiKe0e+Fz0/e2Ng9rczxgme3YkPtAzuQj+ZDhiMHgEcZzVIyIzEEFQwIIIJ/wCjV39XdOpeXHjskMyl1khjndmiSXnJMQ5fI8hz6YPNQOP2XdQiRo7cW6WwbMZkuDlR5DGCeB6mopylnKI31t4cSEkb4iW+DazE0iI3s4GIxxgjt2H+RqxLf2T6yWYy6hZqD6hmI/QCtrZeyGBQPfNYmJPze7Qqhz923f2ru1lSqnh8FV200tvPFJay7Zojujcc4KkFTXonozVn1rpmw1C4KmeWPE20YHiKSr4HkNymopr3QfTmlaPmGyYuZAXneRmkxjyOePsOPpUH6U661XpyKOyjSK600SmQxyriREYkttIwM5OeQe/lUl9PZbBeU8Nl+5r7WBo+rWOs6fHfaZcLPbSZ2uv0OCCD2NZ9TNApSlAKUpQClKUApSlAKUpQCor7TdQgsOidU8eZY2nhaCPPdmYYwPxk/QAmpSe1UX7T+oZdW16XTmjCWunyvGjA58RiFBJHkQdw/SuN4RCyW2OSDMNoYOdsa/Kg4xyP8jUl6Ah3dRJMhwkNs7uR2JyAAfpzn/lqPkMUlLjIB4GPPAGalXQ6TNfXMhLJH7s+EA4LApzn6A9vrVcezNU8zL207/w+1/8AZT+wrIxWm1nUZNH6SudRgjV5LWz8VUbOCQucHFa3V+qLrT9REMVqk0C3MaSlM71iMLyMwHmRt7elWmwle0V8ZFKlWGVIwQexFQmy62nnlaSWO1WxiFu8s6sSBHK86bge2AY0OfRjXKw6p1i81O2tjZJEslvbXEgFvJIYxKz/AAsVOFIVRyfPPpQEi0y1iW8u2DO/hyeFGGOREu1SVX05J/YdgK2eKgNn1hqkpl8HToZJJIJJkURSRcrIqcF8CXg5+A+QGeRX2Xra/S3URR2slx/EV90ckex1kgQBkb4lOJskfQYPNAT3FKg2rda3elWV2s8VlJf2177uNshWKVREJmIJ7NtJG3PzY55rIuuq7xLy5mto7WXTbeazjwS3iyC42gMp7cbxxjnBoDt9pdvJedLXNvFIY3cDDg4IIIP+lUMHAKZyCMrgj6Z7fivQvWcSzaQ0T/I4KtzjjivOksf8UJ4YCLIyjyxjI/yFQmZ9RHOCdezLqp9FvzY38kUemXDcs3HgPtGGznscYP4+tXejh0V0IZWGQR2I9a8tj45GVhhRhmyP2/ar/wDZrfPf9FaS8kciNDAluS5yXMahC35INIs7RLK2+xKKUpUy8UpSgFKUoBSlKAUpSgNVq+pNYPbRRQiSa4dgoZtqgKCSSf0/Wqsuui7jXNRvdQkvIrcTzyF7fwyzRNuyRnjPPIPmCDVidV5jutGuScILswuf+ONgP/kF/Wtc8iWV9cyNwksPjNjzZPhJ++3Z+1eB4prdRTZ5dftn9yyNUJr6iv8AU/Zzcwx26W98bjxpRHKzJs8IHJD9+eRj8ipTZ2FtYo9vax7IYmulQZJOAfU9+1Z19JqDwxRT2tq1vdHw3KTsrRFgdvOPXAyOckfjCjOoWzhNStlUyNcFZo33qxZSwHqpwrH0479qu8M1rsjstkt3p8/4RlVGDzFcFhRwpNYrDMiujxBXVhkEY5BrGs9D0yxVRaWEEeyTxV2ryG27c59dvH24rPh4iQf+kf2rkfKvZImrj0DSI7SW1j021S2liWGSIRDa0akkKR6Dc3H1Na/quG0s1h1JNNtLi/e5t7ZJJhjG6QKpJHPwliQK6Lfq0vrFzazwRLbW7ziWRGYtEsQzvcbcAH75/fGqm6tg1fQ7GTVdGjkjkvhFeW4mD+6qE8VZMjuQu1iByOcZxQHC61WJry20uTQrWR4xdW7lbeSdVCtESFCITht6k54BWpd/s9o7W4ifTbVlwwIMYOdxVm7+pRT/AMo9Kh81/oKyaBA+j2nhzvIrOku026vKI1Yebb5NuftnyrOtutZzdW1l/hiqW1U2J/jZ2wgYEvbzPw49QaAk0Gi6XbbPd7C2j2b9u2MDG7G79cDP2rhF07o8NxFcQ6ZaJNEFEbrEAU2jC49MDgVr+luoBrN/qkbHHhSK9um9TugOVDcDIyyP3J8vtUloDQdYc6bjOCQdp9DxXna4R/EYk7mLY3g/zZHNehOt5kg0ovKyhArZLdvKqil6QmuLgJp+oQy+Nc7Y0HJETAt4jeQAwfz9wKpusjBbpPgrshKWFE4dK9IS67bXNy0zQJExSHcmRK/fn6DOP/yrV6fu06c0OwsL6IR21tEsclyr5AfzZhgYBYnnnGfTmml2EGmafDZWo/hQptBJ+Jj3JP1J5/Na6UprckFurArd71tU4P8ADHDz48xg/CT/AFL/AFV87R4nqLtTiv8A5z0aVTGEeeyfgg8ivtdVtAlvDHDFkRxoEUE54AwK7a+nRUKUpXQKUpQClKUApSlAaLrMRHpq9llkjj8AJOjuwUB0YOmSfVlA/NUzddWSjqG9v7d/ebCeVWSBycFNvhnb6blz+SD3Gasn2xK79H8DMQuovF9Mc7c/TcV/OKo4BIHj+ZSFK8+Zxwf71muphZLMl6YKbbXDhFyWlt74tjd6dp99Jbw/9oeSe93hcJlU5kY87geAcbR61yuprm6uI/efDiSFp8RoScsEK5JP0Y4AFV70V1E3T2oOHlI025jZblSeASDh/uD+x+2LCnkX3yUswCg3BbJwB8IqmjQUQkp4y17l0bnNFhx/Iv2Fcq64WDxIyEFSoII8xiuyt4MGXR7CaxurKS3DW12zNPHubDlvm8/OutdA0pLv3pLKNJi4fK5A3BWUHaOPldh28/oK2VfCaA0qdJ6DHbNbpp0QiMSQ7SWO1FJKhTnK4LE8Y712f7M6N7z7z7komyDvDtnh2cef9TsfzXcNTt4i63dzFG3jGNQWwT6D718bVoS0QgSafxJPDVkXC7sE9zgEcHtmgOVlomm2EkUllaJA8UPgqY8j4PQ+vbua2FaSfVrxLczR2ce1YnlYNMflU49PziuE+palEbjEdsVj8TaRuO7YqnnnjkkfigMTrmPMVhcGFZ0tJmuHiZsB9qEDyPIJBH1ArS3EmmT263MdtHFdSyiHJ/hSRseTllIPZS3fBwMHzra6977fwbGuLWBQ7xFihIIaQRAnn15/FaKVF3QTS3KC5TBje3gBdcoARluCCGY8+a4FedrdAtQ1NNpr9H8NE4zwZ0rO0L6fHcyTGVhEszEbgm0F2JAA4B7+rAVmdJ3+mz6mfBJe5uIW8AIhKx20bbQc9hubkeZBHpUYvGW0lhFzNtlmZIooW27pD2wkXwrgsxbcQcEcgjmpz0p09FokMsrhWv7rDXEuSxOOy5POBk+gySQAOBXofDvw8t8uzs57jfCvtKV6pWKUpQClKUApSlAKUpQEb9oOiTa/0reWVtkzjbLEucb2U52n7jI/Oa8/TxnwykgcMDtIcfEDnGPv/rXqQ9qpr2y6VDbaxY3lvbrCLtH94eNeJHUrgn64zzUJrJnvhnEvYrySNZIzGSVZiY8j7Hv68f3qydFvdO1xlM2+TUNrSmDgLFyM7QeH8uTzjB4yVqt9v8RX3gxgYI/pPl/n+tb3oo3q69ayacV8dd0mGGd67SWXGQCSDjk/2qt2KC3PoqpniWFzksu0bU7OKaWGe5YRqXZWjfao+hHzH8V0xdVapPF4sYnCHsTZz+uOQEzWedSnGPFinBPcS6YW/dMiumC4sE1eG5mSSSYo65lheOME4wMEbVH174HnWaHiVM5KKzz8HoOto4vrurRFALw3E7fLbwwgF/oN4BJ/T71s7W91i7il97khgjeK2li8DPibZXIIYngHA8vXvS0hhSZL8SwyzKLk7rcBVCrweAe+SOe/avs86xKVi2jbFap4h/3f8NiSBjlu+OPzivQIGfaQwJMkccSKrXsjYC+ag4P3rhDdwRe4iSQFg8rsq5Yg89wPvWC8VxOzGV5AUZ5fDBw6hv5gin4157bjx5Z4r6llEEAPiSbQrqIiMKB/PEo+FgD3Ujd9+MgcHvi0RSOIke6lTk5OC3xHaoJx9wKMt9dRzRqfCB8XcpA3bXYtuAG7cvOMg5+me3Zd3VtDsV5I1l/36CI7fEHbfF/S3qp4PIPcmsG6vrhrrwrW1ufBLZa4WJl5I+eNcZVgeG5AIJPOSKpsvrqWZM6otmLqMlnYp4l7cHxGEkuIzvYjO5nTOTtBySUxjPKjygN/1pdHxI9KgjsLcjHiyYklbgHktkH+YfFv+hFd/tFWeG+tjJEyROGbxZGHizEsN3iFeMfLgdseXFQ84dA0nBZjsB9Tn/WowvjbBTh0zPdNxe05XN1JOXnluZTKhLGTedxwD5/btXprRUlj0iwS4JMy20YkJ77toz+9ecNPgmnvbS106JJZ2mVYonBKs3fBx5cc/TNemYVdYoxIwLhQGIGATVsOjlDbTZ2UpSpmgUpSgFKUoBSlKAUpSgB5rUdTaFZdQaW9lfRkgHfG6cPG47FT+31BIrb1g6nqMVh4CyAs87lUGQAMKWJJJwAAO9DjPNt5btbXdzbXEDpJBIYnR1xIPTIHbyPcj0J71teh5Hh6q0xYlbbvZcEYwuxhVo65p+g9SyB9WlsLe4C7UniJEhHoshChx9MGujS+hNLiuYrjSmvYTEd3vsr8se2EQjByCckjHpnyzail2VygvVMojS42KWeDZy31lDce7zXcMc5XdsdwrEfmnv1oJfAa6hWQgHYZADg9uM81C/a1oMFnHY3r37S3HxJ4cwUFo8jlcAZwWHB8iSO1Vy0keGLHY6cMcZArwV4Aklunz9jTZq9jxtyX3NYWkx3T20LnaV3GMZwe4zjsawZ5Bpt7Z21st6vvbMhmSfcqbVJAw5PkvAAxVNQ6le25hktr66t3hP8ADCzMqjPkPLHHbsfMVIdN60vzqFvJqssc9uJRIkjQ5Nv8JUnapG7uSR+nkKlDwzU1S+mzK9uUI6quXDWCUw9Sl9Oe9t2vQtmVnZFnh/hq6k4+Thjggp2z5+dbXT7hb+9uLN5LsCCRpEBuTGxOcFgqBSB37Ejn61hz6Np0WnSyzaxp0kDAs8huJg8ibcFSd5LKVPy85zVdX+vXc2se/W1xJahM+FAJGZYxnOQpOO/xYPAOK1T019icVJr8/wCzs7YQ5Zc0EVtasIYI44nkJbauAXPmfUn61yeeBZBG80YlJxtLjJqil1C58aWdb65aWZdsjiRt7DPILfN++OBxXXb3ZilEtpLIkwJCvESjD7HgjjzHNYn4E5PMrOSH45LqJPvawYiumW7sPFLuwQdyOMcffFa3p72eatr8a3ExXT7UEFXnjYvJ9lyCB9T5+tdnsx03/EOq4r29uvhgJKoz5aeXYcDJ5IUEsc+e2rxFe5otN5FMYZzgrcY2z8xka6V6J0npoeNboZ7wrtNzKBuA8wo7KDx2745qT18r7WwsSwKUpQ6KUpQClKUApSlAKUpQCume2hnKNNDHI0ZyhdQSp7cZ7V3UoDhsBwCowPIiuXlX2lARD2mdOSdQ9P4tEDXlpJ40K/18EMv5B4+oFUNyJXVVYYyGB5KsDyCPp6d69TkZqPdR9GaN1BFMbi1iiu5FwLyKNRKv1zjn81GUclVle889ZOSWT4W+bJ4P611SAEbjGdwUkM2FOPr6VZ+oeyO7hgkfTtVjuZwAESaHwz9y+T+y109N9IjTbaS9v1huNRWbwrdfmiWTdsVjwM/Fz6DH5rLqLlRHMvXhfcqhRPJ33IttU0OW1tXgOo31rbxLbO214zGMncO645/aq4vbeWyuHguLVop0Oxg+34D+v1H3r0XLoVu2jiwjJRkAaOcD4xIORJnzOeT65Iqv+sdDbXNKh1GFYYr+IBJtxwu3OHycdlOTn0zWJZ0M4xlzGT79n/Botr81ZXaKvG7IRUKKPInGf071xaRYyM4QLk/J/wDVWFp3sr1i6so5Z9Qt7OY5DwSWxJQgkcEPgjjIPHBqU9Mey7TNLUyaxKNVuDJvBdCka/TZuOfuSa9RQZlhTJ9nX7J+lk06wGt3Riku72PMJTBEcJ5HPq2AT+B5VYQ4FfFXbgDgAYAArlVprSSWEKUpQ6KUpQClKUApSlAKUpQClKUApSlAKUpQClKUBxbPOO/pVe6I1+idOPqSssN8IfCiaPa8UiqWO/6t8302mrErg8SSFS6KxRty5GcH1qq2iFrTkujqbQPAzUJ0q0n12Ka5trl4LeN5BC2MpPIWO7cv8yAYX7lsYwKnNcVREUKiqqgYAAwAK5ZTCxres4CbRg6Abk6NZi+i8K5WMLKm7O1hwefPt3862FKVccFKUoBSlKAUpSgFKUo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5 Grupo"/>
          <p:cNvGrpSpPr>
            <a:grpSpLocks/>
          </p:cNvGrpSpPr>
          <p:nvPr/>
        </p:nvGrpSpPr>
        <p:grpSpPr bwMode="auto">
          <a:xfrm>
            <a:off x="34925" y="5688013"/>
            <a:ext cx="9074150" cy="1125537"/>
            <a:chOff x="395536" y="2636910"/>
            <a:chExt cx="9221326" cy="1413375"/>
          </a:xfrm>
        </p:grpSpPr>
        <p:pic>
          <p:nvPicPr>
            <p:cNvPr id="368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636912"/>
              <a:ext cx="1859905" cy="141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5832" y="2636912"/>
              <a:ext cx="1859905" cy="141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5737" y="2636912"/>
              <a:ext cx="1859905" cy="141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97052" y="2636911"/>
              <a:ext cx="1859905" cy="141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56957" y="2636910"/>
              <a:ext cx="1859905" cy="141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" y="810028"/>
            <a:ext cx="2532185" cy="189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5" descr="ilce izq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0495" y="6403256"/>
            <a:ext cx="3165361" cy="35799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6868" name="17 CuadroTexto"/>
          <p:cNvSpPr txBox="1">
            <a:spLocks noChangeArrowheads="1"/>
          </p:cNvSpPr>
          <p:nvPr/>
        </p:nvSpPr>
        <p:spPr bwMode="auto">
          <a:xfrm>
            <a:off x="950035" y="2023268"/>
            <a:ext cx="80137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En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las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instituciones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educcion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superior,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cursos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básicos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Matemáticas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Ciencias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) se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enseñarán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con </a:t>
            </a:r>
            <a:r>
              <a:rPr lang="en-US" sz="2400" b="1" i="1" dirty="0" smtClean="0">
                <a:solidFill>
                  <a:srgbClr val="0070C0"/>
                </a:solidFill>
                <a:latin typeface="Century Gothic" pitchFamily="34" charset="0"/>
              </a:rPr>
              <a:t>MOOCs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educacion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básica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y media superior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estarán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apoyados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proyectos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tales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como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Khan Academy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Cada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nivel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educativo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tendrá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contenidos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enriquecidos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600" b="1" dirty="0" err="1">
                <a:solidFill>
                  <a:srgbClr val="10253F"/>
                </a:solidFill>
                <a:latin typeface="Century Gothic" pitchFamily="34" charset="0"/>
              </a:rPr>
              <a:t>por</a:t>
            </a:r>
            <a:r>
              <a:rPr lang="en-US" sz="2600" b="1" dirty="0">
                <a:solidFill>
                  <a:srgbClr val="10253F"/>
                </a:solidFill>
                <a:latin typeface="Century Gothic" pitchFamily="34" charset="0"/>
              </a:rPr>
              <a:t> MOOCs</a:t>
            </a:r>
          </a:p>
          <a:p>
            <a:endParaRPr lang="en-US" sz="24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333980" y="1008644"/>
            <a:ext cx="670242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Alcance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a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todos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los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niveles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educativos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93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9144"/>
            <a:ext cx="187100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17 CuadroTexto"/>
          <p:cNvSpPr txBox="1">
            <a:spLocks noChangeArrowheads="1"/>
          </p:cNvSpPr>
          <p:nvPr/>
        </p:nvSpPr>
        <p:spPr bwMode="auto">
          <a:xfrm>
            <a:off x="0" y="24542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Tutores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inteligentes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asistentes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personales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comandos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voz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serán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componentes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básicos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los 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MOOCs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441575" y="993775"/>
            <a:ext cx="6702425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Tutoreo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automatizado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basado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en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Inteligencia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Artificial</a:t>
            </a:r>
          </a:p>
        </p:txBody>
      </p:sp>
      <p:sp>
        <p:nvSpPr>
          <p:cNvPr id="38917" name="2 CuadroTexto"/>
          <p:cNvSpPr txBox="1">
            <a:spLocks noChangeArrowheads="1"/>
          </p:cNvSpPr>
          <p:nvPr/>
        </p:nvSpPr>
        <p:spPr bwMode="auto">
          <a:xfrm>
            <a:off x="4441606" y="3568948"/>
            <a:ext cx="4248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nteligencia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rtificial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cubrirá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estilos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ayudarán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los MOOCs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proporcionen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rutas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mas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efectivas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11266" name="Picture 2" descr="C:\Users\USER\Desktop\Ana\MOOC\1114_coursera-800x48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63614" y="3556794"/>
            <a:ext cx="4108882" cy="25202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68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USER\Desktop\Ana\MOOC\Formacion000004578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1461" y="5158839"/>
            <a:ext cx="2228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71537"/>
            <a:ext cx="1519311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17 CuadroTexto"/>
          <p:cNvSpPr txBox="1">
            <a:spLocks noChangeArrowheads="1"/>
          </p:cNvSpPr>
          <p:nvPr/>
        </p:nvSpPr>
        <p:spPr bwMode="auto">
          <a:xfrm>
            <a:off x="3851275" y="1743075"/>
            <a:ext cx="48244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Universidades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estarán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dispuestas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aprovechar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beneficios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del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gran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escala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pPr marL="342900" indent="-342900"/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El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número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instituciones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educacion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superior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impartan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ó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acepten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créditos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MOOCs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aumentará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40965" name="16 CuadroTexto"/>
          <p:cNvSpPr txBox="1">
            <a:spLocks noChangeArrowheads="1"/>
          </p:cNvSpPr>
          <p:nvPr/>
        </p:nvSpPr>
        <p:spPr bwMode="auto">
          <a:xfrm>
            <a:off x="2575463" y="1096963"/>
            <a:ext cx="6702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Acreditación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completa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pic>
        <p:nvPicPr>
          <p:cNvPr id="10243" name="Picture 3" descr="C:\Users\USER\Desktop\Ana\MOOC\edcmooc-Certificate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994290" y="2064187"/>
            <a:ext cx="2295784" cy="3781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52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C:\Users\USER\Desktop\Ana\MOOC\RedesMOOCtransmedia.jpg"/>
          <p:cNvPicPr>
            <a:picLocks noChangeAspect="1" noChangeArrowheads="1"/>
          </p:cNvPicPr>
          <p:nvPr/>
        </p:nvPicPr>
        <p:blipFill>
          <a:blip r:embed="rId3" cstate="print"/>
          <a:srcRect l="38287" r="28853"/>
          <a:stretch>
            <a:fillRect/>
          </a:stretch>
        </p:blipFill>
        <p:spPr bwMode="auto">
          <a:xfrm>
            <a:off x="-36513" y="2359025"/>
            <a:ext cx="56991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16 CuadroTexto"/>
          <p:cNvSpPr txBox="1">
            <a:spLocks noChangeArrowheads="1"/>
          </p:cNvSpPr>
          <p:nvPr/>
        </p:nvSpPr>
        <p:spPr bwMode="auto">
          <a:xfrm>
            <a:off x="1187450" y="1484313"/>
            <a:ext cx="76327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10253F"/>
                </a:solidFill>
                <a:latin typeface="Century Gothic" pitchFamily="34" charset="0"/>
              </a:rPr>
              <a:t>Contenido narrativo de los </a:t>
            </a:r>
            <a:r>
              <a:rPr lang="en-US" sz="2600" b="1" i="1">
                <a:solidFill>
                  <a:srgbClr val="10253F"/>
                </a:solidFill>
                <a:latin typeface="Century Gothic" pitchFamily="34" charset="0"/>
              </a:rPr>
              <a:t>MOOCs</a:t>
            </a:r>
            <a:r>
              <a:rPr lang="en-US" sz="2600" b="1">
                <a:solidFill>
                  <a:srgbClr val="10253F"/>
                </a:solidFill>
                <a:latin typeface="Century Gothic" pitchFamily="34" charset="0"/>
              </a:rPr>
              <a:t> se enriquecerá con recursos transmedia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949575" y="986632"/>
            <a:ext cx="6159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Aprendizaje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Transmedia</a:t>
            </a:r>
          </a:p>
        </p:txBody>
      </p:sp>
      <p:pic>
        <p:nvPicPr>
          <p:cNvPr id="5123" name="Picture 3" descr="C:\Users\USER\Desktop\Ana\MOOC\DSC05564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18268" t="5061" r="10789" b="7415"/>
          <a:stretch/>
        </p:blipFill>
        <p:spPr bwMode="auto">
          <a:xfrm>
            <a:off x="5004048" y="2708920"/>
            <a:ext cx="3372680" cy="2340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3014" name="19 CuadroTexto"/>
          <p:cNvSpPr txBox="1">
            <a:spLocks noChangeArrowheads="1"/>
          </p:cNvSpPr>
          <p:nvPr/>
        </p:nvSpPr>
        <p:spPr bwMode="auto">
          <a:xfrm>
            <a:off x="4643438" y="5129213"/>
            <a:ext cx="3960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b="1" i="1">
                <a:solidFill>
                  <a:srgbClr val="17375E"/>
                </a:solidFill>
                <a:latin typeface="Century Gothic" pitchFamily="34" charset="0"/>
              </a:rPr>
              <a:t>Cuarta Reunión Mundial Anual de Directores ADL. Orlando, FL. Diciembe 2012</a:t>
            </a:r>
          </a:p>
          <a:p>
            <a:pPr algn="just"/>
            <a:r>
              <a:rPr lang="en-US" sz="1400" b="1" i="1">
                <a:solidFill>
                  <a:srgbClr val="17375E"/>
                </a:solidFill>
                <a:latin typeface="Century Gothic" pitchFamily="34" charset="0"/>
              </a:rPr>
              <a:t>Frank Di Giovanni señaló el tema de los MOOC y tecnologías transmedia.</a:t>
            </a:r>
          </a:p>
        </p:txBody>
      </p:sp>
      <p:sp>
        <p:nvSpPr>
          <p:cNvPr id="43015" name="4 CuadroTexto"/>
          <p:cNvSpPr txBox="1">
            <a:spLocks noChangeArrowheads="1"/>
          </p:cNvSpPr>
          <p:nvPr/>
        </p:nvSpPr>
        <p:spPr bwMode="auto">
          <a:xfrm>
            <a:off x="250825" y="2708275"/>
            <a:ext cx="46085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TV, Radio, YouTube, Twitter, Facebook, Blogging, Second Life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…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Libros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interactivos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dinámicos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última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generación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serán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recursos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transmedia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más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importantes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91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G:\05_PRJCTS\00_WORK\ILCE_DIRECCION\SEMS\img\bg_plano_curve.png"/>
          <p:cNvPicPr>
            <a:picLocks noChangeAspect="1" noChangeArrowheads="1"/>
          </p:cNvPicPr>
          <p:nvPr/>
        </p:nvPicPr>
        <p:blipFill>
          <a:blip r:embed="rId3" cstate="print"/>
          <a:srcRect l="17560" r="17015" b="39003"/>
          <a:stretch>
            <a:fillRect/>
          </a:stretch>
        </p:blipFill>
        <p:spPr bwMode="auto">
          <a:xfrm>
            <a:off x="0" y="5516563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270" y="892969"/>
            <a:ext cx="1701394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17 CuadroTexto"/>
          <p:cNvSpPr txBox="1">
            <a:spLocks noChangeArrowheads="1"/>
          </p:cNvSpPr>
          <p:nvPr/>
        </p:nvSpPr>
        <p:spPr bwMode="auto">
          <a:xfrm>
            <a:off x="250825" y="2276475"/>
            <a:ext cx="42497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revolución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los MOOCs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influirá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en el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gobierno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y 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industria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rutas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para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capacitación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las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empresas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serán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diseñados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apoyados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MOOCs.</a:t>
            </a:r>
          </a:p>
        </p:txBody>
      </p:sp>
      <p:sp>
        <p:nvSpPr>
          <p:cNvPr id="45061" name="16 CuadroTexto"/>
          <p:cNvSpPr txBox="1">
            <a:spLocks noChangeArrowheads="1"/>
          </p:cNvSpPr>
          <p:nvPr/>
        </p:nvSpPr>
        <p:spPr bwMode="auto">
          <a:xfrm>
            <a:off x="2532185" y="1076325"/>
            <a:ext cx="6545934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Capacitación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en el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gobierno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y la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industria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pic>
        <p:nvPicPr>
          <p:cNvPr id="9218" name="Picture 2" descr="C:\Users\USER\Desktop\Ana\MOOC\teacher2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959932" y="2420888"/>
            <a:ext cx="4644516" cy="309634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36362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71924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17 CuadroTexto"/>
          <p:cNvSpPr txBox="1">
            <a:spLocks noChangeArrowheads="1"/>
          </p:cNvSpPr>
          <p:nvPr/>
        </p:nvSpPr>
        <p:spPr bwMode="auto">
          <a:xfrm>
            <a:off x="1258888" y="1743075"/>
            <a:ext cx="7705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Otro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Century Gothic" pitchFamily="34" charset="0"/>
              </a:rPr>
              <a:t>mercado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 para los MOOCs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:  Personas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aprendan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el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propio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deseo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aprender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693175" y="1102519"/>
            <a:ext cx="77041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Placer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inherente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por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aprender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pic>
        <p:nvPicPr>
          <p:cNvPr id="6146" name="Picture 2" descr="C:\Users\USER\Desktop\Ana\MOOC\learn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699792" y="2778721"/>
            <a:ext cx="4135760" cy="20904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7110" name="6 CuadroTexto"/>
          <p:cNvSpPr txBox="1">
            <a:spLocks noChangeArrowheads="1"/>
          </p:cNvSpPr>
          <p:nvPr/>
        </p:nvSpPr>
        <p:spPr bwMode="auto">
          <a:xfrm>
            <a:off x="1979613" y="5084763"/>
            <a:ext cx="540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Los MOOCs</a:t>
            </a: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entury Gothic" pitchFamily="34" charset="0"/>
              </a:rPr>
              <a:t>promoverán</a:t>
            </a:r>
            <a:r>
              <a:rPr lang="en-US" sz="24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</a:rPr>
              <a:t>el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</a:rPr>
              <a:t> 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</a:rPr>
              <a:t>satisfacción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</a:rPr>
              <a:t> personal.</a:t>
            </a:r>
          </a:p>
        </p:txBody>
      </p:sp>
    </p:spTree>
    <p:extLst>
      <p:ext uri="{BB962C8B-B14F-4D97-AF65-F5344CB8AC3E}">
        <p14:creationId xmlns:p14="http://schemas.microsoft.com/office/powerpoint/2010/main" val="25515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78" y="793092"/>
            <a:ext cx="1547446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17 CuadroTexto"/>
          <p:cNvSpPr txBox="1">
            <a:spLocks noChangeArrowheads="1"/>
          </p:cNvSpPr>
          <p:nvPr/>
        </p:nvSpPr>
        <p:spPr bwMode="auto">
          <a:xfrm>
            <a:off x="4572000" y="1790001"/>
            <a:ext cx="439261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Los </a:t>
            </a:r>
            <a:r>
              <a:rPr lang="en-US" sz="2400" b="1" i="1" dirty="0">
                <a:solidFill>
                  <a:srgbClr val="0070C0"/>
                </a:solidFill>
                <a:latin typeface="Century Gothic" pitchFamily="34" charset="0"/>
              </a:rPr>
              <a:t>MOOCs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tendrán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mayor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presencia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en los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países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en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desarrollo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para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complementar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la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oferta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y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acceso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educacion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alta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calidad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barrera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del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idioma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Inglés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será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un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desafío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sin embargo,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las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instituciones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locales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fortalecerán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las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estrategias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para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su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entury Gothic" pitchFamily="34" charset="0"/>
              </a:rPr>
              <a:t>aprendizaje</a:t>
            </a:r>
            <a:r>
              <a:rPr lang="en-US" sz="24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49156" name="16 CuadroTexto"/>
          <p:cNvSpPr txBox="1">
            <a:spLocks noChangeArrowheads="1"/>
          </p:cNvSpPr>
          <p:nvPr/>
        </p:nvSpPr>
        <p:spPr bwMode="auto">
          <a:xfrm>
            <a:off x="983801" y="996375"/>
            <a:ext cx="8511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7933C"/>
                </a:solidFill>
                <a:latin typeface="Century Gothic" pitchFamily="34" charset="0"/>
              </a:rPr>
              <a:t>Impacto</a:t>
            </a:r>
            <a:r>
              <a:rPr lang="en-US" sz="3200" b="1" dirty="0">
                <a:solidFill>
                  <a:srgbClr val="77933C"/>
                </a:solidFill>
                <a:latin typeface="Century Gothic" pitchFamily="34" charset="0"/>
              </a:rPr>
              <a:t> en </a:t>
            </a:r>
            <a:r>
              <a:rPr lang="en-US" sz="3200" b="1" dirty="0" err="1">
                <a:solidFill>
                  <a:srgbClr val="77933C"/>
                </a:solidFill>
                <a:latin typeface="Century Gothic" pitchFamily="34" charset="0"/>
              </a:rPr>
              <a:t>países</a:t>
            </a:r>
            <a:r>
              <a:rPr lang="en-US" sz="3200" b="1" dirty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3200" b="1" dirty="0" smtClean="0">
                <a:solidFill>
                  <a:srgbClr val="77933C"/>
                </a:solidFill>
                <a:latin typeface="Century Gothic" pitchFamily="34" charset="0"/>
              </a:rPr>
              <a:t>en </a:t>
            </a:r>
            <a:r>
              <a:rPr lang="en-US" sz="3200" b="1" dirty="0" err="1">
                <a:solidFill>
                  <a:srgbClr val="77933C"/>
                </a:solidFill>
                <a:latin typeface="Century Gothic" pitchFamily="34" charset="0"/>
              </a:rPr>
              <a:t>desarrollo</a:t>
            </a:r>
            <a:endParaRPr lang="en-US" sz="32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pic>
        <p:nvPicPr>
          <p:cNvPr id="8194" name="Picture 2" descr="C:\Users\USER\Desktop\Ana\MOOC\BENCH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73949" y="2733445"/>
            <a:ext cx="3378114" cy="230190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019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6603"/>
            <a:ext cx="1908175" cy="67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908175" y="1029880"/>
            <a:ext cx="755967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Ejemplo de Acreditación de posgrado</a:t>
            </a:r>
            <a:endParaRPr lang="es-ES" sz="32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51203" name="17 CuadroTexto"/>
          <p:cNvSpPr txBox="1">
            <a:spLocks noChangeArrowheads="1"/>
          </p:cNvSpPr>
          <p:nvPr/>
        </p:nvSpPr>
        <p:spPr bwMode="auto">
          <a:xfrm>
            <a:off x="71438" y="1628775"/>
            <a:ext cx="496479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El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contenido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será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completamente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a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través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de MOOCs.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experiencia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educativa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será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similar 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en rigor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académico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a  </a:t>
            </a:r>
          </a:p>
          <a:p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 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  la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presencial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en 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el campus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El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título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será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equiparable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a un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título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modalidad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Century Gothic" pitchFamily="34" charset="0"/>
              </a:rPr>
              <a:t>presencial</a:t>
            </a:r>
            <a:r>
              <a:rPr lang="en-US" sz="2200" b="1" dirty="0" smtClean="0">
                <a:solidFill>
                  <a:srgbClr val="0070C0"/>
                </a:solidFill>
                <a:latin typeface="Century Gothic" pitchFamily="34" charset="0"/>
              </a:rPr>
              <a:t> de la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Maestría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200" b="1" dirty="0" err="1">
                <a:solidFill>
                  <a:srgbClr val="0070C0"/>
                </a:solidFill>
                <a:latin typeface="Century Gothic" pitchFamily="34" charset="0"/>
              </a:rPr>
              <a:t>Ciencias</a:t>
            </a:r>
            <a:r>
              <a:rPr lang="en-US" sz="22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51204" name="Picture 2" descr="Udacit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694" y="2113803"/>
            <a:ext cx="1871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Georgia Tech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916113"/>
            <a:ext cx="20923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 descr="http://www.educationnews.org/wp-content/uploads/2013/08/G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02844"/>
            <a:ext cx="4572000" cy="26703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0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80038"/>
            <a:ext cx="914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580113" y="5301208"/>
            <a:ext cx="37432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Costo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80%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menor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respecto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 la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modalidad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presencial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en el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28527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s://www.edx.org/sites/default/files/about_us_banner_2_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5000625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4550"/>
            <a:ext cx="171625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355850" y="935038"/>
            <a:ext cx="3095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XSeries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pic>
        <p:nvPicPr>
          <p:cNvPr id="53250" name="Picture 2" descr="http://image.slidesharecdn.com/certificatedashamir-hoxhaedxberkeleyxcs-188-1xartificial-intelligence-130202125817-phpapp02/95/slide-1-638.jpg?13598317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556792"/>
            <a:ext cx="5400600" cy="381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9" name="17 CuadroTexto"/>
          <p:cNvSpPr txBox="1">
            <a:spLocks noChangeArrowheads="1"/>
          </p:cNvSpPr>
          <p:nvPr/>
        </p:nvSpPr>
        <p:spPr bwMode="auto">
          <a:xfrm>
            <a:off x="4787900" y="2462213"/>
            <a:ext cx="424815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Series X o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especialidades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X.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Grupos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MOOCs 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relacionados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formando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una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secuencia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especializa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100" b="1" dirty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21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Se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adquiere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un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nivel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capcidades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y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conocimientos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enriquecen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la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carrera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profesional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100" b="1" dirty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21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Representan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un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nuevo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enfoque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del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uso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de</a:t>
            </a:r>
            <a:r>
              <a:rPr lang="en-US" sz="2100" b="1" i="1" dirty="0" err="1" smtClean="0">
                <a:solidFill>
                  <a:srgbClr val="0070C0"/>
                </a:solidFill>
                <a:latin typeface="Century Gothic" pitchFamily="34" charset="0"/>
              </a:rPr>
              <a:t>MOOCs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a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través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una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oferta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educative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integrada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más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amplia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un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curso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individual.</a:t>
            </a:r>
          </a:p>
        </p:txBody>
      </p:sp>
      <p:pic>
        <p:nvPicPr>
          <p:cNvPr id="52230" name="Picture 6" descr="http://lh3.ggpht.com/-xJIwakAilLA/T6H0p4oG1CI/AAAAAAAAA38/6ZHC_X6-qag/Presentation1%25255B13%25255D.jpg?imgmax=8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15888"/>
            <a:ext cx="42862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1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4" descr="https://encrypted-tbn2.gstatic.com/images?q=tbn:ANd9GcS6QC_CFvpdlMiGCnKvqWdYr8-06aA2q5kzqNNPhmSzVB6m4a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213"/>
            <a:ext cx="45720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50106"/>
            <a:ext cx="1906588" cy="145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051050" y="1017428"/>
            <a:ext cx="6913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Trayectorias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de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Aprendizaje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53252" name="17 CuadroTexto"/>
          <p:cNvSpPr txBox="1">
            <a:spLocks noChangeArrowheads="1"/>
          </p:cNvSpPr>
          <p:nvPr/>
        </p:nvSpPr>
        <p:spPr bwMode="auto">
          <a:xfrm>
            <a:off x="179388" y="2205038"/>
            <a:ext cx="424815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Learning Paths 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son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rutas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educativas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que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al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recorrerlas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se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adquieren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concomientos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especializados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endParaRPr lang="en-US" sz="21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Meticulosamente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preparadas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por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expertos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Century Gothic" pitchFamily="34" charset="0"/>
              </a:rPr>
              <a:t>renombrados</a:t>
            </a:r>
            <a:r>
              <a:rPr lang="en-US" sz="21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en el </a:t>
            </a:r>
            <a:r>
              <a:rPr lang="en-US" sz="2100" b="1" dirty="0" err="1" smtClean="0">
                <a:solidFill>
                  <a:srgbClr val="0070C0"/>
                </a:solidFill>
                <a:latin typeface="Century Gothic" pitchFamily="34" charset="0"/>
              </a:rPr>
              <a:t>tema</a:t>
            </a:r>
            <a:r>
              <a:rPr lang="en-US" sz="2100" b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2100" b="1" dirty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21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53253" name="AutoShape 2" descr="data:image/jpeg;base64,/9j/4AAQSkZJRgABAQAAAQABAAD/2wCEAAkGBxQTEhQUEhQSFBIUFxgYFRUVFBAVFRQUFRgXFhgXFRUZHCggGBolHBQUIzEhJSkrLi4uFx8zODMsNygtLisBCgoKDg0OGxAQGywkHyQsLCwsLywsLCwsLCwsLC0sLCwsLCwsLCwsLCwsLCwsLCwsLCwsLCwsLCw0LCwsLCwsLP/AABEIAOAA4QMBEQACEQEDEQH/xAAbAAEBAAIDAQAAAAAAAAAAAAAABgUHAQMEAv/EAEkQAAEDAQQFCQUEBgkEAwAAAAEAAgMRBAYSMQUhQVFhBxMiYnGBkaGxMkJScsEjQ8LRFDOCkrLSJDVTY3Ois+HwNIPi8RUWJf/EABoBAQEBAQEBAQAAAAAAAAAAAAAEBQMCAQb/xAAzEQABAwIEBAQEBgMBAAAAAAAAAQIDBBESISIxQUJRgQUTcbEyM+HwFGGRocHRIzTxUv/aAAwDAQACEQMRAD8A3igCAIAgCAIAgCAIAgCAIAgJS8OnMVY4j0cnOHvcG8OO3sztggtqcSyy3yQ77vadrSKU9LJrzt4O48dvr5mgtqaeopeClIpCgIAgCAIAgCAIAgCAIAgCAIAgCAIAgCAIAgCAIAgCAICTvDpzFWKI9HJzh73BvDjt7M7YILanEsst8kJ1Vk4QFTd7TtaRSnXk1528HceO31ingtqaVRS8FKVSFAQBAEAQBAEAQBAEAQBAEAQBAEAQBAEAQBAEAQBASd4tO4qxRHo5OcPe4N4cdvrbBBbU4lllvkhOKonCAIAgKm7unq0ilOvJjzt6rjv4qOeDmaVRS8HFMpCgIAgCAIAgCAIAgCAIAgCAIAgCAIAgCAIAgCAk7xadxViiPRye8e91W8OO31tggtqcSyy3yQm1WThAEAQBAEBU3d09lFKdeTHnb1XH6qOeDmaUxS8FKdRlIQBAEAQBAEAQBAEAQBAEAQBAEAQBAEAQElePT2KsUR6OT3jb1Wndx2+tsEFtTiWWW+SE1VVk4qgFUAqgFUAqgFUAqgKm7mn8opjwY8/wuPoVHPBzNKYpeDipUZSEAQBAEAQBAEAQBAEAQBAEAQBAEAQEleTT2KsUR6OT3jb1WndvO31tggtqcSyy30tJlWE4QAID2waJnf7MT+8Yf4qLmsrE3U9JG5eB6m3atB91o7Xt+i8fiY+p78l5y67VoHutPY9v1T8TGPJeeabQ07c4n9wxfw1XpJmLxPKxvTgeFwoaHUdx1HwXU8HCAICpu5p/KKY8GPP8Lj6FRTwczSmKXg4qlGUhAEAQBAEAQBAEAQBAEAQBAEAQEjeXT9axQno5PeNvVad28q2CC2pxLLLytJdWEx32SyvkdhjaXHhs4k5ALy5yNS6qemorlshT6OukBrmdU/C3UO92Z7qKN9UvKUNp/wD0Z6GzRQtJa1kbRm7UPFx+qnVznrnmd0a1piLdfawxanWhjjujDpPNgI812bSTO2b/AAcHVcLd3fyYmXlPsYOptodxbGwfxPC6p4fKvQ4r4jEnVewi5ULGTrZaW8SyMj/K8ovh8qcU++wTxGJev6GUsV+bDJqE7Wn+8D4/NwA81ydRzN5f0zOzayF3N+uRmnRxTNBIjkYcj0XDuK4IrmL0O9muTqYTSF02O1wuLD8LqlvjmPNUMqlT4szi6BOUlrdYnxOwyNLTs3HsO1Wse16XQmc1WrZTzL0eSqu3eClIpjqyY8+TXH0Kjng5mlMUvK4rFEVBAEAQBAEAQBAEAQBAEAQBASF5bwVrFCdWT3jbva07t5V0EFtTiWWXlaS9VYTGY0HoN05xGrYhm7a7g381wmnRmXE6xxK/0LJrYbLET0I4263OJA73E5lZ93yO6qV6Y29EIO8HKUdbLGzV/ayA+LI/q7wWjD4fxkXsn9mfNX8I07r/AEQGktITWh2KeR8h2YiSB8rcm9wWgxjGJZqWM573vW7lueTAvdzxYYEuLDAlxYYEuLHpsFtlgdihkfG7exxFe0ZO715exr0s5LntjnMW7VsXl3+Up4o22NxD+1jFHDi5mR/Zp2FZ83h6LnGvZS+GvVMpE7p/X36GwGPgtcVQWSxOyI16/Vrh3ELNVHxO6KaSKyRuWaEVeHQr7NV4q+z7Xe9F/iAZt6wy271oQzpJkuS+5HLErM+HsYsGvYu5zKm7V4KUimOrJjzs6rju3FRTwczSmKblcVyiKggCAIAgCAIAgCAIAgCAj7zXhrWKE6snvG3e1p3byroKfmcSyy8rSWqrCYzV3NDGd2J1RE06+sfhH1KnnmwJZNzrFHiW67FZprS0Vjhxv1AamMbSrjsa0f8AAFFFE6V1kKZZWxNupp68WnprY/FKaMB6EY9hn8zusfIaltQwsiSzf1MaaZ8q3d+hiMC7XOVhgS4sMCXFhgS4sMCXFhgS4sMCXFhgS4sZPQOmprJJjhdqPtsPsPHWG/jmFylibKlnHSKV0S3abiu/pyK2RY2aiNUkZpiYTsO8HXQ7fELEmhdE6ym1FM2Vt0Iu9ehP0J3OxA/obj02jX+jucc2/wB2Ts2E6tyvp5vNTC74vf6kc8flLiT4fb6GPDq8QfNdrHkqrs3hpSKY6smPOzquO7cVHPT8zSmKblcWChKggCAIAgCAIAgCAICPvPeGtYoTqye8bd7WndvKup6fmcSzTcrSVVhKerRlidNI2Nu3M/C0Zn/nBeJHoxt1PTGq5bGwppIrLASejFE3v/3cT4krMRHSv/NS9VbG2/BDTl4NLSWqYyP1DJjNjG7hx3nae5bUMTYm4UMeWRZHYlMbgXW5zsMCXFhgS4sMCXFhgS4sMCXFhgS4sMCXFhgS4sMCXFj3aF0lJZpWyxnWNRbse3a13D0zXOWNsjcLj3G90bsSG5rDa4rXAHAB0crSHNdQ56nMcN+YWI9ron24obDXNkZfgpq23WF1itJsziTE/pWd5+A+4TvGX/sLWjkSZmNN+JmOasL8C7Lt/R3oeypuzeLDSKY9HJjzs3Ncd247PSOenvqaUwzW0uLFQlYQBAEAQBAEAQEdei8VawwnVk94272tPqVdT0/M4kmm5WkmrSYVQF1cvR+CLnSOlJlwYMvE1Pgs6qku7D0LYGWbfqTHKLpjnJRAw9CLW/rSHZ+yD4k7lVRRYW413X2JauTEuFOBHYFcSWGBBYYEFhgQWGBBYYEFhgQWGBBYYEFhgQWGBBYYEFiq5P8AS/Mzc04/ZzGnBsmTT3+z+7uUdZFjZiTdPYqpZMLsK7KVHKLoT9JsjnMH20H2kZGfR9po7QMt4ao6OXy5M9lyUoq4vMjy3TNCB0XbOdja7bk75hn+fetN7cK2IY3423PUvJ0Kq7F48NIpj0cmPPu7muO7cdnZlHUU99TSmGa2lxZqArCAIAgCAICNvTeOtYYTqye8bd7Wn1Kup6fmcSTTcrSSqriUVXwHdY4DJIxgze4N7KnNfHOwtVT01LrY2ZpC0ts8D3gCkbOiOwUa3xoFkMasj0TqaDlRjb9DTcpLiXONXOJJO8nWSt1MkshkrnmpmLBdK0ygOEeFpyMhw17s/JcH1UbVtf8AQ7Np3u4HpmuPamioEbuDX6/8wAXhKyNep9WlehgrVYnxuwyNcxw2OFO8bxxVDXo5LopxVqtWynTgXo+WM5YLo2mUBwYGNORkOGv7Os+SnfVRtW1/0Ozad7uB2Wm5VqYKhrH/ACPBPg6lV8bVxLxsfVpnoYGSAtJa4FrhqIIIIO4g5KlFvmhwVLGTsd2rTKwSRx4mOrQ44xWhIyLq5gri6ojatlU6Nge5Loh8QXfnfK6JsZL2Ux620bXWKurRfVnYjcSrkoSFyrhsZCa5FqaKhrHcGv1+YAXNKyNVPa0r0MJZ7BI9/NsY50lSMNNYpqNa5U4ru57WpiVcjijFVbIhnP8A6PaqVpHX4cev0p5qf8ZHfidvwrzB2qxvieWva5j27DqI3EHb2hUNcjkumaHFWq1bKbc0Fbufs8cm1zel8w6LvMFYsrMD1aasbsTUU1FaLL+i2+0WfJhdijGyhGNoH7LqfsrZY7zImv4mPh8uZzOHA91V5OwqvoKq695MNIpj0MmPPu9Vx+Hjs7MoqinvqaVQzW0uLVQFYQBAEBGXqvJWsMJ1ZPePNrT6lXU9PzOJJpuVpI1VxKKoBVAZ65UGK0g/A1zu/U38SmqnWj9TvTpd5meUO0Us7WD7x4r8rRi9cK4UTbvv0Q61K6bE9cbRrZbRieKtiGKhyLiaNr5nuCpq5FayycThTsxOuvAr72XljsMQe9rnuecLGNIBcaVJJOQG/XmFDTwOmdZCmedsLbqYu7V9zaZWxyWZ8JfXC7nGvFQCaO1NI1A7Cu09H5bcSOvY5w1SyLZW2O/lHsodYnyD24S17TwxAOaeBaT3gbl5onWlROCn2rb/AI1dxQw3J5opspNocKtbTmwfjIDi49gIpxPBd6yVW6E7nOlYjtalLem9MNhY0y4nPfXAxlMRpmTXUAKjXxUkFO6ZbNO89QyFLuOq7F7GWwlvNyRPAxBr8NHN6pG0VGogZr1PTOiS97ofIahJOCoYrlOsIELbSBrjc1snWjecI7w4tp2ldqF64sHX3OVY2zcfTf0M7c3/AKOHsd/G5T1PzVKIPloY3T97LNYJTHzb3zSnnHtjDa1IDQXknOjQABXUF0hppJkvfJMszjLUxwuw2zXPIzOgNNMtUXOMa9tDRzHgBzSN9CRShGsLjNEsTsKneKVJG3Q8WndI2bR4faHtOOZwBDAC+RwFABU0AAFSfrRe4mSTqjE2T9jnLJHAivXifN172x2wlojkieBiAeBRzcqtIOyozpntX2emdFmq3EFQkvBUMdyo2YCzCce3C9tetG84S3xLT3cV0oXf5MHU51qWZj6H3yb2msUrPhcHDsePzafFfa5upFPVK67VQmOVqHm7XZpx7zKH/tOqfKSncqfD1xRub95/8I/EEwyNf95Hlqup9FUAqgKq695MFIpj0MmPPudV3V47OzKOop76m7lMM1tLi3WeWBARd67y1rDAeD3jza0+pV9PT8ziSablaR9VcSCqAVQCqAreT1vTmO5rR4l38qirVyRCql3U45RX1fC3c158S0fRKJMlUVW6E1oywyzP5uLEC4ayHFoDd7iMhrVUj2sTE4nY1zlshSWfk2iOEzzTyFusDEcIP7Vd3BSLXuT4URDulCxc3KqmdsOhbLZpGkUErqhhe+riaGoY0nOlchlVTvmlkRb7HdscbF/M67//ANX2n5PxBfaT5zfU81XyXeh18nUdNH2fiCT+8R9AvVYt5nHykT/C0h+UD7TSgB1iOJtBs2u9XeSuo8oL9VIqpMVQl+CHRZZ3xuD43FrhWhGesUPkV0c1HJZT6iqi3Q+NIWq0zMdHJapXRvzYQylK1Ay4BGMjYt0alzy9XvRUVy2Nl3KZhsUArWjSK76OcsqqW8rjRp0tGiGuL2Nrpe0V2MZTh9nEPqVqU3+u3v7qZs3+y70/oseTn2Z+1no5RVu6FtLsphuV1tZbC05EyVHfEu3h2TXr6fyT+IJdzE9f4ObjD+lt+V/ovtX8s90/xmf5UP6tn7Y/9Vilofnp39jrXfIXt7mG5Mn9MjfC0+Bb/MVRXJpv+Zzo19j55aIvsLO7aJHN/ebX8AXzw1dbk/I8eJJoRfzJuyyVYw72g+ICsVMzk1btRTtqvh9FUAqgKq6t5cFIpj0MmPPucHdXjs7MoqinvqbuUwzW0uLjGN48Qs+xbcjL2XZpWaAcXsHm5o9Qr6eo5XEk0PM0jaq4kCAIAgLHk6drnHCP8ahrdm9yql4nxygs+0iPUd5H/dfaL4VFTuh7OT2EBkrveLg3uAr+IrxWrmiHqmTJVMVyo6RtDZLPBFI+JkocXOaS0uLaasQ10ANabarpQxsVHOcl1Q41r3orWNW1zG3F0CP0tkoD3GPE5z3EnWWloG6pxZdq7Vc3+JW9TxTQJ5iO6Fpf/wDq+0/J+IKCk+c31K6r5LvQ83JraA6wxN2s1Hv6Q/i8l7rW2mVep5o1vEiGA5QdFPbbI7SGkxPj5tzgNTHtJIxbgRQDiFRRyIsas43ucKmNUlR/C1j4uvocWiXpg800HERUa8gAd+3uXqol8tuW59hjxrnse6+ei7NY7MZQH4y5rWDGdZJqdR6oce5c6aWSWTDwPVQ2OJmIo7mOrYoDSlWk03Vc4qWp+apRTreNFNc3nH/69p+Rn8ES06f/AF29/wCTNl/2Xen9FhyeDozdrPRyjrd0LqXZTD8rH6+wdsnrEuvh/wAL+38k9f8AGzv/AAfVyR/Sm/K70X2q+We6f4zOcqH9Wz9sf+qxTUPz07+x0rvkL29zC8mzfta/3H1YqK34e5zpN+x98szv6NAP76vgx/5rz4b8xfQ8+JfLT1JHR36qP5W+iud8Sk8fwoeheT2EAQFJda7hmIklBEIyGRkP8vFS1FRg0t39iiGHFmuxdf8Ax8X9nH+4z8lnY3dSzC3oeleT0RV7bs5zQDjJGPNzR6hX01RyP7Ek0PM0i8SvIxVD6KoCo5Pp6Tvb8UZ8WuH0JUdY3Qi/mUUy6lQyt/4Ktifuc5v7wB/CVyo3Zqh0qUyRTD3X0wLO9wfXm30rTWWkZGm0a9fcu9RF5iZbocoZMC57FbPpaxSN+0msrmtNaSPi6J3lrsjrUKRStXJFKlkicmaoT1sv9Zo5YoLKA9pkaJHsaebjYSMRaAOkabRq7clQ2ikc1Xv6ZdSZ1ZGjkYzM77zXksM0E1ndaWsc9hbUslOEnWCejlkvkNPMx6Pw7HuaeJzVYriXuPpvmWsc3pMLQ2Roz6O7iK+fFWVUOPLjwJaWXC1FQ2JZ7xWV+rno2k+69wY7wdSvcst0EicDQSZi8Tr0heixwNq+0Ravda5r3HsY2pX1lPK9cmqfHzxsTNyGrtPaXfpOdrsLmWWL2GnM7yd7jQZagPPWhiSnZbdymVJItS++zUL3Q15LLZ7NE2aUMIqKFrzrLnHYNyz5aeR8iq1DRZNGxiYlsQuk7fHPpO0SwuD43MbRwBFaNiadRFcwVoRscyBrXb/9M9z2vqHObtb+isulpaGzsmMzwwHCdYcdQBrkDvUlTE+RUwoWwyNYi4lMDf8A07Z7VPYv0eQSYHPxUDhTEY6Zgbj4LtRwvja/GlvtSWrlZI9mFb/aGQuvaWRWgPkOFuFwrQnWRwXmoarmWQ7wuRrrqdvKBeqyT2KWKKZr5CWUaGyAnDI0nWRTIFeKSnlZKjnJl9D5V1Ebolai5/U9vJpB0HP6kbR4VP0XiuXNE9TrRplf0MNy1WnXZo/8R5H7jW/iXbw1vxL6E3ibsmt9TA2YUY0bmgeAVS5qeGpZEQ7ar4ehVAUt1btmYiWUEQjIZGQ/y8dqkqKjBpbv7FEMOLNdjYbWgAAAADUAMgBsCzC45QBAEBEXuux7U0DeMkY83NHqFfTVPI/sRzwczSKqryQVQGSu5bOatMTzliwnsf0TXsrXuXKduKNUOkTsL0U2NeWyc5Z3gZtGIdrdfpUd6zIH4ZEUvlbiYprii1TPOqaysf7bWu7QD6r6jlTY+K1F3Q5hszWey1rewAeiK5V3CNRNkPssG4eS+XPoDUB8yQhwo4Bw3EAjwKIqofFRF3OgaNiH3bP3Wr1jd1PPlt6HpDV5PYLUADBuS4OcKA+ebG4eSXFj6ogPnmxuHgEuLGw7pWTm7M2ubyXnsOpv+UBZdS/FIv5ZF0DbMNV8o1r5/STmDW2MMi8Kud4F7h3LWom4IL9czJrHY57dMj6qvp1FUBT3Tu0ZiJZQRCMhtkP8vqpKiowaW7+xRDDizXY2I1oAAAAA1ADIDgswvOUAQBAEAQEPe+6+c8DeMkY83MHqFoU1TyP7KRzwczSIqryMVQG27taR5+zseTVwGF/zt1GvbqPesWePA9UNSJ+NqKRendH8zM5tOiekz5Ts7tY7loQyY23I5GYXWMfRdTwKIBRAKIBRAKIBRAKIBRAKIBRAKID2aJsBmlazYTVx3NGZ+naQucj8DVU9MbidYvNN6RbZbPJM6mGNlQMqnJrR2kgd6zY2LI9GpxLZHpGxXLwND6JDpJXyvNXEkk73vJJPmfFfoH2aiNQwYbuer1MzVcioqbpXZMxEswIhHstyMn/j6qSpqcGlu/sUww4tTtjYrWgCg1AZAZALLLzlAEAQBAEAQBAQ18Lre1PZ28ZIwPFzB6haFNU8j+ykc8HM0h6rQIijuRpnmZsDzSOWg4Nf7p7Dke7cpaqHG26boUU8mF1l2Uubw6L5+PV+sbrZx3t7/oFnwy4HfkWSsxIQBYRqOojMHMFadyE4ogFEAogFEAogFEAogFEAogFEBzhQF3dnRXMx4nD7R+s9UbG/n/ss2eXGtk2Qtijwpnua+5WLw85I2yRGrYyDJT3pTk3jhB8TwWh4fBhb5i8dvQzfEJ8S+W3uYGxQYGBu3M9p/wCeSqct1OcbcLbFjdG7BmpLMKQj2WnOTj8nqoqmpwaW7+xbBDi1O2NjNbQUGoDIblll5ygCAIAgCAIAgCAICFvldT2p7O3jJGPN7Bv3haFNU8j+ykU8HM0g8S0SI2Vci8fPNEMp+2YOiT940bfmG3fnvplVVPgXE3b2NCnmxJhXc9V49Bc5WSIdP3m/HxHW9V5gnw6XbHuWK+aEgWq4kOKIBRAKIBRAKIBRAKIBRAKICsu3oHCRLKOlmxp2dZ3HcNnpFPPfS0piitqU6r/XsbY4sLCDaZAcAzwDIyO4DYNp7ClJTLK667J92PNXUpC2ybrsah0ZASTI+pJJIJ1kk5uJ2lbT1yshkQtVVxKbAuddYzUmnFIc2tP3nE9T17M86pqcGlu/saUEGLU7b3NkNFNQ1ALLNA5QBAEAQBAEAQBAEAQBAQd9Lp+1PZ2685IwM972DfvHeOOhS1XI/spFUU/M3uQcM5aQ5pLXNNWkaiCMiCtFURUspCjrZobPune1toAjlIZPs2Nk4t3O6vhwyailWPU3b2NKCoR+S7mR0xoFk3Sb0JN+x3zD6+q5xTqzJc0Oj4kdnxJC22CSI0kaRuObT2FXMka/Ykc1W7nmovZ5FEAogFEAogFEB32SxvlOGNpcdu4dpyC8OejUup6a1XbFdoa77YqOfR8mz4W9g2niopZ1dkmxVHEjc13PFfO+UVibhFJLQR0Y66m1ydJTIcMz5j1TUrplvsn3sc6mqbCnVTTzjJaJHTTuLnONST73ADY0bgtpEbG3C0xkR0jsby+uZdTnqTTikI1sYdXOcSPg9ezPPqanBpbv7fU0qeDFqdt7mygKahkss0TlAEAQBAEAQBAEAQBAEAQBAQN9ro+1aLM3XnJGBnvewb9425jjo0tVyP7KQVNPzs7oa/D9y0SC5ZXdv4+OjLSDIzISD9Y0db4x59qhmokdmzJf2LIqtW5PzL+xW6G0srG5krDmNRpwc06weBCznMfGuaWL2va9MszwWy7MTtbCYzw1t8D+a6tqXJvmeHQNXYxU915R7JY4dpafA6vNd0qmLuclgdwPI7QNoH3Z7nM/Ne/Pj6nnyn9A3QNoP3Z73M/NPPj6jyn9D1Q3XmPtFjR2knwA+q8LVMTY9JA4ytkuvE3W8ued3st8Br81xdUuXbI6Ngam5kbTaYbNHie6OKMbSQ0dg3nguKNdIuWanRzmsS65Ia5vPymF1Y7CCK6uecOkf8Nhy7XeG1aUHh9tUv6GbP4hfTF+pDR2UucXykucTU1JJJO1xOZWhislmkKMVVu7Mv7lXS57DPOKQ5sYfvNxPU9ezPPqqnBpbv7fU0aenxanbe/0NlgUWUaRygCAIAgCAIAgCAIAgCAIAgCAIDX9+Ln1xWizN15yxAZ73sG/eNuY156NLVcj+ymfU03OzuhrvEtMz7nZBaHMcHMc5jhk5pLSO8LyrUVLKfUVUW6FNo6/9qj1PwTN64wu/fb9QVK+iidtkUsrJG75/f3wM9ZuU2L72CZp6hjkA8S0+SnXw93K5PY7pXt4ovuZBnKLYdr5G/NDL9AVy/AzdP3Q6fjYev7KcP5R7AMpXnsil+oC+/gZun7ofPx0HX9lMdauVSzivNQzyHiGMae+pPkujfDpOKohzd4jHwRVJ7SXKRbJNUMccAO323jvdq/yqllBE34luTvrpXfCliVtRkmdjnlfI7e5xdTgK5DgFW1GsSzUsSORz1u9bn3GwNyFEVbnpERNi4uRdDnqT2hv2ObGH7zrOHwcNvZnBVVWHQzf2+pdTU2LU7b3NmgLKNM5QBAEAQBAEAQBAEAQBAEAQBAEAQBAa9v1c6uK0WZuvOWJoz3vYN+9u3Ma89GlquR/ZTOqqXnZ3T+jXOJadjOuc4kAqguMSC4qgGJBcYkAxILlxca5/O4Z7Q37LOOM/edZw+Dht7M4Kqqw6Gb+319i6mpsWt+3v9/ubOAWUahygCAIAgCAIAgCAIAgCAIAgCAIAgCAIAgNd38uZXFabK3XnLEB7W97Bv3t25jXnpUlXyP7KZ1VS87O6fyn39dbhy1LGZcVQXFUFxVLC4xJYXGJLC5d3EubzuG0Wlv2WccZ+83OcPg3Db2Z59XVYdDN+K9PqX0tLi1v24J1NogLJNUIAgCAIAgCAIAgCAIAgCAIAgCAIAgCAIAgCA11f65VcVpsrelrMsTR7W97B8W9u3Ma89Kkq7aH9lM2rpL62d0/o1niWqZdznEguMSC4xILl9cK5fO4bRaW/ZZxxkfrNznj4Nw29medV1eHQzfipo0lLi1v24IbSWSaoQBAEAQBAEAQBAEAQBAEAQBAEAQBAEAQBAEAQBAa45QLk4sVpsrelrMsTR7W97B8W8bcxrz06Srtof2UzKukvrZ3Q1hiWqZVznEgubBuBcnnMNptTfs84oj7+57x8O4bezPNq6vDoZvxU0qSkxa37cENqLJNYIAgCAIAgCAIAgCAIAgCAIAgCAIAgCAIAgCAIAgCAIDW3KFcfFitNlb0s5Ymj2t72D4t425jXnp0dZbQ/spmVlHfXHvxQ8nJ9cfHhtNqb0M4onD29z3j4dw25nVn7rKy2hndTxR0d9b+yG1FkmsEAQBAEAQBAEAQBAEAQB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254" name="Picture 8" descr="https://encrypted-tbn1.gstatic.com/images?q=tbn:ANd9GcQyv0s7uJABl79KMKhnOanieCWegKEBjZuN2F8w37fUt1j0mN0WraLEEM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868863"/>
            <a:ext cx="273685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AutoShape 10" descr="data:image/jpeg;base64,/9j/4AAQSkZJRgABAQAAAQABAAD/2wCEAAkGBhQSEBUUEhQWEhUUFBcXFxcXFRcXHRUYGxgVFhcYFhgaHCYfFxkjGxgWHy8kJCcrLywsGCExNTEqQSYuLCkBCQoKDgwOGg8PGjUkHyQpMDI1KiwpKiwsLC81MywsKisvLS00LCwpKSksKSw0NCksLiksKjQ1LTQpKSwsKSksNf/AABEIAF8BCAMBIgACEQEDEQH/xAAcAAEAAgIDAQAAAAAAAAAAAAAABgcEBQIDCAH/xABHEAACAQMCAwYBBwcICwEAAAABAgMABBEFEgYhMQcTIkFRcWEUIzJCUoGRFRYzcqGxwTVTYoKDkrTRNkNUY3OTorKz0uEI/8QAGgEBAAMBAQEAAAAAAAAAAAAAAAMEBQIGAf/EAC0RAQACAgAEAwYHAQAAAAAAAAABAgMRBAUSMRMhcTJBUYGx0WFikaHB8PEi/9oADAMBAAIRAxEAPwC8aUpQKUpQKUri7gDJOAOpNBypWtl4ktl+lPEvu6j+NdP54WWcfKoMnl+lX/OueqvxS+Dk79M/pLcUrjHIGAKkEHoQcg+xrlXSIpSlApSlApSlApSlApSlApSlApSlApSlApSlApSlApSlApSlApSlArV8QcSwWUfeXDhR9VerOfRV86wuNOM4tPg3t45GyI4883PqfRR5mvPmta5NdzNNO29j+CjyVR5KKr5s0U8o7tfl/LbcTPVbyr9fT7pnxB2w3MxItx8mj8iMM5926L9341G4eKLoPv8AlE27OcmRj+IJwR8K0gNdkWSQAMkkAAdSTyArMve9p3MvZ8Pw2DDXprSNen1Wjquhy3enR3dvGHkdcyRjyIJDNGPPmM7fwz0qq5VJPi6+ef3YqwL7it7XbaxvgW6LG2DjMgGZTy/pkj+rUT1m+E7FzjvD1P2/1vj8fxqa9q/NR4fHliJ37MzuPjr3fs2nZ5xtJZXKIzE28jhXQnku4gB1+yQSM46jNeh68itJ4unPNetLLPdpnrsXPvgZq7gncaec5tjit4tEd3G91COFQ0siRAnALuqAn0BYjnWH+dVp/tVv/wA+P/2rI1TSIblO7uIkmT7LqGAPTIz0PPqKojsY0G3l1W+jlhjlSNXCLIiuFxMFGNwPPHKrDGXxZavDMSIpY5cddkivj32k1l1S3bbwTb2tsl7ZoLWaOZVJi+bBDBsEBcbWBA5jHU1Puy7X5L3SoJpjmQh1ZsY3lHZN3uQBn45oJXSuJkGQMjJ6D18+VfSaDC1jVPk8Rk7qWbBxshTe3nz25HKo9wf2nW2o3EkEKTI8Sbm7xAv1tpXG4nIJ8xUtDgjIII9Qc1TXZf8A6S6t+tP/AIgUFz0rFtdUhkYrHLHIy/SVXVivuAciskmg+0r4DTNB9pSlApSlApSlApSlApSlApSlArF1TUkt4XmlO1I1LMfgPIfE9B71lVWvbbeObaKBOjsXf4hMbQf6xz91cXt01mVjhcPj5a4/iqjiLiOS9uXnl+scKv2EGdqj4D9+TWurHGQcGu5XrJtuZ297iitKxWvaHKrB7L+EWcteuuVhDGFT/rJVBwfZT5+vtUc0Lh5WUT3WUgz4VBw1ww6rH6IPrP0HQZNS2XjMgBUwiKAFRBhUUdFUen767x9NZ3ZW4q2TNWceH5z9Y/vb1VpPdMzFmySxJPuTk/trqMtd+o8pXx03Ej2JyP31hu1cxG1qbzWGXpid5cRLjrIg/FgK9YCvLnBttuv7YetxF/3g/wAK9SVe4btLzHOpmbU38JK869l+uta6tfsttPdbu8G2BA7L89nLAsOXlXoqqK7Dv5Z1D9WT/wA9WmA7r/Vn4om+Swstlb27CSQSHdNIea5EY5YXJGM8i3M9BVv6JoUVrax20S4ijTaAeZOcli3qSSSfiTVRdrHDEum3aaxYeDDjv1A5Bjy3ED6kmdrfE5+tVp8IcVRahaJcQnk3J1zkxuPpI3xH7QQfOgqSTh6Cz4utY7ZBGjKH2jmAximB256Dwg/eamvbLw1bzabcXEkamaGId3J9ZcODj25nl8ajfEzbeMbItyBiTBPnlbhR+Lcqmna3Mq6Ld7iBmMKMnGSWXAHqTQY3Yr/IVr/b/wCInqv+DdBju+ItVjmL913k5dFcoJR3+NkhHMpzzjIzgZz0qwOxX+QrX+3/AMRPUQ7MGH5zasM8y0/L2uBn94oMjtP7MoLW1N9pym0mtSHPdsw3LkAkc/CwznI6gEHNbC2sIuItESWaNTdLHIiuORSZT1H9FiFJHTxfCpJ2q6isOj3ZY43wmMfFpPAAPXrn2BrV9h+jPBpEZkBUzO8wB8lbaEP3qob2YUEe/wDzvLD3FxH3apcxSYkbHiaM52g/qsGH4VsrzgKzvddkYwJ3dtEHuMchNcSkugceeEy59dy5qM8SXI0LiP5Vgi2u0ZnCjru/SAfESKr/ANbFWhwBpbxWYkm/T3TtczfB5fEE+ARNiY/o0EkVcDA5AV9pSgUpSgUpSgUpSgUpSgUpSgVBOJFS+lliQZktuRHUsreYHwYY+8VO6oeTixrXWp5gfCZpI39CpOP2EA/dUGa2tRPZqctxTeb2r7VY3Hr/AIxNQ7OrmR8QwSE56kbQPdmwKzpOBodLgFxqBFxIW2x26HwbsE5lbqyjGSBy981vtQ4+c/Xx7VX/ABdrjTuoJJCAn72/+AVUmaV7PQUpxOWY8T/mPfrvPz+zr1DX3ncu7AnAAwMKqjoiL0VR5AVhNemsAiuBlI+NV+nbW64pGtah2XcmTn1FdCLmuZbd8MVyArvtGlbJPVbcdkn7N7fdqlr8JM/3VY/wr0jVA9kMG7Uoj9kSH/oI/jV/Vd4b2Z9XmedW3mrH5f5lrtc0hriMItxPbc8loGRWIwRtJZGwOeeWDy61CtI7Ere1lMtveX0UhBBZZYckHmc/M8+fPnVjVqYeIka+e0UEukIlZvLmwXaPUgFSf1h91piMu40xJIDBL86jR92+/GXBGCWwAMnryA51CdB7GoLJy9reX0JONwWSHDAHIDL3OG++pRrevNBPbQpGJGuXdVy+zbsjaQk+E5GFI9yK6NI42t5ot8kkduylw6SSxgrslaAkHPNC64DdDkefKg1/HnZrDqZjdpHgnh+hLHjIGc4I88HmMEEGuluy6OaBo726uLx2UqJJGX5rPVoo8FVfHLcQxwTzGalq6lEZTEJEMoGTHvXeBy5lM5A5jy866hrtvlx38WY9xcd6mU2/S3DPhx556UGm4O4Bi00FYJrh4zn5uSRWQE4yyqEGG5ftNaeLshiW4muluJo7qS4lmWaPC7A5J7sodyuvM5z1+FTGPXbdlZlniKoqszCVCFVxlGYg4AYcwT18q+DX7fCnv4cOWC/Op4iq72C8/FheZx0HOgjU3ZybmRG1K7kvlibckPdxwxbvtOifTPufhUqu9QigC97JHEGYIm91Tc3kq5IyfgK6odet3KhJ4WLoZFAlQ7kHIuuDzUeo5VD+0HQLDVoYw97HEYVaZXSWJh3bEKzsC3NMgDdkDPnQOPdJi1DULG027mhc3UzfzcIG0If+I+0eyE1PgKjHDulWmnQhmuA73G0tcTypunIUBMMTgqFwFA6A+ecncSa9Bkos0RkDMmwSKW3qu8ptBLFgvPaBnHlQbClanRNbEqIkxijuTGGkgWQFk6Z8J8QHMdRyzXVq/EDxXUFvHEJGnWVsmTYEEQUkt4TyJZQPiaDd0rSaTxdDNaw3EjLbibO1ZXRSSGK4Uk4YEjII6gg+dZlxr9vGXV54laNS7qZEDKoxlmXOQOY5n1FBn0rW6frsdxai5hIZGj3jLAY8O7a+M7SPMdRWo03jRpIILiWKOCCdQ7O9woMKMrGNpAygYYqFGD1YUEppWoudfUyRx28lvK7TFHUzKGCKD3pRRks68sr8TnFd8nENsu/dcQjuyA+ZUGwk7QG5+EkggZ86DYUrEj1eFldlmjZYiVkYSKRGRzIcg4UjI5GtfoPEHyma5VTG8MLoiSRtu3kxiRwT08O5Ry+NBu6UpQK8z8cWhiv7lCMfPuw9mO8H8DXpioL2lcAxXid93iwTIMb2+i48lfHPOehHPn0PlDmp1R5NPlvExgyT1dpjSkY9QJUfDlWFLJkk+tbWXhK5RiNm8eTKRg+mN2D+yicKXB+qB7sP4VnTTUvYU4itqRO2mdq4BCetSBeDZvMoPvP+Vd6cESfbUfca+6lFbLWZ82hihrIaxJHLr++pBDwO/wDPY9l/zNbC34NI6zP/AHV/jmudSm8WkxqYZfYjFm+kz1SI/dkqOdXhVZdn9ksF4cZPeRlNxxk4IYdAPQ1ZtaPD+VHkOazvPv3aYWr3jxQs0UTTuB4UTbkt5Z3MABnrz6VF7bQ5oNStZB306fJ50lkZYFCNI8coJ27WOWV8/SxuHPrU1pU7KRTVNJe41WEvHIIILaUCRWCgyyNGCMq4cYRWHT61fH4SR70h4E+SxWaxRKQu0u8peQBc55COLJxzz586llKCuDod2bOCNEMM9stzLJMzKN9y8U8YKPnmHklL7jjAAzg8hysUdpJBBA6NZ6V3UcTbA3fTeLacMQG+ZQ8z9bPnkz+8s0ljaORQ6OpVlYZDA8iCK4WGmxwLtiQICcnHmeQyx6scADJ8gPSgh/5pi1OnmODvFh2LOIwu5mjhZIHYEgMEdnPwZg3lkY2h6HOxtWlt2TbeX15OG7v9KxlWADDHJxKCD/u88uVWFSgr3RtBngNiWgYtFb3c77dnK7nKtsc7uuGkXIyOnpXXY8MXEMUO2HL22lzbR4PFeT7S4HP6WUIJ6ePqasalBW9vw5LuEUkVwYGsba3RV7pfCgcTRSsWJiDHaTt+kMc+WKkOg8ODv7m4nhUSNdloSdpKxxwpbxspBOMqHI9N/QVJ6UEQ4Y0+YXTu0bxxN37mOYRu0M0kqlvk8ynLRSDexB6eDB6gYmvaa82ovJJaTTxJaGGLayKHkeTc+T3gIXCxjJHry5c51Sgre14but/dXolnWS0toS0XdhW27u/jdz4o1LEE7QN4A9MDjd6VdmC87qCUCWC52xSiJnhnmkG8W0ynxRupdyD0IQA9QLKpQR3iWOX8lyx20LtI9uYo4xtBUshQZywAx71q9R4LVNPkhtkfNxHbQMpb6ESsqOcM2BiNpCQD7VNqUEI4i4dcXEYs4TGO5vZA6bVUXTxJDCz8+XhL8wD5VrfzXeWzCC3mDslrbP3vdKI4BMjzqiK2CuAxLEsWJHWrJpQV/LpU3fyyG3kKflOORlUJ85BHb93AUG7xBZVjcg4x8cVv+DLaRUuGliaKSW7nkIbbzBbbGQVJBHdqnOpDSgUpSgVF+KkLyKvkoyPc+fvjlUorXatabtremQfbrXF43Cfh7RW+0JfTifKul9LI8qniaSoUZ9K+NpCsKhnFO2nXj6xXSBfk6ua6XUt/JGDiuxdLFfPDfbcXEorFpp9Kyl0qpKunCu1LCuoxobcZPbaN2+nbGDL1Ug/gc1NEbIB9awxZVlQrgAelSUr0qefL4kR+DnSlKkVilKUClKUClKUClKUClKUClKUClKUClKUClKUClKUC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256" name="Picture 12" descr="https://www.ruby-lang.org/images/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4786313"/>
            <a:ext cx="243363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16" descr="http://www.acm.org/education/images-1/acm-banner-learning-cen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26100"/>
            <a:ext cx="9144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97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5" y="1086914"/>
            <a:ext cx="4647915" cy="14787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5" y="2565670"/>
            <a:ext cx="4647915" cy="1607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26" y="4173013"/>
            <a:ext cx="4647914" cy="219841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48640" y="1503126"/>
            <a:ext cx="3962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/>
              <a:t>OERs</a:t>
            </a:r>
            <a:r>
              <a:rPr lang="es-ES" sz="4400" dirty="0" smtClean="0"/>
              <a:t> Emblemáticos</a:t>
            </a:r>
            <a:endParaRPr lang="es-MX" sz="4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8" y="2877874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7288" y="1285621"/>
            <a:ext cx="4783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TALENTO EMPRENDEDOR</a:t>
            </a:r>
            <a:endParaRPr lang="es-MX" sz="4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0" y="2834241"/>
            <a:ext cx="4324350" cy="33718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65" y="4598331"/>
            <a:ext cx="3052689" cy="16077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08" y="2008896"/>
            <a:ext cx="3882892" cy="22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84" y="908844"/>
            <a:ext cx="12588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16 CuadroTexto"/>
          <p:cNvSpPr txBox="1">
            <a:spLocks noChangeArrowheads="1"/>
          </p:cNvSpPr>
          <p:nvPr/>
        </p:nvSpPr>
        <p:spPr bwMode="auto">
          <a:xfrm>
            <a:off x="1908175" y="1439729"/>
            <a:ext cx="7559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La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revolución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3600" b="1" dirty="0" smtClean="0">
                <a:solidFill>
                  <a:srgbClr val="77933C"/>
                </a:solidFill>
                <a:latin typeface="Century Gothic" pitchFamily="34" charset="0"/>
              </a:rPr>
              <a:t>de los MOOCs </a:t>
            </a:r>
            <a:r>
              <a:rPr lang="en-US" sz="3600" b="1" dirty="0" err="1" smtClean="0">
                <a:solidFill>
                  <a:srgbClr val="77933C"/>
                </a:solidFill>
                <a:latin typeface="Century Gothic" pitchFamily="34" charset="0"/>
              </a:rPr>
              <a:t>llegó</a:t>
            </a:r>
            <a:r>
              <a:rPr lang="en-US" sz="3600" b="1" dirty="0" smtClean="0">
                <a:solidFill>
                  <a:srgbClr val="77933C"/>
                </a:solidFill>
                <a:latin typeface="Century Gothic" pitchFamily="34" charset="0"/>
              </a:rPr>
              <a:t> para </a:t>
            </a:r>
            <a:r>
              <a:rPr lang="en-US" sz="3600" b="1" dirty="0" err="1" smtClean="0">
                <a:solidFill>
                  <a:srgbClr val="77933C"/>
                </a:solidFill>
                <a:latin typeface="Century Gothic" pitchFamily="34" charset="0"/>
              </a:rPr>
              <a:t>permanecer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pic>
        <p:nvPicPr>
          <p:cNvPr id="12290" name="Picture 2" descr="C:\Users\USER\Desktop\Ana\MOOC\STEPHEN DOWNES MOOC THEORETICAL FOUNDER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9765" t="19736" r="19471" b="10895"/>
          <a:stretch/>
        </p:blipFill>
        <p:spPr bwMode="auto">
          <a:xfrm>
            <a:off x="467544" y="2708920"/>
            <a:ext cx="3602940" cy="2648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4278" name="2 CuadroTexto"/>
          <p:cNvSpPr txBox="1">
            <a:spLocks noChangeArrowheads="1"/>
          </p:cNvSpPr>
          <p:nvPr/>
        </p:nvSpPr>
        <p:spPr bwMode="auto">
          <a:xfrm>
            <a:off x="393700" y="5445125"/>
            <a:ext cx="3746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17375E"/>
                </a:solidFill>
                <a:latin typeface="Century Gothic" pitchFamily="34" charset="0"/>
              </a:rPr>
              <a:t>Stephen Downes, uno de los pioneros de esta revolución, creando el concepto de cMOOC, acompañado por Jesús Flores y Nina Flores</a:t>
            </a:r>
          </a:p>
          <a:p>
            <a:pPr algn="r"/>
            <a:r>
              <a:rPr lang="en-US" sz="1200">
                <a:solidFill>
                  <a:srgbClr val="17375E"/>
                </a:solidFill>
                <a:latin typeface="Century Gothic" pitchFamily="34" charset="0"/>
              </a:rPr>
              <a:t>Octubre 2010</a:t>
            </a:r>
            <a:r>
              <a:rPr lang="en-US">
                <a:latin typeface="Calibri" pitchFamily="34" charset="0"/>
              </a:rPr>
              <a:t>.</a:t>
            </a:r>
            <a:endParaRPr lang="es-MX">
              <a:latin typeface="Calibri" pitchFamily="34" charset="0"/>
            </a:endParaRPr>
          </a:p>
        </p:txBody>
      </p:sp>
      <p:sp>
        <p:nvSpPr>
          <p:cNvPr id="54279" name="10 CuadroTexto"/>
          <p:cNvSpPr txBox="1">
            <a:spLocks noChangeArrowheads="1"/>
          </p:cNvSpPr>
          <p:nvPr/>
        </p:nvSpPr>
        <p:spPr bwMode="auto">
          <a:xfrm>
            <a:off x="4284663" y="2133600"/>
            <a:ext cx="483235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>
              <a:solidFill>
                <a:srgbClr val="0070C0"/>
              </a:solidFill>
              <a:latin typeface="Century Gothic" pitchFamily="34" charset="0"/>
            </a:endParaRPr>
          </a:p>
          <a:p>
            <a:endParaRPr lang="en-US" sz="2000" b="1" i="1" dirty="0" smtClean="0">
              <a:solidFill>
                <a:srgbClr val="10253F"/>
              </a:solidFill>
              <a:latin typeface="Century Gothic" pitchFamily="34" charset="0"/>
            </a:endParaRPr>
          </a:p>
          <a:p>
            <a:r>
              <a:rPr lang="en-US" sz="2000" b="1" i="1" dirty="0" smtClean="0">
                <a:solidFill>
                  <a:srgbClr val="10253F"/>
                </a:solidFill>
                <a:latin typeface="Century Gothic" pitchFamily="34" charset="0"/>
              </a:rPr>
              <a:t>Para </a:t>
            </a:r>
            <a:r>
              <a:rPr lang="en-US" sz="2000" b="1" i="1" dirty="0" err="1" smtClean="0">
                <a:solidFill>
                  <a:srgbClr val="10253F"/>
                </a:solidFill>
                <a:latin typeface="Century Gothic" pitchFamily="34" charset="0"/>
              </a:rPr>
              <a:t>finalizar</a:t>
            </a:r>
            <a:r>
              <a:rPr lang="en-US" sz="2000" b="1" i="1" dirty="0" smtClean="0">
                <a:solidFill>
                  <a:srgbClr val="10253F"/>
                </a:solidFill>
                <a:latin typeface="Century Gothic" pitchFamily="34" charset="0"/>
              </a:rPr>
              <a:t> un </a:t>
            </a:r>
            <a:r>
              <a:rPr lang="en-US" sz="2000" b="1" i="1" dirty="0" err="1">
                <a:solidFill>
                  <a:srgbClr val="10253F"/>
                </a:solidFill>
                <a:latin typeface="Century Gothic" pitchFamily="34" charset="0"/>
              </a:rPr>
              <a:t>p</a:t>
            </a:r>
            <a:r>
              <a:rPr lang="en-US" sz="2000" b="1" i="1" dirty="0" err="1" smtClean="0">
                <a:solidFill>
                  <a:srgbClr val="10253F"/>
                </a:solidFill>
                <a:latin typeface="Century Gothic" pitchFamily="34" charset="0"/>
              </a:rPr>
              <a:t>ronóstico</a:t>
            </a:r>
            <a:r>
              <a:rPr lang="en-US" sz="2000" b="1" i="1" dirty="0" smtClean="0">
                <a:solidFill>
                  <a:srgbClr val="10253F"/>
                </a:solidFill>
                <a:latin typeface="Century Gothic" pitchFamily="34" charset="0"/>
              </a:rPr>
              <a:t> con </a:t>
            </a:r>
            <a:r>
              <a:rPr lang="en-US" sz="2000" b="1" i="1" dirty="0" err="1" smtClean="0">
                <a:solidFill>
                  <a:srgbClr val="10253F"/>
                </a:solidFill>
                <a:latin typeface="Century Gothic" pitchFamily="34" charset="0"/>
              </a:rPr>
              <a:t>mucha</a:t>
            </a:r>
            <a:r>
              <a:rPr lang="en-US" sz="2000" b="1" i="1" dirty="0" smtClean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10253F"/>
                </a:solidFill>
                <a:latin typeface="Century Gothic" pitchFamily="34" charset="0"/>
              </a:rPr>
              <a:t>probabilidad</a:t>
            </a:r>
            <a:r>
              <a:rPr lang="en-US" sz="2000" b="1" i="1" dirty="0" smtClean="0">
                <a:solidFill>
                  <a:srgbClr val="10253F"/>
                </a:solidFill>
                <a:latin typeface="Century Gothic" pitchFamily="34" charset="0"/>
              </a:rPr>
              <a:t> de </a:t>
            </a:r>
            <a:r>
              <a:rPr lang="en-US" sz="2000" b="1" i="1" dirty="0" err="1" smtClean="0">
                <a:solidFill>
                  <a:srgbClr val="10253F"/>
                </a:solidFill>
                <a:latin typeface="Century Gothic" pitchFamily="34" charset="0"/>
              </a:rPr>
              <a:t>materializarse</a:t>
            </a:r>
            <a:r>
              <a:rPr lang="en-US" sz="2000" b="1" i="1" dirty="0" smtClean="0">
                <a:solidFill>
                  <a:srgbClr val="10253F"/>
                </a:solidFill>
                <a:latin typeface="Century Gothic" pitchFamily="34" charset="0"/>
              </a:rPr>
              <a:t>:</a:t>
            </a:r>
            <a:endParaRPr lang="en-US" sz="2000" b="1" i="1" dirty="0">
              <a:solidFill>
                <a:srgbClr val="10253F"/>
              </a:solidFill>
              <a:latin typeface="Century Gothic" pitchFamily="34" charset="0"/>
            </a:endParaRPr>
          </a:p>
          <a:p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La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revolución</a:t>
            </a: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 de los 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MOOCs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complementará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 y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enriquecerá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el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aprendizaje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en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nuestros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I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nstitutos</a:t>
            </a:r>
            <a:endParaRPr lang="en-US" sz="3200" b="1" dirty="0">
              <a:solidFill>
                <a:srgbClr val="10253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n 4" descr="portada.png"/>
          <p:cNvPicPr>
            <a:picLocks noChangeAspect="1"/>
          </p:cNvPicPr>
          <p:nvPr/>
        </p:nvPicPr>
        <p:blipFill>
          <a:blip r:embed="rId2" cstate="print"/>
          <a:srcRect t="26900" b="51050"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3 CuadroTexto"/>
          <p:cNvSpPr txBox="1">
            <a:spLocks noChangeArrowheads="1"/>
          </p:cNvSpPr>
          <p:nvPr/>
        </p:nvSpPr>
        <p:spPr bwMode="auto">
          <a:xfrm>
            <a:off x="1187450" y="1255713"/>
            <a:ext cx="684053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Century Gothic" pitchFamily="34" charset="0"/>
              </a:rPr>
              <a:t>Jesús</a:t>
            </a:r>
            <a:r>
              <a:rPr lang="en-US" sz="3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entury Gothic" pitchFamily="34" charset="0"/>
              </a:rPr>
              <a:t>Vicente Flores </a:t>
            </a:r>
            <a:r>
              <a:rPr lang="en-US" sz="3200" b="1" dirty="0" err="1">
                <a:solidFill>
                  <a:srgbClr val="0070C0"/>
                </a:solidFill>
                <a:latin typeface="Century Gothic" pitchFamily="34" charset="0"/>
              </a:rPr>
              <a:t>Morfín</a:t>
            </a:r>
            <a:r>
              <a:rPr lang="en-US" sz="3200" b="1" dirty="0">
                <a:solidFill>
                  <a:srgbClr val="0070C0"/>
                </a:solidFill>
                <a:latin typeface="Century Gothic" pitchFamily="34" charset="0"/>
              </a:rPr>
              <a:t>, Ph.D.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entury Gothic" pitchFamily="34" charset="0"/>
              </a:rPr>
              <a:t>Director </a:t>
            </a:r>
            <a:r>
              <a:rPr lang="en-US" sz="3200" b="1" dirty="0" smtClean="0">
                <a:solidFill>
                  <a:srgbClr val="0070C0"/>
                </a:solidFill>
                <a:latin typeface="Century Gothic" pitchFamily="34" charset="0"/>
              </a:rPr>
              <a:t>de </a:t>
            </a:r>
            <a:r>
              <a:rPr lang="en-US" sz="3200" b="1" dirty="0" err="1" smtClean="0">
                <a:solidFill>
                  <a:srgbClr val="0070C0"/>
                </a:solidFill>
                <a:latin typeface="Century Gothic" pitchFamily="34" charset="0"/>
              </a:rPr>
              <a:t>Vinculación</a:t>
            </a:r>
            <a:endParaRPr lang="en-US" sz="32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Century Gothic" pitchFamily="34" charset="0"/>
              </a:rPr>
              <a:t>5537271825</a:t>
            </a:r>
            <a:endParaRPr lang="en-US" sz="32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r>
              <a:rPr lang="es-MX" sz="3200" b="1" dirty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es-MX" sz="3200" b="1" dirty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s-MX" sz="3200" b="1" dirty="0" smtClean="0">
                <a:solidFill>
                  <a:srgbClr val="0070C0"/>
                </a:solidFill>
                <a:latin typeface="Century Gothic" pitchFamily="34" charset="0"/>
              </a:rPr>
              <a:t>vinculacion@dgest.gob.mx </a:t>
            </a:r>
          </a:p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Century Gothic" pitchFamily="34" charset="0"/>
              </a:rPr>
              <a:t>jfloresmorfin@gmail.com</a:t>
            </a:r>
            <a:endParaRPr lang="es-MX" sz="3200" b="1" dirty="0">
              <a:solidFill>
                <a:srgbClr val="0070C0"/>
              </a:solidFill>
              <a:latin typeface="Century Gothic" pitchFamily="34" charset="0"/>
            </a:endParaRPr>
          </a:p>
          <a:p>
            <a:pPr algn="ctr"/>
            <a:endParaRPr lang="en-US" sz="2200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8719"/>
            <a:ext cx="1833444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2120047" y="1049338"/>
            <a:ext cx="6702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 dirty="0">
                <a:solidFill>
                  <a:srgbClr val="77933C"/>
                </a:solidFill>
                <a:latin typeface="Century Gothic" pitchFamily="34" charset="0"/>
              </a:rPr>
              <a:t>2012, 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el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año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de los MOOCs!</a:t>
            </a:r>
          </a:p>
        </p:txBody>
      </p:sp>
      <p:grpSp>
        <p:nvGrpSpPr>
          <p:cNvPr id="15364" name="3 Grupo"/>
          <p:cNvGrpSpPr>
            <a:grpSpLocks/>
          </p:cNvGrpSpPr>
          <p:nvPr/>
        </p:nvGrpSpPr>
        <p:grpSpPr bwMode="auto">
          <a:xfrm>
            <a:off x="395288" y="2468563"/>
            <a:ext cx="3597275" cy="2808287"/>
            <a:chOff x="3203848" y="2253431"/>
            <a:chExt cx="4732856" cy="369584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3338513" y="2505074"/>
              <a:ext cx="4598191" cy="34442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pic>
          <p:nvPicPr>
            <p:cNvPr id="1536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3848" y="2253431"/>
              <a:ext cx="544423" cy="959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5" name="4 CuadroTexto"/>
          <p:cNvSpPr txBox="1">
            <a:spLocks noChangeArrowheads="1"/>
          </p:cNvSpPr>
          <p:nvPr/>
        </p:nvSpPr>
        <p:spPr bwMode="auto">
          <a:xfrm>
            <a:off x="4673600" y="1495425"/>
            <a:ext cx="44354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 i="1">
                <a:solidFill>
                  <a:srgbClr val="0070C0"/>
                </a:solidFill>
                <a:latin typeface="Century Gothic" pitchFamily="34" charset="0"/>
              </a:rPr>
              <a:t>Academic Partnerships, Canvas Network, Code Academy, Coursera, Edx, Harvard Medical School Open CourseWare, iTunes U, Miriada X, OCW, OLI, Udacity, Unx, Venture Lab</a:t>
            </a:r>
            <a:r>
              <a:rPr lang="en-US" sz="2700">
                <a:solidFill>
                  <a:srgbClr val="0070C0"/>
                </a:solidFill>
                <a:latin typeface="Century Gothic" pitchFamily="34" charset="0"/>
              </a:rPr>
              <a:t>. </a:t>
            </a:r>
          </a:p>
        </p:txBody>
      </p:sp>
      <p:sp>
        <p:nvSpPr>
          <p:cNvPr id="15366" name="5 CuadroTexto"/>
          <p:cNvSpPr txBox="1">
            <a:spLocks noChangeArrowheads="1"/>
          </p:cNvSpPr>
          <p:nvPr/>
        </p:nvSpPr>
        <p:spPr bwMode="auto">
          <a:xfrm>
            <a:off x="2339975" y="5157788"/>
            <a:ext cx="6769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0070C0"/>
                </a:solidFill>
                <a:latin typeface="Century Gothic" pitchFamily="34" charset="0"/>
              </a:rPr>
              <a:t>Un sueño hecho realidad: </a:t>
            </a:r>
          </a:p>
          <a:p>
            <a:pPr algn="r"/>
            <a:r>
              <a:rPr lang="en-US" sz="2800" b="1">
                <a:solidFill>
                  <a:srgbClr val="0070C0"/>
                </a:solidFill>
                <a:latin typeface="Century Gothic" pitchFamily="34" charset="0"/>
              </a:rPr>
              <a:t>Educación para todos, en cualquier lugar y en cualquier momento.</a:t>
            </a:r>
          </a:p>
          <a:p>
            <a:pPr algn="ctr"/>
            <a:endParaRPr lang="es-MX" sz="2200">
              <a:solidFill>
                <a:srgbClr val="0070C0"/>
              </a:solidFill>
              <a:latin typeface="Century Gothic" pitchFamily="34" charset="0"/>
            </a:endParaRPr>
          </a:p>
          <a:p>
            <a:endParaRPr lang="es-MX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1102519"/>
            <a:ext cx="2563094" cy="14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aptura de pantalla 2013-10-19 a la(s) 15.52.4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916113"/>
            <a:ext cx="9144001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2195513" y="1102519"/>
            <a:ext cx="6702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 dirty="0">
                <a:solidFill>
                  <a:srgbClr val="77933C"/>
                </a:solidFill>
                <a:latin typeface="Century Gothic" pitchFamily="34" charset="0"/>
              </a:rPr>
              <a:t>Algunas iniciativas MOOC</a:t>
            </a:r>
            <a:endParaRPr lang="en-US" sz="32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5587"/>
            <a:ext cx="1786597" cy="185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2 CuadroTexto"/>
          <p:cNvSpPr txBox="1">
            <a:spLocks noChangeArrowheads="1"/>
          </p:cNvSpPr>
          <p:nvPr/>
        </p:nvSpPr>
        <p:spPr bwMode="auto">
          <a:xfrm>
            <a:off x="1474787" y="1210474"/>
            <a:ext cx="6702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600" b="1" dirty="0">
                <a:solidFill>
                  <a:srgbClr val="77933C"/>
                </a:solidFill>
                <a:latin typeface="Century Gothic" pitchFamily="34" charset="0"/>
              </a:rPr>
              <a:t>2012, 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el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año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de los MOOCs!</a:t>
            </a:r>
          </a:p>
        </p:txBody>
      </p:sp>
      <p:sp>
        <p:nvSpPr>
          <p:cNvPr id="18436" name="4 CuadroTexto"/>
          <p:cNvSpPr txBox="1">
            <a:spLocks noChangeArrowheads="1"/>
          </p:cNvSpPr>
          <p:nvPr/>
        </p:nvSpPr>
        <p:spPr bwMode="auto">
          <a:xfrm>
            <a:off x="395288" y="1989138"/>
            <a:ext cx="44354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Los MOOCs y el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número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estudiantes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inscritos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en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ellos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están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creciendo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forma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asombrosa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  <a:p>
            <a:endParaRPr lang="en-US" sz="2400" b="1" dirty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La Universidad de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Edimburgo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lanzó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6 MOOCs en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Enero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del 2013.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Actualmente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más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de 300,000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estudiantes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estan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entury Gothic" pitchFamily="34" charset="0"/>
              </a:rPr>
              <a:t>inscritos</a:t>
            </a:r>
            <a:r>
              <a:rPr lang="en-US" sz="2400" b="1" dirty="0">
                <a:solidFill>
                  <a:srgbClr val="0070C0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2050" name="Picture 2" descr="C:\Users\USER\Desktop\Ana\MOOC\SAM_1396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7573" r="13648" b="12255"/>
          <a:stretch/>
        </p:blipFill>
        <p:spPr bwMode="auto">
          <a:xfrm>
            <a:off x="5148064" y="2060466"/>
            <a:ext cx="3117780" cy="2604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8438" name="6 CuadroTexto"/>
          <p:cNvSpPr txBox="1">
            <a:spLocks noChangeArrowheads="1"/>
          </p:cNvSpPr>
          <p:nvPr/>
        </p:nvSpPr>
        <p:spPr bwMode="auto">
          <a:xfrm>
            <a:off x="4716463" y="4868863"/>
            <a:ext cx="396081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i="1">
                <a:solidFill>
                  <a:srgbClr val="17375E"/>
                </a:solidFill>
                <a:latin typeface="Century Gothic" pitchFamily="34" charset="0"/>
              </a:rPr>
              <a:t>Sir Timothy O'Shea, Rector de la Universidad de Edimburgo con Jesús Flores, en su visita al ILCE</a:t>
            </a:r>
          </a:p>
          <a:p>
            <a:pPr algn="r"/>
            <a:r>
              <a:rPr lang="en-US" sz="1300" i="1">
                <a:solidFill>
                  <a:srgbClr val="17375E"/>
                </a:solidFill>
                <a:latin typeface="Century Gothic" pitchFamily="34" charset="0"/>
              </a:rPr>
              <a:t/>
            </a:r>
            <a:br>
              <a:rPr lang="en-US" sz="1300" i="1">
                <a:solidFill>
                  <a:srgbClr val="17375E"/>
                </a:solidFill>
                <a:latin typeface="Century Gothic" pitchFamily="34" charset="0"/>
              </a:rPr>
            </a:br>
            <a:r>
              <a:rPr lang="en-US" sz="1300" i="1">
                <a:solidFill>
                  <a:srgbClr val="17375E"/>
                </a:solidFill>
                <a:latin typeface="Century Gothic" pitchFamily="34" charset="0"/>
              </a:rPr>
              <a:t>14 de Marzo, 2013</a:t>
            </a:r>
            <a:endParaRPr lang="es-MX" sz="1300" i="1">
              <a:solidFill>
                <a:srgbClr val="17375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061" y="1217370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950205" y="1026581"/>
            <a:ext cx="58039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MOOCs: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El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presente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que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estamos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</a:rPr>
              <a:t>viviendo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</a:endParaRPr>
          </a:p>
        </p:txBody>
      </p:sp>
      <p:grpSp>
        <p:nvGrpSpPr>
          <p:cNvPr id="20484" name="45 Grupo"/>
          <p:cNvGrpSpPr>
            <a:grpSpLocks/>
          </p:cNvGrpSpPr>
          <p:nvPr/>
        </p:nvGrpSpPr>
        <p:grpSpPr bwMode="auto">
          <a:xfrm>
            <a:off x="1116013" y="2349500"/>
            <a:ext cx="7777162" cy="3959225"/>
            <a:chOff x="489968" y="2276872"/>
            <a:chExt cx="6837887" cy="3575242"/>
          </a:xfrm>
        </p:grpSpPr>
        <p:grpSp>
          <p:nvGrpSpPr>
            <p:cNvPr id="5" name="27 Grupo"/>
            <p:cNvGrpSpPr/>
            <p:nvPr/>
          </p:nvGrpSpPr>
          <p:grpSpPr>
            <a:xfrm>
              <a:off x="489968" y="4103463"/>
              <a:ext cx="1992930" cy="1718253"/>
              <a:chOff x="1703565" y="3071846"/>
              <a:chExt cx="1992930" cy="171825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5" name="34 Hexágono"/>
              <p:cNvSpPr/>
              <p:nvPr/>
            </p:nvSpPr>
            <p:spPr>
              <a:xfrm>
                <a:off x="1703565" y="3071846"/>
                <a:ext cx="1992930" cy="1718253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Hexágono 4"/>
              <p:cNvSpPr/>
              <p:nvPr/>
            </p:nvSpPr>
            <p:spPr>
              <a:xfrm>
                <a:off x="2012830" y="3338487"/>
                <a:ext cx="1374400" cy="11849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4130" rIns="0" bIns="24130" spcCol="1270" anchor="ctr"/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900" dirty="0" err="1"/>
                  <a:t>Acreditación</a:t>
                </a:r>
                <a:r>
                  <a:rPr lang="en-US" sz="1900" dirty="0"/>
                  <a:t> y </a:t>
                </a:r>
                <a:r>
                  <a:rPr lang="en-US" sz="1900" dirty="0" err="1"/>
                  <a:t>Certificación</a:t>
                </a:r>
                <a:endParaRPr lang="en-US" sz="1900" dirty="0"/>
              </a:p>
            </p:txBody>
          </p:sp>
        </p:grpSp>
        <p:grpSp>
          <p:nvGrpSpPr>
            <p:cNvPr id="6" name="28 Grupo"/>
            <p:cNvGrpSpPr/>
            <p:nvPr/>
          </p:nvGrpSpPr>
          <p:grpSpPr>
            <a:xfrm>
              <a:off x="2187860" y="3160126"/>
              <a:ext cx="1992930" cy="1718253"/>
              <a:chOff x="3401457" y="2128509"/>
              <a:chExt cx="1992930" cy="171825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3" name="32 Hexágono"/>
              <p:cNvSpPr/>
              <p:nvPr/>
            </p:nvSpPr>
            <p:spPr>
              <a:xfrm>
                <a:off x="3401457" y="2128509"/>
                <a:ext cx="1992930" cy="1718253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lnRef>
              <a:fillRef idx="3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fillRef>
              <a:effectRef idx="2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Hexágono 6"/>
              <p:cNvSpPr/>
              <p:nvPr/>
            </p:nvSpPr>
            <p:spPr>
              <a:xfrm>
                <a:off x="3710722" y="2395150"/>
                <a:ext cx="1374400" cy="11849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4130" rIns="0" bIns="24130" spcCol="1270" anchor="ctr"/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900" dirty="0" err="1"/>
                  <a:t>Ambientes</a:t>
                </a:r>
                <a:r>
                  <a:rPr lang="en-US" sz="1900" dirty="0"/>
                  <a:t> de </a:t>
                </a:r>
                <a:r>
                  <a:rPr lang="en-US" sz="1900" dirty="0" err="1"/>
                  <a:t>Aprendizaje</a:t>
                </a:r>
                <a:endParaRPr lang="en-US" sz="1900" dirty="0"/>
              </a:p>
            </p:txBody>
          </p:sp>
        </p:grpSp>
        <p:grpSp>
          <p:nvGrpSpPr>
            <p:cNvPr id="7" name="29 Grupo"/>
            <p:cNvGrpSpPr/>
            <p:nvPr/>
          </p:nvGrpSpPr>
          <p:grpSpPr>
            <a:xfrm>
              <a:off x="539552" y="2276872"/>
              <a:ext cx="1992930" cy="1718253"/>
              <a:chOff x="1753149" y="1245255"/>
              <a:chExt cx="1992930" cy="1718253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1" name="30 Hexágono"/>
              <p:cNvSpPr/>
              <p:nvPr/>
            </p:nvSpPr>
            <p:spPr>
              <a:xfrm>
                <a:off x="1753149" y="1245255"/>
                <a:ext cx="1992930" cy="1718253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7000" h="25400" prst="relaxedInset"/>
              </a:sp3d>
            </p:spPr>
            <p:style>
              <a:lnRef idx="0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lnRef>
              <a:fillRef idx="3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2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Hexágono 8"/>
              <p:cNvSpPr/>
              <p:nvPr/>
            </p:nvSpPr>
            <p:spPr>
              <a:xfrm>
                <a:off x="2062414" y="1511896"/>
                <a:ext cx="1374400" cy="11849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4130" rIns="0" bIns="24130" spcCol="1270" anchor="ctr"/>
              <a:lstStyle/>
              <a:p>
                <a:pPr algn="ctr" defTabSz="844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900" dirty="0" err="1"/>
                  <a:t>Fundamentos</a:t>
                </a:r>
                <a:r>
                  <a:rPr lang="en-US" sz="1900" dirty="0"/>
                  <a:t> </a:t>
                </a:r>
                <a:r>
                  <a:rPr lang="en-US" sz="1900" dirty="0" err="1"/>
                  <a:t>Pedagógicos</a:t>
                </a:r>
                <a:endParaRPr lang="en-US" sz="1900" dirty="0"/>
              </a:p>
            </p:txBody>
          </p:sp>
        </p:grpSp>
        <p:grpSp>
          <p:nvGrpSpPr>
            <p:cNvPr id="8" name="36 Grupo"/>
            <p:cNvGrpSpPr/>
            <p:nvPr/>
          </p:nvGrpSpPr>
          <p:grpSpPr>
            <a:xfrm>
              <a:off x="3851920" y="4221088"/>
              <a:ext cx="1891759" cy="1631026"/>
              <a:chOff x="1617084" y="3007841"/>
              <a:chExt cx="1891759" cy="1631026"/>
            </a:xfrm>
            <a:scene3d>
              <a:camera prst="orthographicFront"/>
              <a:lightRig rig="flat" dir="t"/>
            </a:scene3d>
          </p:grpSpPr>
          <p:sp>
            <p:nvSpPr>
              <p:cNvPr id="44" name="43 Hexágono"/>
              <p:cNvSpPr/>
              <p:nvPr/>
            </p:nvSpPr>
            <p:spPr>
              <a:xfrm>
                <a:off x="1617084" y="3007841"/>
                <a:ext cx="1891759" cy="1631026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Hexágono 4"/>
              <p:cNvSpPr/>
              <p:nvPr/>
            </p:nvSpPr>
            <p:spPr>
              <a:xfrm>
                <a:off x="1910649" y="3260946"/>
                <a:ext cx="1304629" cy="112481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6670" rIns="0" bIns="26670" spcCol="1270" anchor="ctr"/>
              <a:lstStyle/>
              <a:p>
                <a:pPr algn="ctr" defTabSz="9334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100" dirty="0" err="1"/>
                  <a:t>Modelos</a:t>
                </a:r>
                <a:r>
                  <a:rPr lang="en-US" sz="2100" dirty="0"/>
                  <a:t> de </a:t>
                </a:r>
                <a:r>
                  <a:rPr lang="en-US" sz="2100" dirty="0" err="1"/>
                  <a:t>Negocio</a:t>
                </a:r>
                <a:endParaRPr lang="en-US" sz="2100" dirty="0"/>
              </a:p>
            </p:txBody>
          </p:sp>
        </p:grpSp>
        <p:grpSp>
          <p:nvGrpSpPr>
            <p:cNvPr id="9" name="37 Grupo"/>
            <p:cNvGrpSpPr/>
            <p:nvPr/>
          </p:nvGrpSpPr>
          <p:grpSpPr>
            <a:xfrm>
              <a:off x="5436096" y="3284984"/>
              <a:ext cx="1891759" cy="1631026"/>
              <a:chOff x="3228782" y="2112393"/>
              <a:chExt cx="1891759" cy="1631026"/>
            </a:xfrm>
            <a:scene3d>
              <a:camera prst="orthographicFront"/>
              <a:lightRig rig="flat" dir="t"/>
            </a:scene3d>
          </p:grpSpPr>
          <p:sp>
            <p:nvSpPr>
              <p:cNvPr id="42" name="41 Hexágono"/>
              <p:cNvSpPr/>
              <p:nvPr/>
            </p:nvSpPr>
            <p:spPr>
              <a:xfrm>
                <a:off x="3228782" y="2112393"/>
                <a:ext cx="1891759" cy="1631026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lnRef>
              <a:fillRef idx="3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fillRef>
              <a:effectRef idx="2">
                <a:schemeClr val="accent1">
                  <a:shade val="80000"/>
                  <a:hueOff val="153123"/>
                  <a:satOff val="-2196"/>
                  <a:lumOff val="1280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Hexágono 6"/>
              <p:cNvSpPr/>
              <p:nvPr/>
            </p:nvSpPr>
            <p:spPr>
              <a:xfrm>
                <a:off x="3364921" y="2365498"/>
                <a:ext cx="1628386" cy="112481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6670" rIns="0" bIns="26670" spcCol="1270" anchor="ctr"/>
              <a:lstStyle/>
              <a:p>
                <a:pPr algn="ctr" defTabSz="9334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100" dirty="0" err="1"/>
                  <a:t>Revisión</a:t>
                </a:r>
                <a:r>
                  <a:rPr lang="en-US" sz="2100" dirty="0"/>
                  <a:t> de la </a:t>
                </a:r>
                <a:r>
                  <a:rPr lang="en-US" sz="2100" dirty="0" err="1"/>
                  <a:t>Misión</a:t>
                </a:r>
                <a:r>
                  <a:rPr lang="en-US" sz="2100" dirty="0"/>
                  <a:t> de </a:t>
                </a:r>
                <a:r>
                  <a:rPr lang="en-US" sz="2100" dirty="0" err="1"/>
                  <a:t>las</a:t>
                </a:r>
                <a:r>
                  <a:rPr lang="en-US" sz="2100" dirty="0"/>
                  <a:t> </a:t>
                </a:r>
                <a:r>
                  <a:rPr lang="en-US" sz="2100" dirty="0" err="1"/>
                  <a:t>Universidades</a:t>
                </a:r>
                <a:endParaRPr lang="en-US" sz="2100" dirty="0"/>
              </a:p>
            </p:txBody>
          </p:sp>
        </p:grpSp>
        <p:grpSp>
          <p:nvGrpSpPr>
            <p:cNvPr id="10" name="38 Grupo"/>
            <p:cNvGrpSpPr/>
            <p:nvPr/>
          </p:nvGrpSpPr>
          <p:grpSpPr>
            <a:xfrm>
              <a:off x="3923928" y="2276872"/>
              <a:ext cx="1891759" cy="1631026"/>
              <a:chOff x="1664151" y="1273978"/>
              <a:chExt cx="1891759" cy="1631026"/>
            </a:xfrm>
            <a:scene3d>
              <a:camera prst="orthographicFront"/>
              <a:lightRig rig="flat" dir="t"/>
            </a:scene3d>
          </p:grpSpPr>
          <p:sp>
            <p:nvSpPr>
              <p:cNvPr id="40" name="39 Hexágono"/>
              <p:cNvSpPr/>
              <p:nvPr/>
            </p:nvSpPr>
            <p:spPr>
              <a:xfrm>
                <a:off x="1664151" y="1273978"/>
                <a:ext cx="1891759" cy="1631026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lnRef>
              <a:fillRef idx="3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fillRef>
              <a:effectRef idx="2">
                <a:schemeClr val="accent1">
                  <a:shade val="8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Hexágono 8"/>
              <p:cNvSpPr/>
              <p:nvPr/>
            </p:nvSpPr>
            <p:spPr>
              <a:xfrm>
                <a:off x="1957716" y="1527083"/>
                <a:ext cx="1526186" cy="112481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26670" rIns="0" bIns="26670" spcCol="1270" anchor="ctr"/>
              <a:lstStyle/>
              <a:p>
                <a:pPr algn="ctr" defTabSz="9334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100" dirty="0" err="1"/>
                  <a:t>Investigación</a:t>
                </a:r>
                <a:endParaRPr lang="en-US" sz="2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70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77562" t="16750" r="8333" b="61375"/>
          <a:stretch>
            <a:fillRect/>
          </a:stretch>
        </p:blipFill>
        <p:spPr bwMode="auto">
          <a:xfrm>
            <a:off x="5796136" y="3429000"/>
            <a:ext cx="266198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1052513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3 CuadroTexto"/>
          <p:cNvSpPr txBox="1">
            <a:spLocks noChangeArrowheads="1"/>
          </p:cNvSpPr>
          <p:nvPr/>
        </p:nvSpPr>
        <p:spPr bwMode="auto">
          <a:xfrm>
            <a:off x="2806700" y="1159744"/>
            <a:ext cx="6484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Fundamentos</a:t>
            </a:r>
            <a:r>
              <a:rPr lang="en-US" sz="3600" b="1" dirty="0">
                <a:solidFill>
                  <a:srgbClr val="77933C"/>
                </a:solidFill>
                <a:latin typeface="Century Gothic" pitchFamily="34" charset="0"/>
              </a:rPr>
              <a:t> </a:t>
            </a:r>
            <a:r>
              <a:rPr lang="en-US" sz="3600" b="1" dirty="0" err="1">
                <a:solidFill>
                  <a:srgbClr val="77933C"/>
                </a:solidFill>
                <a:latin typeface="Century Gothic" pitchFamily="34" charset="0"/>
              </a:rPr>
              <a:t>Pedagógicos</a:t>
            </a:r>
            <a:endParaRPr lang="en-US" sz="3600" b="1" dirty="0">
              <a:solidFill>
                <a:srgbClr val="77933C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31913" y="3500438"/>
            <a:ext cx="453548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Aprendizaje Activo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=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s-MX" sz="2800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+mn-ea"/>
              </a:rPr>
              <a:t>Aprendizaje Significativo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solidFill>
                <a:srgbClr val="0070C0"/>
              </a:solidFill>
              <a:latin typeface="Century Gothic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70C0"/>
              </a:solidFill>
              <a:latin typeface="Century Gothic" pitchFamily="34" charset="0"/>
              <a:ea typeface="+mn-ea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295400" y="2171590"/>
            <a:ext cx="7848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El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aprendizaje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en </a:t>
            </a:r>
            <a:r>
              <a:rPr lang="en-US" sz="2800" b="1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línea</a:t>
            </a:r>
            <a:r>
              <a:rPr lang="en-US" sz="2800" b="1" dirty="0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es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por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lo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menos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tan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efectivo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como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el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aprendizaje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presencial</a:t>
            </a:r>
            <a:r>
              <a:rPr lang="en-US" sz="2800" b="1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4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60281"/>
            <a:ext cx="29495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ILCE02\Mis documentos\Downloads\Ana\MOOC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843808" cy="227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5 CuadroTexto"/>
          <p:cNvSpPr txBox="1">
            <a:spLocks noChangeArrowheads="1"/>
          </p:cNvSpPr>
          <p:nvPr/>
        </p:nvSpPr>
        <p:spPr bwMode="auto">
          <a:xfrm>
            <a:off x="1474787" y="1150938"/>
            <a:ext cx="71993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El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a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prendizaje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activo</a:t>
            </a: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incrementa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el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compromiso</a:t>
            </a: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,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fomenta</a:t>
            </a: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 la </a:t>
            </a:r>
            <a:r>
              <a:rPr lang="en-US" sz="3200" b="1" dirty="0" err="1">
                <a:solidFill>
                  <a:srgbClr val="10253F"/>
                </a:solidFill>
                <a:latin typeface="Century Gothic" pitchFamily="34" charset="0"/>
              </a:rPr>
              <a:t>retención</a:t>
            </a:r>
            <a:r>
              <a:rPr lang="en-US" sz="3200" b="1" dirty="0">
                <a:solidFill>
                  <a:srgbClr val="10253F"/>
                </a:solidFill>
                <a:latin typeface="Century Gothic" pitchFamily="34" charset="0"/>
              </a:rPr>
              <a:t> y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aumenta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la </a:t>
            </a:r>
            <a:r>
              <a:rPr lang="en-US" sz="3200" b="1" dirty="0" err="1" smtClean="0">
                <a:solidFill>
                  <a:srgbClr val="10253F"/>
                </a:solidFill>
                <a:latin typeface="Century Gothic" pitchFamily="34" charset="0"/>
              </a:rPr>
              <a:t>motivación</a:t>
            </a:r>
            <a:r>
              <a:rPr lang="en-US" sz="3200" b="1" dirty="0" smtClean="0">
                <a:solidFill>
                  <a:srgbClr val="10253F"/>
                </a:solidFill>
                <a:latin typeface="Century Gothic" pitchFamily="34" charset="0"/>
              </a:rPr>
              <a:t> </a:t>
            </a:r>
            <a:endParaRPr lang="en-US" sz="3200" b="1" dirty="0">
              <a:solidFill>
                <a:srgbClr val="10253F"/>
              </a:solidFill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288" y="3236913"/>
            <a:ext cx="3024187" cy="830262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Century Gothic" pitchFamily="34" charset="0"/>
              </a:rPr>
              <a:t>Evaluación y Retroalimentación.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635375" y="3270250"/>
            <a:ext cx="2449513" cy="1938338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Dominio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de los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contenidos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vistos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en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las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videosesiones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una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y </a:t>
            </a:r>
            <a:r>
              <a:rPr lang="en-US" sz="2400" dirty="0" err="1">
                <a:solidFill>
                  <a:srgbClr val="0070C0"/>
                </a:solidFill>
                <a:latin typeface="Century Gothic" pitchFamily="34" charset="0"/>
                <a:ea typeface="+mn-ea"/>
              </a:rPr>
              <a:t>otra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Century Gothic" pitchFamily="34" charset="0"/>
                <a:ea typeface="+mn-ea"/>
              </a:rPr>
              <a:t>vez</a:t>
            </a:r>
            <a:r>
              <a:rPr lang="en-US" sz="2400" dirty="0">
                <a:solidFill>
                  <a:srgbClr val="0070C0"/>
                </a:solidFill>
                <a:latin typeface="Century Gothic" pitchFamily="34" charset="0"/>
                <a:ea typeface="+mn-ea"/>
              </a:rPr>
              <a:t>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875463" y="3236913"/>
            <a:ext cx="2089150" cy="1938337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Century Gothic" pitchFamily="34" charset="0"/>
              </a:rPr>
              <a:t>El enseñar a otros, aumenta el aprendizaje propio.</a:t>
            </a:r>
          </a:p>
        </p:txBody>
      </p:sp>
      <p:grpSp>
        <p:nvGrpSpPr>
          <p:cNvPr id="23560" name="9 Grupo"/>
          <p:cNvGrpSpPr>
            <a:grpSpLocks/>
          </p:cNvGrpSpPr>
          <p:nvPr/>
        </p:nvGrpSpPr>
        <p:grpSpPr bwMode="auto">
          <a:xfrm>
            <a:off x="1619250" y="2516188"/>
            <a:ext cx="6481763" cy="720725"/>
            <a:chOff x="1331640" y="4077072"/>
            <a:chExt cx="6480720" cy="720080"/>
          </a:xfrm>
        </p:grpSpPr>
        <p:cxnSp>
          <p:nvCxnSpPr>
            <p:cNvPr id="11" name="10 Conector recto"/>
            <p:cNvCxnSpPr/>
            <p:nvPr/>
          </p:nvCxnSpPr>
          <p:spPr>
            <a:xfrm flipV="1">
              <a:off x="4572793" y="4077072"/>
              <a:ext cx="0" cy="36004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1331640" y="4437112"/>
              <a:ext cx="6480720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flipV="1">
              <a:off x="1331640" y="4437112"/>
              <a:ext cx="0" cy="36004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V="1">
              <a:off x="7812360" y="4437112"/>
              <a:ext cx="0" cy="36004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flipV="1">
              <a:off x="4572793" y="4437112"/>
              <a:ext cx="0" cy="360040"/>
            </a:xfrm>
            <a:prstGeom prst="line">
              <a:avLst/>
            </a:prstGeom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06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1128</Words>
  <Application>Microsoft Office PowerPoint</Application>
  <PresentationFormat>Presentación en pantalla (4:3)</PresentationFormat>
  <Paragraphs>158</Paragraphs>
  <Slides>32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Century Gothic</vt:lpstr>
      <vt:lpstr>Rambla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FLORES</dc:creator>
  <cp:lastModifiedBy>JESUS FLORES</cp:lastModifiedBy>
  <cp:revision>20</cp:revision>
  <dcterms:modified xsi:type="dcterms:W3CDTF">2014-06-02T20:40:33Z</dcterms:modified>
</cp:coreProperties>
</file>