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20"/>
  </p:notesMasterIdLst>
  <p:handoutMasterIdLst>
    <p:handoutMasterId r:id="rId21"/>
  </p:handoutMasterIdLst>
  <p:sldIdLst>
    <p:sldId id="315" r:id="rId3"/>
    <p:sldId id="316" r:id="rId4"/>
    <p:sldId id="317" r:id="rId5"/>
    <p:sldId id="302" r:id="rId6"/>
    <p:sldId id="308" r:id="rId7"/>
    <p:sldId id="311" r:id="rId8"/>
    <p:sldId id="312" r:id="rId9"/>
    <p:sldId id="313" r:id="rId10"/>
    <p:sldId id="314" r:id="rId11"/>
    <p:sldId id="309" r:id="rId12"/>
    <p:sldId id="306" r:id="rId13"/>
    <p:sldId id="310" r:id="rId14"/>
    <p:sldId id="303" r:id="rId15"/>
    <p:sldId id="304" r:id="rId16"/>
    <p:sldId id="305" r:id="rId17"/>
    <p:sldId id="318" r:id="rId18"/>
    <p:sldId id="266"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3"/>
    <a:srgbClr val="BCAC6C"/>
    <a:srgbClr val="777772"/>
    <a:srgbClr val="918F90"/>
    <a:srgbClr val="385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660"/>
  </p:normalViewPr>
  <p:slideViewPr>
    <p:cSldViewPr>
      <p:cViewPr varScale="1">
        <p:scale>
          <a:sx n="65" d="100"/>
          <a:sy n="65" d="100"/>
        </p:scale>
        <p:origin x="-1302" y="-10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3C66C7-C4A3-4DFC-A104-232F2E89BFB2}" type="datetimeFigureOut">
              <a:rPr lang="es-MX" smtClean="0"/>
              <a:t>04/06/2014</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1C0E38-7A69-407A-BB66-16B751ACD178}" type="slidenum">
              <a:rPr lang="es-MX" smtClean="0"/>
              <a:t>‹Nº›</a:t>
            </a:fld>
            <a:endParaRPr lang="es-MX"/>
          </a:p>
        </p:txBody>
      </p:sp>
    </p:spTree>
    <p:extLst>
      <p:ext uri="{BB962C8B-B14F-4D97-AF65-F5344CB8AC3E}">
        <p14:creationId xmlns:p14="http://schemas.microsoft.com/office/powerpoint/2010/main" val="743269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C79F00-9F91-4B44-8AFD-112819F5A94C}" type="datetimeFigureOut">
              <a:rPr lang="es-MX" smtClean="0"/>
              <a:t>04/06/2014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890BD-DC2D-4933-A3C9-5BBB2E0C2691}" type="slidenum">
              <a:rPr lang="es-MX" smtClean="0"/>
              <a:t>‹Nº›</a:t>
            </a:fld>
            <a:endParaRPr lang="es-MX"/>
          </a:p>
        </p:txBody>
      </p:sp>
    </p:spTree>
    <p:extLst>
      <p:ext uri="{BB962C8B-B14F-4D97-AF65-F5344CB8AC3E}">
        <p14:creationId xmlns:p14="http://schemas.microsoft.com/office/powerpoint/2010/main" val="257205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F2890BD-DC2D-4933-A3C9-5BBB2E0C2691}" type="slidenum">
              <a:rPr lang="es-MX" smtClean="0"/>
              <a:t>11</a:t>
            </a:fld>
            <a:endParaRPr lang="es-MX"/>
          </a:p>
        </p:txBody>
      </p:sp>
    </p:spTree>
    <p:extLst>
      <p:ext uri="{BB962C8B-B14F-4D97-AF65-F5344CB8AC3E}">
        <p14:creationId xmlns:p14="http://schemas.microsoft.com/office/powerpoint/2010/main" val="244861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F2890BD-DC2D-4933-A3C9-5BBB2E0C2691}" type="slidenum">
              <a:rPr lang="es-MX" smtClean="0"/>
              <a:t>13</a:t>
            </a:fld>
            <a:endParaRPr lang="es-MX"/>
          </a:p>
        </p:txBody>
      </p:sp>
    </p:spTree>
    <p:extLst>
      <p:ext uri="{BB962C8B-B14F-4D97-AF65-F5344CB8AC3E}">
        <p14:creationId xmlns:p14="http://schemas.microsoft.com/office/powerpoint/2010/main" val="351786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F2890BD-DC2D-4933-A3C9-5BBB2E0C2691}" type="slidenum">
              <a:rPr lang="es-MX" smtClean="0"/>
              <a:t>14</a:t>
            </a:fld>
            <a:endParaRPr lang="es-MX"/>
          </a:p>
        </p:txBody>
      </p:sp>
    </p:spTree>
    <p:extLst>
      <p:ext uri="{BB962C8B-B14F-4D97-AF65-F5344CB8AC3E}">
        <p14:creationId xmlns:p14="http://schemas.microsoft.com/office/powerpoint/2010/main" val="1701093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F2890BD-DC2D-4933-A3C9-5BBB2E0C2691}" type="slidenum">
              <a:rPr lang="es-MX" smtClean="0"/>
              <a:t>15</a:t>
            </a:fld>
            <a:endParaRPr lang="es-MX"/>
          </a:p>
        </p:txBody>
      </p:sp>
    </p:spTree>
    <p:extLst>
      <p:ext uri="{BB962C8B-B14F-4D97-AF65-F5344CB8AC3E}">
        <p14:creationId xmlns:p14="http://schemas.microsoft.com/office/powerpoint/2010/main" val="202439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F2890BD-DC2D-4933-A3C9-5BBB2E0C2691}" type="slidenum">
              <a:rPr lang="es-MX" smtClean="0"/>
              <a:t>16</a:t>
            </a:fld>
            <a:endParaRPr lang="es-MX"/>
          </a:p>
        </p:txBody>
      </p:sp>
    </p:spTree>
    <p:extLst>
      <p:ext uri="{BB962C8B-B14F-4D97-AF65-F5344CB8AC3E}">
        <p14:creationId xmlns:p14="http://schemas.microsoft.com/office/powerpoint/2010/main" val="51010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241176" y="1254133"/>
            <a:ext cx="787241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41176" y="2468579"/>
            <a:ext cx="7858180" cy="376873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374848" y="6356351"/>
            <a:ext cx="1460848" cy="241001"/>
          </a:xfrm>
          <a:prstGeom prst="rect">
            <a:avLst/>
          </a:prstGeom>
        </p:spPr>
        <p:txBody>
          <a:bodyPr/>
          <a:lstStyle>
            <a:lvl1pPr>
              <a:defRPr sz="1400"/>
            </a:lvl1pPr>
          </a:lstStyle>
          <a:p>
            <a:fld id="{5BA28E99-AEF6-4118-A228-5CBCCBDD7A85}" type="datetimeFigureOut">
              <a:rPr lang="es-ES" smtClean="0"/>
              <a:pPr/>
              <a:t>04/06/2014</a:t>
            </a:fld>
            <a:endParaRPr lang="es-ES" dirty="0"/>
          </a:p>
        </p:txBody>
      </p:sp>
      <p:sp>
        <p:nvSpPr>
          <p:cNvPr id="5" name="4 Marcador de pie de página"/>
          <p:cNvSpPr>
            <a:spLocks noGrp="1"/>
          </p:cNvSpPr>
          <p:nvPr>
            <p:ph type="ftr" sz="quarter" idx="11"/>
          </p:nvPr>
        </p:nvSpPr>
        <p:spPr>
          <a:xfrm>
            <a:off x="3041848" y="6356351"/>
            <a:ext cx="1982580" cy="241001"/>
          </a:xfrm>
          <a:prstGeom prst="rect">
            <a:avLst/>
          </a:prstGeom>
        </p:spPr>
        <p:txBody>
          <a:bodyPr/>
          <a:lstStyle>
            <a:lvl1pPr>
              <a:defRPr sz="1400"/>
            </a:lvl1pPr>
          </a:lstStyle>
          <a:p>
            <a:endParaRPr lang="es-ES" dirty="0"/>
          </a:p>
        </p:txBody>
      </p:sp>
      <p:sp>
        <p:nvSpPr>
          <p:cNvPr id="6" name="5 Marcador de número de diapositiva"/>
          <p:cNvSpPr>
            <a:spLocks noGrp="1"/>
          </p:cNvSpPr>
          <p:nvPr>
            <p:ph type="sldNum" sz="quarter" idx="12"/>
          </p:nvPr>
        </p:nvSpPr>
        <p:spPr>
          <a:xfrm>
            <a:off x="6470848" y="6356351"/>
            <a:ext cx="1460848" cy="241001"/>
          </a:xfrm>
          <a:prstGeom prst="rect">
            <a:avLst/>
          </a:prstGeom>
        </p:spPr>
        <p:txBody>
          <a:bodyPr/>
          <a:lstStyle>
            <a:lvl1pPr>
              <a:defRPr sz="1400"/>
            </a:lvl1pPr>
          </a:lstStyle>
          <a:p>
            <a:fld id="{81026D3E-8F2B-4792-BD44-CA339CCB2B6B}"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122181" y="1268760"/>
            <a:ext cx="1906203" cy="4968552"/>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41177" y="1268760"/>
            <a:ext cx="5577408" cy="4968552"/>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3 Marcador de fecha"/>
          <p:cNvSpPr>
            <a:spLocks noGrp="1"/>
          </p:cNvSpPr>
          <p:nvPr>
            <p:ph type="dt" sz="half" idx="10"/>
          </p:nvPr>
        </p:nvSpPr>
        <p:spPr>
          <a:xfrm>
            <a:off x="374848" y="6356351"/>
            <a:ext cx="1460848" cy="241001"/>
          </a:xfrm>
          <a:prstGeom prst="rect">
            <a:avLst/>
          </a:prstGeom>
        </p:spPr>
        <p:txBody>
          <a:bodyPr/>
          <a:lstStyle>
            <a:lvl1pPr>
              <a:defRPr sz="1400"/>
            </a:lvl1pPr>
          </a:lstStyle>
          <a:p>
            <a:fld id="{5BA28E99-AEF6-4118-A228-5CBCCBDD7A85}" type="datetimeFigureOut">
              <a:rPr lang="es-ES" smtClean="0"/>
              <a:pPr/>
              <a:t>04/06/2014</a:t>
            </a:fld>
            <a:endParaRPr lang="es-ES" dirty="0"/>
          </a:p>
        </p:txBody>
      </p:sp>
      <p:sp>
        <p:nvSpPr>
          <p:cNvPr id="9" name="4 Marcador de pie de página"/>
          <p:cNvSpPr>
            <a:spLocks noGrp="1"/>
          </p:cNvSpPr>
          <p:nvPr>
            <p:ph type="ftr" sz="quarter" idx="11"/>
          </p:nvPr>
        </p:nvSpPr>
        <p:spPr>
          <a:xfrm>
            <a:off x="3041848" y="6356351"/>
            <a:ext cx="1982580" cy="241001"/>
          </a:xfrm>
          <a:prstGeom prst="rect">
            <a:avLst/>
          </a:prstGeom>
        </p:spPr>
        <p:txBody>
          <a:bodyPr/>
          <a:lstStyle>
            <a:lvl1pPr>
              <a:defRPr sz="1400"/>
            </a:lvl1pPr>
          </a:lstStyle>
          <a:p>
            <a:endParaRPr lang="es-ES" dirty="0"/>
          </a:p>
        </p:txBody>
      </p:sp>
      <p:sp>
        <p:nvSpPr>
          <p:cNvPr id="10" name="5 Marcador de número de diapositiva"/>
          <p:cNvSpPr>
            <a:spLocks noGrp="1"/>
          </p:cNvSpPr>
          <p:nvPr>
            <p:ph type="sldNum" sz="quarter" idx="12"/>
          </p:nvPr>
        </p:nvSpPr>
        <p:spPr>
          <a:xfrm>
            <a:off x="6470848" y="6356351"/>
            <a:ext cx="1460848" cy="241001"/>
          </a:xfrm>
          <a:prstGeom prst="rect">
            <a:avLst/>
          </a:prstGeom>
        </p:spPr>
        <p:txBody>
          <a:bodyPr/>
          <a:lstStyle>
            <a:lvl1pPr>
              <a:defRPr sz="1400"/>
            </a:lvl1pPr>
          </a:lstStyle>
          <a:p>
            <a:fld id="{81026D3E-8F2B-4792-BD44-CA339CCB2B6B}" type="slidenum">
              <a:rPr lang="es-ES" smtClean="0"/>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080865"/>
            <a:ext cx="7772400" cy="1470025"/>
          </a:xfrm>
          <a:prstGeom prst="rect">
            <a:avLst/>
          </a:prstGeom>
        </p:spPr>
        <p:txBody>
          <a:bodyPr/>
          <a:lstStyle>
            <a:lvl1pPr>
              <a:defRPr sz="36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153344" y="3836640"/>
            <a:ext cx="6400800" cy="1752600"/>
          </a:xfrm>
          <a:prstGeom prst="rect">
            <a:avLst/>
          </a:prstGeo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051796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080865"/>
            <a:ext cx="7772400" cy="1470025"/>
          </a:xfrm>
          <a:prstGeom prst="rect">
            <a:avLst/>
          </a:prstGeom>
        </p:spPr>
        <p:txBody>
          <a:bodyPr/>
          <a:lstStyle>
            <a:lvl1pPr>
              <a:defRPr sz="36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153344" y="3836640"/>
            <a:ext cx="6400800" cy="1752600"/>
          </a:xfrm>
          <a:prstGeom prst="rect">
            <a:avLst/>
          </a:prstGeo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1021706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5" name="Footer Placeholder 4"/>
          <p:cNvSpPr>
            <a:spLocks noGrp="1"/>
          </p:cNvSpPr>
          <p:nvPr>
            <p:ph type="ftr" sz="quarter" idx="11"/>
          </p:nvPr>
        </p:nvSpPr>
        <p:spPr/>
        <p:txBody>
          <a:bodyPr/>
          <a:lstStyle/>
          <a:p>
            <a:endParaRPr lang="es-MX">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CCAE829-F6DD-44FD-B25F-2A0BD3AEF34D}" type="slidenum">
              <a:rPr lang="es-MX" smtClean="0">
                <a:solidFill>
                  <a:srgbClr val="93A299">
                    <a:lumMod val="50000"/>
                  </a:srgbClr>
                </a:solidFill>
              </a:rPr>
              <a:pPr/>
              <a:t>‹Nº›</a:t>
            </a:fld>
            <a:endParaRPr lang="es-MX">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36820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5" name="Footer Placeholder 4"/>
          <p:cNvSpPr>
            <a:spLocks noGrp="1"/>
          </p:cNvSpPr>
          <p:nvPr>
            <p:ph type="ftr" sz="quarter" idx="11"/>
          </p:nvPr>
        </p:nvSpPr>
        <p:spPr/>
        <p:txBody>
          <a:bodyPr/>
          <a:lstStyle/>
          <a:p>
            <a:endParaRPr lang="es-MX">
              <a:solidFill>
                <a:srgbClr val="564B3C"/>
              </a:solidFill>
            </a:endParaRPr>
          </a:p>
        </p:txBody>
      </p:sp>
      <p:sp>
        <p:nvSpPr>
          <p:cNvPr id="6" name="Slide Number Placeholder 5"/>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2517578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s-MX">
              <a:solidFill>
                <a:srgbClr val="564B3C"/>
              </a:solidFill>
            </a:endParaRPr>
          </a:p>
        </p:txBody>
      </p:sp>
      <p:sp>
        <p:nvSpPr>
          <p:cNvPr id="6" name="Slide Number Placeholder 5"/>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8124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6" name="Footer Placeholder 5"/>
          <p:cNvSpPr>
            <a:spLocks noGrp="1"/>
          </p:cNvSpPr>
          <p:nvPr>
            <p:ph type="ftr" sz="quarter" idx="11"/>
          </p:nvPr>
        </p:nvSpPr>
        <p:spPr/>
        <p:txBody>
          <a:bodyPr/>
          <a:lstStyle/>
          <a:p>
            <a:endParaRPr lang="es-MX">
              <a:solidFill>
                <a:srgbClr val="564B3C"/>
              </a:solidFill>
            </a:endParaRPr>
          </a:p>
        </p:txBody>
      </p:sp>
      <p:sp>
        <p:nvSpPr>
          <p:cNvPr id="7" name="Slide Number Placeholder 6"/>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1469518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8" name="Footer Placeholder 7"/>
          <p:cNvSpPr>
            <a:spLocks noGrp="1"/>
          </p:cNvSpPr>
          <p:nvPr>
            <p:ph type="ftr" sz="quarter" idx="11"/>
          </p:nvPr>
        </p:nvSpPr>
        <p:spPr/>
        <p:txBody>
          <a:bodyPr/>
          <a:lstStyle/>
          <a:p>
            <a:endParaRPr lang="es-MX">
              <a:solidFill>
                <a:srgbClr val="564B3C"/>
              </a:solidFill>
            </a:endParaRPr>
          </a:p>
        </p:txBody>
      </p:sp>
      <p:sp>
        <p:nvSpPr>
          <p:cNvPr id="9" name="Slide Number Placeholder 8"/>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3162457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4" name="Footer Placeholder 3"/>
          <p:cNvSpPr>
            <a:spLocks noGrp="1"/>
          </p:cNvSpPr>
          <p:nvPr>
            <p:ph type="ftr" sz="quarter" idx="11"/>
          </p:nvPr>
        </p:nvSpPr>
        <p:spPr/>
        <p:txBody>
          <a:bodyPr/>
          <a:lstStyle/>
          <a:p>
            <a:endParaRPr lang="es-MX">
              <a:solidFill>
                <a:srgbClr val="564B3C"/>
              </a:solidFill>
            </a:endParaRPr>
          </a:p>
        </p:txBody>
      </p:sp>
      <p:sp>
        <p:nvSpPr>
          <p:cNvPr id="5" name="Slide Number Placeholder 4"/>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284031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68760"/>
            <a:ext cx="7729534" cy="1143000"/>
          </a:xfrm>
          <a:prstGeom prst="rect">
            <a:avLst/>
          </a:prstGeom>
        </p:spPr>
        <p:txBody>
          <a:bodyPr>
            <a:noAutofit/>
          </a:bodyPr>
          <a:lstStyle>
            <a:lvl1pPr>
              <a:defRPr sz="2800"/>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395536" y="2483206"/>
            <a:ext cx="7715304" cy="3911609"/>
          </a:xfrm>
          <a:prstGeom prst="rect">
            <a:avLst/>
          </a:prstGeom>
        </p:spPr>
        <p:txBody>
          <a:bodyPr>
            <a:normAutofit/>
          </a:bodyPr>
          <a:lstStyle>
            <a:lvl1pPr>
              <a:defRPr sz="2400"/>
            </a:lvl1pPr>
            <a:lvl2pPr>
              <a:defRPr sz="2000"/>
            </a:lvl2pPr>
            <a:lvl3pPr>
              <a:defRPr sz="1800"/>
            </a:lvl3pPr>
            <a:lvl4pPr>
              <a:defRPr sz="1600"/>
            </a:lvl4pPr>
            <a:lvl5pPr>
              <a:defRPr sz="16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3" name="Footer Placeholder 2"/>
          <p:cNvSpPr>
            <a:spLocks noGrp="1"/>
          </p:cNvSpPr>
          <p:nvPr>
            <p:ph type="ftr" sz="quarter" idx="11"/>
          </p:nvPr>
        </p:nvSpPr>
        <p:spPr/>
        <p:txBody>
          <a:bodyPr/>
          <a:lstStyle/>
          <a:p>
            <a:endParaRPr lang="es-MX">
              <a:solidFill>
                <a:srgbClr val="564B3C"/>
              </a:solidFill>
            </a:endParaRPr>
          </a:p>
        </p:txBody>
      </p:sp>
      <p:sp>
        <p:nvSpPr>
          <p:cNvPr id="4" name="Slide Number Placeholder 3"/>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4241296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6" name="Footer Placeholder 5"/>
          <p:cNvSpPr>
            <a:spLocks noGrp="1"/>
          </p:cNvSpPr>
          <p:nvPr>
            <p:ph type="ftr" sz="quarter" idx="11"/>
          </p:nvPr>
        </p:nvSpPr>
        <p:spPr/>
        <p:txBody>
          <a:bodyPr/>
          <a:lstStyle/>
          <a:p>
            <a:endParaRPr lang="es-MX">
              <a:solidFill>
                <a:srgbClr val="564B3C"/>
              </a:solidFill>
            </a:endParaRPr>
          </a:p>
        </p:txBody>
      </p:sp>
      <p:sp>
        <p:nvSpPr>
          <p:cNvPr id="7" name="Slide Number Placeholder 6"/>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947764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7" name="Slide Number Placeholder 6"/>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s-MX">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298325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5" name="Footer Placeholder 4"/>
          <p:cNvSpPr>
            <a:spLocks noGrp="1"/>
          </p:cNvSpPr>
          <p:nvPr>
            <p:ph type="ftr" sz="quarter" idx="11"/>
          </p:nvPr>
        </p:nvSpPr>
        <p:spPr/>
        <p:txBody>
          <a:bodyPr/>
          <a:lstStyle/>
          <a:p>
            <a:endParaRPr lang="es-MX">
              <a:solidFill>
                <a:srgbClr val="564B3C"/>
              </a:solidFill>
            </a:endParaRPr>
          </a:p>
        </p:txBody>
      </p:sp>
      <p:sp>
        <p:nvSpPr>
          <p:cNvPr id="6" name="Slide Number Placeholder 5"/>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13181945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5" name="Footer Placeholder 4"/>
          <p:cNvSpPr>
            <a:spLocks noGrp="1"/>
          </p:cNvSpPr>
          <p:nvPr>
            <p:ph type="ftr" sz="quarter" idx="11"/>
          </p:nvPr>
        </p:nvSpPr>
        <p:spPr/>
        <p:txBody>
          <a:bodyPr/>
          <a:lstStyle/>
          <a:p>
            <a:endParaRPr lang="es-MX">
              <a:solidFill>
                <a:srgbClr val="564B3C"/>
              </a:solidFill>
            </a:endParaRPr>
          </a:p>
        </p:txBody>
      </p:sp>
      <p:sp>
        <p:nvSpPr>
          <p:cNvPr id="6" name="Slide Number Placeholder 5"/>
          <p:cNvSpPr>
            <a:spLocks noGrp="1"/>
          </p:cNvSpPr>
          <p:nvPr>
            <p:ph type="sldNum" sz="quarter" idx="12"/>
          </p:nvPr>
        </p:nvSpPr>
        <p:spPr/>
        <p:txBody>
          <a:bodyPr/>
          <a:lstStyle/>
          <a:p>
            <a:fld id="{ACCAE829-F6DD-44FD-B25F-2A0BD3AEF34D}" type="slidenum">
              <a:rPr lang="es-MX" smtClean="0">
                <a:solidFill>
                  <a:srgbClr val="564B3C"/>
                </a:solidFill>
              </a:rPr>
              <a:pPr/>
              <a:t>‹Nº›</a:t>
            </a:fld>
            <a:endParaRPr lang="es-MX">
              <a:solidFill>
                <a:srgbClr val="564B3C"/>
              </a:solidFill>
            </a:endParaRPr>
          </a:p>
        </p:txBody>
      </p:sp>
    </p:spTree>
    <p:extLst>
      <p:ext uri="{BB962C8B-B14F-4D97-AF65-F5344CB8AC3E}">
        <p14:creationId xmlns:p14="http://schemas.microsoft.com/office/powerpoint/2010/main" val="291123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06900"/>
            <a:ext cx="7772400" cy="1362075"/>
          </a:xfrm>
          <a:prstGeom prst="rect">
            <a:avLst/>
          </a:prstGeom>
        </p:spPr>
        <p:txBody>
          <a:bodyPr anchor="t">
            <a:normAutofit/>
          </a:bodyPr>
          <a:lstStyle>
            <a:lvl1pPr algn="ctr">
              <a:defRPr sz="3200" b="1" cap="all"/>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67544" y="2906713"/>
            <a:ext cx="7772400" cy="1500187"/>
          </a:xfrm>
          <a:prstGeom prst="rect">
            <a:avLst/>
          </a:prstGeom>
        </p:spPr>
        <p:txBody>
          <a:bodyPr anchor="b"/>
          <a:lstStyle>
            <a:lvl1pPr marL="0" indent="0">
              <a:buNone/>
              <a:defRPr sz="20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71546"/>
            <a:ext cx="7872410" cy="1143000"/>
          </a:xfrm>
          <a:prstGeom prst="rect">
            <a:avLst/>
          </a:prstGeo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contenido"/>
          <p:cNvSpPr>
            <a:spLocks noGrp="1"/>
          </p:cNvSpPr>
          <p:nvPr>
            <p:ph sz="half" idx="1"/>
          </p:nvPr>
        </p:nvSpPr>
        <p:spPr>
          <a:xfrm>
            <a:off x="395536" y="2285992"/>
            <a:ext cx="3752848" cy="3911609"/>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538940" y="2285992"/>
            <a:ext cx="3714776" cy="3840171"/>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71546"/>
            <a:ext cx="7786742" cy="1143000"/>
          </a:xfrm>
          <a:prstGeom prst="rect">
            <a:avLst/>
          </a:prstGeo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395536" y="2357430"/>
            <a:ext cx="3682998" cy="639762"/>
          </a:xfrm>
          <a:prstGeom prst="rect">
            <a:avLst/>
          </a:prstGeo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395536" y="3071809"/>
            <a:ext cx="3714776" cy="3054353"/>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4 Marcador de texto"/>
          <p:cNvSpPr>
            <a:spLocks noGrp="1"/>
          </p:cNvSpPr>
          <p:nvPr>
            <p:ph type="body" sz="quarter" idx="3"/>
          </p:nvPr>
        </p:nvSpPr>
        <p:spPr>
          <a:xfrm>
            <a:off x="4253188" y="2357430"/>
            <a:ext cx="3929090" cy="639762"/>
          </a:xfrm>
          <a:prstGeom prst="rect">
            <a:avLst/>
          </a:prstGeo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253188" y="3071809"/>
            <a:ext cx="3970337" cy="3054353"/>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0528" y="1493912"/>
            <a:ext cx="7943880" cy="1143000"/>
          </a:xfrm>
          <a:prstGeom prst="rect">
            <a:avLst/>
          </a:prstGeom>
        </p:spPr>
        <p:txBody>
          <a:bodyPr>
            <a:noAutofit/>
          </a:bodyPr>
          <a:lstStyle>
            <a:lvl1pPr>
              <a:defRPr sz="2800"/>
            </a:lvl1pPr>
          </a:lstStyle>
          <a:p>
            <a:r>
              <a:rPr lang="es-ES" dirty="0" smtClean="0"/>
              <a:t>Haga clic para modificar el estilo de título del patrón</a:t>
            </a:r>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03453" y="126876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3546725" y="1268760"/>
            <a:ext cx="4643470" cy="5054617"/>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texto"/>
          <p:cNvSpPr>
            <a:spLocks noGrp="1"/>
          </p:cNvSpPr>
          <p:nvPr>
            <p:ph type="body" sz="half" idx="2"/>
          </p:nvPr>
        </p:nvSpPr>
        <p:spPr>
          <a:xfrm>
            <a:off x="395536" y="2483206"/>
            <a:ext cx="3008313" cy="384017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75656" y="5081736"/>
            <a:ext cx="5486400" cy="566738"/>
          </a:xfrm>
          <a:prstGeom prst="rect">
            <a:avLst/>
          </a:prstGeom>
        </p:spPr>
        <p:txBody>
          <a:bodyPr anchor="b">
            <a:noAutofit/>
          </a:bodyPr>
          <a:lstStyle>
            <a:lvl1pPr algn="l">
              <a:defRPr sz="18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475656" y="1281243"/>
            <a:ext cx="5486400" cy="372746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475656" y="5648474"/>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 name="24 CuadroTexto"/>
          <p:cNvSpPr txBox="1"/>
          <p:nvPr userDrawn="1"/>
        </p:nvSpPr>
        <p:spPr>
          <a:xfrm>
            <a:off x="3929058" y="6500834"/>
            <a:ext cx="1071570" cy="215444"/>
          </a:xfrm>
          <a:prstGeom prst="rect">
            <a:avLst/>
          </a:prstGeom>
          <a:noFill/>
        </p:spPr>
        <p:txBody>
          <a:bodyPr wrap="square" rtlCol="0">
            <a:spAutoFit/>
          </a:bodyPr>
          <a:lstStyle/>
          <a:p>
            <a:r>
              <a:rPr lang="es-MX" sz="800" dirty="0" smtClean="0">
                <a:solidFill>
                  <a:schemeClr val="bg1"/>
                </a:solidFill>
              </a:rPr>
              <a:t>Cd. Madero 2009</a:t>
            </a:r>
            <a:endParaRPr lang="es-ES" sz="800" dirty="0">
              <a:solidFill>
                <a:schemeClr val="bg1"/>
              </a:solidFill>
            </a:endParaRPr>
          </a:p>
        </p:txBody>
      </p:sp>
      <p:cxnSp>
        <p:nvCxnSpPr>
          <p:cNvPr id="28" name="27 Conector recto"/>
          <p:cNvCxnSpPr/>
          <p:nvPr userDrawn="1"/>
        </p:nvCxnSpPr>
        <p:spPr>
          <a:xfrm rot="5400000">
            <a:off x="3643318" y="6715136"/>
            <a:ext cx="285728"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40 Rectángulo"/>
          <p:cNvSpPr/>
          <p:nvPr userDrawn="1"/>
        </p:nvSpPr>
        <p:spPr>
          <a:xfrm>
            <a:off x="8532440" y="1484784"/>
            <a:ext cx="484748" cy="4320480"/>
          </a:xfrm>
          <a:prstGeom prst="rect">
            <a:avLst/>
          </a:prstGeom>
        </p:spPr>
        <p:txBody>
          <a:bodyPr vert="vert270" wrap="square">
            <a:spAutoFit/>
          </a:bodyPr>
          <a:lstStyle/>
          <a:p>
            <a:pPr algn="r"/>
            <a:r>
              <a:rPr lang="es-MX" sz="1050" b="1" baseline="0" dirty="0" smtClean="0">
                <a:solidFill>
                  <a:schemeClr val="bg1"/>
                </a:solidFill>
              </a:rPr>
              <a:t>Asamblea General Ordinaria del Consejo Nacional de Directores</a:t>
            </a:r>
          </a:p>
          <a:p>
            <a:pPr algn="r"/>
            <a:r>
              <a:rPr lang="es-MX" sz="900" b="1" baseline="0" dirty="0" smtClean="0">
                <a:solidFill>
                  <a:schemeClr val="bg1"/>
                </a:solidFill>
              </a:rPr>
              <a:t>Hermosillo 2010</a:t>
            </a:r>
            <a:endParaRPr lang="es-ES" sz="900" b="1" dirty="0">
              <a:solidFill>
                <a:schemeClr val="bg1"/>
              </a:solidFill>
            </a:endParaRPr>
          </a:p>
        </p:txBody>
      </p:sp>
      <p:grpSp>
        <p:nvGrpSpPr>
          <p:cNvPr id="5" name="Grupo 4"/>
          <p:cNvGrpSpPr/>
          <p:nvPr userDrawn="1"/>
        </p:nvGrpSpPr>
        <p:grpSpPr>
          <a:xfrm>
            <a:off x="5904" y="-3275"/>
            <a:ext cx="9377275" cy="1152729"/>
            <a:chOff x="5904" y="-3275"/>
            <a:chExt cx="9377275" cy="1152729"/>
          </a:xfrm>
        </p:grpSpPr>
        <p:sp>
          <p:nvSpPr>
            <p:cNvPr id="6" name="1 Título"/>
            <p:cNvSpPr txBox="1">
              <a:spLocks/>
            </p:cNvSpPr>
            <p:nvPr userDrawn="1"/>
          </p:nvSpPr>
          <p:spPr>
            <a:xfrm>
              <a:off x="15951" y="866265"/>
              <a:ext cx="9124157" cy="283189"/>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r>
                <a:rPr lang="es-ES" sz="1200" dirty="0" smtClean="0">
                  <a:solidFill>
                    <a:srgbClr val="007A33"/>
                  </a:solidFill>
                  <a:latin typeface="Soberana Titular" panose="02000000000000000000" pitchFamily="50" charset="0"/>
                </a:rPr>
                <a:t>Reunión Nacional de Subdirectores Académicos de los Institutos Tecnológicos</a:t>
              </a:r>
              <a:endParaRPr lang="es-ES" sz="1200" dirty="0">
                <a:solidFill>
                  <a:srgbClr val="007A33"/>
                </a:solidFill>
                <a:latin typeface="Soberana Titular" panose="02000000000000000000" pitchFamily="50" charset="0"/>
              </a:endParaRPr>
            </a:p>
          </p:txBody>
        </p:sp>
        <p:pic>
          <p:nvPicPr>
            <p:cNvPr id="7" name="Imagen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420152" y="-3275"/>
              <a:ext cx="725760" cy="423360"/>
            </a:xfrm>
            <a:prstGeom prst="rect">
              <a:avLst/>
            </a:prstGeom>
          </p:spPr>
        </p:pic>
        <p:pic>
          <p:nvPicPr>
            <p:cNvPr id="8" name="Imagen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5904" y="-1984"/>
              <a:ext cx="1807630" cy="610820"/>
            </a:xfrm>
            <a:prstGeom prst="rect">
              <a:avLst/>
            </a:prstGeom>
          </p:spPr>
        </p:pic>
        <p:cxnSp>
          <p:nvCxnSpPr>
            <p:cNvPr id="9" name="Conector recto 8"/>
            <p:cNvCxnSpPr/>
            <p:nvPr userDrawn="1"/>
          </p:nvCxnSpPr>
          <p:spPr>
            <a:xfrm>
              <a:off x="15951" y="730796"/>
              <a:ext cx="9124157" cy="0"/>
            </a:xfrm>
            <a:prstGeom prst="line">
              <a:avLst/>
            </a:prstGeom>
            <a:ln>
              <a:solidFill>
                <a:srgbClr val="007A33"/>
              </a:solidFill>
            </a:ln>
          </p:spPr>
          <p:style>
            <a:lnRef idx="2">
              <a:schemeClr val="accent3"/>
            </a:lnRef>
            <a:fillRef idx="0">
              <a:schemeClr val="accent3"/>
            </a:fillRef>
            <a:effectRef idx="1">
              <a:schemeClr val="accent3"/>
            </a:effectRef>
            <a:fontRef idx="minor">
              <a:schemeClr val="tx1"/>
            </a:fontRef>
          </p:style>
        </p:cxnSp>
        <p:cxnSp>
          <p:nvCxnSpPr>
            <p:cNvPr id="10" name="Conector recto 9"/>
            <p:cNvCxnSpPr/>
            <p:nvPr userDrawn="1"/>
          </p:nvCxnSpPr>
          <p:spPr>
            <a:xfrm>
              <a:off x="15951" y="798612"/>
              <a:ext cx="9124157" cy="0"/>
            </a:xfrm>
            <a:prstGeom prst="line">
              <a:avLst/>
            </a:prstGeom>
            <a:ln>
              <a:solidFill>
                <a:srgbClr val="777772"/>
              </a:solidFill>
            </a:ln>
          </p:spPr>
          <p:style>
            <a:lnRef idx="1">
              <a:schemeClr val="accent3"/>
            </a:lnRef>
            <a:fillRef idx="0">
              <a:schemeClr val="accent3"/>
            </a:fillRef>
            <a:effectRef idx="0">
              <a:schemeClr val="accent3"/>
            </a:effectRef>
            <a:fontRef idx="minor">
              <a:schemeClr val="tx1"/>
            </a:fontRef>
          </p:style>
        </p:cxnSp>
        <p:sp>
          <p:nvSpPr>
            <p:cNvPr id="11" name="1 Título"/>
            <p:cNvSpPr txBox="1">
              <a:spLocks/>
            </p:cNvSpPr>
            <p:nvPr userDrawn="1"/>
          </p:nvSpPr>
          <p:spPr>
            <a:xfrm>
              <a:off x="4603429" y="312678"/>
              <a:ext cx="4779750" cy="465197"/>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endParaRPr lang="es-ES" sz="1000" dirty="0" smtClean="0">
                <a:solidFill>
                  <a:srgbClr val="777772"/>
                </a:solidFill>
                <a:latin typeface="Soberana Titular" panose="02000000000000000000" pitchFamily="50" charset="0"/>
              </a:endParaRPr>
            </a:p>
            <a:p>
              <a:r>
                <a:rPr lang="es-ES" sz="1000" b="1" dirty="0" smtClean="0">
                  <a:solidFill>
                    <a:srgbClr val="777772"/>
                  </a:solidFill>
                  <a:latin typeface="Soberana Titular" panose="02000000000000000000" pitchFamily="50" charset="0"/>
                </a:rPr>
                <a:t>Dirección</a:t>
              </a:r>
              <a:r>
                <a:rPr lang="es-ES" sz="1000" b="1" baseline="0" dirty="0" smtClean="0">
                  <a:solidFill>
                    <a:srgbClr val="777772"/>
                  </a:solidFill>
                  <a:latin typeface="Soberana Titular" panose="02000000000000000000" pitchFamily="50" charset="0"/>
                </a:rPr>
                <a:t> General de Educación Superior Tecnológica</a:t>
              </a:r>
              <a:endParaRPr lang="es-ES" sz="1000" b="1" dirty="0">
                <a:solidFill>
                  <a:srgbClr val="777772"/>
                </a:solidFill>
                <a:latin typeface="Soberana Titular" panose="02000000000000000000" pitchFamily="50" charset="0"/>
              </a:endParaRPr>
            </a:p>
          </p:txBody>
        </p:sp>
      </p:grpSp>
      <p:sp>
        <p:nvSpPr>
          <p:cNvPr id="12" name="1 Título"/>
          <p:cNvSpPr txBox="1">
            <a:spLocks/>
          </p:cNvSpPr>
          <p:nvPr userDrawn="1"/>
        </p:nvSpPr>
        <p:spPr>
          <a:xfrm>
            <a:off x="22796" y="6576795"/>
            <a:ext cx="9124157" cy="283189"/>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pPr algn="r"/>
            <a:r>
              <a:rPr lang="es-ES" sz="1200" baseline="0" dirty="0" smtClean="0">
                <a:solidFill>
                  <a:srgbClr val="007A33"/>
                </a:solidFill>
                <a:latin typeface="Soberana Titular" panose="02000000000000000000" pitchFamily="50" charset="0"/>
              </a:rPr>
              <a:t>4 de junio de 2014</a:t>
            </a:r>
            <a:endParaRPr lang="es-ES" sz="1200" dirty="0">
              <a:solidFill>
                <a:srgbClr val="007A33"/>
              </a:solidFill>
              <a:latin typeface="Soberana Titular" panose="02000000000000000000" pitchFamily="50"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iming>
    <p:tnLst>
      <p:par>
        <p:cTn id="1" dur="indefinite" restart="never" nodeType="tmRoot"/>
      </p:par>
    </p:tnLst>
  </p:timing>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3092C71-EBDE-4FBE-B5D8-FE842E9D322E}" type="datetimeFigureOut">
              <a:rPr lang="es-MX" smtClean="0">
                <a:solidFill>
                  <a:srgbClr val="564B3C"/>
                </a:solidFill>
              </a:rPr>
              <a:pPr/>
              <a:t>04/06/2014</a:t>
            </a:fld>
            <a:endParaRPr lang="es-MX">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CCAE829-F6DD-44FD-B25F-2A0BD3AEF34D}" type="slidenum">
              <a:rPr lang="es-MX" smtClean="0">
                <a:solidFill>
                  <a:srgbClr val="564B3C"/>
                </a:solidFill>
              </a:rPr>
              <a:pPr/>
              <a:t>‹Nº›</a:t>
            </a:fld>
            <a:endParaRPr lang="es-MX">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174499564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0026" y="2348880"/>
            <a:ext cx="9036496" cy="3329772"/>
          </a:xfrm>
        </p:spPr>
        <p:txBody>
          <a:bodyPr/>
          <a:lstStyle/>
          <a:p>
            <a:r>
              <a:rPr lang="es-ES" sz="32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Taller de mecanismos de diseño de especialidades nacionales, programas de certificación docente </a:t>
            </a:r>
            <a:r>
              <a:rPr lang="es-ES" sz="3200" i="1"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 </a:t>
            </a:r>
            <a:r>
              <a:rPr lang="es-ES" sz="3200" i="1"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estudiante</a:t>
            </a:r>
            <a:r>
              <a:rPr lang="es-ES" sz="32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 </a:t>
            </a:r>
            <a:r>
              <a:rPr lang="es-ES" sz="32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Instrumentación de los Proyectos Integradores para la formación y desarrollo de competencias</a:t>
            </a:r>
            <a:endParaRPr lang="es-ES" sz="1800" b="1"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41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831756"/>
            <a:ext cx="7056784" cy="3299593"/>
          </a:xfrm>
        </p:spPr>
        <p:txBody>
          <a:bodyPr/>
          <a:lstStyle/>
          <a:p>
            <a:r>
              <a:rPr lang="es-ES" sz="5400" dirty="0" smtClean="0">
                <a:latin typeface="Arial" panose="020B0604020202020204" pitchFamily="34" charset="0"/>
                <a:cs typeface="Arial" panose="020B0604020202020204" pitchFamily="34" charset="0"/>
              </a:rPr>
              <a:t/>
            </a:r>
            <a:br>
              <a:rPr lang="es-ES" sz="5400" dirty="0" smtClean="0">
                <a:latin typeface="Arial" panose="020B0604020202020204" pitchFamily="34" charset="0"/>
                <a:cs typeface="Arial" panose="020B0604020202020204" pitchFamily="34" charset="0"/>
              </a:rPr>
            </a:br>
            <a:r>
              <a:rPr lang="es-ES" sz="44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Instrumentación de proyectos integradores</a:t>
            </a:r>
            <a:r>
              <a:rPr lang="es-ES" sz="5400"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ES" sz="5400"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sz="2800" b="1"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8 Imagen"/>
          <p:cNvPicPr>
            <a:picLocks noChangeAspect="1"/>
          </p:cNvPicPr>
          <p:nvPr/>
        </p:nvPicPr>
        <p:blipFill>
          <a:blip r:embed="rId2">
            <a:extLst/>
          </a:blip>
          <a:stretch>
            <a:fillRect/>
          </a:stretch>
        </p:blipFill>
        <p:spPr>
          <a:xfrm>
            <a:off x="106823" y="4117191"/>
            <a:ext cx="2828925" cy="2063261"/>
          </a:xfrm>
          <a:prstGeom prst="rect">
            <a:avLst/>
          </a:prstGeom>
          <a:ln>
            <a:noFill/>
          </a:ln>
          <a:effectLst>
            <a:softEdge rad="112500"/>
          </a:effectLst>
        </p:spPr>
      </p:pic>
      <p:pic>
        <p:nvPicPr>
          <p:cNvPr id="6" name="6 Imagen"/>
          <p:cNvPicPr>
            <a:picLocks noChangeAspect="1"/>
          </p:cNvPicPr>
          <p:nvPr/>
        </p:nvPicPr>
        <p:blipFill>
          <a:blip r:embed="rId3">
            <a:extLst/>
          </a:blip>
          <a:stretch>
            <a:fillRect/>
          </a:stretch>
        </p:blipFill>
        <p:spPr>
          <a:xfrm>
            <a:off x="6300192" y="4077072"/>
            <a:ext cx="2520280" cy="2103380"/>
          </a:xfrm>
          <a:prstGeom prst="rect">
            <a:avLst/>
          </a:prstGeom>
          <a:ln>
            <a:noFill/>
          </a:ln>
          <a:effectLst>
            <a:softEdge rad="112500"/>
          </a:effectLst>
        </p:spPr>
      </p:pic>
      <p:pic>
        <p:nvPicPr>
          <p:cNvPr id="8" name="3 Imagen"/>
          <p:cNvPicPr>
            <a:picLocks noChangeAspect="1"/>
          </p:cNvPicPr>
          <p:nvPr/>
        </p:nvPicPr>
        <p:blipFill>
          <a:blip r:embed="rId4">
            <a:extLst/>
          </a:blip>
          <a:stretch>
            <a:fillRect/>
          </a:stretch>
        </p:blipFill>
        <p:spPr>
          <a:xfrm>
            <a:off x="3357830" y="4117191"/>
            <a:ext cx="2520280" cy="2063261"/>
          </a:xfrm>
          <a:prstGeom prst="rect">
            <a:avLst/>
          </a:prstGeom>
          <a:ln>
            <a:noFill/>
          </a:ln>
          <a:effectLst>
            <a:softEdge rad="112500"/>
          </a:effectLst>
        </p:spPr>
      </p:pic>
      <p:sp>
        <p:nvSpPr>
          <p:cNvPr id="2" name="CuadroTexto 1"/>
          <p:cNvSpPr txBox="1"/>
          <p:nvPr/>
        </p:nvSpPr>
        <p:spPr>
          <a:xfrm>
            <a:off x="6228184" y="6381328"/>
            <a:ext cx="2160240" cy="369332"/>
          </a:xfrm>
          <a:prstGeom prst="rect">
            <a:avLst/>
          </a:prstGeom>
          <a:noFill/>
        </p:spPr>
        <p:txBody>
          <a:bodyPr wrap="square" rtlCol="0">
            <a:spAutoFit/>
          </a:bodyPr>
          <a:lstStyle/>
          <a:p>
            <a:pPr algn="r"/>
            <a:r>
              <a:rPr lang="es-MX" dirty="0" smtClean="0"/>
              <a:t>Abril de 2014</a:t>
            </a:r>
            <a:endParaRPr lang="es-MX" dirty="0"/>
          </a:p>
        </p:txBody>
      </p:sp>
    </p:spTree>
    <p:extLst>
      <p:ext uri="{BB962C8B-B14F-4D97-AF65-F5344CB8AC3E}">
        <p14:creationId xmlns:p14="http://schemas.microsoft.com/office/powerpoint/2010/main" val="2796106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52051977"/>
              </p:ext>
            </p:extLst>
          </p:nvPr>
        </p:nvGraphicFramePr>
        <p:xfrm>
          <a:off x="179512" y="1340768"/>
          <a:ext cx="8784976" cy="5424228"/>
        </p:xfrm>
        <a:graphic>
          <a:graphicData uri="http://schemas.openxmlformats.org/drawingml/2006/table">
            <a:tbl>
              <a:tblPr firstRow="1" bandRow="1">
                <a:tableStyleId>{5940675A-B579-460E-94D1-54222C63F5DA}</a:tableStyleId>
              </a:tblPr>
              <a:tblGrid>
                <a:gridCol w="2199633"/>
                <a:gridCol w="2198786"/>
                <a:gridCol w="2191161"/>
                <a:gridCol w="2195396"/>
              </a:tblGrid>
              <a:tr h="276837">
                <a:tc>
                  <a:txBody>
                    <a:bodyPr/>
                    <a:lstStyle/>
                    <a:p>
                      <a:pPr algn="ctr">
                        <a:lnSpc>
                          <a:spcPct val="115000"/>
                        </a:lnSpc>
                        <a:spcAft>
                          <a:spcPts val="1000"/>
                        </a:spcAft>
                      </a:pPr>
                      <a:r>
                        <a:rPr lang="es-MX" sz="1400" b="1" dirty="0">
                          <a:effectLst/>
                        </a:rPr>
                        <a:t>CARACTERÍSTICAS</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gn="ctr">
                        <a:lnSpc>
                          <a:spcPct val="115000"/>
                        </a:lnSpc>
                        <a:spcAft>
                          <a:spcPts val="1000"/>
                        </a:spcAft>
                      </a:pPr>
                      <a:r>
                        <a:rPr lang="es-MX" sz="1400" b="1">
                          <a:effectLst/>
                        </a:rPr>
                        <a:t>NECESIDADES</a:t>
                      </a:r>
                      <a:endParaRPr lang="es-MX" sz="1400" b="1">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gn="ctr">
                        <a:lnSpc>
                          <a:spcPct val="115000"/>
                        </a:lnSpc>
                        <a:spcAft>
                          <a:spcPts val="1000"/>
                        </a:spcAft>
                      </a:pPr>
                      <a:r>
                        <a:rPr lang="es-MX" sz="1400" b="1">
                          <a:effectLst/>
                        </a:rPr>
                        <a:t>METAS </a:t>
                      </a:r>
                      <a:endParaRPr lang="es-MX" sz="1400" b="1">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gn="ctr">
                        <a:lnSpc>
                          <a:spcPct val="115000"/>
                        </a:lnSpc>
                        <a:spcAft>
                          <a:spcPts val="1000"/>
                        </a:spcAft>
                      </a:pPr>
                      <a:r>
                        <a:rPr lang="es-MX" sz="1400" b="1" dirty="0">
                          <a:effectLst/>
                        </a:rPr>
                        <a:t>RETOS</a:t>
                      </a:r>
                      <a:endParaRPr lang="es-MX" sz="1400" b="1" dirty="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r>
              <a:tr h="746247">
                <a:tc>
                  <a:txBody>
                    <a:bodyPr/>
                    <a:lstStyle/>
                    <a:p>
                      <a:pPr>
                        <a:lnSpc>
                          <a:spcPct val="115000"/>
                        </a:lnSpc>
                        <a:spcAft>
                          <a:spcPts val="1000"/>
                        </a:spcAft>
                      </a:pPr>
                      <a:r>
                        <a:rPr lang="es-MX" sz="1400" dirty="0">
                          <a:effectLst/>
                        </a:rPr>
                        <a:t>PROBLEMA  O NECESIDAD DE CONTEXTO COMO BASE</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IMPULSAR  TRABAJO INTERDISCIPLINARIO</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BUSCAR QUE  EL PROYECTO SIRVA PARA </a:t>
                      </a:r>
                    </a:p>
                    <a:p>
                      <a:pPr>
                        <a:lnSpc>
                          <a:spcPct val="115000"/>
                        </a:lnSpc>
                        <a:spcAft>
                          <a:spcPts val="1000"/>
                        </a:spcAft>
                      </a:pPr>
                      <a:r>
                        <a:rPr lang="es-MX" sz="1400">
                          <a:effectLst/>
                        </a:rPr>
                        <a:t>INTEGRAR  S.S. R.P F.D. Y ESTABLECER MEDIANTE LOS PI Y SUS PRODUCTOS LA TITULACIÓN  INTEGRAL</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FIRMA DE ACUERDOS DE COLABORACIÓN  O CONVENIOS SEGÚN CORRESPONDA, DONDE SEAN APLICABLES LOS PROYECTOS INTEGRADORES</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r>
              <a:tr h="520509">
                <a:tc>
                  <a:txBody>
                    <a:bodyPr/>
                    <a:lstStyle/>
                    <a:p>
                      <a:pPr>
                        <a:lnSpc>
                          <a:spcPct val="115000"/>
                        </a:lnSpc>
                        <a:spcAft>
                          <a:spcPts val="1000"/>
                        </a:spcAft>
                      </a:pPr>
                      <a:r>
                        <a:rPr lang="es-MX" sz="1400">
                          <a:effectLst/>
                        </a:rPr>
                        <a:t>FUNDAMENTACIÓN TEÓRICA Y METÓDOLÓGICO</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ELEGIR  A LOS DOCENTES DE INVESTIGACIÓN EN BASE AL PERFIL</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GESTIONAR RECURSOS MEDIANTE LA PARTICIPACIÓN ACTIVA DE LOS DOCENTES Y ESTUDIANTES.</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r>
              <a:tr h="761375">
                <a:tc>
                  <a:txBody>
                    <a:bodyPr/>
                    <a:lstStyle/>
                    <a:p>
                      <a:pPr>
                        <a:lnSpc>
                          <a:spcPct val="115000"/>
                        </a:lnSpc>
                        <a:spcAft>
                          <a:spcPts val="1000"/>
                        </a:spcAft>
                      </a:pPr>
                      <a:r>
                        <a:rPr lang="es-MX" sz="1400">
                          <a:effectLst/>
                        </a:rPr>
                        <a:t>DESDE  EL PRIMER SEMESTRE   PUEDEN GENERAR PRODUCTOS  QUE GENEREN  EL INTERÉS</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RECOCIMIENTO  LOS PROYECTOS INTEGRADORES DE PARTE DE LA COMUNIDAD  INSTITUCIONAL</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a:effectLst/>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c>
                  <a:txBody>
                    <a:bodyPr/>
                    <a:lstStyle/>
                    <a:p>
                      <a:pPr>
                        <a:lnSpc>
                          <a:spcPct val="115000"/>
                        </a:lnSpc>
                        <a:spcAft>
                          <a:spcPts val="1000"/>
                        </a:spcAft>
                      </a:pPr>
                      <a:r>
                        <a:rPr lang="es-MX" sz="1400" dirty="0">
                          <a:effectLst/>
                        </a:rPr>
                        <a:t>FORTALECER LA IMAGEN CON EL  ENTORNO DE LOS INSTITUTOS TECNOLÓGICOS   A TRAVÉS DE LOS PROYECTOS  INTEGRADORES Y LA ESCUELA EMPRESA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36145" marR="36145" marT="18073" marB="18073"/>
                </a:tc>
              </a:tr>
            </a:tbl>
          </a:graphicData>
        </a:graphic>
      </p:graphicFrame>
    </p:spTree>
    <p:extLst>
      <p:ext uri="{BB962C8B-B14F-4D97-AF65-F5344CB8AC3E}">
        <p14:creationId xmlns:p14="http://schemas.microsoft.com/office/powerpoint/2010/main" val="217423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06823" y="1268760"/>
            <a:ext cx="8857665" cy="2862589"/>
          </a:xfrm>
        </p:spPr>
        <p:txBody>
          <a:bodyPr/>
          <a:lstStyle/>
          <a:p>
            <a:r>
              <a:rPr lang="es-ES" sz="44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Diseño y Elaboración de Estándares en Competencias para los Institutos Tecnológicos de México</a:t>
            </a:r>
            <a:endParaRPr lang="es-ES" sz="2800" b="1"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8 Imagen"/>
          <p:cNvPicPr>
            <a:picLocks noChangeAspect="1"/>
          </p:cNvPicPr>
          <p:nvPr/>
        </p:nvPicPr>
        <p:blipFill>
          <a:blip r:embed="rId2">
            <a:extLst/>
          </a:blip>
          <a:stretch>
            <a:fillRect/>
          </a:stretch>
        </p:blipFill>
        <p:spPr>
          <a:xfrm>
            <a:off x="106823" y="4117191"/>
            <a:ext cx="2828925" cy="2063261"/>
          </a:xfrm>
          <a:prstGeom prst="rect">
            <a:avLst/>
          </a:prstGeom>
          <a:ln>
            <a:noFill/>
          </a:ln>
          <a:effectLst>
            <a:softEdge rad="112500"/>
          </a:effectLst>
        </p:spPr>
      </p:pic>
      <p:pic>
        <p:nvPicPr>
          <p:cNvPr id="6" name="6 Imagen"/>
          <p:cNvPicPr>
            <a:picLocks noChangeAspect="1"/>
          </p:cNvPicPr>
          <p:nvPr/>
        </p:nvPicPr>
        <p:blipFill>
          <a:blip r:embed="rId3">
            <a:extLst/>
          </a:blip>
          <a:stretch>
            <a:fillRect/>
          </a:stretch>
        </p:blipFill>
        <p:spPr>
          <a:xfrm>
            <a:off x="6300192" y="4077072"/>
            <a:ext cx="2520280" cy="2103380"/>
          </a:xfrm>
          <a:prstGeom prst="rect">
            <a:avLst/>
          </a:prstGeom>
          <a:ln>
            <a:noFill/>
          </a:ln>
          <a:effectLst>
            <a:softEdge rad="112500"/>
          </a:effectLst>
        </p:spPr>
      </p:pic>
      <p:pic>
        <p:nvPicPr>
          <p:cNvPr id="8" name="3 Imagen"/>
          <p:cNvPicPr>
            <a:picLocks noChangeAspect="1"/>
          </p:cNvPicPr>
          <p:nvPr/>
        </p:nvPicPr>
        <p:blipFill>
          <a:blip r:embed="rId4">
            <a:extLst/>
          </a:blip>
          <a:stretch>
            <a:fillRect/>
          </a:stretch>
        </p:blipFill>
        <p:spPr>
          <a:xfrm>
            <a:off x="3357830" y="4117191"/>
            <a:ext cx="2520280" cy="2063261"/>
          </a:xfrm>
          <a:prstGeom prst="rect">
            <a:avLst/>
          </a:prstGeom>
          <a:ln>
            <a:noFill/>
          </a:ln>
          <a:effectLst>
            <a:softEdge rad="112500"/>
          </a:effectLst>
        </p:spPr>
      </p:pic>
    </p:spTree>
    <p:extLst>
      <p:ext uri="{BB962C8B-B14F-4D97-AF65-F5344CB8AC3E}">
        <p14:creationId xmlns:p14="http://schemas.microsoft.com/office/powerpoint/2010/main" val="1747574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484784"/>
            <a:ext cx="8892480" cy="4524315"/>
          </a:xfrm>
          <a:prstGeom prst="rect">
            <a:avLst/>
          </a:prstGeom>
        </p:spPr>
        <p:txBody>
          <a:bodyPr wrap="square">
            <a:spAutoFit/>
          </a:bodyPr>
          <a:lstStyle/>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ESTRATEGIAS PARA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 </a:t>
            </a:r>
            <a:endParaRPr lang="es-MX" sz="2400" dirty="0">
              <a:latin typeface="Arial" panose="020B0604020202020204" pitchFamily="34" charset="0"/>
              <a:ea typeface="MS Mincho" panose="02020609040205080304" pitchFamily="49" charset="-128"/>
              <a:cs typeface="Arial" panose="020B0604020202020204" pitchFamily="34" charset="0"/>
            </a:endParaRPr>
          </a:p>
          <a:p>
            <a:pPr algn="just">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La Certificación mejorará el proceso de calidad educativa en los institutos tecnológicos, razón por la cual la implementación de certificaciones en las especialidades de los programas educativos proporcionara ventajas competitivas para los egresados de nuestro sistema</a:t>
            </a:r>
            <a:r>
              <a:rPr lang="es-ES_tradnl" sz="2400" dirty="0" smtClean="0">
                <a:latin typeface="Arial" panose="020B0604020202020204" pitchFamily="34" charset="0"/>
                <a:ea typeface="MS Mincho" panose="02020609040205080304" pitchFamily="49" charset="-128"/>
                <a:cs typeface="Arial" panose="020B0604020202020204" pitchFamily="34" charset="0"/>
              </a:rPr>
              <a:t>.</a:t>
            </a:r>
          </a:p>
          <a:p>
            <a:pPr algn="just">
              <a:spcAft>
                <a:spcPts val="0"/>
              </a:spcAft>
            </a:pPr>
            <a:endParaRPr lang="es-MX" sz="2400" dirty="0">
              <a:latin typeface="Arial" panose="020B0604020202020204" pitchFamily="34" charset="0"/>
              <a:ea typeface="MS Mincho" panose="02020609040205080304" pitchFamily="49" charset="-128"/>
              <a:cs typeface="Arial" panose="020B0604020202020204" pitchFamily="34" charset="0"/>
            </a:endParaRPr>
          </a:p>
          <a:p>
            <a:pPr algn="just">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En primer lugar obtendrá las competencias que los alineen a las necesidades del sector productivo y a los ejes estratégicos de desarrollo regional y nacional; con lo que se facilitará su incorporación al sector productivo</a:t>
            </a:r>
            <a:r>
              <a:rPr lang="es-ES_tradnl" sz="2400" dirty="0" smtClean="0">
                <a:latin typeface="Arial" panose="020B0604020202020204" pitchFamily="34" charset="0"/>
                <a:ea typeface="MS Mincho" panose="02020609040205080304" pitchFamily="49" charset="-128"/>
                <a:cs typeface="Arial" panose="020B0604020202020204" pitchFamily="34" charset="0"/>
              </a:rPr>
              <a:t>.</a:t>
            </a:r>
            <a:endParaRPr lang="es-MX" sz="2400" dirty="0">
              <a:effectLst/>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4257096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484784"/>
            <a:ext cx="8892480" cy="4524315"/>
          </a:xfrm>
          <a:prstGeom prst="rect">
            <a:avLst/>
          </a:prstGeom>
        </p:spPr>
        <p:txBody>
          <a:bodyPr wrap="square">
            <a:spAutoFit/>
          </a:bodyPr>
          <a:lstStyle/>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ESTRATEGIAS PARA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 </a:t>
            </a:r>
            <a:endParaRPr lang="es-MX" sz="2400" dirty="0" smtClean="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Conocer los ejes estratégicos de desarrollo de las entidades a fin de alinear las certificaciones a las necesidades actuales.</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A través de la vinculación productiva por programa educativo, identificar los perfiles de egreso para determinar las diferentes áreas de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Buscar programas de apoyo en los diferentes sectores de la sociedad para obtener los recursos para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Implementar un programa de sensibilización a la comunidad tecnológica sobre la importancia y ventajas de las certificaciones</a:t>
            </a:r>
            <a:r>
              <a:rPr lang="es-ES_tradnl" sz="2400" dirty="0" smtClean="0">
                <a:latin typeface="Arial" panose="020B0604020202020204" pitchFamily="34" charset="0"/>
                <a:ea typeface="MS Mincho" panose="02020609040205080304" pitchFamily="49" charset="-128"/>
                <a:cs typeface="Arial" panose="020B0604020202020204" pitchFamily="34" charset="0"/>
              </a:rPr>
              <a:t>.</a:t>
            </a:r>
            <a:endParaRPr lang="es-MX" sz="2400" dirty="0">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264196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484784"/>
            <a:ext cx="8892480" cy="4893647"/>
          </a:xfrm>
          <a:prstGeom prst="rect">
            <a:avLst/>
          </a:prstGeom>
        </p:spPr>
        <p:txBody>
          <a:bodyPr wrap="square">
            <a:spAutoFit/>
          </a:bodyPr>
          <a:lstStyle/>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ESTRATEGIAS PARA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a:spcAft>
                <a:spcPts val="0"/>
              </a:spcAft>
            </a:pPr>
            <a:r>
              <a:rPr lang="es-ES_tradnl" sz="2400" dirty="0">
                <a:latin typeface="Arial" panose="020B0604020202020204" pitchFamily="34" charset="0"/>
                <a:ea typeface="MS Mincho" panose="02020609040205080304" pitchFamily="49" charset="-128"/>
                <a:cs typeface="Arial" panose="020B0604020202020204" pitchFamily="34" charset="0"/>
              </a:rPr>
              <a:t> </a:t>
            </a:r>
            <a:endParaRPr lang="es-MX" sz="2400" dirty="0" smtClean="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smtClean="0">
                <a:latin typeface="Arial" panose="020B0604020202020204" pitchFamily="34" charset="0"/>
                <a:ea typeface="MS Mincho" panose="02020609040205080304" pitchFamily="49" charset="-128"/>
                <a:cs typeface="Arial" panose="020B0604020202020204" pitchFamily="34" charset="0"/>
              </a:rPr>
              <a:t>Incluir </a:t>
            </a:r>
            <a:r>
              <a:rPr lang="es-ES_tradnl" sz="2400" dirty="0">
                <a:latin typeface="Arial" panose="020B0604020202020204" pitchFamily="34" charset="0"/>
                <a:ea typeface="MS Mincho" panose="02020609040205080304" pitchFamily="49" charset="-128"/>
                <a:cs typeface="Arial" panose="020B0604020202020204" pitchFamily="34" charset="0"/>
              </a:rPr>
              <a:t>como asignaturas optativas en las especialidades aquellas que integren las competencias para lograr una certificación</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Diseñar un programa para la certificación del personal docente </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Implementar un sistema de registro de docentes e instituciones certificadoras.</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Diseñar cursos virtuales (</a:t>
            </a:r>
            <a:r>
              <a:rPr lang="es-ES_tradnl" sz="2400" dirty="0" err="1">
                <a:latin typeface="Arial" panose="020B0604020202020204" pitchFamily="34" charset="0"/>
                <a:ea typeface="MS Mincho" panose="02020609040205080304" pitchFamily="49" charset="-128"/>
                <a:cs typeface="Arial" panose="020B0604020202020204" pitchFamily="34" charset="0"/>
              </a:rPr>
              <a:t>MOOCs</a:t>
            </a:r>
            <a:r>
              <a:rPr lang="es-ES_tradnl" sz="2400" dirty="0">
                <a:latin typeface="Arial" panose="020B0604020202020204" pitchFamily="34" charset="0"/>
                <a:ea typeface="MS Mincho" panose="02020609040205080304" pitchFamily="49" charset="-128"/>
                <a:cs typeface="Arial" panose="020B0604020202020204" pitchFamily="34" charset="0"/>
              </a:rPr>
              <a:t>)para multiplicar las certificaciones.</a:t>
            </a:r>
            <a:endParaRPr lang="es-MX" sz="2400" dirty="0">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Arial" panose="020B0604020202020204" pitchFamily="34" charset="0"/>
              <a:buChar char="•"/>
            </a:pPr>
            <a:r>
              <a:rPr lang="es-ES_tradnl" sz="2400" dirty="0">
                <a:latin typeface="Arial" panose="020B0604020202020204" pitchFamily="34" charset="0"/>
                <a:ea typeface="MS Mincho" panose="02020609040205080304" pitchFamily="49" charset="-128"/>
                <a:cs typeface="Arial" panose="020B0604020202020204" pitchFamily="34" charset="0"/>
              </a:rPr>
              <a:t>Considerar la obtención de una certificación como opción de titulación integral.</a:t>
            </a:r>
            <a:endParaRPr lang="es-MX" sz="2400" dirty="0">
              <a:effectLst/>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004888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ChangeArrowheads="1"/>
          </p:cNvSpPr>
          <p:nvPr/>
        </p:nvSpPr>
        <p:spPr bwMode="auto">
          <a:xfrm>
            <a:off x="23920" y="1268760"/>
            <a:ext cx="8892480"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s-MX" sz="4000" b="1" baseline="24000" dirty="0" smtClean="0">
                <a:solidFill>
                  <a:schemeClr val="tx1">
                    <a:lumMod val="65000"/>
                    <a:lumOff val="35000"/>
                  </a:schemeClr>
                </a:solidFill>
              </a:rPr>
              <a:t>Participantes</a:t>
            </a:r>
            <a:endParaRPr lang="es-MX" sz="4000" b="1" baseline="24000" dirty="0">
              <a:solidFill>
                <a:schemeClr val="tx1">
                  <a:lumMod val="65000"/>
                  <a:lumOff val="3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4108306708"/>
              </p:ext>
            </p:extLst>
          </p:nvPr>
        </p:nvGraphicFramePr>
        <p:xfrm>
          <a:off x="23920" y="1771462"/>
          <a:ext cx="9120080" cy="4858625"/>
        </p:xfrm>
        <a:graphic>
          <a:graphicData uri="http://schemas.openxmlformats.org/drawingml/2006/table">
            <a:tbl>
              <a:tblPr firstRow="1" firstCol="1" bandRow="1">
                <a:tableStyleId>{5940675A-B579-460E-94D1-54222C63F5DA}</a:tableStyleId>
              </a:tblPr>
              <a:tblGrid>
                <a:gridCol w="3039338"/>
                <a:gridCol w="3040371"/>
                <a:gridCol w="3040371"/>
              </a:tblGrid>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Álvaro Obregón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Atitalaquia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Centla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Cerro Azul</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Cd. Altamirano</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Guaymas</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Gustavo A. Madero II</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Querétaro</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Sur de Nayarit</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Toluca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Tapachula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Valle del Guadiana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77993">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Zacatecas Sur</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Tehuacán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Los Cabos</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77993">
                <a:tc>
                  <a:txBody>
                    <a:bodyPr/>
                    <a:lstStyle/>
                    <a:p>
                      <a:pPr algn="ctr">
                        <a:lnSpc>
                          <a:spcPct val="115000"/>
                        </a:lnSpc>
                        <a:spcAft>
                          <a:spcPts val="1000"/>
                        </a:spcAft>
                      </a:pPr>
                      <a:r>
                        <a:rPr lang="es-MX" sz="2200" dirty="0">
                          <a:effectLst/>
                          <a:latin typeface="Arial" panose="020B0604020202020204" pitchFamily="34" charset="0"/>
                          <a:cs typeface="Arial" panose="020B0604020202020204" pitchFamily="34" charset="0"/>
                        </a:rPr>
                        <a:t>Sinaloa </a:t>
                      </a:r>
                      <a:r>
                        <a:rPr lang="es-MX" sz="2200" dirty="0" smtClean="0">
                          <a:effectLst/>
                          <a:latin typeface="Arial" panose="020B0604020202020204" pitchFamily="34" charset="0"/>
                          <a:cs typeface="Arial" panose="020B0604020202020204" pitchFamily="34" charset="0"/>
                        </a:rPr>
                        <a:t>de </a:t>
                      </a:r>
                      <a:r>
                        <a:rPr lang="es-MX" sz="2200" dirty="0">
                          <a:effectLst/>
                          <a:latin typeface="Arial" panose="020B0604020202020204" pitchFamily="34" charset="0"/>
                          <a:cs typeface="Arial" panose="020B0604020202020204" pitchFamily="34" charset="0"/>
                        </a:rPr>
                        <a:t>Leyva</a:t>
                      </a:r>
                      <a:endParaRPr lang="es-MX"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Frontera Comalapa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Múzquiz</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455268">
                <a:tc>
                  <a:txBody>
                    <a:bodyPr/>
                    <a:lstStyle/>
                    <a:p>
                      <a:pPr algn="ctr">
                        <a:lnSpc>
                          <a:spcPct val="115000"/>
                        </a:lnSpc>
                        <a:spcAft>
                          <a:spcPts val="1000"/>
                        </a:spcAft>
                      </a:pPr>
                      <a:r>
                        <a:rPr lang="es-MX" sz="2200" dirty="0" err="1" smtClean="0">
                          <a:effectLst/>
                          <a:latin typeface="Arial" panose="020B0604020202020204" pitchFamily="34" charset="0"/>
                          <a:cs typeface="Arial" panose="020B0604020202020204" pitchFamily="34" charset="0"/>
                        </a:rPr>
                        <a:t>Occ</a:t>
                      </a:r>
                      <a:r>
                        <a:rPr lang="es-MX" sz="2200" dirty="0" smtClean="0">
                          <a:effectLst/>
                          <a:latin typeface="Arial" panose="020B0604020202020204" pitchFamily="34" charset="0"/>
                          <a:cs typeface="Arial" panose="020B0604020202020204" pitchFamily="34" charset="0"/>
                        </a:rPr>
                        <a:t>. del Edo. de </a:t>
                      </a:r>
                      <a:r>
                        <a:rPr lang="es-MX" sz="2200" dirty="0">
                          <a:effectLst/>
                          <a:latin typeface="Arial" panose="020B0604020202020204" pitchFamily="34" charset="0"/>
                          <a:cs typeface="Arial" panose="020B0604020202020204" pitchFamily="34" charset="0"/>
                        </a:rPr>
                        <a:t>Hidalgo</a:t>
                      </a:r>
                      <a:endParaRPr lang="es-MX"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Mazatlán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Macuspana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77993">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Ocotlán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Nuevo León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Ciudad Jiménez</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77993">
                <a:tc>
                  <a:txBody>
                    <a:bodyPr/>
                    <a:lstStyle/>
                    <a:p>
                      <a:pPr algn="ctr">
                        <a:lnSpc>
                          <a:spcPct val="115000"/>
                        </a:lnSpc>
                        <a:spcAft>
                          <a:spcPts val="1000"/>
                        </a:spcAft>
                      </a:pPr>
                      <a:r>
                        <a:rPr lang="es-MX" sz="2200">
                          <a:effectLst/>
                          <a:latin typeface="Arial" panose="020B0604020202020204" pitchFamily="34" charset="0"/>
                          <a:cs typeface="Arial" panose="020B0604020202020204" pitchFamily="34" charset="0"/>
                        </a:rPr>
                        <a:t>Tlalpan</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Tláhuac II</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Pochutla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Tepic</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Agua Prieta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San Luis Potosí</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Ébano</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Motúl</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Juan Rodríguez Clara</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363599">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Huachinango</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a:effectLst/>
                          <a:latin typeface="Arial" panose="020B0604020202020204" pitchFamily="34" charset="0"/>
                          <a:cs typeface="Arial" panose="020B0604020202020204" pitchFamily="34" charset="0"/>
                        </a:rPr>
                        <a:t>Santa María De Oro</a:t>
                      </a:r>
                      <a:endParaRPr lang="es-MX" sz="2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2200" dirty="0">
                          <a:effectLst/>
                          <a:latin typeface="Arial" panose="020B0604020202020204" pitchFamily="34" charset="0"/>
                          <a:cs typeface="Arial" panose="020B0604020202020204" pitchFamily="34" charset="0"/>
                        </a:rPr>
                        <a:t>Jesús Carranza</a:t>
                      </a:r>
                      <a:endParaRPr lang="es-MX"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074326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o 13"/>
          <p:cNvGrpSpPr/>
          <p:nvPr/>
        </p:nvGrpSpPr>
        <p:grpSpPr>
          <a:xfrm>
            <a:off x="5904" y="-3275"/>
            <a:ext cx="9377275" cy="1152729"/>
            <a:chOff x="5904" y="-3275"/>
            <a:chExt cx="9377275" cy="1152729"/>
          </a:xfrm>
        </p:grpSpPr>
        <p:sp>
          <p:nvSpPr>
            <p:cNvPr id="15" name="1 Título"/>
            <p:cNvSpPr txBox="1">
              <a:spLocks/>
            </p:cNvSpPr>
            <p:nvPr userDrawn="1"/>
          </p:nvSpPr>
          <p:spPr>
            <a:xfrm>
              <a:off x="15951" y="866265"/>
              <a:ext cx="9124157" cy="283189"/>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r>
                <a:rPr lang="es-ES" sz="1200" dirty="0" smtClean="0">
                  <a:solidFill>
                    <a:srgbClr val="007A33"/>
                  </a:solidFill>
                  <a:latin typeface="Soberana Titular" panose="02000000000000000000" pitchFamily="50" charset="0"/>
                </a:rPr>
                <a:t>Reunión Nacional de Subdirectores Académicos de los Institutos Tecnológicos</a:t>
              </a:r>
              <a:endParaRPr lang="es-ES" sz="1200" dirty="0">
                <a:solidFill>
                  <a:srgbClr val="007A33"/>
                </a:solidFill>
                <a:latin typeface="Soberana Titular" panose="02000000000000000000" pitchFamily="50" charset="0"/>
              </a:endParaRPr>
            </a:p>
          </p:txBody>
        </p:sp>
        <p:pic>
          <p:nvPicPr>
            <p:cNvPr id="16" name="Imagen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152" y="-3275"/>
              <a:ext cx="725760" cy="423360"/>
            </a:xfrm>
            <a:prstGeom prst="rect">
              <a:avLst/>
            </a:prstGeom>
          </p:spPr>
        </p:pic>
        <p:pic>
          <p:nvPicPr>
            <p:cNvPr id="17" name="Imagen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04" y="-1984"/>
              <a:ext cx="1807630" cy="610820"/>
            </a:xfrm>
            <a:prstGeom prst="rect">
              <a:avLst/>
            </a:prstGeom>
          </p:spPr>
        </p:pic>
        <p:cxnSp>
          <p:nvCxnSpPr>
            <p:cNvPr id="18" name="Conector recto 17"/>
            <p:cNvCxnSpPr/>
            <p:nvPr userDrawn="1"/>
          </p:nvCxnSpPr>
          <p:spPr>
            <a:xfrm>
              <a:off x="15951" y="730796"/>
              <a:ext cx="9124157" cy="0"/>
            </a:xfrm>
            <a:prstGeom prst="line">
              <a:avLst/>
            </a:prstGeom>
            <a:ln>
              <a:solidFill>
                <a:srgbClr val="007A33"/>
              </a:solidFill>
            </a:ln>
          </p:spPr>
          <p:style>
            <a:lnRef idx="2">
              <a:schemeClr val="accent3"/>
            </a:lnRef>
            <a:fillRef idx="0">
              <a:schemeClr val="accent3"/>
            </a:fillRef>
            <a:effectRef idx="1">
              <a:schemeClr val="accent3"/>
            </a:effectRef>
            <a:fontRef idx="minor">
              <a:schemeClr val="tx1"/>
            </a:fontRef>
          </p:style>
        </p:cxnSp>
        <p:cxnSp>
          <p:nvCxnSpPr>
            <p:cNvPr id="19" name="Conector recto 18"/>
            <p:cNvCxnSpPr/>
            <p:nvPr userDrawn="1"/>
          </p:nvCxnSpPr>
          <p:spPr>
            <a:xfrm>
              <a:off x="15951" y="798612"/>
              <a:ext cx="9124157" cy="0"/>
            </a:xfrm>
            <a:prstGeom prst="line">
              <a:avLst/>
            </a:prstGeom>
            <a:ln>
              <a:solidFill>
                <a:srgbClr val="777772"/>
              </a:solidFill>
            </a:ln>
          </p:spPr>
          <p:style>
            <a:lnRef idx="1">
              <a:schemeClr val="accent3"/>
            </a:lnRef>
            <a:fillRef idx="0">
              <a:schemeClr val="accent3"/>
            </a:fillRef>
            <a:effectRef idx="0">
              <a:schemeClr val="accent3"/>
            </a:effectRef>
            <a:fontRef idx="minor">
              <a:schemeClr val="tx1"/>
            </a:fontRef>
          </p:style>
        </p:cxnSp>
        <p:sp>
          <p:nvSpPr>
            <p:cNvPr id="20" name="1 Título"/>
            <p:cNvSpPr txBox="1">
              <a:spLocks/>
            </p:cNvSpPr>
            <p:nvPr userDrawn="1"/>
          </p:nvSpPr>
          <p:spPr>
            <a:xfrm>
              <a:off x="4603429" y="312678"/>
              <a:ext cx="4779750" cy="465197"/>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endParaRPr lang="es-ES" sz="1000" dirty="0" smtClean="0">
                <a:solidFill>
                  <a:srgbClr val="777772"/>
                </a:solidFill>
                <a:latin typeface="Soberana Titular" panose="02000000000000000000" pitchFamily="50" charset="0"/>
              </a:endParaRPr>
            </a:p>
            <a:p>
              <a:r>
                <a:rPr lang="es-ES" sz="1000" b="1" dirty="0" smtClean="0">
                  <a:solidFill>
                    <a:srgbClr val="777772"/>
                  </a:solidFill>
                  <a:latin typeface="Soberana Titular" panose="02000000000000000000" pitchFamily="50" charset="0"/>
                </a:rPr>
                <a:t>Dirección</a:t>
              </a:r>
              <a:r>
                <a:rPr lang="es-ES" sz="1000" b="1" baseline="0" dirty="0" smtClean="0">
                  <a:solidFill>
                    <a:srgbClr val="777772"/>
                  </a:solidFill>
                  <a:latin typeface="Soberana Titular" panose="02000000000000000000" pitchFamily="50" charset="0"/>
                </a:rPr>
                <a:t> General de Educación Superior Tecnológica</a:t>
              </a:r>
              <a:endParaRPr lang="es-ES" sz="1000" b="1" dirty="0">
                <a:solidFill>
                  <a:srgbClr val="777772"/>
                </a:solidFill>
                <a:latin typeface="Soberana Titular" panose="02000000000000000000" pitchFamily="50" charset="0"/>
              </a:endParaRPr>
            </a:p>
          </p:txBody>
        </p:sp>
      </p:grpSp>
      <p:sp>
        <p:nvSpPr>
          <p:cNvPr id="10" name="1 CuadroTexto"/>
          <p:cNvSpPr txBox="1">
            <a:spLocks noChangeArrowheads="1"/>
          </p:cNvSpPr>
          <p:nvPr/>
        </p:nvSpPr>
        <p:spPr bwMode="auto">
          <a:xfrm>
            <a:off x="0" y="1844824"/>
            <a:ext cx="8892480"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s-MX" sz="8000" b="1" baseline="24000" dirty="0">
                <a:solidFill>
                  <a:schemeClr val="tx1">
                    <a:lumMod val="65000"/>
                    <a:lumOff val="35000"/>
                  </a:schemeClr>
                </a:solidFill>
                <a:latin typeface="Monotype Corsiva" pitchFamily="66" charset="0"/>
              </a:rPr>
              <a:t>Muchas Gracias por su </a:t>
            </a:r>
            <a:r>
              <a:rPr lang="es-MX" sz="8000" b="1" baseline="24000" dirty="0" smtClean="0">
                <a:solidFill>
                  <a:schemeClr val="tx1">
                    <a:lumMod val="65000"/>
                    <a:lumOff val="35000"/>
                  </a:schemeClr>
                </a:solidFill>
                <a:latin typeface="Monotype Corsiva" pitchFamily="66" charset="0"/>
              </a:rPr>
              <a:t>atención</a:t>
            </a:r>
            <a:endParaRPr lang="es-MX" sz="8000" b="1" baseline="24000" dirty="0">
              <a:solidFill>
                <a:schemeClr val="tx1">
                  <a:lumMod val="65000"/>
                  <a:lumOff val="35000"/>
                </a:schemeClr>
              </a:solidFill>
              <a:latin typeface="Monotype Corsiva" pitchFamily="66" charset="0"/>
            </a:endParaRPr>
          </a:p>
        </p:txBody>
      </p:sp>
      <p:sp>
        <p:nvSpPr>
          <p:cNvPr id="11" name="2 CuadroTexto"/>
          <p:cNvSpPr txBox="1">
            <a:spLocks noChangeArrowheads="1"/>
          </p:cNvSpPr>
          <p:nvPr/>
        </p:nvSpPr>
        <p:spPr bwMode="auto">
          <a:xfrm>
            <a:off x="251520" y="3508100"/>
            <a:ext cx="842493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s-MX" sz="2400" b="1" dirty="0" smtClean="0"/>
              <a:t>Dirección de Docencia</a:t>
            </a:r>
            <a:endParaRPr lang="es-MX" sz="2400" dirty="0"/>
          </a:p>
          <a:p>
            <a:pPr algn="ctr" eaLnBrk="1" hangingPunct="1"/>
            <a:endParaRPr lang="es-MX" sz="2400" dirty="0" smtClean="0"/>
          </a:p>
          <a:p>
            <a:pPr algn="ctr" eaLnBrk="1" hangingPunct="1"/>
            <a:r>
              <a:rPr lang="es-MX" sz="2400" dirty="0" smtClean="0">
                <a:hlinkClick r:id=""/>
              </a:rPr>
              <a:t>docencia@dgest.gob.mx</a:t>
            </a:r>
            <a:endParaRPr lang="es-MX" sz="2400" dirty="0"/>
          </a:p>
        </p:txBody>
      </p:sp>
    </p:spTree>
    <p:extLst>
      <p:ext uri="{BB962C8B-B14F-4D97-AF65-F5344CB8AC3E}">
        <p14:creationId xmlns:p14="http://schemas.microsoft.com/office/powerpoint/2010/main" val="37247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0" y="1988840"/>
            <a:ext cx="9036496" cy="3456384"/>
          </a:xfrm>
        </p:spPr>
        <p:txBody>
          <a:bodyPr/>
          <a:lstStyle/>
          <a:p>
            <a:r>
              <a:rPr lang="es-ES" sz="2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Objetivo del taller</a:t>
            </a:r>
            <a:br>
              <a:rPr lang="es-ES" sz="2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ES" sz="2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800" dirty="0" smtClean="0">
                <a:latin typeface="Arial" panose="020B0604020202020204" pitchFamily="34" charset="0"/>
                <a:cs typeface="Arial" panose="020B0604020202020204" pitchFamily="34" charset="0"/>
              </a:rPr>
              <a:t>Establecer las estrategias para la formación </a:t>
            </a:r>
            <a:r>
              <a:rPr lang="es-ES" sz="2800" dirty="0">
                <a:latin typeface="Arial" panose="020B0604020202020204" pitchFamily="34" charset="0"/>
                <a:cs typeface="Arial" panose="020B0604020202020204" pitchFamily="34" charset="0"/>
              </a:rPr>
              <a:t>d</a:t>
            </a:r>
            <a:r>
              <a:rPr lang="es-ES" sz="2800" dirty="0" smtClean="0">
                <a:latin typeface="Arial" panose="020B0604020202020204" pitchFamily="34" charset="0"/>
                <a:cs typeface="Arial" panose="020B0604020202020204" pitchFamily="34" charset="0"/>
              </a:rPr>
              <a:t>ual de las especialidades, a través de proyectos integradores que permitan la certificación de estudiantes y docentes.</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13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07504" y="2780929"/>
            <a:ext cx="9036496" cy="1008112"/>
          </a:xfrm>
        </p:spPr>
        <p:txBody>
          <a:bodyPr/>
          <a:lstStyle/>
          <a:p>
            <a:r>
              <a:rPr lang="es-ES" sz="44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Resultados por tema</a:t>
            </a:r>
            <a:endParaRPr lang="es-ES" sz="2800" b="1"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135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991686"/>
            <a:ext cx="5323388" cy="300093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749059"/>
            <a:ext cx="5514992" cy="3108941"/>
          </a:xfrm>
          <a:prstGeom prst="rect">
            <a:avLst/>
          </a:prstGeom>
        </p:spPr>
      </p:pic>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168" y="1452042"/>
            <a:ext cx="2589774" cy="4594034"/>
          </a:xfrm>
          <a:prstGeom prst="rect">
            <a:avLst/>
          </a:prstGeom>
        </p:spPr>
      </p:pic>
    </p:spTree>
    <p:extLst>
      <p:ext uri="{BB962C8B-B14F-4D97-AF65-F5344CB8AC3E}">
        <p14:creationId xmlns:p14="http://schemas.microsoft.com/office/powerpoint/2010/main" val="50530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831756"/>
            <a:ext cx="7056784" cy="3299593"/>
          </a:xfrm>
        </p:spPr>
        <p:txBody>
          <a:bodyPr/>
          <a:lstStyle/>
          <a:p>
            <a:r>
              <a:rPr lang="es-ES" sz="5400" dirty="0" smtClean="0">
                <a:latin typeface="Arial" panose="020B0604020202020204" pitchFamily="34" charset="0"/>
                <a:cs typeface="Arial" panose="020B0604020202020204" pitchFamily="34" charset="0"/>
              </a:rPr>
              <a:t/>
            </a:r>
            <a:br>
              <a:rPr lang="es-ES" sz="5400" dirty="0" smtClean="0">
                <a:latin typeface="Arial" panose="020B0604020202020204" pitchFamily="34" charset="0"/>
                <a:cs typeface="Arial" panose="020B0604020202020204" pitchFamily="34" charset="0"/>
              </a:rPr>
            </a:br>
            <a:r>
              <a:rPr lang="es-ES" sz="44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Mecanismos de diseño de especialidades nacionales</a:t>
            </a:r>
            <a:br>
              <a:rPr lang="es-ES" sz="4400" i="1" dirty="0" smtClean="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5400"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ES" sz="5400"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s-ES" sz="2800" b="1" i="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8 Imagen"/>
          <p:cNvPicPr>
            <a:picLocks noChangeAspect="1"/>
          </p:cNvPicPr>
          <p:nvPr/>
        </p:nvPicPr>
        <p:blipFill>
          <a:blip r:embed="rId2">
            <a:extLst/>
          </a:blip>
          <a:stretch>
            <a:fillRect/>
          </a:stretch>
        </p:blipFill>
        <p:spPr>
          <a:xfrm>
            <a:off x="106823" y="4117191"/>
            <a:ext cx="2828925" cy="2063261"/>
          </a:xfrm>
          <a:prstGeom prst="rect">
            <a:avLst/>
          </a:prstGeom>
          <a:ln>
            <a:noFill/>
          </a:ln>
          <a:effectLst>
            <a:softEdge rad="112500"/>
          </a:effectLst>
        </p:spPr>
      </p:pic>
      <p:pic>
        <p:nvPicPr>
          <p:cNvPr id="6" name="6 Imagen"/>
          <p:cNvPicPr>
            <a:picLocks noChangeAspect="1"/>
          </p:cNvPicPr>
          <p:nvPr/>
        </p:nvPicPr>
        <p:blipFill>
          <a:blip r:embed="rId3">
            <a:extLst/>
          </a:blip>
          <a:stretch>
            <a:fillRect/>
          </a:stretch>
        </p:blipFill>
        <p:spPr>
          <a:xfrm>
            <a:off x="6300192" y="4077072"/>
            <a:ext cx="2520280" cy="2103380"/>
          </a:xfrm>
          <a:prstGeom prst="rect">
            <a:avLst/>
          </a:prstGeom>
          <a:ln>
            <a:noFill/>
          </a:ln>
          <a:effectLst>
            <a:softEdge rad="112500"/>
          </a:effectLst>
        </p:spPr>
      </p:pic>
      <p:pic>
        <p:nvPicPr>
          <p:cNvPr id="8" name="3 Imagen"/>
          <p:cNvPicPr>
            <a:picLocks noChangeAspect="1"/>
          </p:cNvPicPr>
          <p:nvPr/>
        </p:nvPicPr>
        <p:blipFill>
          <a:blip r:embed="rId4">
            <a:extLst/>
          </a:blip>
          <a:stretch>
            <a:fillRect/>
          </a:stretch>
        </p:blipFill>
        <p:spPr>
          <a:xfrm>
            <a:off x="3357830" y="4117191"/>
            <a:ext cx="2520280" cy="2063261"/>
          </a:xfrm>
          <a:prstGeom prst="rect">
            <a:avLst/>
          </a:prstGeom>
          <a:ln>
            <a:noFill/>
          </a:ln>
          <a:effectLst>
            <a:softEdge rad="112500"/>
          </a:effectLst>
        </p:spPr>
      </p:pic>
    </p:spTree>
    <p:extLst>
      <p:ext uri="{BB962C8B-B14F-4D97-AF65-F5344CB8AC3E}">
        <p14:creationId xmlns:p14="http://schemas.microsoft.com/office/powerpoint/2010/main" val="3972638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116560"/>
            <a:ext cx="6696744" cy="1752600"/>
          </a:xfrm>
        </p:spPr>
        <p:txBody>
          <a:bodyPr anchor="ctr">
            <a:normAutofit/>
          </a:bodyPr>
          <a:lstStyle/>
          <a:p>
            <a:pPr algn="just"/>
            <a:r>
              <a:rPr lang="es-MX" b="1" dirty="0">
                <a:solidFill>
                  <a:schemeClr val="tx1"/>
                </a:solidFill>
              </a:rPr>
              <a:t>A través de la vinculación con las empresas, generando especialidades específicas para el sector productivo de bienes y servicios.</a:t>
            </a:r>
          </a:p>
        </p:txBody>
      </p:sp>
      <p:sp>
        <p:nvSpPr>
          <p:cNvPr id="2" name="1 Título"/>
          <p:cNvSpPr>
            <a:spLocks noGrp="1"/>
          </p:cNvSpPr>
          <p:nvPr>
            <p:ph type="ctrTitle"/>
          </p:nvPr>
        </p:nvSpPr>
        <p:spPr>
          <a:xfrm>
            <a:off x="685800" y="476672"/>
            <a:ext cx="7772400" cy="1470025"/>
          </a:xfrm>
        </p:spPr>
        <p:txBody>
          <a:bodyPr/>
          <a:lstStyle/>
          <a:p>
            <a:r>
              <a:rPr lang="es-MX" b="1" dirty="0" smtClean="0">
                <a:effectLst>
                  <a:outerShdw blurRad="38100" dist="38100" dir="2700000" algn="tl">
                    <a:srgbClr val="000000">
                      <a:alpha val="43137"/>
                    </a:srgbClr>
                  </a:outerShdw>
                </a:effectLst>
              </a:rPr>
              <a:t>Estrategia 1</a:t>
            </a: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336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116560"/>
            <a:ext cx="6696744" cy="2112640"/>
          </a:xfrm>
        </p:spPr>
        <p:txBody>
          <a:bodyPr anchor="ctr">
            <a:noAutofit/>
          </a:bodyPr>
          <a:lstStyle/>
          <a:p>
            <a:pPr algn="just"/>
            <a:r>
              <a:rPr lang="es-MX" sz="1750" b="1" dirty="0">
                <a:solidFill>
                  <a:schemeClr val="tx1"/>
                </a:solidFill>
              </a:rPr>
              <a:t>A través del Consejo de vinculación, bajo el compromiso-aval de los empresarios para dar certidumbre al egresado en su empleabilidad </a:t>
            </a:r>
            <a:r>
              <a:rPr lang="es-MX" sz="1750" b="1">
                <a:solidFill>
                  <a:schemeClr val="tx1"/>
                </a:solidFill>
              </a:rPr>
              <a:t>futura</a:t>
            </a:r>
            <a:r>
              <a:rPr lang="es-MX" sz="1750" b="1" smtClean="0">
                <a:solidFill>
                  <a:schemeClr val="tx1"/>
                </a:solidFill>
              </a:rPr>
              <a:t>.</a:t>
            </a:r>
            <a:endParaRPr lang="es-MX" sz="1750" b="1" dirty="0">
              <a:solidFill>
                <a:schemeClr val="tx1"/>
              </a:solidFill>
            </a:endParaRPr>
          </a:p>
        </p:txBody>
      </p:sp>
      <p:sp>
        <p:nvSpPr>
          <p:cNvPr id="2" name="1 Título"/>
          <p:cNvSpPr>
            <a:spLocks noGrp="1"/>
          </p:cNvSpPr>
          <p:nvPr>
            <p:ph type="ctrTitle"/>
          </p:nvPr>
        </p:nvSpPr>
        <p:spPr>
          <a:xfrm>
            <a:off x="685800" y="476672"/>
            <a:ext cx="7772400" cy="1470025"/>
          </a:xfrm>
        </p:spPr>
        <p:txBody>
          <a:bodyPr/>
          <a:lstStyle/>
          <a:p>
            <a:r>
              <a:rPr lang="es-MX" b="1" dirty="0" smtClean="0">
                <a:effectLst>
                  <a:outerShdw blurRad="38100" dist="38100" dir="2700000" algn="tl">
                    <a:srgbClr val="000000">
                      <a:alpha val="43137"/>
                    </a:srgbClr>
                  </a:outerShdw>
                </a:effectLst>
              </a:rPr>
              <a:t>Estrategia 2</a:t>
            </a: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4811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116560"/>
            <a:ext cx="6696744" cy="2112640"/>
          </a:xfrm>
        </p:spPr>
        <p:txBody>
          <a:bodyPr anchor="ctr">
            <a:normAutofit/>
          </a:bodyPr>
          <a:lstStyle/>
          <a:p>
            <a:pPr algn="just"/>
            <a:r>
              <a:rPr lang="es-MX" sz="1400" b="1" dirty="0">
                <a:solidFill>
                  <a:schemeClr val="tx1"/>
                </a:solidFill>
              </a:rPr>
              <a:t>Dirigir la especialidad para que las asignaturas se cursen en un mismo semestre, con compromiso del sector productivo de bienes y servicios la flexibilidad para el esquema escuela-empresa, solicitando a la empresa el compromiso para que al estudiante se le otorgue una certificación profesional, o valor curricular agregado para el estudiante</a:t>
            </a:r>
            <a:r>
              <a:rPr lang="es-MX" sz="1400" b="1" dirty="0" smtClean="0">
                <a:solidFill>
                  <a:schemeClr val="tx1"/>
                </a:solidFill>
              </a:rPr>
              <a:t>.</a:t>
            </a:r>
            <a:endParaRPr lang="es-MX" sz="1400" b="1" dirty="0">
              <a:solidFill>
                <a:schemeClr val="tx1"/>
              </a:solidFill>
            </a:endParaRPr>
          </a:p>
        </p:txBody>
      </p:sp>
      <p:sp>
        <p:nvSpPr>
          <p:cNvPr id="2" name="1 Título"/>
          <p:cNvSpPr>
            <a:spLocks noGrp="1"/>
          </p:cNvSpPr>
          <p:nvPr>
            <p:ph type="ctrTitle"/>
          </p:nvPr>
        </p:nvSpPr>
        <p:spPr>
          <a:xfrm>
            <a:off x="685800" y="476672"/>
            <a:ext cx="7772400" cy="1470025"/>
          </a:xfrm>
        </p:spPr>
        <p:txBody>
          <a:bodyPr/>
          <a:lstStyle/>
          <a:p>
            <a:r>
              <a:rPr lang="es-MX" b="1" dirty="0" smtClean="0">
                <a:effectLst>
                  <a:outerShdw blurRad="38100" dist="38100" dir="2700000" algn="tl">
                    <a:srgbClr val="000000">
                      <a:alpha val="43137"/>
                    </a:srgbClr>
                  </a:outerShdw>
                </a:effectLst>
              </a:rPr>
              <a:t>Estrategia 3</a:t>
            </a: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5373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3116560"/>
            <a:ext cx="6696744" cy="2112640"/>
          </a:xfrm>
        </p:spPr>
        <p:txBody>
          <a:bodyPr anchor="ctr">
            <a:normAutofit/>
          </a:bodyPr>
          <a:lstStyle/>
          <a:p>
            <a:pPr algn="just"/>
            <a:r>
              <a:rPr lang="es-MX" b="1" dirty="0">
                <a:solidFill>
                  <a:schemeClr val="tx1"/>
                </a:solidFill>
              </a:rPr>
              <a:t>Que los módulos de especialidad sean sólo estancias en el sector productivo de bienes y servicios</a:t>
            </a:r>
            <a:r>
              <a:rPr lang="es-MX" b="1" dirty="0" smtClean="0">
                <a:solidFill>
                  <a:schemeClr val="tx1"/>
                </a:solidFill>
              </a:rPr>
              <a:t>.</a:t>
            </a:r>
            <a:endParaRPr lang="es-MX" b="1" dirty="0">
              <a:solidFill>
                <a:schemeClr val="tx1"/>
              </a:solidFill>
            </a:endParaRPr>
          </a:p>
        </p:txBody>
      </p:sp>
      <p:sp>
        <p:nvSpPr>
          <p:cNvPr id="2" name="1 Título"/>
          <p:cNvSpPr>
            <a:spLocks noGrp="1"/>
          </p:cNvSpPr>
          <p:nvPr>
            <p:ph type="ctrTitle"/>
          </p:nvPr>
        </p:nvSpPr>
        <p:spPr>
          <a:xfrm>
            <a:off x="685800" y="476672"/>
            <a:ext cx="7772400" cy="1470025"/>
          </a:xfrm>
        </p:spPr>
        <p:txBody>
          <a:bodyPr/>
          <a:lstStyle/>
          <a:p>
            <a:r>
              <a:rPr lang="es-MX" b="1" dirty="0" smtClean="0">
                <a:effectLst>
                  <a:outerShdw blurRad="38100" dist="38100" dir="2700000" algn="tl">
                    <a:srgbClr val="000000">
                      <a:alpha val="43137"/>
                    </a:srgbClr>
                  </a:outerShdw>
                </a:effectLst>
              </a:rPr>
              <a:t>Estrategia 4</a:t>
            </a:r>
            <a:endParaRPr lang="es-MX"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599603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408</Words>
  <Application>Microsoft Office PowerPoint</Application>
  <PresentationFormat>Presentación en pantalla (4:3)</PresentationFormat>
  <Paragraphs>99</Paragraphs>
  <Slides>17</Slides>
  <Notes>5</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Tema de Office</vt:lpstr>
      <vt:lpstr>Boticario</vt:lpstr>
      <vt:lpstr>Taller de mecanismos de diseño de especialidades nacionales, programas de certificación docente y estudiante, e Instrumentación de los Proyectos Integradores para la formación y desarrollo de competencias</vt:lpstr>
      <vt:lpstr>Objetivo del taller   Establecer las estrategias para la formación dual de las especialidades, a través de proyectos integradores que permitan la certificación de estudiantes y docentes.</vt:lpstr>
      <vt:lpstr>Resultados por tema</vt:lpstr>
      <vt:lpstr>Presentación de PowerPoint</vt:lpstr>
      <vt:lpstr> Mecanismos de diseño de especialidades nacionales  </vt:lpstr>
      <vt:lpstr>Estrategia 1</vt:lpstr>
      <vt:lpstr>Estrategia 2</vt:lpstr>
      <vt:lpstr>Estrategia 3</vt:lpstr>
      <vt:lpstr>Estrategia 4</vt:lpstr>
      <vt:lpstr> Instrumentación de proyectos integradores </vt:lpstr>
      <vt:lpstr>Presentación de PowerPoint</vt:lpstr>
      <vt:lpstr>Diseño y Elaboración de Estándares en Competencias para los Institutos Tecnológicos de México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 García Franchini</dc:creator>
  <cp:lastModifiedBy>JDIAZ</cp:lastModifiedBy>
  <cp:revision>112</cp:revision>
  <dcterms:created xsi:type="dcterms:W3CDTF">2009-09-09T21:24:42Z</dcterms:created>
  <dcterms:modified xsi:type="dcterms:W3CDTF">2014-06-04T19:22:17Z</dcterms:modified>
</cp:coreProperties>
</file>