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63" r:id="rId3"/>
    <p:sldId id="278" r:id="rId4"/>
    <p:sldId id="283" r:id="rId5"/>
    <p:sldId id="282" r:id="rId6"/>
    <p:sldId id="284" r:id="rId7"/>
    <p:sldId id="285" r:id="rId8"/>
    <p:sldId id="286" r:id="rId9"/>
    <p:sldId id="287" r:id="rId10"/>
    <p:sldId id="261" r:id="rId11"/>
    <p:sldId id="262" r:id="rId12"/>
    <p:sldId id="279" r:id="rId13"/>
    <p:sldId id="281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80" r:id="rId26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97" autoAdjust="0"/>
    <p:restoredTop sz="94660"/>
  </p:normalViewPr>
  <p:slideViewPr>
    <p:cSldViewPr>
      <p:cViewPr varScale="1">
        <p:scale>
          <a:sx n="70" d="100"/>
          <a:sy n="70" d="100"/>
        </p:scale>
        <p:origin x="13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EMP\Dropbox\2015\Presentaciones\Subdirectores\CUERPOS%20Y%20PERFILE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EMP\Dropbox\2015\Presentaciones\Subdirectores\CUERPOS%20Y%20PERFILE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rCoria\Dropbox\2015\Presentaciones\Julia%20Taguena\CONACYT\Estadistica%20de%20Convocatoria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rCoria\Dropbox\2015\Presentaciones\Julia%20Taguena\CONACYT\Estadistica%20de%20Convocatoria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rCoria\Dropbox\2015\Presentaciones\Julia%20Taguena\CONACYT\Estadistica%20de%20Convocatorias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rCoria\Dropbox\2015\Presentaciones\Julia%20Taguena\CONACYT\Estadistica%20de%20Convocatorias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rCoria\Dropbox\2015\Presentaciones\Julia%20Taguena\CONACYT\Estadistica%20de%20Convocatorias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lva\Desktop\TNMpg\aNORMplan\xAnexo%20Estad&#237;stica-Complemento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ysClr val="windowText" lastClr="0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Soberana Sans Condensed" panose="02000000000000000000" pitchFamily="50" charset="0"/>
              <a:ea typeface="+mn-ea"/>
              <a:cs typeface="+mn-cs"/>
            </a:defRPr>
          </a:pPr>
          <a:endParaRPr lang="es-MX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PERFILES!$A$7</c:f>
              <c:strCache>
                <c:ptCount val="1"/>
                <c:pt idx="0">
                  <c:v>PCT CON PERFIL DESEABLE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c:spPr>
          <c:invertIfNegative val="0"/>
          <c:cat>
            <c:numRef>
              <c:f>PERFILES!$B$6:$E$6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PERFILES!$B$7:$E$7</c:f>
              <c:numCache>
                <c:formatCode>#,##0</c:formatCode>
                <c:ptCount val="4"/>
                <c:pt idx="0" formatCode="General">
                  <c:v>856</c:v>
                </c:pt>
                <c:pt idx="1">
                  <c:v>1080</c:v>
                </c:pt>
                <c:pt idx="2">
                  <c:v>1217</c:v>
                </c:pt>
                <c:pt idx="3">
                  <c:v>1517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7104944"/>
        <c:axId val="137089168"/>
        <c:axId val="0"/>
      </c:bar3DChart>
      <c:catAx>
        <c:axId val="137104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Soberana Sans Condensed" panose="02000000000000000000" pitchFamily="50" charset="0"/>
                <a:ea typeface="+mn-ea"/>
                <a:cs typeface="+mn-cs"/>
              </a:defRPr>
            </a:pPr>
            <a:endParaRPr lang="es-MX"/>
          </a:p>
        </c:txPr>
        <c:crossAx val="137089168"/>
        <c:crosses val="autoZero"/>
        <c:auto val="1"/>
        <c:lblAlgn val="ctr"/>
        <c:lblOffset val="100"/>
        <c:noMultiLvlLbl val="0"/>
      </c:catAx>
      <c:valAx>
        <c:axId val="137089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Soberana Sans Condensed" panose="02000000000000000000" pitchFamily="50" charset="0"/>
                <a:ea typeface="+mn-ea"/>
                <a:cs typeface="+mn-cs"/>
              </a:defRPr>
            </a:pPr>
            <a:endParaRPr lang="es-MX"/>
          </a:p>
        </c:txPr>
        <c:crossAx val="137104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ysClr val="windowText" lastClr="000000"/>
          </a:solidFill>
          <a:latin typeface="Soberana Sans Condensed" panose="02000000000000000000" pitchFamily="50" charset="0"/>
        </a:defRPr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Soberana Sans Condensed" panose="02000000000000000000" pitchFamily="50" charset="0"/>
                <a:ea typeface="+mn-ea"/>
                <a:cs typeface="+mn-cs"/>
              </a:defRPr>
            </a:pPr>
            <a:r>
              <a:rPr lang="es-MX"/>
              <a:t>Cuerpos Académicos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Soberana Sans Condensed" panose="02000000000000000000" pitchFamily="50" charset="0"/>
              <a:ea typeface="+mn-ea"/>
              <a:cs typeface="+mn-cs"/>
            </a:defRPr>
          </a:pPr>
          <a:endParaRPr lang="es-MX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CA!$B$1</c:f>
              <c:strCache>
                <c:ptCount val="1"/>
                <c:pt idx="0">
                  <c:v>C.A.E.F.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CA!$A$2:$A$8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CA!$B$2:$B$8</c:f>
              <c:numCache>
                <c:formatCode>General</c:formatCode>
                <c:ptCount val="7"/>
                <c:pt idx="0">
                  <c:v>195</c:v>
                </c:pt>
                <c:pt idx="1">
                  <c:v>223</c:v>
                </c:pt>
                <c:pt idx="2">
                  <c:v>289</c:v>
                </c:pt>
                <c:pt idx="3">
                  <c:v>295</c:v>
                </c:pt>
                <c:pt idx="4">
                  <c:v>300</c:v>
                </c:pt>
                <c:pt idx="5">
                  <c:v>315</c:v>
                </c:pt>
                <c:pt idx="6">
                  <c:v>340</c:v>
                </c:pt>
              </c:numCache>
            </c:numRef>
          </c:val>
        </c:ser>
        <c:ser>
          <c:idx val="1"/>
          <c:order val="1"/>
          <c:tx>
            <c:strRef>
              <c:f>CA!$C$1</c:f>
              <c:strCache>
                <c:ptCount val="1"/>
                <c:pt idx="0">
                  <c:v>C.A.E.C.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numRef>
              <c:f>CA!$A$2:$A$8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CA!$C$2:$C$8</c:f>
              <c:numCache>
                <c:formatCode>General</c:formatCode>
                <c:ptCount val="7"/>
                <c:pt idx="0">
                  <c:v>50</c:v>
                </c:pt>
                <c:pt idx="1">
                  <c:v>60</c:v>
                </c:pt>
                <c:pt idx="2">
                  <c:v>68</c:v>
                </c:pt>
                <c:pt idx="3">
                  <c:v>63</c:v>
                </c:pt>
                <c:pt idx="4">
                  <c:v>70</c:v>
                </c:pt>
                <c:pt idx="5">
                  <c:v>75</c:v>
                </c:pt>
                <c:pt idx="6">
                  <c:v>80</c:v>
                </c:pt>
              </c:numCache>
            </c:numRef>
          </c:val>
        </c:ser>
        <c:ser>
          <c:idx val="2"/>
          <c:order val="2"/>
          <c:tx>
            <c:strRef>
              <c:f>CA!$D$1</c:f>
              <c:strCache>
                <c:ptCount val="1"/>
                <c:pt idx="0">
                  <c:v>C.A.C.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CA!$A$2:$A$8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CA!$D$2:$D$8</c:f>
              <c:numCache>
                <c:formatCode>General</c:formatCode>
                <c:ptCount val="7"/>
                <c:pt idx="0">
                  <c:v>23</c:v>
                </c:pt>
                <c:pt idx="1">
                  <c:v>26</c:v>
                </c:pt>
                <c:pt idx="2">
                  <c:v>26</c:v>
                </c:pt>
                <c:pt idx="3">
                  <c:v>32</c:v>
                </c:pt>
                <c:pt idx="4">
                  <c:v>35</c:v>
                </c:pt>
                <c:pt idx="5">
                  <c:v>37</c:v>
                </c:pt>
                <c:pt idx="6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7106576"/>
        <c:axId val="137114192"/>
        <c:axId val="0"/>
      </c:bar3DChart>
      <c:catAx>
        <c:axId val="137106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oberana Sans Condensed" panose="02000000000000000000" pitchFamily="50" charset="0"/>
                <a:ea typeface="+mn-ea"/>
                <a:cs typeface="+mn-cs"/>
              </a:defRPr>
            </a:pPr>
            <a:endParaRPr lang="es-MX"/>
          </a:p>
        </c:txPr>
        <c:crossAx val="137114192"/>
        <c:crosses val="autoZero"/>
        <c:auto val="1"/>
        <c:lblAlgn val="ctr"/>
        <c:lblOffset val="100"/>
        <c:noMultiLvlLbl val="0"/>
      </c:catAx>
      <c:valAx>
        <c:axId val="137114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oberana Sans Condensed" panose="02000000000000000000" pitchFamily="50" charset="0"/>
                <a:ea typeface="+mn-ea"/>
                <a:cs typeface="+mn-cs"/>
              </a:defRPr>
            </a:pPr>
            <a:endParaRPr lang="es-MX"/>
          </a:p>
        </c:txPr>
        <c:crossAx val="137106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Soberana Sans Condensed" panose="02000000000000000000" pitchFamily="50" charset="0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Soberana Sans Condensed" panose="02000000000000000000" pitchFamily="50" charset="0"/>
        </a:defRPr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Soberana Titular" panose="02000000000000000000" pitchFamily="50" charset="0"/>
                <a:ea typeface="+mn-ea"/>
                <a:cs typeface="+mn-cs"/>
              </a:defRPr>
            </a:pPr>
            <a:r>
              <a:rPr lang="es-MX" sz="1400">
                <a:latin typeface="Soberana Titular" panose="02000000000000000000" pitchFamily="50" charset="0"/>
              </a:rPr>
              <a:t>MIEMBROS DEL SNI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Soberana Titular" panose="02000000000000000000" pitchFamily="50" charset="0"/>
              <a:ea typeface="+mn-ea"/>
              <a:cs typeface="+mn-cs"/>
            </a:defRPr>
          </a:pPr>
          <a:endParaRPr lang="es-MX"/>
        </a:p>
      </c:txPr>
    </c:title>
    <c:autoTitleDeleted val="0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SNI!$A$239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3">
                <a:shade val="76000"/>
                <a:alpha val="85000"/>
              </a:schemeClr>
            </a:solidFill>
            <a:ln w="9525" cap="flat" cmpd="sng" algn="ctr">
              <a:solidFill>
                <a:schemeClr val="accent3">
                  <a:shade val="76000"/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3">
                  <a:shade val="76000"/>
                  <a:lumMod val="75000"/>
                </a:schemeClr>
              </a:contourClr>
            </a:sp3d>
          </c:spPr>
          <c:invertIfNegative val="0"/>
          <c:cat>
            <c:strRef>
              <c:f>SNI!$B$238:$C$238</c:f>
              <c:strCache>
                <c:ptCount val="2"/>
                <c:pt idx="0">
                  <c:v>FEDERALES</c:v>
                </c:pt>
                <c:pt idx="1">
                  <c:v>DESCENTRALIZADOS</c:v>
                </c:pt>
              </c:strCache>
            </c:strRef>
          </c:cat>
          <c:val>
            <c:numRef>
              <c:f>SNI!$B$239:$C$239</c:f>
              <c:numCache>
                <c:formatCode>General</c:formatCode>
                <c:ptCount val="2"/>
                <c:pt idx="0">
                  <c:v>398</c:v>
                </c:pt>
                <c:pt idx="1">
                  <c:v>67</c:v>
                </c:pt>
              </c:numCache>
            </c:numRef>
          </c:val>
        </c:ser>
        <c:ser>
          <c:idx val="1"/>
          <c:order val="1"/>
          <c:tx>
            <c:strRef>
              <c:f>SNI!$A$240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3">
                <a:tint val="77000"/>
                <a:alpha val="85000"/>
              </a:schemeClr>
            </a:solidFill>
            <a:ln w="9525" cap="flat" cmpd="sng" algn="ctr">
              <a:solidFill>
                <a:schemeClr val="accent3">
                  <a:tint val="77000"/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3">
                  <a:tint val="77000"/>
                  <a:lumMod val="75000"/>
                </a:schemeClr>
              </a:contourClr>
            </a:sp3d>
          </c:spPr>
          <c:invertIfNegative val="0"/>
          <c:cat>
            <c:strRef>
              <c:f>SNI!$B$238:$C$238</c:f>
              <c:strCache>
                <c:ptCount val="2"/>
                <c:pt idx="0">
                  <c:v>FEDERALES</c:v>
                </c:pt>
                <c:pt idx="1">
                  <c:v>DESCENTRALIZADOS</c:v>
                </c:pt>
              </c:strCache>
            </c:strRef>
          </c:cat>
          <c:val>
            <c:numRef>
              <c:f>SNI!$B$240:$C$240</c:f>
              <c:numCache>
                <c:formatCode>General</c:formatCode>
                <c:ptCount val="2"/>
                <c:pt idx="0">
                  <c:v>479</c:v>
                </c:pt>
                <c:pt idx="1">
                  <c:v>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box"/>
        <c:axId val="137107664"/>
        <c:axId val="137116368"/>
        <c:axId val="0"/>
      </c:bar3DChart>
      <c:catAx>
        <c:axId val="137107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endParaRPr lang="es-MX"/>
          </a:p>
        </c:txPr>
        <c:crossAx val="137116368"/>
        <c:crosses val="autoZero"/>
        <c:auto val="1"/>
        <c:lblAlgn val="ctr"/>
        <c:lblOffset val="100"/>
        <c:noMultiLvlLbl val="0"/>
      </c:catAx>
      <c:valAx>
        <c:axId val="13711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endParaRPr lang="es-MX"/>
          </a:p>
        </c:txPr>
        <c:crossAx val="13710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Soberana Sans" panose="02000000000000000000" pitchFamily="50" charset="0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>
          <a:latin typeface="Soberana Sans" panose="02000000000000000000" pitchFamily="50" charset="0"/>
        </a:defRPr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[2]Tablas!$B$10</c:f>
              <c:strCache>
                <c:ptCount val="1"/>
                <c:pt idx="0">
                  <c:v>Cantidad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58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1"/>
            <c:bubble3D val="0"/>
            <c:spPr>
              <a:solidFill>
                <a:schemeClr val="accent3">
                  <a:shade val="86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2"/>
            <c:bubble3D val="0"/>
            <c:spPr>
              <a:solidFill>
                <a:schemeClr val="accent3">
                  <a:tint val="86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3"/>
            <c:bubble3D val="0"/>
            <c:spPr>
              <a:solidFill>
                <a:schemeClr val="accent3">
                  <a:tint val="58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Lbls>
            <c:dLbl>
              <c:idx val="0"/>
              <c:layout>
                <c:manualLayout>
                  <c:x val="-0.14371979148387104"/>
                  <c:y val="0.16043531778306888"/>
                </c:manualLayout>
              </c:layout>
              <c:spPr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lt1"/>
                      </a:solidFill>
                      <a:latin typeface="Soberana Sans" panose="02000000000000000000" pitchFamily="50" charset="0"/>
                      <a:ea typeface="+mn-ea"/>
                      <a:cs typeface="+mn-cs"/>
                    </a:defRPr>
                  </a:pPr>
                  <a:endParaRPr lang="es-MX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613051541281744"/>
                      <c:h val="0.18868716924989171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3.5765310586176727E-2"/>
                  <c:y val="4.980497229512977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4792650918635121E-2"/>
                  <c:y val="1.154746281714786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Soberana Sans" panose="02000000000000000000" pitchFamily="50" charset="0"/>
                    <a:ea typeface="+mn-ea"/>
                    <a:cs typeface="+mn-cs"/>
                  </a:defRPr>
                </a:pPr>
                <a:endParaRPr lang="es-MX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[2]Tablas!$A$11:$A$14</c:f>
              <c:strCache>
                <c:ptCount val="4"/>
                <c:pt idx="0">
                  <c:v>Candidato</c:v>
                </c:pt>
                <c:pt idx="1">
                  <c:v>SNI-1</c:v>
                </c:pt>
                <c:pt idx="2">
                  <c:v>SNI-2</c:v>
                </c:pt>
                <c:pt idx="3">
                  <c:v>SNI-3</c:v>
                </c:pt>
              </c:strCache>
            </c:strRef>
          </c:cat>
          <c:val>
            <c:numRef>
              <c:f>[2]Tablas!$B$11:$B$14</c:f>
              <c:numCache>
                <c:formatCode>General</c:formatCode>
                <c:ptCount val="4"/>
                <c:pt idx="0">
                  <c:v>185</c:v>
                </c:pt>
                <c:pt idx="1">
                  <c:v>324</c:v>
                </c:pt>
                <c:pt idx="2">
                  <c:v>45</c:v>
                </c:pt>
                <c:pt idx="3">
                  <c:v>10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SNI!$B$1</c:f>
              <c:strCache>
                <c:ptCount val="1"/>
                <c:pt idx="0">
                  <c:v>SISTEMA NACIONAL DE INVESTIGADORES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accent3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3">
                  <a:lumMod val="75000"/>
                </a:schemeClr>
              </a:contourClr>
            </a:sp3d>
          </c:spPr>
          <c:invertIfNegative val="0"/>
          <c:dLbls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Soberana Sans" panose="02000000000000000000" pitchFamily="50" charset="0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SNI!$A$2:$A$11</c:f>
              <c:numCache>
                <c:formatCode>General</c:formatCode>
                <c:ptCount val="10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</c:numCache>
            </c:numRef>
          </c:cat>
          <c:val>
            <c:numRef>
              <c:f>SNI!$B$2:$B$11</c:f>
              <c:numCache>
                <c:formatCode>General</c:formatCode>
                <c:ptCount val="10"/>
                <c:pt idx="0">
                  <c:v>218</c:v>
                </c:pt>
                <c:pt idx="1">
                  <c:v>239</c:v>
                </c:pt>
                <c:pt idx="2">
                  <c:v>266</c:v>
                </c:pt>
                <c:pt idx="3">
                  <c:v>297</c:v>
                </c:pt>
                <c:pt idx="4">
                  <c:v>353</c:v>
                </c:pt>
                <c:pt idx="5">
                  <c:v>380</c:v>
                </c:pt>
                <c:pt idx="6">
                  <c:v>396</c:v>
                </c:pt>
                <c:pt idx="7">
                  <c:v>442</c:v>
                </c:pt>
                <c:pt idx="8">
                  <c:v>465</c:v>
                </c:pt>
                <c:pt idx="9">
                  <c:v>564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137108208"/>
        <c:axId val="137108752"/>
        <c:axId val="0"/>
      </c:bar3DChart>
      <c:catAx>
        <c:axId val="137108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endParaRPr lang="es-MX"/>
          </a:p>
        </c:txPr>
        <c:crossAx val="137108752"/>
        <c:crosses val="autoZero"/>
        <c:auto val="1"/>
        <c:lblAlgn val="ctr"/>
        <c:lblOffset val="100"/>
        <c:noMultiLvlLbl val="0"/>
      </c:catAx>
      <c:valAx>
        <c:axId val="137108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endParaRPr lang="es-MX"/>
          </a:p>
        </c:txPr>
        <c:crossAx val="137108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>
          <a:latin typeface="Soberana Sans" panose="02000000000000000000" pitchFamily="50" charset="0"/>
        </a:defRPr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SNI!$B$33</c:f>
              <c:strCache>
                <c:ptCount val="1"/>
                <c:pt idx="0">
                  <c:v>Cantidad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accent3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3">
                  <a:lumMod val="75000"/>
                </a:schemeClr>
              </a:contourClr>
            </a:sp3d>
          </c:spPr>
          <c:invertIfNegative val="0"/>
          <c:dLbls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Soberana Sans" panose="02000000000000000000" pitchFamily="50" charset="0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SNI!$A$34:$A$37</c:f>
              <c:strCache>
                <c:ptCount val="4"/>
                <c:pt idx="0">
                  <c:v>Candidato</c:v>
                </c:pt>
                <c:pt idx="1">
                  <c:v>SNI-1</c:v>
                </c:pt>
                <c:pt idx="2">
                  <c:v>SNI-2</c:v>
                </c:pt>
                <c:pt idx="3">
                  <c:v>SNI-3</c:v>
                </c:pt>
              </c:strCache>
            </c:strRef>
          </c:cat>
          <c:val>
            <c:numRef>
              <c:f>SNI!$B$34:$B$37</c:f>
              <c:numCache>
                <c:formatCode>General</c:formatCode>
                <c:ptCount val="4"/>
                <c:pt idx="0">
                  <c:v>185</c:v>
                </c:pt>
                <c:pt idx="1">
                  <c:v>324</c:v>
                </c:pt>
                <c:pt idx="2">
                  <c:v>45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137113648"/>
        <c:axId val="137109840"/>
        <c:axId val="0"/>
      </c:bar3DChart>
      <c:catAx>
        <c:axId val="137113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endParaRPr lang="es-MX"/>
          </a:p>
        </c:txPr>
        <c:crossAx val="137109840"/>
        <c:crosses val="autoZero"/>
        <c:auto val="1"/>
        <c:lblAlgn val="ctr"/>
        <c:lblOffset val="100"/>
        <c:noMultiLvlLbl val="0"/>
      </c:catAx>
      <c:valAx>
        <c:axId val="137109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endParaRPr lang="es-MX"/>
          </a:p>
        </c:txPr>
        <c:crossAx val="137113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>
          <a:latin typeface="Soberana Sans" panose="02000000000000000000" pitchFamily="50" charset="0"/>
        </a:defRPr>
      </a:pPr>
      <a:endParaRPr lang="es-MX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Soberana Titular" panose="02000000000000000000" pitchFamily="50" charset="0"/>
                <a:ea typeface="+mn-ea"/>
                <a:cs typeface="+mn-cs"/>
              </a:defRPr>
            </a:pPr>
            <a:r>
              <a:rPr lang="es-MX" dirty="0" smtClean="0">
                <a:latin typeface="Soberana Titular" panose="02000000000000000000" pitchFamily="50" charset="0"/>
              </a:rPr>
              <a:t>POR </a:t>
            </a:r>
            <a:r>
              <a:rPr lang="es-MX" dirty="0">
                <a:latin typeface="Soberana Titular" panose="02000000000000000000" pitchFamily="50" charset="0"/>
              </a:rPr>
              <a:t>ÁREA DE CONOCIMIENTO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Soberana Titular" panose="02000000000000000000" pitchFamily="50" charset="0"/>
              <a:ea typeface="+mn-ea"/>
              <a:cs typeface="+mn-cs"/>
            </a:defRPr>
          </a:pPr>
          <a:endParaRPr lang="es-MX"/>
        </a:p>
      </c:txPr>
    </c:title>
    <c:autoTitleDeleted val="0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SNI!$A$62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3">
                <a:shade val="76000"/>
                <a:alpha val="85000"/>
              </a:schemeClr>
            </a:solidFill>
            <a:ln w="9525" cap="flat" cmpd="sng" algn="ctr">
              <a:solidFill>
                <a:schemeClr val="accent3">
                  <a:shade val="76000"/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3">
                  <a:shade val="76000"/>
                  <a:lumMod val="75000"/>
                </a:schemeClr>
              </a:contourClr>
            </a:sp3d>
          </c:spPr>
          <c:invertIfNegative val="0"/>
          <c:cat>
            <c:strRef>
              <c:f>SNI!$B$57:$H$61</c:f>
              <c:strCache>
                <c:ptCount val="7"/>
                <c:pt idx="0">
                  <c:v>I</c:v>
                </c:pt>
                <c:pt idx="1">
                  <c:v>II</c:v>
                </c:pt>
                <c:pt idx="2">
                  <c:v>III</c:v>
                </c:pt>
                <c:pt idx="3">
                  <c:v>IV</c:v>
                </c:pt>
                <c:pt idx="4">
                  <c:v>V</c:v>
                </c:pt>
                <c:pt idx="5">
                  <c:v>VI</c:v>
                </c:pt>
                <c:pt idx="6">
                  <c:v>VII</c:v>
                </c:pt>
              </c:strCache>
            </c:strRef>
          </c:cat>
          <c:val>
            <c:numRef>
              <c:f>SNI!$B$62:$H$62</c:f>
              <c:numCache>
                <c:formatCode>General</c:formatCode>
                <c:ptCount val="7"/>
                <c:pt idx="0">
                  <c:v>60</c:v>
                </c:pt>
                <c:pt idx="1">
                  <c:v>54</c:v>
                </c:pt>
                <c:pt idx="2">
                  <c:v>1</c:v>
                </c:pt>
                <c:pt idx="3">
                  <c:v>9</c:v>
                </c:pt>
                <c:pt idx="4">
                  <c:v>16</c:v>
                </c:pt>
                <c:pt idx="5">
                  <c:v>110</c:v>
                </c:pt>
                <c:pt idx="6">
                  <c:v>215</c:v>
                </c:pt>
              </c:numCache>
            </c:numRef>
          </c:val>
        </c:ser>
        <c:ser>
          <c:idx val="1"/>
          <c:order val="1"/>
          <c:tx>
            <c:strRef>
              <c:f>SNI!$A$63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3">
                <a:tint val="77000"/>
                <a:alpha val="85000"/>
              </a:schemeClr>
            </a:solidFill>
            <a:ln w="9525" cap="flat" cmpd="sng" algn="ctr">
              <a:solidFill>
                <a:schemeClr val="accent3">
                  <a:tint val="77000"/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3">
                  <a:tint val="77000"/>
                  <a:lumMod val="75000"/>
                </a:schemeClr>
              </a:contourClr>
            </a:sp3d>
          </c:spPr>
          <c:invertIfNegative val="0"/>
          <c:cat>
            <c:strRef>
              <c:f>SNI!$B$57:$H$61</c:f>
              <c:strCache>
                <c:ptCount val="7"/>
                <c:pt idx="0">
                  <c:v>I</c:v>
                </c:pt>
                <c:pt idx="1">
                  <c:v>II</c:v>
                </c:pt>
                <c:pt idx="2">
                  <c:v>III</c:v>
                </c:pt>
                <c:pt idx="3">
                  <c:v>IV</c:v>
                </c:pt>
                <c:pt idx="4">
                  <c:v>V</c:v>
                </c:pt>
                <c:pt idx="5">
                  <c:v>VI</c:v>
                </c:pt>
                <c:pt idx="6">
                  <c:v>VII</c:v>
                </c:pt>
              </c:strCache>
            </c:strRef>
          </c:cat>
          <c:val>
            <c:numRef>
              <c:f>SNI!$B$63:$H$63</c:f>
              <c:numCache>
                <c:formatCode>General</c:formatCode>
                <c:ptCount val="7"/>
                <c:pt idx="0">
                  <c:v>72</c:v>
                </c:pt>
                <c:pt idx="1">
                  <c:v>65</c:v>
                </c:pt>
                <c:pt idx="2">
                  <c:v>1</c:v>
                </c:pt>
                <c:pt idx="3">
                  <c:v>17</c:v>
                </c:pt>
                <c:pt idx="4">
                  <c:v>24</c:v>
                </c:pt>
                <c:pt idx="5">
                  <c:v>125</c:v>
                </c:pt>
                <c:pt idx="6">
                  <c:v>262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box"/>
        <c:axId val="137113104"/>
        <c:axId val="137115280"/>
        <c:axId val="0"/>
      </c:bar3DChart>
      <c:catAx>
        <c:axId val="137113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endParaRPr lang="es-MX"/>
          </a:p>
        </c:txPr>
        <c:crossAx val="137115280"/>
        <c:crosses val="autoZero"/>
        <c:auto val="1"/>
        <c:lblAlgn val="ctr"/>
        <c:lblOffset val="100"/>
        <c:noMultiLvlLbl val="0"/>
      </c:catAx>
      <c:valAx>
        <c:axId val="137115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endParaRPr lang="es-MX"/>
          </a:p>
        </c:txPr>
        <c:crossAx val="137113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Soberana Sans" panose="02000000000000000000" pitchFamily="50" charset="0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>
          <a:latin typeface="Soberana Sans" panose="02000000000000000000" pitchFamily="50" charset="0"/>
        </a:defRPr>
      </a:pPr>
      <a:endParaRPr lang="es-MX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data!$B$1</c:f>
              <c:strCache>
                <c:ptCount val="1"/>
                <c:pt idx="0">
                  <c:v>Número de Posgrados del TecNM en el PNPC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data!$A$2:$A$11</c:f>
              <c:numCache>
                <c:formatCode>General</c:formatCode>
                <c:ptCount val="10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</c:numCache>
            </c:numRef>
          </c:cat>
          <c:val>
            <c:numRef>
              <c:f>data!$B$2:$B$11</c:f>
              <c:numCache>
                <c:formatCode>General</c:formatCode>
                <c:ptCount val="10"/>
                <c:pt idx="0">
                  <c:v>34</c:v>
                </c:pt>
                <c:pt idx="1">
                  <c:v>38</c:v>
                </c:pt>
                <c:pt idx="2">
                  <c:v>43</c:v>
                </c:pt>
                <c:pt idx="3">
                  <c:v>56</c:v>
                </c:pt>
                <c:pt idx="4">
                  <c:v>63</c:v>
                </c:pt>
                <c:pt idx="5">
                  <c:v>62</c:v>
                </c:pt>
                <c:pt idx="6">
                  <c:v>75</c:v>
                </c:pt>
                <c:pt idx="7">
                  <c:v>86</c:v>
                </c:pt>
                <c:pt idx="8">
                  <c:v>92</c:v>
                </c:pt>
                <c:pt idx="9">
                  <c:v>102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74680304"/>
        <c:axId val="374669968"/>
      </c:barChart>
      <c:catAx>
        <c:axId val="374680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74669968"/>
        <c:crosses val="autoZero"/>
        <c:auto val="1"/>
        <c:lblAlgn val="ctr"/>
        <c:lblOffset val="100"/>
        <c:noMultiLvlLbl val="0"/>
      </c:catAx>
      <c:valAx>
        <c:axId val="3746699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468030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600">
          <a:latin typeface="Soberana Sans Condensed" panose="02000000000000000000" pitchFamily="50" charset="0"/>
        </a:defRPr>
      </a:pPr>
      <a:endParaRPr lang="es-MX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3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6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7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94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/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dk1">
            <a:lumMod val="60000"/>
            <a:lumOff val="4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/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3B8D14-CCCF-4C02-A389-710455FF6152}" type="doc">
      <dgm:prSet loTypeId="urn:microsoft.com/office/officeart/2008/layout/AlternatingHexagons" loCatId="list" qsTypeId="urn:microsoft.com/office/officeart/2005/8/quickstyle/3d6" qsCatId="3D" csTypeId="urn:microsoft.com/office/officeart/2005/8/colors/accent3_2" csCatId="accent3" phldr="1"/>
      <dgm:spPr/>
      <dgm:t>
        <a:bodyPr/>
        <a:lstStyle/>
        <a:p>
          <a:endParaRPr lang="es-MX"/>
        </a:p>
      </dgm:t>
    </dgm:pt>
    <dgm:pt modelId="{0C6D0CCC-8405-4E34-BC89-38FE3D889491}">
      <dgm:prSet phldrT="[Texto]" custT="1"/>
      <dgm:spPr/>
      <dgm:t>
        <a:bodyPr/>
        <a:lstStyle/>
        <a:p>
          <a:r>
            <a:rPr lang="es-MX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1000 Jóvenes en la Ciencia</a:t>
          </a:r>
          <a:endParaRPr lang="es-MX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5AB0C3A9-1ED6-46E8-97C5-9653C0EB0F73}" type="parTrans" cxnId="{3A2808D9-A942-4293-B5B3-23546979B97E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78E08396-18BC-479D-815F-DE5E5618998C}" type="sibTrans" cxnId="{3A2808D9-A942-4293-B5B3-23546979B97E}">
      <dgm:prSet custT="1"/>
      <dgm:spPr/>
      <dgm:t>
        <a:bodyPr/>
        <a:lstStyle/>
        <a:p>
          <a:r>
            <a:rPr lang="es-MX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Eventos Académicos y Difusión</a:t>
          </a:r>
          <a:endParaRPr lang="es-MX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9F8B507A-282E-4088-A753-D7B67B873A5A}">
      <dgm:prSet phldrT="[Texto]" custT="1"/>
      <dgm:spPr/>
      <dgm:t>
        <a:bodyPr/>
        <a:lstStyle/>
        <a:p>
          <a:r>
            <a:rPr lang="es-MX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Modelo de Impulso al Posgrado</a:t>
          </a:r>
          <a:endParaRPr lang="es-MX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A9F0AED0-54DD-4D12-97FA-8307DC57C2EF}" type="parTrans" cxnId="{AF0DAABB-E531-4151-9BD1-10D2A81FEE1A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51F07F52-F370-470E-BDD0-6B0257E47171}" type="sibTrans" cxnId="{AF0DAABB-E531-4151-9BD1-10D2A81FEE1A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D36E5F38-1FCF-43CE-9521-433CB90808EE}">
      <dgm:prSet phldrT="[Texto]" custT="1"/>
      <dgm:spPr/>
      <dgm:t>
        <a:bodyPr/>
        <a:lstStyle/>
        <a:p>
          <a:r>
            <a:rPr lang="es-MX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Normatividad y Gestión </a:t>
          </a:r>
          <a:endParaRPr lang="es-MX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C02C84AB-C136-4C13-AB8A-03CF77C3593B}" type="parTrans" cxnId="{B039886D-192D-42E8-9509-C7AA986ED8DF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0965EF92-5F82-47DA-957F-496CC63ED295}" type="sibTrans" cxnId="{B039886D-192D-42E8-9509-C7AA986ED8DF}">
      <dgm:prSet custT="1"/>
      <dgm:spPr/>
      <dgm:t>
        <a:bodyPr/>
        <a:lstStyle/>
        <a:p>
          <a:r>
            <a:rPr lang="es-MX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Sistema Nacional de Investigadores</a:t>
          </a:r>
          <a:endParaRPr lang="es-MX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CF32D8A1-0752-4C8B-B9D6-A22612284134}">
      <dgm:prSet phldrT="[Texto]" custT="1"/>
      <dgm:spPr/>
      <dgm:t>
        <a:bodyPr/>
        <a:lstStyle/>
        <a:p>
          <a:r>
            <a:rPr lang="es-MX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Modelo de Impulso a la Investigación</a:t>
          </a:r>
          <a:endParaRPr lang="es-MX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FE30E09E-F5AB-4B0D-8114-7B2858959CF0}" type="parTrans" cxnId="{9B5FBC0E-1297-4FEF-95E5-23035D642393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C1C21301-DC13-4CBB-B724-8617160F0572}" type="sibTrans" cxnId="{9B5FBC0E-1297-4FEF-95E5-23035D642393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AC6009ED-CC76-4C14-804B-0D1D27A1AF79}">
      <dgm:prSet phldrT="[Texto]" custT="1"/>
      <dgm:spPr/>
      <dgm:t>
        <a:bodyPr/>
        <a:lstStyle/>
        <a:p>
          <a:r>
            <a:rPr lang="es-MX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Calidad de Posgrados</a:t>
          </a:r>
          <a:endParaRPr lang="es-MX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C9192651-21D1-467B-A0E1-96572A4A5262}" type="parTrans" cxnId="{1EA84134-3935-47E3-A3F0-A3134713FBB7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CDEAB619-2E83-4045-BDDA-D4A2D3900BF5}" type="sibTrans" cxnId="{1EA84134-3935-47E3-A3F0-A3134713FBB7}">
      <dgm:prSet custT="1"/>
      <dgm:spPr/>
      <dgm:t>
        <a:bodyPr/>
        <a:lstStyle/>
        <a:p>
          <a:r>
            <a:rPr lang="es-MX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Posgrados en Línea</a:t>
          </a:r>
          <a:endParaRPr lang="es-MX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6577BE06-2592-4EF5-918E-716751718B42}">
      <dgm:prSet phldrT="[Texto]" custT="1"/>
      <dgm:spPr/>
      <dgm:t>
        <a:bodyPr/>
        <a:lstStyle/>
        <a:p>
          <a:r>
            <a:rPr lang="es-MX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Innovación y Desarrollo Tecnológico</a:t>
          </a:r>
          <a:endParaRPr lang="es-MX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FEB95CF1-C4BC-4BFA-A742-B66C839F31BC}" type="parTrans" cxnId="{CEBB36E0-586F-46AC-8E08-6511AF04D0AD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B118F1A3-D5A7-4999-8100-3940BECD935E}" type="sibTrans" cxnId="{CEBB36E0-586F-46AC-8E08-6511AF04D0AD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FBC35B32-CAE1-489F-A076-50E465DA5E96}" type="pres">
      <dgm:prSet presAssocID="{743B8D14-CCCF-4C02-A389-710455FF6152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s-MX"/>
        </a:p>
      </dgm:t>
    </dgm:pt>
    <dgm:pt modelId="{C5EAC5A5-5820-45FD-B3B2-7194213C5A71}" type="pres">
      <dgm:prSet presAssocID="{0C6D0CCC-8405-4E34-BC89-38FE3D889491}" presName="composite" presStyleCnt="0"/>
      <dgm:spPr/>
    </dgm:pt>
    <dgm:pt modelId="{DEEFE05D-6802-4AFE-AF28-3BD9DA6EA394}" type="pres">
      <dgm:prSet presAssocID="{0C6D0CCC-8405-4E34-BC89-38FE3D889491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C6AADE8-4F30-4F59-80CB-C3A0DF6F7711}" type="pres">
      <dgm:prSet presAssocID="{0C6D0CCC-8405-4E34-BC89-38FE3D889491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DFCBA6F-7A77-4E4C-A4BD-5A51FA1D3047}" type="pres">
      <dgm:prSet presAssocID="{0C6D0CCC-8405-4E34-BC89-38FE3D889491}" presName="BalanceSpacing" presStyleCnt="0"/>
      <dgm:spPr/>
    </dgm:pt>
    <dgm:pt modelId="{22DB33FA-E65E-46EC-97A5-390DF180AEF1}" type="pres">
      <dgm:prSet presAssocID="{0C6D0CCC-8405-4E34-BC89-38FE3D889491}" presName="BalanceSpacing1" presStyleCnt="0"/>
      <dgm:spPr/>
    </dgm:pt>
    <dgm:pt modelId="{F51A7AB1-71DD-4A69-BE06-DD36E96C1E8A}" type="pres">
      <dgm:prSet presAssocID="{78E08396-18BC-479D-815F-DE5E5618998C}" presName="Accent1Text" presStyleLbl="node1" presStyleIdx="1" presStyleCnt="6"/>
      <dgm:spPr/>
      <dgm:t>
        <a:bodyPr/>
        <a:lstStyle/>
        <a:p>
          <a:endParaRPr lang="es-MX"/>
        </a:p>
      </dgm:t>
    </dgm:pt>
    <dgm:pt modelId="{4DDFB60E-DC6E-4EB2-83C9-43DE4BA33423}" type="pres">
      <dgm:prSet presAssocID="{78E08396-18BC-479D-815F-DE5E5618998C}" presName="spaceBetweenRectangles" presStyleCnt="0"/>
      <dgm:spPr/>
    </dgm:pt>
    <dgm:pt modelId="{B3AC2289-9A5B-432D-847A-1754A53BCCF0}" type="pres">
      <dgm:prSet presAssocID="{D36E5F38-1FCF-43CE-9521-433CB90808EE}" presName="composite" presStyleCnt="0"/>
      <dgm:spPr/>
    </dgm:pt>
    <dgm:pt modelId="{9E34591D-1D73-4411-9323-9B2FBC9FE596}" type="pres">
      <dgm:prSet presAssocID="{D36E5F38-1FCF-43CE-9521-433CB90808EE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3117E22-86E5-42F9-9E3F-33C587C2CA86}" type="pres">
      <dgm:prSet presAssocID="{D36E5F38-1FCF-43CE-9521-433CB90808EE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9A86848-82DC-4AE7-B41D-106CF1697166}" type="pres">
      <dgm:prSet presAssocID="{D36E5F38-1FCF-43CE-9521-433CB90808EE}" presName="BalanceSpacing" presStyleCnt="0"/>
      <dgm:spPr/>
    </dgm:pt>
    <dgm:pt modelId="{0B3ADD28-21A9-40E5-99E8-2CC45E26EE3D}" type="pres">
      <dgm:prSet presAssocID="{D36E5F38-1FCF-43CE-9521-433CB90808EE}" presName="BalanceSpacing1" presStyleCnt="0"/>
      <dgm:spPr/>
    </dgm:pt>
    <dgm:pt modelId="{F8C89636-C1A5-4A69-9B8C-66A5C846F473}" type="pres">
      <dgm:prSet presAssocID="{0965EF92-5F82-47DA-957F-496CC63ED295}" presName="Accent1Text" presStyleLbl="node1" presStyleIdx="3" presStyleCnt="6"/>
      <dgm:spPr/>
      <dgm:t>
        <a:bodyPr/>
        <a:lstStyle/>
        <a:p>
          <a:endParaRPr lang="es-MX"/>
        </a:p>
      </dgm:t>
    </dgm:pt>
    <dgm:pt modelId="{AFA66387-A267-44A9-93A2-1FAF41911D1C}" type="pres">
      <dgm:prSet presAssocID="{0965EF92-5F82-47DA-957F-496CC63ED295}" presName="spaceBetweenRectangles" presStyleCnt="0"/>
      <dgm:spPr/>
    </dgm:pt>
    <dgm:pt modelId="{C90887C9-451D-46AA-9C23-1BA98774BE35}" type="pres">
      <dgm:prSet presAssocID="{AC6009ED-CC76-4C14-804B-0D1D27A1AF79}" presName="composite" presStyleCnt="0"/>
      <dgm:spPr/>
    </dgm:pt>
    <dgm:pt modelId="{8884E79E-7B86-421C-AEB4-A54B19D274F9}" type="pres">
      <dgm:prSet presAssocID="{AC6009ED-CC76-4C14-804B-0D1D27A1AF79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213684A-1293-48BE-8A5F-34AFDDDAD698}" type="pres">
      <dgm:prSet presAssocID="{AC6009ED-CC76-4C14-804B-0D1D27A1AF79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C2590F5-04E2-4233-88C4-F4AA48C935B7}" type="pres">
      <dgm:prSet presAssocID="{AC6009ED-CC76-4C14-804B-0D1D27A1AF79}" presName="BalanceSpacing" presStyleCnt="0"/>
      <dgm:spPr/>
    </dgm:pt>
    <dgm:pt modelId="{733C4617-56E7-4167-9046-4F6BF6F0CB94}" type="pres">
      <dgm:prSet presAssocID="{AC6009ED-CC76-4C14-804B-0D1D27A1AF79}" presName="BalanceSpacing1" presStyleCnt="0"/>
      <dgm:spPr/>
    </dgm:pt>
    <dgm:pt modelId="{1D0A042F-2098-484C-B029-442FE1E09469}" type="pres">
      <dgm:prSet presAssocID="{CDEAB619-2E83-4045-BDDA-D4A2D3900BF5}" presName="Accent1Text" presStyleLbl="node1" presStyleIdx="5" presStyleCnt="6"/>
      <dgm:spPr/>
      <dgm:t>
        <a:bodyPr/>
        <a:lstStyle/>
        <a:p>
          <a:endParaRPr lang="es-MX"/>
        </a:p>
      </dgm:t>
    </dgm:pt>
  </dgm:ptLst>
  <dgm:cxnLst>
    <dgm:cxn modelId="{47B09679-5D27-408C-B74E-9EF8127C286B}" type="presOf" srcId="{CDEAB619-2E83-4045-BDDA-D4A2D3900BF5}" destId="{1D0A042F-2098-484C-B029-442FE1E09469}" srcOrd="0" destOrd="0" presId="urn:microsoft.com/office/officeart/2008/layout/AlternatingHexagons"/>
    <dgm:cxn modelId="{AF0DAABB-E531-4151-9BD1-10D2A81FEE1A}" srcId="{0C6D0CCC-8405-4E34-BC89-38FE3D889491}" destId="{9F8B507A-282E-4088-A753-D7B67B873A5A}" srcOrd="0" destOrd="0" parTransId="{A9F0AED0-54DD-4D12-97FA-8307DC57C2EF}" sibTransId="{51F07F52-F370-470E-BDD0-6B0257E47171}"/>
    <dgm:cxn modelId="{3945C2E7-AEA8-46EE-ABCF-3EFE4D7410A5}" type="presOf" srcId="{0965EF92-5F82-47DA-957F-496CC63ED295}" destId="{F8C89636-C1A5-4A69-9B8C-66A5C846F473}" srcOrd="0" destOrd="0" presId="urn:microsoft.com/office/officeart/2008/layout/AlternatingHexagons"/>
    <dgm:cxn modelId="{1EA84134-3935-47E3-A3F0-A3134713FBB7}" srcId="{743B8D14-CCCF-4C02-A389-710455FF6152}" destId="{AC6009ED-CC76-4C14-804B-0D1D27A1AF79}" srcOrd="2" destOrd="0" parTransId="{C9192651-21D1-467B-A0E1-96572A4A5262}" sibTransId="{CDEAB619-2E83-4045-BDDA-D4A2D3900BF5}"/>
    <dgm:cxn modelId="{A31C5E11-D983-44CA-B817-5D634AD33F9E}" type="presOf" srcId="{D36E5F38-1FCF-43CE-9521-433CB90808EE}" destId="{9E34591D-1D73-4411-9323-9B2FBC9FE596}" srcOrd="0" destOrd="0" presId="urn:microsoft.com/office/officeart/2008/layout/AlternatingHexagons"/>
    <dgm:cxn modelId="{206DBF88-B0ED-42AC-AFC2-CE8D95AE1789}" type="presOf" srcId="{743B8D14-CCCF-4C02-A389-710455FF6152}" destId="{FBC35B32-CAE1-489F-A076-50E465DA5E96}" srcOrd="0" destOrd="0" presId="urn:microsoft.com/office/officeart/2008/layout/AlternatingHexagons"/>
    <dgm:cxn modelId="{E21BCA68-A9FF-4FBF-9F9C-22F1F87AA569}" type="presOf" srcId="{AC6009ED-CC76-4C14-804B-0D1D27A1AF79}" destId="{8884E79E-7B86-421C-AEB4-A54B19D274F9}" srcOrd="0" destOrd="0" presId="urn:microsoft.com/office/officeart/2008/layout/AlternatingHexagons"/>
    <dgm:cxn modelId="{9B5FBC0E-1297-4FEF-95E5-23035D642393}" srcId="{D36E5F38-1FCF-43CE-9521-433CB90808EE}" destId="{CF32D8A1-0752-4C8B-B9D6-A22612284134}" srcOrd="0" destOrd="0" parTransId="{FE30E09E-F5AB-4B0D-8114-7B2858959CF0}" sibTransId="{C1C21301-DC13-4CBB-B724-8617160F0572}"/>
    <dgm:cxn modelId="{3A2808D9-A942-4293-B5B3-23546979B97E}" srcId="{743B8D14-CCCF-4C02-A389-710455FF6152}" destId="{0C6D0CCC-8405-4E34-BC89-38FE3D889491}" srcOrd="0" destOrd="0" parTransId="{5AB0C3A9-1ED6-46E8-97C5-9653C0EB0F73}" sibTransId="{78E08396-18BC-479D-815F-DE5E5618998C}"/>
    <dgm:cxn modelId="{7C14F35D-D75E-40D2-8580-F0A3EFB3093B}" type="presOf" srcId="{6577BE06-2592-4EF5-918E-716751718B42}" destId="{4213684A-1293-48BE-8A5F-34AFDDDAD698}" srcOrd="0" destOrd="0" presId="urn:microsoft.com/office/officeart/2008/layout/AlternatingHexagons"/>
    <dgm:cxn modelId="{CEBB36E0-586F-46AC-8E08-6511AF04D0AD}" srcId="{AC6009ED-CC76-4C14-804B-0D1D27A1AF79}" destId="{6577BE06-2592-4EF5-918E-716751718B42}" srcOrd="0" destOrd="0" parTransId="{FEB95CF1-C4BC-4BFA-A742-B66C839F31BC}" sibTransId="{B118F1A3-D5A7-4999-8100-3940BECD935E}"/>
    <dgm:cxn modelId="{044B910C-4DF7-489D-AAC6-22D00766460E}" type="presOf" srcId="{0C6D0CCC-8405-4E34-BC89-38FE3D889491}" destId="{DEEFE05D-6802-4AFE-AF28-3BD9DA6EA394}" srcOrd="0" destOrd="0" presId="urn:microsoft.com/office/officeart/2008/layout/AlternatingHexagons"/>
    <dgm:cxn modelId="{B039886D-192D-42E8-9509-C7AA986ED8DF}" srcId="{743B8D14-CCCF-4C02-A389-710455FF6152}" destId="{D36E5F38-1FCF-43CE-9521-433CB90808EE}" srcOrd="1" destOrd="0" parTransId="{C02C84AB-C136-4C13-AB8A-03CF77C3593B}" sibTransId="{0965EF92-5F82-47DA-957F-496CC63ED295}"/>
    <dgm:cxn modelId="{38F81507-FEFE-4330-ADE7-F22425651379}" type="presOf" srcId="{9F8B507A-282E-4088-A753-D7B67B873A5A}" destId="{8C6AADE8-4F30-4F59-80CB-C3A0DF6F7711}" srcOrd="0" destOrd="0" presId="urn:microsoft.com/office/officeart/2008/layout/AlternatingHexagons"/>
    <dgm:cxn modelId="{520ACAC9-1F07-4871-9DBD-5C3E3C48886B}" type="presOf" srcId="{CF32D8A1-0752-4C8B-B9D6-A22612284134}" destId="{B3117E22-86E5-42F9-9E3F-33C587C2CA86}" srcOrd="0" destOrd="0" presId="urn:microsoft.com/office/officeart/2008/layout/AlternatingHexagons"/>
    <dgm:cxn modelId="{E2DDD816-EB6D-46D8-B05A-8E35FFC7B931}" type="presOf" srcId="{78E08396-18BC-479D-815F-DE5E5618998C}" destId="{F51A7AB1-71DD-4A69-BE06-DD36E96C1E8A}" srcOrd="0" destOrd="0" presId="urn:microsoft.com/office/officeart/2008/layout/AlternatingHexagons"/>
    <dgm:cxn modelId="{03185409-F2EC-456C-A524-3F17AAE7454D}" type="presParOf" srcId="{FBC35B32-CAE1-489F-A076-50E465DA5E96}" destId="{C5EAC5A5-5820-45FD-B3B2-7194213C5A71}" srcOrd="0" destOrd="0" presId="urn:microsoft.com/office/officeart/2008/layout/AlternatingHexagons"/>
    <dgm:cxn modelId="{90375B5F-6137-447C-98B4-373562526798}" type="presParOf" srcId="{C5EAC5A5-5820-45FD-B3B2-7194213C5A71}" destId="{DEEFE05D-6802-4AFE-AF28-3BD9DA6EA394}" srcOrd="0" destOrd="0" presId="urn:microsoft.com/office/officeart/2008/layout/AlternatingHexagons"/>
    <dgm:cxn modelId="{A70C33AE-2139-4AC4-B293-3A1542AABA05}" type="presParOf" srcId="{C5EAC5A5-5820-45FD-B3B2-7194213C5A71}" destId="{8C6AADE8-4F30-4F59-80CB-C3A0DF6F7711}" srcOrd="1" destOrd="0" presId="urn:microsoft.com/office/officeart/2008/layout/AlternatingHexagons"/>
    <dgm:cxn modelId="{AAE2DCC7-BA2F-4484-8638-E6A49868525C}" type="presParOf" srcId="{C5EAC5A5-5820-45FD-B3B2-7194213C5A71}" destId="{BDFCBA6F-7A77-4E4C-A4BD-5A51FA1D3047}" srcOrd="2" destOrd="0" presId="urn:microsoft.com/office/officeart/2008/layout/AlternatingHexagons"/>
    <dgm:cxn modelId="{4DD5C30D-0DD0-4586-8212-31BBB37321AF}" type="presParOf" srcId="{C5EAC5A5-5820-45FD-B3B2-7194213C5A71}" destId="{22DB33FA-E65E-46EC-97A5-390DF180AEF1}" srcOrd="3" destOrd="0" presId="urn:microsoft.com/office/officeart/2008/layout/AlternatingHexagons"/>
    <dgm:cxn modelId="{F50EC61F-ED22-4EAB-8E51-3DD631245872}" type="presParOf" srcId="{C5EAC5A5-5820-45FD-B3B2-7194213C5A71}" destId="{F51A7AB1-71DD-4A69-BE06-DD36E96C1E8A}" srcOrd="4" destOrd="0" presId="urn:microsoft.com/office/officeart/2008/layout/AlternatingHexagons"/>
    <dgm:cxn modelId="{4AE51FBD-CF95-43FA-9FE6-7984A40E9EAC}" type="presParOf" srcId="{FBC35B32-CAE1-489F-A076-50E465DA5E96}" destId="{4DDFB60E-DC6E-4EB2-83C9-43DE4BA33423}" srcOrd="1" destOrd="0" presId="urn:microsoft.com/office/officeart/2008/layout/AlternatingHexagons"/>
    <dgm:cxn modelId="{5ED85C89-9D20-476E-B2F5-329ADD03B760}" type="presParOf" srcId="{FBC35B32-CAE1-489F-A076-50E465DA5E96}" destId="{B3AC2289-9A5B-432D-847A-1754A53BCCF0}" srcOrd="2" destOrd="0" presId="urn:microsoft.com/office/officeart/2008/layout/AlternatingHexagons"/>
    <dgm:cxn modelId="{88FF4522-5A52-48E3-BDF0-6CA82A3C6976}" type="presParOf" srcId="{B3AC2289-9A5B-432D-847A-1754A53BCCF0}" destId="{9E34591D-1D73-4411-9323-9B2FBC9FE596}" srcOrd="0" destOrd="0" presId="urn:microsoft.com/office/officeart/2008/layout/AlternatingHexagons"/>
    <dgm:cxn modelId="{72727004-2265-498F-BD93-5E2CB673156E}" type="presParOf" srcId="{B3AC2289-9A5B-432D-847A-1754A53BCCF0}" destId="{B3117E22-86E5-42F9-9E3F-33C587C2CA86}" srcOrd="1" destOrd="0" presId="urn:microsoft.com/office/officeart/2008/layout/AlternatingHexagons"/>
    <dgm:cxn modelId="{855C291C-1CA3-463E-A66C-1D0E2AEDF40A}" type="presParOf" srcId="{B3AC2289-9A5B-432D-847A-1754A53BCCF0}" destId="{29A86848-82DC-4AE7-B41D-106CF1697166}" srcOrd="2" destOrd="0" presId="urn:microsoft.com/office/officeart/2008/layout/AlternatingHexagons"/>
    <dgm:cxn modelId="{FB60C730-8660-407A-8FC1-80434DAFBC2B}" type="presParOf" srcId="{B3AC2289-9A5B-432D-847A-1754A53BCCF0}" destId="{0B3ADD28-21A9-40E5-99E8-2CC45E26EE3D}" srcOrd="3" destOrd="0" presId="urn:microsoft.com/office/officeart/2008/layout/AlternatingHexagons"/>
    <dgm:cxn modelId="{FFBBCDB2-CD6D-48B7-A882-74871F88B415}" type="presParOf" srcId="{B3AC2289-9A5B-432D-847A-1754A53BCCF0}" destId="{F8C89636-C1A5-4A69-9B8C-66A5C846F473}" srcOrd="4" destOrd="0" presId="urn:microsoft.com/office/officeart/2008/layout/AlternatingHexagons"/>
    <dgm:cxn modelId="{E90168F4-CA48-4C26-ABCF-CA334BE5239E}" type="presParOf" srcId="{FBC35B32-CAE1-489F-A076-50E465DA5E96}" destId="{AFA66387-A267-44A9-93A2-1FAF41911D1C}" srcOrd="3" destOrd="0" presId="urn:microsoft.com/office/officeart/2008/layout/AlternatingHexagons"/>
    <dgm:cxn modelId="{20D17173-2A83-4B88-9150-A144A4C79175}" type="presParOf" srcId="{FBC35B32-CAE1-489F-A076-50E465DA5E96}" destId="{C90887C9-451D-46AA-9C23-1BA98774BE35}" srcOrd="4" destOrd="0" presId="urn:microsoft.com/office/officeart/2008/layout/AlternatingHexagons"/>
    <dgm:cxn modelId="{8E0E15BB-C66A-4390-9C2A-D9AD24ADC0AE}" type="presParOf" srcId="{C90887C9-451D-46AA-9C23-1BA98774BE35}" destId="{8884E79E-7B86-421C-AEB4-A54B19D274F9}" srcOrd="0" destOrd="0" presId="urn:microsoft.com/office/officeart/2008/layout/AlternatingHexagons"/>
    <dgm:cxn modelId="{4E64BE83-B827-473F-956B-787AF6C996C2}" type="presParOf" srcId="{C90887C9-451D-46AA-9C23-1BA98774BE35}" destId="{4213684A-1293-48BE-8A5F-34AFDDDAD698}" srcOrd="1" destOrd="0" presId="urn:microsoft.com/office/officeart/2008/layout/AlternatingHexagons"/>
    <dgm:cxn modelId="{66712008-C657-4AA9-958F-2C1B04001D07}" type="presParOf" srcId="{C90887C9-451D-46AA-9C23-1BA98774BE35}" destId="{3C2590F5-04E2-4233-88C4-F4AA48C935B7}" srcOrd="2" destOrd="0" presId="urn:microsoft.com/office/officeart/2008/layout/AlternatingHexagons"/>
    <dgm:cxn modelId="{A255D33C-DDBE-43F3-A5FC-F42E2C644607}" type="presParOf" srcId="{C90887C9-451D-46AA-9C23-1BA98774BE35}" destId="{733C4617-56E7-4167-9046-4F6BF6F0CB94}" srcOrd="3" destOrd="0" presId="urn:microsoft.com/office/officeart/2008/layout/AlternatingHexagons"/>
    <dgm:cxn modelId="{31D982E5-3514-4BFA-AD97-7FC5539572E8}" type="presParOf" srcId="{C90887C9-451D-46AA-9C23-1BA98774BE35}" destId="{1D0A042F-2098-484C-B029-442FE1E09469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3B8D14-CCCF-4C02-A389-710455FF6152}" type="doc">
      <dgm:prSet loTypeId="urn:microsoft.com/office/officeart/2008/layout/AlternatingHexagons" loCatId="list" qsTypeId="urn:microsoft.com/office/officeart/2005/8/quickstyle/3d6" qsCatId="3D" csTypeId="urn:microsoft.com/office/officeart/2005/8/colors/accent3_2" csCatId="accent3" phldr="1"/>
      <dgm:spPr/>
      <dgm:t>
        <a:bodyPr/>
        <a:lstStyle/>
        <a:p>
          <a:endParaRPr lang="es-MX"/>
        </a:p>
      </dgm:t>
    </dgm:pt>
    <dgm:pt modelId="{0C6D0CCC-8405-4E34-BC89-38FE3D889491}">
      <dgm:prSet phldrT="[Texto]"/>
      <dgm:spPr/>
      <dgm:t>
        <a:bodyPr/>
        <a:lstStyle/>
        <a:p>
          <a:r>
            <a:rPr lang="es-MX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Formación de Jóvenes Investigadores</a:t>
          </a:r>
          <a:endParaRPr lang="es-MX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5AB0C3A9-1ED6-46E8-97C5-9653C0EB0F73}" type="parTrans" cxnId="{3A2808D9-A942-4293-B5B3-23546979B97E}">
      <dgm:prSet/>
      <dgm:spPr/>
      <dgm:t>
        <a:bodyPr/>
        <a:lstStyle/>
        <a:p>
          <a:endParaRPr lang="es-MX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78E08396-18BC-479D-815F-DE5E5618998C}" type="sibTrans" cxnId="{3A2808D9-A942-4293-B5B3-23546979B97E}">
      <dgm:prSet/>
      <dgm:spPr/>
      <dgm:t>
        <a:bodyPr/>
        <a:lstStyle/>
        <a:p>
          <a:r>
            <a:rPr lang="es-MX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Impulso a las Vocaciones Productivas de las Regiones</a:t>
          </a:r>
          <a:endParaRPr lang="es-MX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9F8B507A-282E-4088-A753-D7B67B873A5A}">
      <dgm:prSet phldrT="[Texto]"/>
      <dgm:spPr/>
      <dgm:t>
        <a:bodyPr/>
        <a:lstStyle/>
        <a:p>
          <a:r>
            <a:rPr lang="es-MX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Modelo de Impulso al Posgrado</a:t>
          </a:r>
          <a:endParaRPr lang="es-MX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A9F0AED0-54DD-4D12-97FA-8307DC57C2EF}" type="parTrans" cxnId="{AF0DAABB-E531-4151-9BD1-10D2A81FEE1A}">
      <dgm:prSet/>
      <dgm:spPr/>
      <dgm:t>
        <a:bodyPr/>
        <a:lstStyle/>
        <a:p>
          <a:endParaRPr lang="es-MX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51F07F52-F370-470E-BDD0-6B0257E47171}" type="sibTrans" cxnId="{AF0DAABB-E531-4151-9BD1-10D2A81FEE1A}">
      <dgm:prSet/>
      <dgm:spPr/>
      <dgm:t>
        <a:bodyPr/>
        <a:lstStyle/>
        <a:p>
          <a:endParaRPr lang="es-MX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D36E5F38-1FCF-43CE-9521-433CB90808EE}">
      <dgm:prSet phldrT="[Texto]"/>
      <dgm:spPr/>
      <dgm:t>
        <a:bodyPr/>
        <a:lstStyle/>
        <a:p>
          <a:r>
            <a:rPr lang="es-MX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Fomento a la producción científica, tecnológica e innovación</a:t>
          </a:r>
          <a:endParaRPr lang="es-MX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C02C84AB-C136-4C13-AB8A-03CF77C3593B}" type="parTrans" cxnId="{B039886D-192D-42E8-9509-C7AA986ED8DF}">
      <dgm:prSet/>
      <dgm:spPr/>
      <dgm:t>
        <a:bodyPr/>
        <a:lstStyle/>
        <a:p>
          <a:endParaRPr lang="es-MX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0965EF92-5F82-47DA-957F-496CC63ED295}" type="sibTrans" cxnId="{B039886D-192D-42E8-9509-C7AA986ED8DF}">
      <dgm:prSet/>
      <dgm:spPr/>
      <dgm:t>
        <a:bodyPr/>
        <a:lstStyle/>
        <a:p>
          <a:r>
            <a:rPr lang="es-MX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Fortalecimiento a la Infraestructura Científica y Tecnológica</a:t>
          </a:r>
          <a:endParaRPr lang="es-MX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CF32D8A1-0752-4C8B-B9D6-A22612284134}">
      <dgm:prSet phldrT="[Texto]"/>
      <dgm:spPr/>
      <dgm:t>
        <a:bodyPr/>
        <a:lstStyle/>
        <a:p>
          <a:r>
            <a:rPr lang="es-MX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Modelo de Impulso a la Investigación</a:t>
          </a:r>
          <a:endParaRPr lang="es-MX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FE30E09E-F5AB-4B0D-8114-7B2858959CF0}" type="parTrans" cxnId="{9B5FBC0E-1297-4FEF-95E5-23035D642393}">
      <dgm:prSet/>
      <dgm:spPr/>
      <dgm:t>
        <a:bodyPr/>
        <a:lstStyle/>
        <a:p>
          <a:endParaRPr lang="es-MX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C1C21301-DC13-4CBB-B724-8617160F0572}" type="sibTrans" cxnId="{9B5FBC0E-1297-4FEF-95E5-23035D642393}">
      <dgm:prSet/>
      <dgm:spPr/>
      <dgm:t>
        <a:bodyPr/>
        <a:lstStyle/>
        <a:p>
          <a:endParaRPr lang="es-MX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AC6009ED-CC76-4C14-804B-0D1D27A1AF79}">
      <dgm:prSet phldrT="[Texto]"/>
      <dgm:spPr/>
      <dgm:t>
        <a:bodyPr/>
        <a:lstStyle/>
        <a:p>
          <a:r>
            <a:rPr lang="es-MX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Impulso al Desarrollo del Profesores</a:t>
          </a:r>
          <a:endParaRPr lang="es-MX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C9192651-21D1-467B-A0E1-96572A4A5262}" type="parTrans" cxnId="{1EA84134-3935-47E3-A3F0-A3134713FBB7}">
      <dgm:prSet/>
      <dgm:spPr/>
      <dgm:t>
        <a:bodyPr/>
        <a:lstStyle/>
        <a:p>
          <a:endParaRPr lang="es-MX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CDEAB619-2E83-4045-BDDA-D4A2D3900BF5}" type="sibTrans" cxnId="{1EA84134-3935-47E3-A3F0-A3134713FBB7}">
      <dgm:prSet/>
      <dgm:spPr/>
      <dgm:t>
        <a:bodyPr/>
        <a:lstStyle/>
        <a:p>
          <a:r>
            <a:rPr lang="es-MX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Colaboración Interinstitucional</a:t>
          </a:r>
          <a:endParaRPr lang="es-MX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6577BE06-2592-4EF5-918E-716751718B42}">
      <dgm:prSet phldrT="[Texto]"/>
      <dgm:spPr/>
      <dgm:t>
        <a:bodyPr/>
        <a:lstStyle/>
        <a:p>
          <a:r>
            <a:rPr lang="es-MX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Innovación y Desarrollo Tecnológico</a:t>
          </a:r>
          <a:endParaRPr lang="es-MX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FEB95CF1-C4BC-4BFA-A742-B66C839F31BC}" type="parTrans" cxnId="{CEBB36E0-586F-46AC-8E08-6511AF04D0AD}">
      <dgm:prSet/>
      <dgm:spPr/>
      <dgm:t>
        <a:bodyPr/>
        <a:lstStyle/>
        <a:p>
          <a:endParaRPr lang="es-MX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B118F1A3-D5A7-4999-8100-3940BECD935E}" type="sibTrans" cxnId="{CEBB36E0-586F-46AC-8E08-6511AF04D0AD}">
      <dgm:prSet/>
      <dgm:spPr/>
      <dgm:t>
        <a:bodyPr/>
        <a:lstStyle/>
        <a:p>
          <a:endParaRPr lang="es-MX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gm:t>
    </dgm:pt>
    <dgm:pt modelId="{FBC35B32-CAE1-489F-A076-50E465DA5E96}" type="pres">
      <dgm:prSet presAssocID="{743B8D14-CCCF-4C02-A389-710455FF6152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s-MX"/>
        </a:p>
      </dgm:t>
    </dgm:pt>
    <dgm:pt modelId="{C5EAC5A5-5820-45FD-B3B2-7194213C5A71}" type="pres">
      <dgm:prSet presAssocID="{0C6D0CCC-8405-4E34-BC89-38FE3D889491}" presName="composite" presStyleCnt="0"/>
      <dgm:spPr/>
    </dgm:pt>
    <dgm:pt modelId="{DEEFE05D-6802-4AFE-AF28-3BD9DA6EA394}" type="pres">
      <dgm:prSet presAssocID="{0C6D0CCC-8405-4E34-BC89-38FE3D889491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C6AADE8-4F30-4F59-80CB-C3A0DF6F7711}" type="pres">
      <dgm:prSet presAssocID="{0C6D0CCC-8405-4E34-BC89-38FE3D889491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DFCBA6F-7A77-4E4C-A4BD-5A51FA1D3047}" type="pres">
      <dgm:prSet presAssocID="{0C6D0CCC-8405-4E34-BC89-38FE3D889491}" presName="BalanceSpacing" presStyleCnt="0"/>
      <dgm:spPr/>
    </dgm:pt>
    <dgm:pt modelId="{22DB33FA-E65E-46EC-97A5-390DF180AEF1}" type="pres">
      <dgm:prSet presAssocID="{0C6D0CCC-8405-4E34-BC89-38FE3D889491}" presName="BalanceSpacing1" presStyleCnt="0"/>
      <dgm:spPr/>
    </dgm:pt>
    <dgm:pt modelId="{F51A7AB1-71DD-4A69-BE06-DD36E96C1E8A}" type="pres">
      <dgm:prSet presAssocID="{78E08396-18BC-479D-815F-DE5E5618998C}" presName="Accent1Text" presStyleLbl="node1" presStyleIdx="1" presStyleCnt="6"/>
      <dgm:spPr/>
      <dgm:t>
        <a:bodyPr/>
        <a:lstStyle/>
        <a:p>
          <a:endParaRPr lang="es-MX"/>
        </a:p>
      </dgm:t>
    </dgm:pt>
    <dgm:pt modelId="{4DDFB60E-DC6E-4EB2-83C9-43DE4BA33423}" type="pres">
      <dgm:prSet presAssocID="{78E08396-18BC-479D-815F-DE5E5618998C}" presName="spaceBetweenRectangles" presStyleCnt="0"/>
      <dgm:spPr/>
    </dgm:pt>
    <dgm:pt modelId="{B3AC2289-9A5B-432D-847A-1754A53BCCF0}" type="pres">
      <dgm:prSet presAssocID="{D36E5F38-1FCF-43CE-9521-433CB90808EE}" presName="composite" presStyleCnt="0"/>
      <dgm:spPr/>
    </dgm:pt>
    <dgm:pt modelId="{9E34591D-1D73-4411-9323-9B2FBC9FE596}" type="pres">
      <dgm:prSet presAssocID="{D36E5F38-1FCF-43CE-9521-433CB90808EE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3117E22-86E5-42F9-9E3F-33C587C2CA86}" type="pres">
      <dgm:prSet presAssocID="{D36E5F38-1FCF-43CE-9521-433CB90808EE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9A86848-82DC-4AE7-B41D-106CF1697166}" type="pres">
      <dgm:prSet presAssocID="{D36E5F38-1FCF-43CE-9521-433CB90808EE}" presName="BalanceSpacing" presStyleCnt="0"/>
      <dgm:spPr/>
    </dgm:pt>
    <dgm:pt modelId="{0B3ADD28-21A9-40E5-99E8-2CC45E26EE3D}" type="pres">
      <dgm:prSet presAssocID="{D36E5F38-1FCF-43CE-9521-433CB90808EE}" presName="BalanceSpacing1" presStyleCnt="0"/>
      <dgm:spPr/>
    </dgm:pt>
    <dgm:pt modelId="{F8C89636-C1A5-4A69-9B8C-66A5C846F473}" type="pres">
      <dgm:prSet presAssocID="{0965EF92-5F82-47DA-957F-496CC63ED295}" presName="Accent1Text" presStyleLbl="node1" presStyleIdx="3" presStyleCnt="6"/>
      <dgm:spPr/>
      <dgm:t>
        <a:bodyPr/>
        <a:lstStyle/>
        <a:p>
          <a:endParaRPr lang="es-MX"/>
        </a:p>
      </dgm:t>
    </dgm:pt>
    <dgm:pt modelId="{AFA66387-A267-44A9-93A2-1FAF41911D1C}" type="pres">
      <dgm:prSet presAssocID="{0965EF92-5F82-47DA-957F-496CC63ED295}" presName="spaceBetweenRectangles" presStyleCnt="0"/>
      <dgm:spPr/>
    </dgm:pt>
    <dgm:pt modelId="{C90887C9-451D-46AA-9C23-1BA98774BE35}" type="pres">
      <dgm:prSet presAssocID="{AC6009ED-CC76-4C14-804B-0D1D27A1AF79}" presName="composite" presStyleCnt="0"/>
      <dgm:spPr/>
    </dgm:pt>
    <dgm:pt modelId="{8884E79E-7B86-421C-AEB4-A54B19D274F9}" type="pres">
      <dgm:prSet presAssocID="{AC6009ED-CC76-4C14-804B-0D1D27A1AF79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213684A-1293-48BE-8A5F-34AFDDDAD698}" type="pres">
      <dgm:prSet presAssocID="{AC6009ED-CC76-4C14-804B-0D1D27A1AF79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C2590F5-04E2-4233-88C4-F4AA48C935B7}" type="pres">
      <dgm:prSet presAssocID="{AC6009ED-CC76-4C14-804B-0D1D27A1AF79}" presName="BalanceSpacing" presStyleCnt="0"/>
      <dgm:spPr/>
    </dgm:pt>
    <dgm:pt modelId="{733C4617-56E7-4167-9046-4F6BF6F0CB94}" type="pres">
      <dgm:prSet presAssocID="{AC6009ED-CC76-4C14-804B-0D1D27A1AF79}" presName="BalanceSpacing1" presStyleCnt="0"/>
      <dgm:spPr/>
    </dgm:pt>
    <dgm:pt modelId="{1D0A042F-2098-484C-B029-442FE1E09469}" type="pres">
      <dgm:prSet presAssocID="{CDEAB619-2E83-4045-BDDA-D4A2D3900BF5}" presName="Accent1Text" presStyleLbl="node1" presStyleIdx="5" presStyleCnt="6"/>
      <dgm:spPr/>
      <dgm:t>
        <a:bodyPr/>
        <a:lstStyle/>
        <a:p>
          <a:endParaRPr lang="es-MX"/>
        </a:p>
      </dgm:t>
    </dgm:pt>
  </dgm:ptLst>
  <dgm:cxnLst>
    <dgm:cxn modelId="{AF0DAABB-E531-4151-9BD1-10D2A81FEE1A}" srcId="{0C6D0CCC-8405-4E34-BC89-38FE3D889491}" destId="{9F8B507A-282E-4088-A753-D7B67B873A5A}" srcOrd="0" destOrd="0" parTransId="{A9F0AED0-54DD-4D12-97FA-8307DC57C2EF}" sibTransId="{51F07F52-F370-470E-BDD0-6B0257E47171}"/>
    <dgm:cxn modelId="{05176922-9301-4B4D-A779-F8970E35D53B}" type="presOf" srcId="{CF32D8A1-0752-4C8B-B9D6-A22612284134}" destId="{B3117E22-86E5-42F9-9E3F-33C587C2CA86}" srcOrd="0" destOrd="0" presId="urn:microsoft.com/office/officeart/2008/layout/AlternatingHexagons"/>
    <dgm:cxn modelId="{49589A1F-81F2-4386-AEB4-33CB033027C3}" type="presOf" srcId="{CDEAB619-2E83-4045-BDDA-D4A2D3900BF5}" destId="{1D0A042F-2098-484C-B029-442FE1E09469}" srcOrd="0" destOrd="0" presId="urn:microsoft.com/office/officeart/2008/layout/AlternatingHexagons"/>
    <dgm:cxn modelId="{97C7213A-F690-41B0-8A0D-B40B55792AE5}" type="presOf" srcId="{743B8D14-CCCF-4C02-A389-710455FF6152}" destId="{FBC35B32-CAE1-489F-A076-50E465DA5E96}" srcOrd="0" destOrd="0" presId="urn:microsoft.com/office/officeart/2008/layout/AlternatingHexagons"/>
    <dgm:cxn modelId="{5EAF7EE4-FFA0-40AD-BFD4-67C858C303B0}" type="presOf" srcId="{0965EF92-5F82-47DA-957F-496CC63ED295}" destId="{F8C89636-C1A5-4A69-9B8C-66A5C846F473}" srcOrd="0" destOrd="0" presId="urn:microsoft.com/office/officeart/2008/layout/AlternatingHexagons"/>
    <dgm:cxn modelId="{1EA84134-3935-47E3-A3F0-A3134713FBB7}" srcId="{743B8D14-CCCF-4C02-A389-710455FF6152}" destId="{AC6009ED-CC76-4C14-804B-0D1D27A1AF79}" srcOrd="2" destOrd="0" parTransId="{C9192651-21D1-467B-A0E1-96572A4A5262}" sibTransId="{CDEAB619-2E83-4045-BDDA-D4A2D3900BF5}"/>
    <dgm:cxn modelId="{ACFBFCC7-D993-4210-B300-75B3807B98A9}" type="presOf" srcId="{AC6009ED-CC76-4C14-804B-0D1D27A1AF79}" destId="{8884E79E-7B86-421C-AEB4-A54B19D274F9}" srcOrd="0" destOrd="0" presId="urn:microsoft.com/office/officeart/2008/layout/AlternatingHexagons"/>
    <dgm:cxn modelId="{6EE51BA1-E070-457D-9CC2-F05C6B2C8BEA}" type="presOf" srcId="{D36E5F38-1FCF-43CE-9521-433CB90808EE}" destId="{9E34591D-1D73-4411-9323-9B2FBC9FE596}" srcOrd="0" destOrd="0" presId="urn:microsoft.com/office/officeart/2008/layout/AlternatingHexagons"/>
    <dgm:cxn modelId="{3B413E34-F98D-4DAE-90A8-5E9684D29844}" type="presOf" srcId="{0C6D0CCC-8405-4E34-BC89-38FE3D889491}" destId="{DEEFE05D-6802-4AFE-AF28-3BD9DA6EA394}" srcOrd="0" destOrd="0" presId="urn:microsoft.com/office/officeart/2008/layout/AlternatingHexagons"/>
    <dgm:cxn modelId="{9B5FBC0E-1297-4FEF-95E5-23035D642393}" srcId="{D36E5F38-1FCF-43CE-9521-433CB90808EE}" destId="{CF32D8A1-0752-4C8B-B9D6-A22612284134}" srcOrd="0" destOrd="0" parTransId="{FE30E09E-F5AB-4B0D-8114-7B2858959CF0}" sibTransId="{C1C21301-DC13-4CBB-B724-8617160F0572}"/>
    <dgm:cxn modelId="{3A2808D9-A942-4293-B5B3-23546979B97E}" srcId="{743B8D14-CCCF-4C02-A389-710455FF6152}" destId="{0C6D0CCC-8405-4E34-BC89-38FE3D889491}" srcOrd="0" destOrd="0" parTransId="{5AB0C3A9-1ED6-46E8-97C5-9653C0EB0F73}" sibTransId="{78E08396-18BC-479D-815F-DE5E5618998C}"/>
    <dgm:cxn modelId="{0167CD4B-EB05-44F6-A3C8-2EA25BEC636A}" type="presOf" srcId="{78E08396-18BC-479D-815F-DE5E5618998C}" destId="{F51A7AB1-71DD-4A69-BE06-DD36E96C1E8A}" srcOrd="0" destOrd="0" presId="urn:microsoft.com/office/officeart/2008/layout/AlternatingHexagons"/>
    <dgm:cxn modelId="{0B671229-D080-4B45-AF3C-68D416D81718}" type="presOf" srcId="{9F8B507A-282E-4088-A753-D7B67B873A5A}" destId="{8C6AADE8-4F30-4F59-80CB-C3A0DF6F7711}" srcOrd="0" destOrd="0" presId="urn:microsoft.com/office/officeart/2008/layout/AlternatingHexagons"/>
    <dgm:cxn modelId="{2F10D5A8-656D-462C-A5CC-29883031585C}" type="presOf" srcId="{6577BE06-2592-4EF5-918E-716751718B42}" destId="{4213684A-1293-48BE-8A5F-34AFDDDAD698}" srcOrd="0" destOrd="0" presId="urn:microsoft.com/office/officeart/2008/layout/AlternatingHexagons"/>
    <dgm:cxn modelId="{B039886D-192D-42E8-9509-C7AA986ED8DF}" srcId="{743B8D14-CCCF-4C02-A389-710455FF6152}" destId="{D36E5F38-1FCF-43CE-9521-433CB90808EE}" srcOrd="1" destOrd="0" parTransId="{C02C84AB-C136-4C13-AB8A-03CF77C3593B}" sibTransId="{0965EF92-5F82-47DA-957F-496CC63ED295}"/>
    <dgm:cxn modelId="{CEBB36E0-586F-46AC-8E08-6511AF04D0AD}" srcId="{AC6009ED-CC76-4C14-804B-0D1D27A1AF79}" destId="{6577BE06-2592-4EF5-918E-716751718B42}" srcOrd="0" destOrd="0" parTransId="{FEB95CF1-C4BC-4BFA-A742-B66C839F31BC}" sibTransId="{B118F1A3-D5A7-4999-8100-3940BECD935E}"/>
    <dgm:cxn modelId="{2F6A7CA5-15E9-45F2-8705-5F3DF18E7F8B}" type="presParOf" srcId="{FBC35B32-CAE1-489F-A076-50E465DA5E96}" destId="{C5EAC5A5-5820-45FD-B3B2-7194213C5A71}" srcOrd="0" destOrd="0" presId="urn:microsoft.com/office/officeart/2008/layout/AlternatingHexagons"/>
    <dgm:cxn modelId="{17B3AC77-3842-4A05-A6F6-37404D680FC0}" type="presParOf" srcId="{C5EAC5A5-5820-45FD-B3B2-7194213C5A71}" destId="{DEEFE05D-6802-4AFE-AF28-3BD9DA6EA394}" srcOrd="0" destOrd="0" presId="urn:microsoft.com/office/officeart/2008/layout/AlternatingHexagons"/>
    <dgm:cxn modelId="{1F3DD098-D6B5-46A5-B5CE-A573DFF9F104}" type="presParOf" srcId="{C5EAC5A5-5820-45FD-B3B2-7194213C5A71}" destId="{8C6AADE8-4F30-4F59-80CB-C3A0DF6F7711}" srcOrd="1" destOrd="0" presId="urn:microsoft.com/office/officeart/2008/layout/AlternatingHexagons"/>
    <dgm:cxn modelId="{C2AA7AC6-A057-4704-AE10-CDCADC5C68AD}" type="presParOf" srcId="{C5EAC5A5-5820-45FD-B3B2-7194213C5A71}" destId="{BDFCBA6F-7A77-4E4C-A4BD-5A51FA1D3047}" srcOrd="2" destOrd="0" presId="urn:microsoft.com/office/officeart/2008/layout/AlternatingHexagons"/>
    <dgm:cxn modelId="{7BA8BD13-CFED-4E0D-9AE2-29523DEEB57F}" type="presParOf" srcId="{C5EAC5A5-5820-45FD-B3B2-7194213C5A71}" destId="{22DB33FA-E65E-46EC-97A5-390DF180AEF1}" srcOrd="3" destOrd="0" presId="urn:microsoft.com/office/officeart/2008/layout/AlternatingHexagons"/>
    <dgm:cxn modelId="{F72A1432-BB2E-45D0-A5A1-CAC1DA1A4A9C}" type="presParOf" srcId="{C5EAC5A5-5820-45FD-B3B2-7194213C5A71}" destId="{F51A7AB1-71DD-4A69-BE06-DD36E96C1E8A}" srcOrd="4" destOrd="0" presId="urn:microsoft.com/office/officeart/2008/layout/AlternatingHexagons"/>
    <dgm:cxn modelId="{0B163239-16E3-4A49-958C-0E6A20D413DB}" type="presParOf" srcId="{FBC35B32-CAE1-489F-A076-50E465DA5E96}" destId="{4DDFB60E-DC6E-4EB2-83C9-43DE4BA33423}" srcOrd="1" destOrd="0" presId="urn:microsoft.com/office/officeart/2008/layout/AlternatingHexagons"/>
    <dgm:cxn modelId="{7E3E3E9E-5746-4410-88F5-ACB8334E7EE2}" type="presParOf" srcId="{FBC35B32-CAE1-489F-A076-50E465DA5E96}" destId="{B3AC2289-9A5B-432D-847A-1754A53BCCF0}" srcOrd="2" destOrd="0" presId="urn:microsoft.com/office/officeart/2008/layout/AlternatingHexagons"/>
    <dgm:cxn modelId="{D8D46AC0-316B-439F-BDE2-34CE1F3C8417}" type="presParOf" srcId="{B3AC2289-9A5B-432D-847A-1754A53BCCF0}" destId="{9E34591D-1D73-4411-9323-9B2FBC9FE596}" srcOrd="0" destOrd="0" presId="urn:microsoft.com/office/officeart/2008/layout/AlternatingHexagons"/>
    <dgm:cxn modelId="{E17F6044-6BBD-44CD-92A2-F47B1EC18251}" type="presParOf" srcId="{B3AC2289-9A5B-432D-847A-1754A53BCCF0}" destId="{B3117E22-86E5-42F9-9E3F-33C587C2CA86}" srcOrd="1" destOrd="0" presId="urn:microsoft.com/office/officeart/2008/layout/AlternatingHexagons"/>
    <dgm:cxn modelId="{C454D6E6-70FB-4405-9B19-25FA560DDEA7}" type="presParOf" srcId="{B3AC2289-9A5B-432D-847A-1754A53BCCF0}" destId="{29A86848-82DC-4AE7-B41D-106CF1697166}" srcOrd="2" destOrd="0" presId="urn:microsoft.com/office/officeart/2008/layout/AlternatingHexagons"/>
    <dgm:cxn modelId="{3BC5A96A-5D0B-4605-BB29-BA0F559EB129}" type="presParOf" srcId="{B3AC2289-9A5B-432D-847A-1754A53BCCF0}" destId="{0B3ADD28-21A9-40E5-99E8-2CC45E26EE3D}" srcOrd="3" destOrd="0" presId="urn:microsoft.com/office/officeart/2008/layout/AlternatingHexagons"/>
    <dgm:cxn modelId="{587DB2A1-4773-48EA-8B28-94A996F3AADB}" type="presParOf" srcId="{B3AC2289-9A5B-432D-847A-1754A53BCCF0}" destId="{F8C89636-C1A5-4A69-9B8C-66A5C846F473}" srcOrd="4" destOrd="0" presId="urn:microsoft.com/office/officeart/2008/layout/AlternatingHexagons"/>
    <dgm:cxn modelId="{8CD502A6-1152-47A7-A55A-6D96C30E5DA2}" type="presParOf" srcId="{FBC35B32-CAE1-489F-A076-50E465DA5E96}" destId="{AFA66387-A267-44A9-93A2-1FAF41911D1C}" srcOrd="3" destOrd="0" presId="urn:microsoft.com/office/officeart/2008/layout/AlternatingHexagons"/>
    <dgm:cxn modelId="{1852BE12-B234-46A9-A56C-6DEB810F18FE}" type="presParOf" srcId="{FBC35B32-CAE1-489F-A076-50E465DA5E96}" destId="{C90887C9-451D-46AA-9C23-1BA98774BE35}" srcOrd="4" destOrd="0" presId="urn:microsoft.com/office/officeart/2008/layout/AlternatingHexagons"/>
    <dgm:cxn modelId="{FD886B53-19D7-422A-B440-0796863D4740}" type="presParOf" srcId="{C90887C9-451D-46AA-9C23-1BA98774BE35}" destId="{8884E79E-7B86-421C-AEB4-A54B19D274F9}" srcOrd="0" destOrd="0" presId="urn:microsoft.com/office/officeart/2008/layout/AlternatingHexagons"/>
    <dgm:cxn modelId="{4C54B5BB-F5EB-4549-8CF9-59890788D302}" type="presParOf" srcId="{C90887C9-451D-46AA-9C23-1BA98774BE35}" destId="{4213684A-1293-48BE-8A5F-34AFDDDAD698}" srcOrd="1" destOrd="0" presId="urn:microsoft.com/office/officeart/2008/layout/AlternatingHexagons"/>
    <dgm:cxn modelId="{48D84F91-5806-426F-AAE9-BD5056A5EAA3}" type="presParOf" srcId="{C90887C9-451D-46AA-9C23-1BA98774BE35}" destId="{3C2590F5-04E2-4233-88C4-F4AA48C935B7}" srcOrd="2" destOrd="0" presId="urn:microsoft.com/office/officeart/2008/layout/AlternatingHexagons"/>
    <dgm:cxn modelId="{89778D45-AB1E-45F4-B650-D870A323FBF5}" type="presParOf" srcId="{C90887C9-451D-46AA-9C23-1BA98774BE35}" destId="{733C4617-56E7-4167-9046-4F6BF6F0CB94}" srcOrd="3" destOrd="0" presId="urn:microsoft.com/office/officeart/2008/layout/AlternatingHexagons"/>
    <dgm:cxn modelId="{1F7C4857-EE44-488C-80E6-083905D8B0EA}" type="presParOf" srcId="{C90887C9-451D-46AA-9C23-1BA98774BE35}" destId="{1D0A042F-2098-484C-B029-442FE1E09469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EFE05D-6802-4AFE-AF28-3BD9DA6EA394}">
      <dsp:nvSpPr>
        <dsp:cNvPr id="0" name=""/>
        <dsp:cNvSpPr/>
      </dsp:nvSpPr>
      <dsp:spPr>
        <a:xfrm rot="5400000">
          <a:off x="3685101" y="349242"/>
          <a:ext cx="2420268" cy="2105633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1000 Jóvenes en la Ciencia</a:t>
          </a:r>
          <a:endParaRPr lang="es-MX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sp:txBody>
      <dsp:txXfrm rot="-5400000">
        <a:off x="4170546" y="569083"/>
        <a:ext cx="1449377" cy="1665952"/>
      </dsp:txXfrm>
    </dsp:sp>
    <dsp:sp modelId="{8C6AADE8-4F30-4F59-80CB-C3A0DF6F7711}">
      <dsp:nvSpPr>
        <dsp:cNvPr id="0" name=""/>
        <dsp:cNvSpPr/>
      </dsp:nvSpPr>
      <dsp:spPr>
        <a:xfrm>
          <a:off x="6011947" y="675979"/>
          <a:ext cx="2701020" cy="1452161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Modelo de Impulso al Posgrado</a:t>
          </a:r>
          <a:endParaRPr lang="es-MX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sp:txBody>
      <dsp:txXfrm>
        <a:off x="6011947" y="675979"/>
        <a:ext cx="2701020" cy="1452161"/>
      </dsp:txXfrm>
    </dsp:sp>
    <dsp:sp modelId="{F51A7AB1-71DD-4A69-BE06-DD36E96C1E8A}">
      <dsp:nvSpPr>
        <dsp:cNvPr id="0" name=""/>
        <dsp:cNvSpPr/>
      </dsp:nvSpPr>
      <dsp:spPr>
        <a:xfrm rot="5400000">
          <a:off x="1411016" y="349242"/>
          <a:ext cx="2420268" cy="2105633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Eventos Académicos y Difusión</a:t>
          </a:r>
          <a:endParaRPr lang="es-MX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sp:txBody>
      <dsp:txXfrm rot="-5400000">
        <a:off x="1896461" y="569083"/>
        <a:ext cx="1449377" cy="1665952"/>
      </dsp:txXfrm>
    </dsp:sp>
    <dsp:sp modelId="{9E34591D-1D73-4411-9323-9B2FBC9FE596}">
      <dsp:nvSpPr>
        <dsp:cNvPr id="0" name=""/>
        <dsp:cNvSpPr/>
      </dsp:nvSpPr>
      <dsp:spPr>
        <a:xfrm rot="5400000">
          <a:off x="2543702" y="2403567"/>
          <a:ext cx="2420268" cy="2105633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Normatividad y Gestión </a:t>
          </a:r>
          <a:endParaRPr lang="es-MX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sp:txBody>
      <dsp:txXfrm rot="-5400000">
        <a:off x="3029147" y="2623408"/>
        <a:ext cx="1449377" cy="1665952"/>
      </dsp:txXfrm>
    </dsp:sp>
    <dsp:sp modelId="{B3117E22-86E5-42F9-9E3F-33C587C2CA86}">
      <dsp:nvSpPr>
        <dsp:cNvPr id="0" name=""/>
        <dsp:cNvSpPr/>
      </dsp:nvSpPr>
      <dsp:spPr>
        <a:xfrm>
          <a:off x="0" y="2730303"/>
          <a:ext cx="2613890" cy="1452161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Modelo de Impulso a la Investigación</a:t>
          </a:r>
          <a:endParaRPr lang="es-MX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sp:txBody>
      <dsp:txXfrm>
        <a:off x="0" y="2730303"/>
        <a:ext cx="2613890" cy="1452161"/>
      </dsp:txXfrm>
    </dsp:sp>
    <dsp:sp modelId="{F8C89636-C1A5-4A69-9B8C-66A5C846F473}">
      <dsp:nvSpPr>
        <dsp:cNvPr id="0" name=""/>
        <dsp:cNvSpPr/>
      </dsp:nvSpPr>
      <dsp:spPr>
        <a:xfrm rot="5400000">
          <a:off x="4817787" y="2403567"/>
          <a:ext cx="2420268" cy="2105633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Sistema Nacional de Investigadores</a:t>
          </a:r>
          <a:endParaRPr lang="es-MX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sp:txBody>
      <dsp:txXfrm rot="-5400000">
        <a:off x="5303232" y="2623408"/>
        <a:ext cx="1449377" cy="1665952"/>
      </dsp:txXfrm>
    </dsp:sp>
    <dsp:sp modelId="{8884E79E-7B86-421C-AEB4-A54B19D274F9}">
      <dsp:nvSpPr>
        <dsp:cNvPr id="0" name=""/>
        <dsp:cNvSpPr/>
      </dsp:nvSpPr>
      <dsp:spPr>
        <a:xfrm rot="5400000">
          <a:off x="3685101" y="4457891"/>
          <a:ext cx="2420268" cy="2105633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Calidad de Posgrados</a:t>
          </a:r>
          <a:endParaRPr lang="es-MX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sp:txBody>
      <dsp:txXfrm rot="-5400000">
        <a:off x="4170546" y="4677732"/>
        <a:ext cx="1449377" cy="1665952"/>
      </dsp:txXfrm>
    </dsp:sp>
    <dsp:sp modelId="{4213684A-1293-48BE-8A5F-34AFDDDAD698}">
      <dsp:nvSpPr>
        <dsp:cNvPr id="0" name=""/>
        <dsp:cNvSpPr/>
      </dsp:nvSpPr>
      <dsp:spPr>
        <a:xfrm>
          <a:off x="6011947" y="4784627"/>
          <a:ext cx="2701020" cy="1452161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Innovación y Desarrollo Tecnológico</a:t>
          </a:r>
          <a:endParaRPr lang="es-MX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sp:txBody>
      <dsp:txXfrm>
        <a:off x="6011947" y="4784627"/>
        <a:ext cx="2701020" cy="1452161"/>
      </dsp:txXfrm>
    </dsp:sp>
    <dsp:sp modelId="{1D0A042F-2098-484C-B029-442FE1E09469}">
      <dsp:nvSpPr>
        <dsp:cNvPr id="0" name=""/>
        <dsp:cNvSpPr/>
      </dsp:nvSpPr>
      <dsp:spPr>
        <a:xfrm rot="5400000">
          <a:off x="1411016" y="4457891"/>
          <a:ext cx="2420268" cy="2105633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Posgrados en Línea</a:t>
          </a:r>
          <a:endParaRPr lang="es-MX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sp:txBody>
      <dsp:txXfrm rot="-5400000">
        <a:off x="1896461" y="4677732"/>
        <a:ext cx="1449377" cy="16659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EFE05D-6802-4AFE-AF28-3BD9DA6EA394}">
      <dsp:nvSpPr>
        <dsp:cNvPr id="0" name=""/>
        <dsp:cNvSpPr/>
      </dsp:nvSpPr>
      <dsp:spPr>
        <a:xfrm rot="5400000">
          <a:off x="3563279" y="159982"/>
          <a:ext cx="2340260" cy="2036026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Formación de Jóvenes Investigadores</a:t>
          </a:r>
          <a:endParaRPr lang="es-MX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sp:txBody>
      <dsp:txXfrm rot="-5400000">
        <a:off x="4032677" y="372557"/>
        <a:ext cx="1401464" cy="1610879"/>
      </dsp:txXfrm>
    </dsp:sp>
    <dsp:sp modelId="{8C6AADE8-4F30-4F59-80CB-C3A0DF6F7711}">
      <dsp:nvSpPr>
        <dsp:cNvPr id="0" name=""/>
        <dsp:cNvSpPr/>
      </dsp:nvSpPr>
      <dsp:spPr>
        <a:xfrm>
          <a:off x="5813205" y="475917"/>
          <a:ext cx="2611730" cy="1404156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Modelo de Impulso al Posgrado</a:t>
          </a:r>
          <a:endParaRPr lang="es-MX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sp:txBody>
      <dsp:txXfrm>
        <a:off x="5813205" y="475917"/>
        <a:ext cx="2611730" cy="1404156"/>
      </dsp:txXfrm>
    </dsp:sp>
    <dsp:sp modelId="{F51A7AB1-71DD-4A69-BE06-DD36E96C1E8A}">
      <dsp:nvSpPr>
        <dsp:cNvPr id="0" name=""/>
        <dsp:cNvSpPr/>
      </dsp:nvSpPr>
      <dsp:spPr>
        <a:xfrm rot="5400000">
          <a:off x="1364371" y="159982"/>
          <a:ext cx="2340260" cy="2036026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Impulso a las Vocaciones Productivas de las Regiones</a:t>
          </a:r>
          <a:endParaRPr lang="es-MX" sz="2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sp:txBody>
      <dsp:txXfrm rot="-5400000">
        <a:off x="1833769" y="372557"/>
        <a:ext cx="1401464" cy="1610879"/>
      </dsp:txXfrm>
    </dsp:sp>
    <dsp:sp modelId="{9E34591D-1D73-4411-9323-9B2FBC9FE596}">
      <dsp:nvSpPr>
        <dsp:cNvPr id="0" name=""/>
        <dsp:cNvSpPr/>
      </dsp:nvSpPr>
      <dsp:spPr>
        <a:xfrm rot="5400000">
          <a:off x="2459613" y="2146394"/>
          <a:ext cx="2340260" cy="2036026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Fomento a la producción científica, tecnológica e innovación</a:t>
          </a:r>
          <a:endParaRPr lang="es-MX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sp:txBody>
      <dsp:txXfrm rot="-5400000">
        <a:off x="2929011" y="2358969"/>
        <a:ext cx="1401464" cy="1610879"/>
      </dsp:txXfrm>
    </dsp:sp>
    <dsp:sp modelId="{B3117E22-86E5-42F9-9E3F-33C587C2CA86}">
      <dsp:nvSpPr>
        <dsp:cNvPr id="0" name=""/>
        <dsp:cNvSpPr/>
      </dsp:nvSpPr>
      <dsp:spPr>
        <a:xfrm>
          <a:off x="0" y="2462330"/>
          <a:ext cx="2527480" cy="1404156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Modelo de Impulso a la Investigación</a:t>
          </a:r>
          <a:endParaRPr lang="es-MX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sp:txBody>
      <dsp:txXfrm>
        <a:off x="0" y="2462330"/>
        <a:ext cx="2527480" cy="1404156"/>
      </dsp:txXfrm>
    </dsp:sp>
    <dsp:sp modelId="{F8C89636-C1A5-4A69-9B8C-66A5C846F473}">
      <dsp:nvSpPr>
        <dsp:cNvPr id="0" name=""/>
        <dsp:cNvSpPr/>
      </dsp:nvSpPr>
      <dsp:spPr>
        <a:xfrm rot="5400000">
          <a:off x="4658521" y="2146394"/>
          <a:ext cx="2340260" cy="2036026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Fortalecimiento a la Infraestructura Científica y Tecnológica</a:t>
          </a:r>
          <a:endParaRPr lang="es-MX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sp:txBody>
      <dsp:txXfrm rot="-5400000">
        <a:off x="5127919" y="2358969"/>
        <a:ext cx="1401464" cy="1610879"/>
      </dsp:txXfrm>
    </dsp:sp>
    <dsp:sp modelId="{8884E79E-7B86-421C-AEB4-A54B19D274F9}">
      <dsp:nvSpPr>
        <dsp:cNvPr id="0" name=""/>
        <dsp:cNvSpPr/>
      </dsp:nvSpPr>
      <dsp:spPr>
        <a:xfrm rot="5400000">
          <a:off x="3563279" y="4132807"/>
          <a:ext cx="2340260" cy="2036026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Impulso al Desarrollo del Profesores</a:t>
          </a:r>
          <a:endParaRPr lang="es-MX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sp:txBody>
      <dsp:txXfrm rot="-5400000">
        <a:off x="4032677" y="4345382"/>
        <a:ext cx="1401464" cy="1610879"/>
      </dsp:txXfrm>
    </dsp:sp>
    <dsp:sp modelId="{4213684A-1293-48BE-8A5F-34AFDDDAD698}">
      <dsp:nvSpPr>
        <dsp:cNvPr id="0" name=""/>
        <dsp:cNvSpPr/>
      </dsp:nvSpPr>
      <dsp:spPr>
        <a:xfrm>
          <a:off x="5813205" y="4448742"/>
          <a:ext cx="2611730" cy="1404156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Innovación y Desarrollo Tecnológico</a:t>
          </a:r>
          <a:endParaRPr lang="es-MX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sp:txBody>
      <dsp:txXfrm>
        <a:off x="5813205" y="4448742"/>
        <a:ext cx="2611730" cy="1404156"/>
      </dsp:txXfrm>
    </dsp:sp>
    <dsp:sp modelId="{1D0A042F-2098-484C-B029-442FE1E09469}">
      <dsp:nvSpPr>
        <dsp:cNvPr id="0" name=""/>
        <dsp:cNvSpPr/>
      </dsp:nvSpPr>
      <dsp:spPr>
        <a:xfrm rot="5400000">
          <a:off x="1364371" y="4132807"/>
          <a:ext cx="2340260" cy="2036026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rPr>
            <a:t>Colaboración Interinstitucional</a:t>
          </a:r>
          <a:endParaRPr lang="es-MX" sz="1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oberana Sans Condensed" panose="02000000000000000000" pitchFamily="50" charset="0"/>
          </a:endParaRPr>
        </a:p>
      </dsp:txBody>
      <dsp:txXfrm rot="-5400000">
        <a:off x="1833769" y="4345382"/>
        <a:ext cx="1401464" cy="1610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49279-56F9-4883-8A49-A96BCB425319}" type="datetimeFigureOut">
              <a:rPr lang="es-MX" smtClean="0"/>
              <a:pPr/>
              <a:t>08/10/2015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88F4-17F3-48C2-B117-8DFC82F8B47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49279-56F9-4883-8A49-A96BCB425319}" type="datetimeFigureOut">
              <a:rPr lang="es-MX" smtClean="0"/>
              <a:pPr/>
              <a:t>08/10/2015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88F4-17F3-48C2-B117-8DFC82F8B47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49279-56F9-4883-8A49-A96BCB425319}" type="datetimeFigureOut">
              <a:rPr lang="es-MX" smtClean="0"/>
              <a:pPr/>
              <a:t>08/10/2015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88F4-17F3-48C2-B117-8DFC82F8B47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49279-56F9-4883-8A49-A96BCB425319}" type="datetimeFigureOut">
              <a:rPr lang="es-MX" smtClean="0"/>
              <a:pPr/>
              <a:t>08/10/2015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88F4-17F3-48C2-B117-8DFC82F8B47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49279-56F9-4883-8A49-A96BCB425319}" type="datetimeFigureOut">
              <a:rPr lang="es-MX" smtClean="0"/>
              <a:pPr/>
              <a:t>08/10/2015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88F4-17F3-48C2-B117-8DFC82F8B47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49279-56F9-4883-8A49-A96BCB425319}" type="datetimeFigureOut">
              <a:rPr lang="es-MX" smtClean="0"/>
              <a:pPr/>
              <a:t>08/10/2015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88F4-17F3-48C2-B117-8DFC82F8B47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49279-56F9-4883-8A49-A96BCB425319}" type="datetimeFigureOut">
              <a:rPr lang="es-MX" smtClean="0"/>
              <a:pPr/>
              <a:t>08/10/2015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88F4-17F3-48C2-B117-8DFC82F8B47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49279-56F9-4883-8A49-A96BCB425319}" type="datetimeFigureOut">
              <a:rPr lang="es-MX" smtClean="0"/>
              <a:pPr/>
              <a:t>08/10/2015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88F4-17F3-48C2-B117-8DFC82F8B47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49279-56F9-4883-8A49-A96BCB425319}" type="datetimeFigureOut">
              <a:rPr lang="es-MX" smtClean="0"/>
              <a:pPr/>
              <a:t>08/10/2015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88F4-17F3-48C2-B117-8DFC82F8B47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49279-56F9-4883-8A49-A96BCB425319}" type="datetimeFigureOut">
              <a:rPr lang="es-MX" smtClean="0"/>
              <a:pPr/>
              <a:t>08/10/2015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88F4-17F3-48C2-B117-8DFC82F8B47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49279-56F9-4883-8A49-A96BCB425319}" type="datetimeFigureOut">
              <a:rPr lang="es-MX" smtClean="0"/>
              <a:pPr/>
              <a:t>08/10/2015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A88F4-17F3-48C2-B117-8DFC82F8B47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449279-56F9-4883-8A49-A96BCB425319}" type="datetimeFigureOut">
              <a:rPr lang="es-MX" smtClean="0"/>
              <a:pPr/>
              <a:t>08/10/2015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A88F4-17F3-48C2-B117-8DFC82F8B47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mailto:d_posgrado@tecnm.mx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09057" y="2718483"/>
            <a:ext cx="8062664" cy="1470025"/>
          </a:xfrm>
        </p:spPr>
        <p:txBody>
          <a:bodyPr>
            <a:noAutofit/>
          </a:bodyPr>
          <a:lstStyle/>
          <a:p>
            <a:r>
              <a:rPr lang="es-MX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oberana Titular" panose="02000000000000000000" pitchFamily="50" charset="0"/>
                <a:ea typeface="Adobe Fan Heiti Std B" panose="020B0700000000000000" pitchFamily="34" charset="-128"/>
              </a:rPr>
              <a:t>Reunión Nacional</a:t>
            </a:r>
            <a:br>
              <a:rPr lang="es-MX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oberana Titular" panose="02000000000000000000" pitchFamily="50" charset="0"/>
                <a:ea typeface="Adobe Fan Heiti Std B" panose="020B0700000000000000" pitchFamily="34" charset="-128"/>
              </a:rPr>
            </a:br>
            <a:r>
              <a:rPr lang="es-MX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oberana Titular" panose="02000000000000000000" pitchFamily="50" charset="0"/>
                <a:ea typeface="Adobe Fan Heiti Std B" panose="020B0700000000000000" pitchFamily="34" charset="-128"/>
              </a:rPr>
              <a:t>de Subdirectores Académicos</a:t>
            </a:r>
            <a:endParaRPr lang="es-MX" sz="3600" dirty="0">
              <a:solidFill>
                <a:schemeClr val="tx1">
                  <a:lumMod val="65000"/>
                  <a:lumOff val="35000"/>
                </a:schemeClr>
              </a:solidFill>
              <a:latin typeface="Soberana Titular" panose="02000000000000000000" pitchFamily="50" charset="0"/>
              <a:ea typeface="Adobe Fan Heiti Std B" panose="020B0700000000000000" pitchFamily="34" charset="-128"/>
            </a:endParaRPr>
          </a:p>
        </p:txBody>
      </p:sp>
      <p:sp>
        <p:nvSpPr>
          <p:cNvPr id="7" name="2 Subtítulo"/>
          <p:cNvSpPr txBox="1">
            <a:spLocks/>
          </p:cNvSpPr>
          <p:nvPr/>
        </p:nvSpPr>
        <p:spPr>
          <a:xfrm>
            <a:off x="1606063" y="4323067"/>
            <a:ext cx="5868652" cy="546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s-MX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oberana Sans" panose="02000000000000000000" pitchFamily="50" charset="0"/>
                <a:ea typeface="Adobe Fan Heiti Std B" panose="020B0700000000000000" pitchFamily="34" charset="-128"/>
                <a:cs typeface="+mj-cs"/>
              </a:rPr>
              <a:t>Toluca, Edo. De México, 7, 8 y 9 de octubre de 2015.</a:t>
            </a:r>
            <a:endParaRPr lang="es-MX" sz="1600" dirty="0">
              <a:solidFill>
                <a:schemeClr val="tx1">
                  <a:lumMod val="65000"/>
                  <a:lumOff val="35000"/>
                </a:schemeClr>
              </a:solidFill>
              <a:latin typeface="Soberana Sans" panose="02000000000000000000" pitchFamily="50" charset="0"/>
              <a:ea typeface="Adobe Fan Heiti Std B" panose="020B0700000000000000" pitchFamily="34" charset="-128"/>
              <a:cs typeface="+mj-cs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5661248"/>
            <a:ext cx="576064" cy="623566"/>
          </a:xfrm>
          <a:prstGeom prst="rect">
            <a:avLst/>
          </a:prstGeom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6443236" y="5738615"/>
            <a:ext cx="1279258" cy="546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s-MX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oberana Sans" panose="02000000000000000000" pitchFamily="50" charset="0"/>
                <a:ea typeface="Adobe Fan Heiti Std B" panose="020B0700000000000000" pitchFamily="34" charset="-128"/>
                <a:cs typeface="+mj-cs"/>
              </a:rPr>
              <a:t>Anfitrión:</a:t>
            </a:r>
            <a:endParaRPr lang="es-MX" sz="1600" dirty="0">
              <a:solidFill>
                <a:schemeClr val="tx1">
                  <a:lumMod val="65000"/>
                  <a:lumOff val="35000"/>
                </a:schemeClr>
              </a:solidFill>
              <a:latin typeface="Soberana Sans" panose="02000000000000000000" pitchFamily="50" charset="0"/>
              <a:ea typeface="Adobe Fan Heiti Std B" panose="020B0700000000000000" pitchFamily="34" charset="-128"/>
              <a:cs typeface="+mj-cs"/>
            </a:endParaRPr>
          </a:p>
        </p:txBody>
      </p:sp>
      <p:sp>
        <p:nvSpPr>
          <p:cNvPr id="10" name="1 Título"/>
          <p:cNvSpPr txBox="1">
            <a:spLocks/>
          </p:cNvSpPr>
          <p:nvPr/>
        </p:nvSpPr>
        <p:spPr>
          <a:xfrm>
            <a:off x="179512" y="1268760"/>
            <a:ext cx="8721753" cy="735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oberana Titular" panose="02000000000000000000" pitchFamily="50" charset="0"/>
                <a:ea typeface="Adobe Fan Heiti Std B" panose="020B0700000000000000" pitchFamily="34" charset="-128"/>
              </a:rPr>
              <a:t>Dirección de Posgrado, Investigación e Innovación (</a:t>
            </a:r>
            <a:r>
              <a:rPr lang="es-MX" sz="32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oberana Titular" panose="02000000000000000000" pitchFamily="50" charset="0"/>
                <a:ea typeface="Adobe Fan Heiti Std B" panose="020B0700000000000000" pitchFamily="34" charset="-128"/>
              </a:rPr>
              <a:t>DPII</a:t>
            </a:r>
            <a:r>
              <a:rPr lang="es-MX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oberana Titular" panose="02000000000000000000" pitchFamily="50" charset="0"/>
                <a:ea typeface="Adobe Fan Heiti Std B" panose="020B0700000000000000" pitchFamily="34" charset="-128"/>
              </a:rPr>
              <a:t>)</a:t>
            </a:r>
            <a:endParaRPr lang="es-MX" sz="3200" b="1" dirty="0">
              <a:solidFill>
                <a:schemeClr val="tx1">
                  <a:lumMod val="65000"/>
                  <a:lumOff val="35000"/>
                </a:schemeClr>
              </a:solidFill>
              <a:latin typeface="Soberana Titular" panose="02000000000000000000" pitchFamily="50" charset="0"/>
              <a:ea typeface="Adobe Fan Heiti Std B" panose="020B0700000000000000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998" y="1740878"/>
            <a:ext cx="6084168" cy="5117122"/>
          </a:xfrm>
          <a:prstGeom prst="rect">
            <a:avLst/>
          </a:prstGeom>
        </p:spPr>
      </p:pic>
      <p:graphicFrame>
        <p:nvGraphicFramePr>
          <p:cNvPr id="6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4845434"/>
              </p:ext>
            </p:extLst>
          </p:nvPr>
        </p:nvGraphicFramePr>
        <p:xfrm>
          <a:off x="179512" y="4221088"/>
          <a:ext cx="2880320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2352151"/>
              </p:ext>
            </p:extLst>
          </p:nvPr>
        </p:nvGraphicFramePr>
        <p:xfrm>
          <a:off x="182246" y="1916832"/>
          <a:ext cx="2880320" cy="2267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Rectangle 10"/>
          <p:cNvSpPr/>
          <p:nvPr/>
        </p:nvSpPr>
        <p:spPr>
          <a:xfrm>
            <a:off x="47328" y="1340768"/>
            <a:ext cx="90611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r>
              <a:rPr lang="es-MX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PROFESORES EN EL SISTEMA NACIONAL DE INVESTIGADORES</a:t>
            </a:r>
          </a:p>
        </p:txBody>
      </p:sp>
    </p:spTree>
    <p:extLst>
      <p:ext uri="{BB962C8B-B14F-4D97-AF65-F5344CB8AC3E}">
        <p14:creationId xmlns:p14="http://schemas.microsoft.com/office/powerpoint/2010/main" val="145947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4805982"/>
              </p:ext>
            </p:extLst>
          </p:nvPr>
        </p:nvGraphicFramePr>
        <p:xfrm>
          <a:off x="47328" y="1916832"/>
          <a:ext cx="4884712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2355518"/>
              </p:ext>
            </p:extLst>
          </p:nvPr>
        </p:nvGraphicFramePr>
        <p:xfrm>
          <a:off x="51491" y="4365104"/>
          <a:ext cx="4896544" cy="180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10"/>
          <p:cNvSpPr/>
          <p:nvPr/>
        </p:nvSpPr>
        <p:spPr>
          <a:xfrm>
            <a:off x="47328" y="1412776"/>
            <a:ext cx="90611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r>
              <a:rPr lang="es-MX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PROFESORES EN EL SISTEMA NACIONAL DE INVESTIGADORES</a:t>
            </a:r>
          </a:p>
        </p:txBody>
      </p:sp>
      <p:sp>
        <p:nvSpPr>
          <p:cNvPr id="5" name="Rectangle 14"/>
          <p:cNvSpPr/>
          <p:nvPr/>
        </p:nvSpPr>
        <p:spPr>
          <a:xfrm>
            <a:off x="47328" y="6239053"/>
            <a:ext cx="4956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r>
              <a:rPr lang="es-MX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Sans" panose="02000000000000000000" pitchFamily="50" charset="0"/>
              </a:rPr>
              <a:t>Del total de los 564  investigadores, </a:t>
            </a:r>
          </a:p>
          <a:p>
            <a:pPr algn="ctr"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r>
              <a:rPr lang="es-MX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Sans" panose="02000000000000000000" pitchFamily="50" charset="0"/>
              </a:rPr>
              <a:t>30 son Cátedras CONACYT</a:t>
            </a:r>
            <a:endParaRPr lang="es-MX" b="1" dirty="0">
              <a:solidFill>
                <a:prstClr val="black">
                  <a:lumMod val="75000"/>
                  <a:lumOff val="25000"/>
                </a:prstClr>
              </a:solidFill>
              <a:latin typeface="Soberana Sans" panose="02000000000000000000" pitchFamily="50" charset="0"/>
            </a:endParaRPr>
          </a:p>
        </p:txBody>
      </p:sp>
      <p:graphicFrame>
        <p:nvGraphicFramePr>
          <p:cNvPr id="6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8056244"/>
              </p:ext>
            </p:extLst>
          </p:nvPr>
        </p:nvGraphicFramePr>
        <p:xfrm>
          <a:off x="5292080" y="1916832"/>
          <a:ext cx="3516559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0262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áfico 2"/>
          <p:cNvGraphicFramePr/>
          <p:nvPr>
            <p:extLst>
              <p:ext uri="{D42A27DB-BD31-4B8C-83A1-F6EECF244321}">
                <p14:modId xmlns:p14="http://schemas.microsoft.com/office/powerpoint/2010/main" val="1852359768"/>
              </p:ext>
            </p:extLst>
          </p:nvPr>
        </p:nvGraphicFramePr>
        <p:xfrm>
          <a:off x="899592" y="1412776"/>
          <a:ext cx="7272808" cy="2336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5719786"/>
              </p:ext>
            </p:extLst>
          </p:nvPr>
        </p:nvGraphicFramePr>
        <p:xfrm>
          <a:off x="683568" y="4023000"/>
          <a:ext cx="7920880" cy="24303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38208"/>
                <a:gridCol w="1140122"/>
                <a:gridCol w="1425153"/>
                <a:gridCol w="264642"/>
                <a:gridCol w="1309557"/>
                <a:gridCol w="1843198"/>
              </a:tblGrid>
              <a:tr h="781345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b="1" dirty="0">
                          <a:effectLst/>
                          <a:latin typeface="Soberana Sans Condensed" panose="02000000000000000000" pitchFamily="50" charset="0"/>
                        </a:rPr>
                        <a:t>Estadística 2015</a:t>
                      </a:r>
                      <a:endParaRPr lang="es-MX" sz="1400" b="1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b="1">
                          <a:effectLst/>
                          <a:latin typeface="Soberana Sans Condensed" panose="02000000000000000000" pitchFamily="50" charset="0"/>
                        </a:rPr>
                        <a:t>Programas de Posgrado</a:t>
                      </a:r>
                      <a:endParaRPr lang="es-MX" sz="1400" b="1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b="1">
                          <a:effectLst/>
                          <a:latin typeface="Soberana Sans Condensed" panose="02000000000000000000" pitchFamily="50" charset="0"/>
                        </a:rPr>
                        <a:t>Programas de Posgrado en PNPC</a:t>
                      </a:r>
                      <a:endParaRPr lang="es-MX" sz="1400" b="1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400" b="1">
                        <a:effectLst/>
                        <a:latin typeface="Soberana Sans Condensed" panose="02000000000000000000" pitchFamily="50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b="1">
                          <a:effectLst/>
                          <a:latin typeface="Soberana Sans Condensed" panose="02000000000000000000" pitchFamily="50" charset="0"/>
                        </a:rPr>
                        <a:t>PNPC-Federales</a:t>
                      </a:r>
                      <a:endParaRPr lang="es-MX" sz="1400" b="1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b="1" dirty="0" err="1">
                          <a:effectLst/>
                          <a:latin typeface="Soberana Sans Condensed" panose="02000000000000000000" pitchFamily="50" charset="0"/>
                        </a:rPr>
                        <a:t>PNPC</a:t>
                      </a:r>
                      <a:r>
                        <a:rPr lang="es-MX" sz="1400" b="1" dirty="0">
                          <a:effectLst/>
                          <a:latin typeface="Soberana Sans Condensed" panose="02000000000000000000" pitchFamily="50" charset="0"/>
                        </a:rPr>
                        <a:t>-Descentralizados</a:t>
                      </a:r>
                      <a:endParaRPr lang="es-MX" sz="1400" b="1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55713">
                <a:tc>
                  <a:txBody>
                    <a:bodyPr/>
                    <a:lstStyle/>
                    <a:p>
                      <a:pPr algn="just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dirty="0">
                          <a:effectLst/>
                          <a:latin typeface="Soberana Sans Condensed" panose="02000000000000000000" pitchFamily="50" charset="0"/>
                        </a:rPr>
                        <a:t>Doctorados en Ciencias</a:t>
                      </a:r>
                      <a:endParaRPr lang="es-MX" sz="14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dirty="0">
                          <a:effectLst/>
                          <a:latin typeface="Soberana Sans Condensed" panose="02000000000000000000" pitchFamily="50" charset="0"/>
                        </a:rPr>
                        <a:t>32</a:t>
                      </a:r>
                      <a:endParaRPr lang="es-MX" sz="14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dirty="0">
                          <a:effectLst/>
                          <a:latin typeface="Soberana Sans Condensed" panose="02000000000000000000" pitchFamily="50" charset="0"/>
                        </a:rPr>
                        <a:t>26</a:t>
                      </a:r>
                      <a:endParaRPr lang="es-MX" sz="14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400" dirty="0">
                        <a:effectLst/>
                        <a:latin typeface="Soberana Sans Condensed" panose="02000000000000000000" pitchFamily="50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dirty="0">
                          <a:effectLst/>
                          <a:latin typeface="Soberana Sans Condensed" panose="02000000000000000000" pitchFamily="50" charset="0"/>
                        </a:rPr>
                        <a:t>26</a:t>
                      </a:r>
                      <a:endParaRPr lang="es-MX" sz="14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dirty="0">
                          <a:effectLst/>
                          <a:latin typeface="Soberana Sans Condensed" panose="02000000000000000000" pitchFamily="50" charset="0"/>
                        </a:rPr>
                        <a:t>0</a:t>
                      </a:r>
                      <a:endParaRPr lang="es-MX" sz="14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63680">
                <a:tc>
                  <a:txBody>
                    <a:bodyPr/>
                    <a:lstStyle/>
                    <a:p>
                      <a:pPr algn="just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dirty="0">
                          <a:effectLst/>
                          <a:latin typeface="Soberana Sans Condensed" panose="02000000000000000000" pitchFamily="50" charset="0"/>
                        </a:rPr>
                        <a:t>Maestrías con Orientación a la Investigación</a:t>
                      </a:r>
                      <a:endParaRPr lang="es-MX" sz="14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dirty="0">
                          <a:effectLst/>
                          <a:latin typeface="Soberana Sans Condensed" panose="02000000000000000000" pitchFamily="50" charset="0"/>
                        </a:rPr>
                        <a:t>63</a:t>
                      </a:r>
                      <a:endParaRPr lang="es-MX" sz="14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>
                          <a:effectLst/>
                          <a:latin typeface="Soberana Sans Condensed" panose="02000000000000000000" pitchFamily="50" charset="0"/>
                        </a:rPr>
                        <a:t>46</a:t>
                      </a:r>
                      <a:endParaRPr lang="es-MX" sz="140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s-MX" sz="1400">
                        <a:effectLst/>
                        <a:latin typeface="Soberana Sans Condensed" panose="02000000000000000000" pitchFamily="50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>
                          <a:effectLst/>
                          <a:latin typeface="Soberana Sans Condensed" panose="02000000000000000000" pitchFamily="50" charset="0"/>
                        </a:rPr>
                        <a:t>44</a:t>
                      </a:r>
                      <a:endParaRPr lang="es-MX" sz="140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>
                          <a:effectLst/>
                          <a:latin typeface="Soberana Sans Condensed" panose="02000000000000000000" pitchFamily="50" charset="0"/>
                        </a:rPr>
                        <a:t>2</a:t>
                      </a:r>
                      <a:endParaRPr lang="es-MX" sz="140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63680">
                <a:tc>
                  <a:txBody>
                    <a:bodyPr/>
                    <a:lstStyle/>
                    <a:p>
                      <a:pPr algn="just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dirty="0">
                          <a:effectLst/>
                          <a:latin typeface="Soberana Sans Condensed" panose="02000000000000000000" pitchFamily="50" charset="0"/>
                        </a:rPr>
                        <a:t>Maestrías con Orientación Profesional</a:t>
                      </a:r>
                      <a:endParaRPr lang="es-MX" sz="14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dirty="0">
                          <a:effectLst/>
                          <a:latin typeface="Soberana Sans Condensed" panose="02000000000000000000" pitchFamily="50" charset="0"/>
                        </a:rPr>
                        <a:t>91</a:t>
                      </a:r>
                      <a:endParaRPr lang="es-MX" sz="14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dirty="0">
                          <a:effectLst/>
                          <a:latin typeface="Soberana Sans Condensed" panose="02000000000000000000" pitchFamily="50" charset="0"/>
                        </a:rPr>
                        <a:t>28</a:t>
                      </a:r>
                      <a:endParaRPr lang="es-MX" sz="14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400" dirty="0">
                        <a:effectLst/>
                        <a:latin typeface="Soberana Sans Condensed" panose="02000000000000000000" pitchFamily="50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dirty="0">
                          <a:effectLst/>
                          <a:latin typeface="Soberana Sans Condensed" panose="02000000000000000000" pitchFamily="50" charset="0"/>
                        </a:rPr>
                        <a:t>23</a:t>
                      </a:r>
                      <a:endParaRPr lang="es-MX" sz="14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dirty="0">
                          <a:effectLst/>
                          <a:latin typeface="Soberana Sans Condensed" panose="02000000000000000000" pitchFamily="50" charset="0"/>
                        </a:rPr>
                        <a:t>5</a:t>
                      </a:r>
                      <a:endParaRPr lang="es-MX" sz="14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69919">
                <a:tc>
                  <a:txBody>
                    <a:bodyPr/>
                    <a:lstStyle/>
                    <a:p>
                      <a:pPr algn="just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dirty="0">
                          <a:effectLst/>
                          <a:latin typeface="Soberana Sans Condensed" panose="02000000000000000000" pitchFamily="50" charset="0"/>
                        </a:rPr>
                        <a:t>Especializaciones</a:t>
                      </a:r>
                      <a:endParaRPr lang="es-MX" sz="14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>
                          <a:effectLst/>
                          <a:latin typeface="Soberana Sans Condensed" panose="02000000000000000000" pitchFamily="50" charset="0"/>
                        </a:rPr>
                        <a:t>12</a:t>
                      </a:r>
                      <a:endParaRPr lang="es-MX" sz="140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>
                          <a:effectLst/>
                          <a:latin typeface="Soberana Sans Condensed" panose="02000000000000000000" pitchFamily="50" charset="0"/>
                        </a:rPr>
                        <a:t>2</a:t>
                      </a:r>
                      <a:endParaRPr lang="es-MX" sz="140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s-MX" sz="1400">
                        <a:effectLst/>
                        <a:latin typeface="Soberana Sans Condensed" panose="02000000000000000000" pitchFamily="50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>
                          <a:effectLst/>
                          <a:latin typeface="Soberana Sans Condensed" panose="02000000000000000000" pitchFamily="50" charset="0"/>
                        </a:rPr>
                        <a:t>1</a:t>
                      </a:r>
                      <a:endParaRPr lang="es-MX" sz="140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>
                          <a:effectLst/>
                          <a:latin typeface="Soberana Sans Condensed" panose="02000000000000000000" pitchFamily="50" charset="0"/>
                        </a:rPr>
                        <a:t>1</a:t>
                      </a:r>
                      <a:endParaRPr lang="es-MX" sz="140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69919">
                <a:tc>
                  <a:txBody>
                    <a:bodyPr/>
                    <a:lstStyle/>
                    <a:p>
                      <a:pPr algn="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dirty="0">
                          <a:effectLst/>
                          <a:latin typeface="Soberana Sans Condensed" panose="02000000000000000000" pitchFamily="50" charset="0"/>
                        </a:rPr>
                        <a:t>TOTALES:  </a:t>
                      </a:r>
                      <a:endParaRPr lang="es-MX" sz="14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dirty="0">
                          <a:effectLst/>
                          <a:latin typeface="Soberana Sans Condensed" panose="02000000000000000000" pitchFamily="50" charset="0"/>
                        </a:rPr>
                        <a:t>198</a:t>
                      </a:r>
                      <a:endParaRPr lang="es-MX" sz="14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dirty="0">
                          <a:effectLst/>
                          <a:latin typeface="Soberana Sans Condensed" panose="02000000000000000000" pitchFamily="50" charset="0"/>
                        </a:rPr>
                        <a:t>102</a:t>
                      </a:r>
                      <a:endParaRPr lang="es-MX" sz="14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400" dirty="0">
                        <a:effectLst/>
                        <a:latin typeface="Soberana Sans Condensed" panose="02000000000000000000" pitchFamily="50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dirty="0">
                          <a:effectLst/>
                          <a:latin typeface="Soberana Sans Condensed" panose="02000000000000000000" pitchFamily="50" charset="0"/>
                        </a:rPr>
                        <a:t>94</a:t>
                      </a:r>
                      <a:endParaRPr lang="es-MX" sz="14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6629400" algn="l"/>
                        </a:tabLst>
                      </a:pPr>
                      <a:r>
                        <a:rPr lang="es-MX" sz="1400" dirty="0">
                          <a:effectLst/>
                          <a:latin typeface="Soberana Sans Condensed" panose="02000000000000000000" pitchFamily="50" charset="0"/>
                        </a:rPr>
                        <a:t>8</a:t>
                      </a:r>
                      <a:endParaRPr lang="es-MX" sz="14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Rectángulo 4"/>
          <p:cNvSpPr/>
          <p:nvPr/>
        </p:nvSpPr>
        <p:spPr>
          <a:xfrm>
            <a:off x="0" y="6536377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0"/>
              </a:spcAft>
              <a:tabLst>
                <a:tab pos="6629400" algn="l"/>
              </a:tabLst>
            </a:pPr>
            <a:r>
              <a:rPr lang="es-ES" sz="1200" b="1" dirty="0">
                <a:latin typeface="Soberana Sans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Adicionalmente hay 5 Doctorados en Ciencias y 1 Maestría en Ciencias como SUBSEDE en el </a:t>
            </a:r>
            <a:r>
              <a:rPr lang="es-ES" sz="1200" b="1" dirty="0" err="1">
                <a:latin typeface="Soberana Sans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PNPC</a:t>
            </a:r>
            <a:endParaRPr lang="es-MX" sz="1200" b="1" dirty="0">
              <a:effectLst/>
              <a:latin typeface="Soberana Sans" panose="02000000000000000000" pitchFamily="50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1457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847145"/>
              </p:ext>
            </p:extLst>
          </p:nvPr>
        </p:nvGraphicFramePr>
        <p:xfrm>
          <a:off x="179512" y="2502768"/>
          <a:ext cx="8784976" cy="2438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15744"/>
                <a:gridCol w="4469232"/>
              </a:tblGrid>
              <a:tr h="1303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2000" dirty="0">
                          <a:effectLst/>
                          <a:latin typeface="Soberana Sans Condensed" panose="02000000000000000000" pitchFamily="50" charset="0"/>
                        </a:rPr>
                        <a:t>Institución o Centro</a:t>
                      </a:r>
                      <a:endParaRPr lang="es-MX" sz="20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2000" dirty="0">
                          <a:effectLst/>
                          <a:latin typeface="Soberana Sans Condensed" panose="02000000000000000000" pitchFamily="50" charset="0"/>
                        </a:rPr>
                        <a:t>Programa de Posgrado</a:t>
                      </a:r>
                      <a:endParaRPr lang="es-MX" sz="20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2000" dirty="0">
                          <a:effectLst/>
                          <a:latin typeface="Soberana Sans Condensed" panose="02000000000000000000" pitchFamily="50" charset="0"/>
                        </a:rPr>
                        <a:t>Instituto Tecnológico de Aguascalientes</a:t>
                      </a:r>
                      <a:endParaRPr lang="es-MX" sz="20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2000" dirty="0">
                          <a:effectLst/>
                          <a:latin typeface="Soberana Sans Condensed" panose="02000000000000000000" pitchFamily="50" charset="0"/>
                        </a:rPr>
                        <a:t>Maestría en Ciencias de la Ingeniería</a:t>
                      </a:r>
                      <a:endParaRPr lang="es-MX" sz="20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2000">
                          <a:effectLst/>
                          <a:latin typeface="Soberana Sans Condensed" panose="02000000000000000000" pitchFamily="50" charset="0"/>
                        </a:rPr>
                        <a:t>Instituto Tecnológico de Apizaco</a:t>
                      </a:r>
                      <a:endParaRPr lang="es-MX" sz="200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2000" dirty="0">
                          <a:effectLst/>
                          <a:latin typeface="Soberana Sans Condensed" panose="02000000000000000000" pitchFamily="50" charset="0"/>
                        </a:rPr>
                        <a:t>Maestría en Ingeniería Mecatrónica</a:t>
                      </a:r>
                      <a:endParaRPr lang="es-MX" sz="20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2000">
                          <a:effectLst/>
                          <a:latin typeface="Soberana Sans Condensed" panose="02000000000000000000" pitchFamily="50" charset="0"/>
                        </a:rPr>
                        <a:t>Instituto Tecnológico de Culiacán</a:t>
                      </a:r>
                      <a:endParaRPr lang="es-MX" sz="200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2000" dirty="0">
                          <a:effectLst/>
                          <a:latin typeface="Soberana Sans Condensed" panose="02000000000000000000" pitchFamily="50" charset="0"/>
                        </a:rPr>
                        <a:t>Doctorado en Ciencias de la Ingeniería</a:t>
                      </a:r>
                      <a:endParaRPr lang="es-MX" sz="20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2000">
                          <a:effectLst/>
                          <a:latin typeface="Soberana Sans Condensed" panose="02000000000000000000" pitchFamily="50" charset="0"/>
                        </a:rPr>
                        <a:t>Instituto Tecnológico de Morelia</a:t>
                      </a:r>
                      <a:endParaRPr lang="es-MX" sz="200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2000" dirty="0">
                          <a:effectLst/>
                          <a:latin typeface="Soberana Sans Condensed" panose="02000000000000000000" pitchFamily="50" charset="0"/>
                        </a:rPr>
                        <a:t>Maestría en Ciencias en Metalurgia</a:t>
                      </a:r>
                      <a:endParaRPr lang="es-MX" sz="20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2000" dirty="0">
                          <a:effectLst/>
                          <a:latin typeface="Soberana Sans Condensed" panose="02000000000000000000" pitchFamily="50" charset="0"/>
                        </a:rPr>
                        <a:t>Instituto Tecnológico de Tuxtla </a:t>
                      </a:r>
                      <a:r>
                        <a:rPr lang="es-MX" sz="2000" dirty="0" smtClean="0">
                          <a:effectLst/>
                          <a:latin typeface="Soberana Sans Condensed" panose="02000000000000000000" pitchFamily="50" charset="0"/>
                        </a:rPr>
                        <a:t>Gutiérrez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2000" dirty="0" smtClean="0">
                          <a:effectLst/>
                          <a:latin typeface="Soberana Sans Condensed" panose="02000000000000000000" pitchFamily="50" charset="0"/>
                          <a:ea typeface="Times New Roman" panose="02020603050405020304" pitchFamily="18" charset="0"/>
                        </a:rPr>
                        <a:t>Instituto Tecnológico de Tlajomulco</a:t>
                      </a:r>
                      <a:endParaRPr lang="es-MX" sz="20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2000" dirty="0">
                          <a:effectLst/>
                          <a:latin typeface="Soberana Sans Condensed" panose="02000000000000000000" pitchFamily="50" charset="0"/>
                        </a:rPr>
                        <a:t>Doctorado en Ciencias de los Alimentos y Biotecnología</a:t>
                      </a:r>
                      <a:endParaRPr lang="es-MX" sz="20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2000" dirty="0">
                          <a:effectLst/>
                          <a:latin typeface="Soberana Sans Condensed" panose="02000000000000000000" pitchFamily="50" charset="0"/>
                        </a:rPr>
                        <a:t>Instituto Tecnológico de Zacatepec</a:t>
                      </a:r>
                      <a:endParaRPr lang="es-MX" sz="20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2000" dirty="0">
                          <a:effectLst/>
                          <a:latin typeface="Soberana Sans Condensed" panose="02000000000000000000" pitchFamily="50" charset="0"/>
                        </a:rPr>
                        <a:t>Maestría en Ciencias de la Ingeniería</a:t>
                      </a:r>
                      <a:endParaRPr lang="es-MX" sz="2000" dirty="0">
                        <a:effectLst/>
                        <a:latin typeface="Soberana Sans Condensed" panose="02000000000000000000" pitchFamily="50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" name="Rectangle 10"/>
          <p:cNvSpPr/>
          <p:nvPr/>
        </p:nvSpPr>
        <p:spPr>
          <a:xfrm>
            <a:off x="47328" y="1412776"/>
            <a:ext cx="9061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r>
              <a:rPr lang="es-MX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PROGRAMAS QUE SON RECONOCIDOS POR EL </a:t>
            </a:r>
            <a:r>
              <a:rPr lang="es-MX" sz="20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PNPC</a:t>
            </a:r>
            <a:r>
              <a:rPr lang="es-MX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 EN EL ÚLTIMO CORTE, NOTIFICADO EL 1 DE OCTUBRE DE 2015</a:t>
            </a:r>
          </a:p>
        </p:txBody>
      </p:sp>
      <p:sp>
        <p:nvSpPr>
          <p:cNvPr id="6" name="Rectángulo 5"/>
          <p:cNvSpPr/>
          <p:nvPr/>
        </p:nvSpPr>
        <p:spPr>
          <a:xfrm>
            <a:off x="1924338" y="5301208"/>
            <a:ext cx="530715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7200" b="1" cap="none" spc="0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Felicidades!!!</a:t>
            </a:r>
            <a:endParaRPr lang="es-ES" sz="7200" b="1" cap="none" spc="0" dirty="0">
              <a:ln/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888339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37824" t="27360" r="38932" b="27359"/>
          <a:stretch/>
        </p:blipFill>
        <p:spPr>
          <a:xfrm>
            <a:off x="2411760" y="1988840"/>
            <a:ext cx="4536504" cy="4608512"/>
          </a:xfrm>
          <a:prstGeom prst="rect">
            <a:avLst/>
          </a:prstGeom>
        </p:spPr>
      </p:pic>
      <p:sp>
        <p:nvSpPr>
          <p:cNvPr id="3" name="Rectangle 10"/>
          <p:cNvSpPr/>
          <p:nvPr/>
        </p:nvSpPr>
        <p:spPr>
          <a:xfrm>
            <a:off x="47328" y="1412776"/>
            <a:ext cx="90611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r>
              <a:rPr lang="es-MX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Organización de la </a:t>
            </a:r>
            <a:r>
              <a:rPr lang="es-MX" sz="20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DPII</a:t>
            </a:r>
            <a:endParaRPr lang="es-MX" sz="2000" b="1" dirty="0" smtClean="0">
              <a:solidFill>
                <a:prstClr val="black">
                  <a:lumMod val="75000"/>
                  <a:lumOff val="25000"/>
                </a:prstClr>
              </a:solidFill>
              <a:latin typeface="Soberana Titular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50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4064" t="21454" r="7387" b="20469"/>
          <a:stretch/>
        </p:blipFill>
        <p:spPr>
          <a:xfrm>
            <a:off x="6214" y="2492896"/>
            <a:ext cx="9137786" cy="3751166"/>
          </a:xfrm>
          <a:prstGeom prst="rect">
            <a:avLst/>
          </a:prstGeom>
        </p:spPr>
      </p:pic>
      <p:sp>
        <p:nvSpPr>
          <p:cNvPr id="4" name="Rectangle 10"/>
          <p:cNvSpPr/>
          <p:nvPr/>
        </p:nvSpPr>
        <p:spPr>
          <a:xfrm>
            <a:off x="47328" y="1412776"/>
            <a:ext cx="90611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r>
              <a:rPr lang="es-MX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Organización de la </a:t>
            </a:r>
            <a:r>
              <a:rPr lang="es-MX" sz="20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DPII</a:t>
            </a:r>
            <a:endParaRPr lang="es-MX" sz="2000" b="1" dirty="0" smtClean="0">
              <a:solidFill>
                <a:prstClr val="black">
                  <a:lumMod val="75000"/>
                  <a:lumOff val="25000"/>
                </a:prstClr>
              </a:solidFill>
              <a:latin typeface="Soberana Titular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79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535" y="1988840"/>
            <a:ext cx="6886575" cy="4676775"/>
          </a:xfrm>
          <a:prstGeom prst="rect">
            <a:avLst/>
          </a:prstGeom>
        </p:spPr>
      </p:pic>
      <p:sp>
        <p:nvSpPr>
          <p:cNvPr id="3" name="Rectangle 10"/>
          <p:cNvSpPr/>
          <p:nvPr/>
        </p:nvSpPr>
        <p:spPr>
          <a:xfrm>
            <a:off x="47328" y="1412776"/>
            <a:ext cx="90611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r>
              <a:rPr lang="es-MX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Organización de la </a:t>
            </a:r>
            <a:r>
              <a:rPr lang="es-MX" sz="20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DPII</a:t>
            </a:r>
            <a:endParaRPr lang="es-MX" sz="2000" b="1" dirty="0" smtClean="0">
              <a:solidFill>
                <a:prstClr val="black">
                  <a:lumMod val="75000"/>
                  <a:lumOff val="25000"/>
                </a:prstClr>
              </a:solidFill>
              <a:latin typeface="Soberana Titular" panose="02000000000000000000" pitchFamily="50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516855" y="3861048"/>
            <a:ext cx="11605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198 Posgrados</a:t>
            </a:r>
            <a:endParaRPr lang="es-MX" sz="1400" b="1" dirty="0">
              <a:latin typeface="Soberana Sans Condensed" panose="02000000000000000000" pitchFamily="50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7505279" y="5372925"/>
            <a:ext cx="154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102 Posgrados </a:t>
            </a:r>
            <a:r>
              <a:rPr lang="es-MX" sz="1400" b="1" dirty="0" err="1" smtClean="0">
                <a:latin typeface="Soberana Sans Condensed" panose="02000000000000000000" pitchFamily="50" charset="0"/>
              </a:rPr>
              <a:t>PNPC</a:t>
            </a:r>
            <a:endParaRPr lang="es-MX" sz="1400" b="1" dirty="0">
              <a:latin typeface="Soberana Sans Condensed" panose="02000000000000000000" pitchFamily="50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583668" y="5733256"/>
            <a:ext cx="1548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92 Planes de Estudio de Posgrado</a:t>
            </a:r>
            <a:endParaRPr lang="es-MX" sz="1400" b="1" dirty="0">
              <a:latin typeface="Soberana Sans Condensed" panose="02000000000000000000" pitchFamily="50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-30796" y="3122384"/>
            <a:ext cx="15481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Sistemas: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b="1" dirty="0" smtClean="0">
                <a:latin typeface="Soberana Sans Condensed" panose="02000000000000000000" pitchFamily="50" charset="0"/>
              </a:rPr>
              <a:t>1000 Jóvenes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b="1" dirty="0" err="1" smtClean="0">
                <a:latin typeface="Soberana Sans Condensed" panose="02000000000000000000" pitchFamily="50" charset="0"/>
              </a:rPr>
              <a:t>CVU</a:t>
            </a:r>
            <a:r>
              <a:rPr lang="es-MX" sz="1400" b="1" dirty="0" smtClean="0">
                <a:latin typeface="Soberana Sans Condensed" panose="02000000000000000000" pitchFamily="50" charset="0"/>
              </a:rPr>
              <a:t> </a:t>
            </a:r>
            <a:r>
              <a:rPr lang="es-MX" sz="1400" b="1" dirty="0" err="1" smtClean="0">
                <a:latin typeface="Soberana Sans Condensed" panose="02000000000000000000" pitchFamily="50" charset="0"/>
              </a:rPr>
              <a:t>TecNM</a:t>
            </a:r>
            <a:endParaRPr lang="es-MX" sz="1400" b="1" dirty="0" smtClean="0">
              <a:latin typeface="Soberana Sans Condensed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b="1" dirty="0" smtClean="0">
                <a:latin typeface="Soberana Sans Condensed" panose="02000000000000000000" pitchFamily="50" charset="0"/>
              </a:rPr>
              <a:t>Proyectos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b="1" dirty="0" err="1" smtClean="0">
                <a:latin typeface="Soberana Sans Condensed" panose="02000000000000000000" pitchFamily="50" charset="0"/>
              </a:rPr>
              <a:t>PNPC</a:t>
            </a:r>
            <a:endParaRPr lang="es-MX" sz="1400" b="1" dirty="0" smtClean="0">
              <a:latin typeface="Soberana Sans Condensed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b="1" dirty="0" smtClean="0">
                <a:latin typeface="Soberana Sans Condensed" panose="02000000000000000000" pitchFamily="50" charset="0"/>
              </a:rPr>
              <a:t>Autorizaciones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b="1" dirty="0" smtClean="0">
                <a:latin typeface="Soberana Sans Condensed" panose="02000000000000000000" pitchFamily="50" charset="0"/>
              </a:rPr>
              <a:t>Líneas de Investigación</a:t>
            </a:r>
            <a:endParaRPr lang="es-MX" sz="1400" b="1" dirty="0">
              <a:latin typeface="Soberana Sans Condensed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54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47328" y="1412776"/>
            <a:ext cx="90611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r>
              <a:rPr lang="es-MX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Organización de la </a:t>
            </a:r>
            <a:r>
              <a:rPr lang="es-MX" sz="20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DPII</a:t>
            </a:r>
            <a:endParaRPr lang="es-MX" sz="2000" b="1" dirty="0" smtClean="0">
              <a:solidFill>
                <a:prstClr val="black">
                  <a:lumMod val="75000"/>
                  <a:lumOff val="25000"/>
                </a:prstClr>
              </a:solidFill>
              <a:latin typeface="Soberana Titular" panose="02000000000000000000" pitchFamily="50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988840"/>
            <a:ext cx="8243837" cy="387249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827584" y="5858688"/>
            <a:ext cx="16201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1000 jóvenes en la ciencia, 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91 beneficiarios</a:t>
            </a:r>
            <a:endParaRPr lang="es-MX" sz="1400" b="1" dirty="0">
              <a:latin typeface="Soberana Sans Condensed" panose="02000000000000000000" pitchFamily="50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447764" y="5733256"/>
            <a:ext cx="26609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err="1" smtClean="0">
                <a:latin typeface="Soberana Sans Condensed" panose="02000000000000000000" pitchFamily="50" charset="0"/>
              </a:rPr>
              <a:t>CNBES</a:t>
            </a:r>
            <a:r>
              <a:rPr lang="es-MX" sz="1400" b="1" dirty="0" smtClean="0">
                <a:latin typeface="Soberana Sans Condensed" panose="02000000000000000000" pitchFamily="50" charset="0"/>
              </a:rPr>
              <a:t> Cursos de Investigación: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Etapa 1: 190 de 197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Etapa 2: 254 de 800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Total: 444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5004048" y="5805264"/>
            <a:ext cx="36579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err="1" smtClean="0">
                <a:latin typeface="Soberana Sans Condensed" panose="02000000000000000000" pitchFamily="50" charset="0"/>
              </a:rPr>
              <a:t>CNBES</a:t>
            </a:r>
            <a:r>
              <a:rPr lang="es-MX" sz="1400" b="1" dirty="0" smtClean="0">
                <a:latin typeface="Soberana Sans Condensed" panose="02000000000000000000" pitchFamily="50" charset="0"/>
              </a:rPr>
              <a:t> Becas para estudios de Maestría y Doctorado: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Etapa 1: 201 de 272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Etapa 2: 439 de 713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Total: 640</a:t>
            </a:r>
          </a:p>
        </p:txBody>
      </p:sp>
    </p:spTree>
    <p:extLst>
      <p:ext uri="{BB962C8B-B14F-4D97-AF65-F5344CB8AC3E}">
        <p14:creationId xmlns:p14="http://schemas.microsoft.com/office/powerpoint/2010/main" val="258194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8197080" cy="4638749"/>
          </a:xfrm>
          <a:prstGeom prst="rect">
            <a:avLst/>
          </a:prstGeom>
        </p:spPr>
      </p:pic>
      <p:sp>
        <p:nvSpPr>
          <p:cNvPr id="2" name="Rectangle 10"/>
          <p:cNvSpPr/>
          <p:nvPr/>
        </p:nvSpPr>
        <p:spPr>
          <a:xfrm>
            <a:off x="47328" y="1268760"/>
            <a:ext cx="90611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r>
              <a:rPr lang="es-MX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Organización de la </a:t>
            </a:r>
            <a:r>
              <a:rPr lang="es-MX" sz="20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DPII</a:t>
            </a:r>
            <a:endParaRPr lang="es-MX" sz="2000" b="1" dirty="0" smtClean="0">
              <a:solidFill>
                <a:prstClr val="black">
                  <a:lumMod val="75000"/>
                  <a:lumOff val="25000"/>
                </a:prstClr>
              </a:solidFill>
              <a:latin typeface="Soberana Titular" panose="02000000000000000000" pitchFamily="50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899592" y="5229200"/>
            <a:ext cx="19442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564 Miembros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10 </a:t>
            </a:r>
            <a:r>
              <a:rPr lang="es-MX" sz="1400" b="1" dirty="0" err="1" smtClean="0">
                <a:latin typeface="Soberana Sans Condensed" panose="02000000000000000000" pitchFamily="50" charset="0"/>
              </a:rPr>
              <a:t>SNI</a:t>
            </a:r>
            <a:r>
              <a:rPr lang="es-MX" sz="1400" b="1" dirty="0" smtClean="0">
                <a:latin typeface="Soberana Sans Condensed" panose="02000000000000000000" pitchFamily="50" charset="0"/>
              </a:rPr>
              <a:t> 3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45 </a:t>
            </a:r>
            <a:r>
              <a:rPr lang="es-MX" sz="1400" b="1" dirty="0" err="1" smtClean="0">
                <a:latin typeface="Soberana Sans Condensed" panose="02000000000000000000" pitchFamily="50" charset="0"/>
              </a:rPr>
              <a:t>SNI</a:t>
            </a:r>
            <a:r>
              <a:rPr lang="es-MX" sz="1400" b="1" dirty="0" smtClean="0">
                <a:latin typeface="Soberana Sans Condensed" panose="02000000000000000000" pitchFamily="50" charset="0"/>
              </a:rPr>
              <a:t> 2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324 </a:t>
            </a:r>
            <a:r>
              <a:rPr lang="es-MX" sz="1400" b="1" dirty="0" err="1" smtClean="0">
                <a:latin typeface="Soberana Sans Condensed" panose="02000000000000000000" pitchFamily="50" charset="0"/>
              </a:rPr>
              <a:t>SNI</a:t>
            </a:r>
            <a:r>
              <a:rPr lang="es-MX" sz="1400" b="1" dirty="0" smtClean="0">
                <a:latin typeface="Soberana Sans Condensed" panose="02000000000000000000" pitchFamily="50" charset="0"/>
              </a:rPr>
              <a:t> 1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185 </a:t>
            </a:r>
            <a:r>
              <a:rPr lang="es-MX" sz="1400" b="1" dirty="0" err="1" smtClean="0">
                <a:latin typeface="Soberana Sans Condensed" panose="02000000000000000000" pitchFamily="50" charset="0"/>
              </a:rPr>
              <a:t>SNI</a:t>
            </a:r>
            <a:r>
              <a:rPr lang="es-MX" sz="1400" b="1" dirty="0" smtClean="0">
                <a:latin typeface="Soberana Sans Condensed" panose="02000000000000000000" pitchFamily="50" charset="0"/>
              </a:rPr>
              <a:t> C</a:t>
            </a:r>
            <a:endParaRPr lang="es-MX" sz="1400" b="1" dirty="0">
              <a:latin typeface="Soberana Sans Condensed" panose="02000000000000000000" pitchFamily="50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411760" y="5715253"/>
            <a:ext cx="22322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Proyectos: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192 en 42 </a:t>
            </a:r>
            <a:r>
              <a:rPr lang="es-MX" sz="1400" b="1" dirty="0" err="1" smtClean="0">
                <a:latin typeface="Soberana Sans Condensed" panose="02000000000000000000" pitchFamily="50" charset="0"/>
              </a:rPr>
              <a:t>IT</a:t>
            </a:r>
            <a:r>
              <a:rPr lang="es-MX" sz="1400" b="1" dirty="0" smtClean="0">
                <a:latin typeface="Soberana Sans Condensed" panose="02000000000000000000" pitchFamily="50" charset="0"/>
              </a:rPr>
              <a:t> Federales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178 en 41 </a:t>
            </a:r>
            <a:r>
              <a:rPr lang="es-MX" sz="1400" b="1" dirty="0" err="1" smtClean="0">
                <a:latin typeface="Soberana Sans Condensed" panose="02000000000000000000" pitchFamily="50" charset="0"/>
              </a:rPr>
              <a:t>IT</a:t>
            </a:r>
            <a:r>
              <a:rPr lang="es-MX" sz="1400" b="1" dirty="0" smtClean="0">
                <a:latin typeface="Soberana Sans Condensed" panose="02000000000000000000" pitchFamily="50" charset="0"/>
              </a:rPr>
              <a:t> Descentralizados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370 en 83 </a:t>
            </a:r>
            <a:r>
              <a:rPr lang="es-MX" sz="1400" b="1" dirty="0" err="1" smtClean="0">
                <a:latin typeface="Soberana Sans Condensed" panose="02000000000000000000" pitchFamily="50" charset="0"/>
              </a:rPr>
              <a:t>ITs</a:t>
            </a:r>
            <a:endParaRPr lang="es-MX" sz="1400" b="1" dirty="0">
              <a:latin typeface="Soberana Sans Condensed" panose="02000000000000000000" pitchFamily="50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4716016" y="5445224"/>
            <a:ext cx="20162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Líneas de Investigación: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37 Especialización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1281</a:t>
            </a:r>
            <a:r>
              <a:rPr lang="es-MX" sz="1400" b="1" dirty="0">
                <a:latin typeface="Soberana Sans Condensed" panose="02000000000000000000" pitchFamily="50" charset="0"/>
              </a:rPr>
              <a:t> </a:t>
            </a:r>
            <a:r>
              <a:rPr lang="es-MX" sz="1400" b="1" dirty="0" smtClean="0">
                <a:latin typeface="Soberana Sans Condensed" panose="02000000000000000000" pitchFamily="50" charset="0"/>
              </a:rPr>
              <a:t>Licenciatura</a:t>
            </a:r>
            <a:endParaRPr lang="es-MX" sz="1400" b="1" dirty="0" smtClean="0">
              <a:latin typeface="Soberana Sans Condensed" panose="02000000000000000000" pitchFamily="50" charset="0"/>
            </a:endParaRP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705 </a:t>
            </a:r>
            <a:r>
              <a:rPr lang="es-MX" sz="1400" b="1" dirty="0" smtClean="0">
                <a:latin typeface="Soberana Sans Condensed" panose="02000000000000000000" pitchFamily="50" charset="0"/>
              </a:rPr>
              <a:t>Maestría </a:t>
            </a:r>
            <a:r>
              <a:rPr lang="es-MX" sz="1400" b="1" dirty="0" smtClean="0">
                <a:latin typeface="Soberana Sans Condensed" panose="02000000000000000000" pitchFamily="50" charset="0"/>
              </a:rPr>
              <a:t>y doctorado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6732240" y="5013176"/>
            <a:ext cx="19442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Cátedras </a:t>
            </a:r>
            <a:r>
              <a:rPr lang="es-MX" sz="1400" b="1" dirty="0" err="1" smtClean="0">
                <a:latin typeface="Soberana Sans Condensed" panose="02000000000000000000" pitchFamily="50" charset="0"/>
              </a:rPr>
              <a:t>CONACYT</a:t>
            </a:r>
            <a:endParaRPr lang="es-MX" sz="1400" b="1" dirty="0" smtClean="0">
              <a:latin typeface="Soberana Sans Condensed" panose="02000000000000000000" pitchFamily="50" charset="0"/>
            </a:endParaRP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Ciencia Básica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Laboratorios Nacionales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Problemas Nacionales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Fondos </a:t>
            </a:r>
            <a:r>
              <a:rPr lang="es-MX" sz="1400" b="1" dirty="0" smtClean="0">
                <a:latin typeface="Soberana Sans Condensed" panose="02000000000000000000" pitchFamily="50" charset="0"/>
              </a:rPr>
              <a:t>Sectoriales</a:t>
            </a:r>
          </a:p>
        </p:txBody>
      </p:sp>
    </p:spTree>
    <p:extLst>
      <p:ext uri="{BB962C8B-B14F-4D97-AF65-F5344CB8AC3E}">
        <p14:creationId xmlns:p14="http://schemas.microsoft.com/office/powerpoint/2010/main" val="353591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575246"/>
            <a:ext cx="8623906" cy="3869978"/>
          </a:xfrm>
          <a:prstGeom prst="rect">
            <a:avLst/>
          </a:prstGeom>
        </p:spPr>
      </p:pic>
      <p:sp>
        <p:nvSpPr>
          <p:cNvPr id="3" name="Rectangle 10"/>
          <p:cNvSpPr/>
          <p:nvPr/>
        </p:nvSpPr>
        <p:spPr>
          <a:xfrm>
            <a:off x="47328" y="1268760"/>
            <a:ext cx="90611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r>
              <a:rPr lang="es-MX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Organización de la </a:t>
            </a:r>
            <a:r>
              <a:rPr lang="es-MX" sz="20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DPII</a:t>
            </a:r>
            <a:endParaRPr lang="es-MX" sz="2000" b="1" dirty="0" smtClean="0">
              <a:solidFill>
                <a:prstClr val="black">
                  <a:lumMod val="75000"/>
                  <a:lumOff val="25000"/>
                </a:prstClr>
              </a:solidFill>
              <a:latin typeface="Soberana Titular" panose="02000000000000000000" pitchFamily="50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539552" y="5058018"/>
            <a:ext cx="19442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Perfiles Deseables: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2013-----1080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2014----1217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2015----1517</a:t>
            </a:r>
            <a:endParaRPr lang="es-MX" sz="1400" b="1" dirty="0">
              <a:latin typeface="Soberana Sans Condensed" panose="02000000000000000000" pitchFamily="50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483768" y="5085184"/>
            <a:ext cx="194421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Cuerpos Académicos: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2014----309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2014----383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2015----397</a:t>
            </a:r>
          </a:p>
          <a:p>
            <a:pPr algn="ctr"/>
            <a:r>
              <a:rPr lang="es-MX" sz="1400" b="1" dirty="0" err="1" smtClean="0">
                <a:latin typeface="Soberana Sans Condensed" panose="02000000000000000000" pitchFamily="50" charset="0"/>
              </a:rPr>
              <a:t>CAEF</a:t>
            </a:r>
            <a:r>
              <a:rPr lang="es-MX" sz="1400" b="1" dirty="0" smtClean="0">
                <a:latin typeface="Soberana Sans Condensed" panose="02000000000000000000" pitchFamily="50" charset="0"/>
              </a:rPr>
              <a:t>: 300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CAEC:63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CAC: 34</a:t>
            </a:r>
            <a:endParaRPr lang="es-MX" sz="1400" b="1" dirty="0">
              <a:latin typeface="Soberana Sans Condensed" panose="02000000000000000000" pitchFamily="50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4572000" y="4653136"/>
            <a:ext cx="19442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Posgrados Especiales: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5 Posgrados en Operación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14 Institutos Tecnológicos 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50 Docentes Beneficiados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6444208" y="5301208"/>
            <a:ext cx="26031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Instrumentos Jurídicos 2014: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156 Lineamientos 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102 Convenios y Anexos de Ejecución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Instrumentos Jurídicos 2015: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171 Anexos de Ejecución</a:t>
            </a:r>
          </a:p>
          <a:p>
            <a:pPr algn="ctr"/>
            <a:r>
              <a:rPr lang="es-MX" sz="1400" b="1" dirty="0" smtClean="0">
                <a:latin typeface="Soberana Sans Condensed" panose="02000000000000000000" pitchFamily="50" charset="0"/>
              </a:rPr>
              <a:t>12 Lineamientos o Convenios</a:t>
            </a:r>
            <a:endParaRPr lang="es-MX" sz="1400" b="1" dirty="0">
              <a:latin typeface="Soberana Sans Condensed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148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CuadroTexto"/>
          <p:cNvSpPr txBox="1"/>
          <p:nvPr/>
        </p:nvSpPr>
        <p:spPr>
          <a:xfrm>
            <a:off x="323528" y="1243781"/>
            <a:ext cx="8352928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berana Sans Condensed" panose="02000000000000000000" pitchFamily="50" charset="0"/>
              </a:rPr>
              <a:t>El 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berana Sans Condensed" panose="02000000000000000000" pitchFamily="50" charset="0"/>
              </a:rPr>
              <a:t>Tecnológico Nacional de México </a:t>
            </a: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berana Sans Condensed" panose="02000000000000000000" pitchFamily="50" charset="0"/>
              </a:rPr>
              <a:t>tendrá por objeto, entre otros:</a:t>
            </a:r>
          </a:p>
          <a:p>
            <a:pPr marL="514350" indent="-514350" eaLnBrk="1" hangingPunct="1">
              <a:buFont typeface="Wingdings" panose="05000000000000000000" pitchFamily="2" charset="2"/>
              <a:buChar char="ü"/>
              <a:defRPr/>
            </a:pPr>
            <a:endParaRPr lang="es-MX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endParaRPr>
          </a:p>
          <a:p>
            <a:pPr marL="514350" indent="-514350" eaLnBrk="1" hangingPunct="1">
              <a:buFont typeface="Wingdings" panose="05000000000000000000" pitchFamily="2" charset="2"/>
              <a:buChar char="ü"/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berana Sans Condensed" panose="02000000000000000000" pitchFamily="50" charset="0"/>
              </a:rPr>
              <a:t>Formar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berana Sans Condensed" panose="02000000000000000000" pitchFamily="50" charset="0"/>
              </a:rPr>
              <a:t>profesionales e investigadores </a:t>
            </a: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berana Sans Condensed" panose="02000000000000000000" pitchFamily="50" charset="0"/>
              </a:rPr>
              <a:t>… para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berana Sans Condensed" panose="02000000000000000000" pitchFamily="50" charset="0"/>
              </a:rPr>
              <a:t>la incorporación de los avances científicos y tecnológicos que contribuyan al desarrollo nacional y </a:t>
            </a: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berana Sans Condensed" panose="02000000000000000000" pitchFamily="50" charset="0"/>
              </a:rPr>
              <a:t>regional.</a:t>
            </a:r>
          </a:p>
          <a:p>
            <a:pPr marL="514350" indent="-514350" eaLnBrk="1" hangingPunct="1">
              <a:buFont typeface="Wingdings" panose="05000000000000000000" pitchFamily="2" charset="2"/>
              <a:buChar char="ü"/>
              <a:defRPr/>
            </a:pP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endParaRPr>
          </a:p>
          <a:p>
            <a:pPr marL="514350" indent="-514350" eaLnBrk="1" hangingPunct="1">
              <a:buFont typeface="Wingdings" panose="05000000000000000000" pitchFamily="2" charset="2"/>
              <a:buChar char="ü"/>
              <a:defRPr/>
            </a:pP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berana Sans Condensed" panose="02000000000000000000" pitchFamily="50" charset="0"/>
              </a:rPr>
              <a:t>Desarrollar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berana Sans Condensed" panose="02000000000000000000" pitchFamily="50" charset="0"/>
              </a:rPr>
              <a:t>e </a:t>
            </a: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berana Sans Condensed" panose="02000000000000000000" pitchFamily="50" charset="0"/>
              </a:rPr>
              <a:t>impulsar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berana Sans Condensed" panose="02000000000000000000" pitchFamily="50" charset="0"/>
              </a:rPr>
              <a:t>la investigación aplicada, científica y tecnológica </a:t>
            </a: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berana Sans Condensed" panose="02000000000000000000" pitchFamily="50" charset="0"/>
              </a:rPr>
              <a:t>… para </a:t>
            </a: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berana Sans Condensed" panose="02000000000000000000" pitchFamily="50" charset="0"/>
              </a:rPr>
              <a:t>mejorar la competitividad y la innovación de los sectores productivos y de servicios y elevar la calidad de vida de la </a:t>
            </a:r>
            <a:r>
              <a:rPr lang="es-MX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berana Sans Condensed" panose="02000000000000000000" pitchFamily="50" charset="0"/>
              </a:rPr>
              <a:t>sociedad.</a:t>
            </a:r>
          </a:p>
          <a:p>
            <a:pPr marL="514350" indent="-514350" eaLnBrk="1" hangingPunct="1">
              <a:buFont typeface="Wingdings" panose="05000000000000000000" pitchFamily="2" charset="2"/>
              <a:buChar char="ü"/>
              <a:defRPr/>
            </a:pPr>
            <a:endParaRPr lang="es-MX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endParaRPr>
          </a:p>
          <a:p>
            <a:pPr marL="514350" indent="-514350">
              <a:buFont typeface="Wingdings" panose="05000000000000000000" pitchFamily="2" charset="2"/>
              <a:buChar char="ü"/>
              <a:defRPr/>
            </a:pPr>
            <a:r>
              <a:rPr lang="es-MX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berana Sans Condensed" panose="02000000000000000000" pitchFamily="50" charset="0"/>
              </a:rPr>
              <a:t>Fortalecer la cultura innovadora y emprendedora, así como la movilidad del personal docente y de estudiantes para incrementar la competitividad a nivel nacional e internacional.</a:t>
            </a:r>
          </a:p>
          <a:p>
            <a:pPr marL="514350" indent="-514350" eaLnBrk="1" hangingPunct="1">
              <a:buFont typeface="Wingdings" panose="05000000000000000000" pitchFamily="2" charset="2"/>
              <a:buChar char="ü"/>
              <a:defRPr/>
            </a:pPr>
            <a:endParaRPr lang="es-MX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berana Sans Condensed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916832"/>
            <a:ext cx="8217232" cy="3407445"/>
          </a:xfrm>
          <a:prstGeom prst="rect">
            <a:avLst/>
          </a:prstGeom>
        </p:spPr>
      </p:pic>
      <p:sp>
        <p:nvSpPr>
          <p:cNvPr id="3" name="Rectangle 10"/>
          <p:cNvSpPr/>
          <p:nvPr/>
        </p:nvSpPr>
        <p:spPr>
          <a:xfrm>
            <a:off x="47328" y="1372706"/>
            <a:ext cx="90611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r>
              <a:rPr lang="es-MX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Organización de la </a:t>
            </a:r>
            <a:r>
              <a:rPr lang="es-MX" sz="20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DPII</a:t>
            </a:r>
            <a:endParaRPr lang="es-MX" sz="2000" b="1" dirty="0" smtClean="0">
              <a:solidFill>
                <a:prstClr val="black">
                  <a:lumMod val="75000"/>
                  <a:lumOff val="25000"/>
                </a:prstClr>
              </a:solidFill>
              <a:latin typeface="Soberana Titular" panose="02000000000000000000" pitchFamily="50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683568" y="5324277"/>
            <a:ext cx="28083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b="1" dirty="0" smtClean="0">
                <a:latin typeface="Soberana Sans Condensed" panose="02000000000000000000" pitchFamily="50" charset="0"/>
              </a:rPr>
              <a:t>Premio a la Investigación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b="1" dirty="0" smtClean="0">
                <a:latin typeface="Soberana Sans Condensed" panose="02000000000000000000" pitchFamily="50" charset="0"/>
              </a:rPr>
              <a:t>Premio a la Excelencia académica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b="1" dirty="0" smtClean="0">
                <a:latin typeface="Soberana Sans Condensed" panose="02000000000000000000" pitchFamily="50" charset="0"/>
              </a:rPr>
              <a:t>Premio de Tesis de Posgrado</a:t>
            </a:r>
            <a:endParaRPr lang="es-MX" sz="1400" b="1" dirty="0">
              <a:latin typeface="Soberana Sans Condensed" panose="02000000000000000000" pitchFamily="50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3316020" y="5229200"/>
            <a:ext cx="280831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b="1" dirty="0" smtClean="0">
                <a:latin typeface="Soberana Sans Condensed" panose="02000000000000000000" pitchFamily="50" charset="0"/>
              </a:rPr>
              <a:t>Congreso Internacional del </a:t>
            </a:r>
            <a:r>
              <a:rPr lang="es-MX" sz="1400" b="1" dirty="0" err="1" smtClean="0">
                <a:latin typeface="Soberana Sans Condensed" panose="02000000000000000000" pitchFamily="50" charset="0"/>
              </a:rPr>
              <a:t>TecNM</a:t>
            </a:r>
            <a:endParaRPr lang="es-MX" sz="1400" b="1" dirty="0" smtClean="0">
              <a:latin typeface="Soberana Sans Condensed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b="1" dirty="0" smtClean="0">
                <a:latin typeface="Soberana Sans Condensed" panose="02000000000000000000" pitchFamily="50" charset="0"/>
              </a:rPr>
              <a:t>Eventos Académicos: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sz="1400" b="1" dirty="0" smtClean="0">
                <a:latin typeface="Soberana Sans Condensed" panose="02000000000000000000" pitchFamily="50" charset="0"/>
              </a:rPr>
              <a:t>Posgrado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sz="1400" b="1" dirty="0" smtClean="0">
                <a:latin typeface="Soberana Sans Condensed" panose="02000000000000000000" pitchFamily="50" charset="0"/>
              </a:rPr>
              <a:t>Investigación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sz="1400" b="1" dirty="0" smtClean="0">
                <a:latin typeface="Soberana Sans Condensed" panose="02000000000000000000" pitchFamily="50" charset="0"/>
              </a:rPr>
              <a:t>Innovación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sz="1400" b="1" dirty="0" smtClean="0">
                <a:latin typeface="Soberana Sans Condensed" panose="02000000000000000000" pitchFamily="50" charset="0"/>
              </a:rPr>
              <a:t>Fortalecimiento Académico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sz="1400" b="1" dirty="0" smtClean="0">
                <a:latin typeface="Soberana Sans Condensed" panose="02000000000000000000" pitchFamily="50" charset="0"/>
              </a:rPr>
              <a:t>1000 jóvenes en la ciencia</a:t>
            </a:r>
            <a:endParaRPr lang="es-MX" sz="1400" b="1" dirty="0">
              <a:latin typeface="Soberana Sans Condensed" panose="02000000000000000000" pitchFamily="50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084168" y="5068922"/>
            <a:ext cx="28083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b="1" dirty="0" smtClean="0">
                <a:latin typeface="Soberana Sans Condensed" panose="02000000000000000000" pitchFamily="50" charset="0"/>
              </a:rPr>
              <a:t>Revista de Divulgación del </a:t>
            </a:r>
            <a:r>
              <a:rPr lang="es-MX" sz="1400" b="1" dirty="0" err="1" smtClean="0">
                <a:latin typeface="Soberana Sans Condensed" panose="02000000000000000000" pitchFamily="50" charset="0"/>
              </a:rPr>
              <a:t>TecNM</a:t>
            </a:r>
            <a:endParaRPr lang="es-MX" sz="1400" b="1" dirty="0" smtClean="0">
              <a:latin typeface="Soberana Sans Condensed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b="1" dirty="0" smtClean="0">
                <a:latin typeface="Soberana Sans Condensed" panose="02000000000000000000" pitchFamily="50" charset="0"/>
              </a:rPr>
              <a:t>Revista Científica del </a:t>
            </a:r>
            <a:r>
              <a:rPr lang="es-MX" sz="1400" b="1" dirty="0" err="1" smtClean="0">
                <a:latin typeface="Soberana Sans Condensed" panose="02000000000000000000" pitchFamily="50" charset="0"/>
              </a:rPr>
              <a:t>TecNM</a:t>
            </a:r>
            <a:endParaRPr lang="es-MX" sz="1400" b="1" dirty="0" smtClean="0">
              <a:latin typeface="Soberana Sans Condensed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b="1" dirty="0" smtClean="0">
                <a:latin typeface="Soberana Sans Condensed" panose="02000000000000000000" pitchFamily="50" charset="0"/>
              </a:rPr>
              <a:t>Divulgación en Medios Nacionales e Internacionales</a:t>
            </a:r>
          </a:p>
        </p:txBody>
      </p:sp>
    </p:spTree>
    <p:extLst>
      <p:ext uri="{BB962C8B-B14F-4D97-AF65-F5344CB8AC3E}">
        <p14:creationId xmlns:p14="http://schemas.microsoft.com/office/powerpoint/2010/main" val="398728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47328" y="1412776"/>
            <a:ext cx="90611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r>
              <a:rPr lang="es-MX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Organización de la </a:t>
            </a:r>
            <a:r>
              <a:rPr lang="es-MX" sz="20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DPII</a:t>
            </a:r>
            <a:endParaRPr lang="es-MX" sz="2000" b="1" dirty="0" smtClean="0">
              <a:solidFill>
                <a:prstClr val="black">
                  <a:lumMod val="75000"/>
                  <a:lumOff val="25000"/>
                </a:prstClr>
              </a:solidFill>
              <a:latin typeface="Soberana Titular" panose="02000000000000000000" pitchFamily="50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691" y="1844824"/>
            <a:ext cx="8172450" cy="3324225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683568" y="4725144"/>
            <a:ext cx="77768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latin typeface="Soberana Sans Condensed" panose="02000000000000000000" pitchFamily="50" charset="0"/>
              </a:rPr>
              <a:t>Oficinas Regionales del </a:t>
            </a:r>
            <a:r>
              <a:rPr lang="es-MX" sz="1600" b="1" dirty="0" err="1" smtClean="0">
                <a:latin typeface="Soberana Sans Condensed" panose="02000000000000000000" pitchFamily="50" charset="0"/>
              </a:rPr>
              <a:t>IMPI</a:t>
            </a:r>
            <a:endParaRPr lang="es-MX" sz="1600" b="1" dirty="0" smtClean="0">
              <a:latin typeface="Soberana Sans Condensed" panose="02000000000000000000" pitchFamily="50" charset="0"/>
            </a:endParaRPr>
          </a:p>
          <a:p>
            <a:pPr algn="ctr"/>
            <a:r>
              <a:rPr lang="es-MX" sz="1600" b="1" dirty="0" err="1" smtClean="0">
                <a:latin typeface="Soberana Sans Condensed" panose="02000000000000000000" pitchFamily="50" charset="0"/>
              </a:rPr>
              <a:t>OTT</a:t>
            </a:r>
            <a:r>
              <a:rPr lang="es-MX" sz="1600" b="1" dirty="0" smtClean="0">
                <a:latin typeface="Soberana Sans Condensed" panose="02000000000000000000" pitchFamily="50" charset="0"/>
              </a:rPr>
              <a:t> certificadas por </a:t>
            </a:r>
            <a:r>
              <a:rPr lang="es-MX" sz="1600" b="1" dirty="0" err="1" smtClean="0">
                <a:latin typeface="Soberana Sans Condensed" panose="02000000000000000000" pitchFamily="50" charset="0"/>
              </a:rPr>
              <a:t>CONACYT</a:t>
            </a:r>
            <a:endParaRPr lang="es-MX" sz="1600" b="1" dirty="0">
              <a:latin typeface="Soberana Sans Condensed" panose="02000000000000000000" pitchFamily="50" charset="0"/>
            </a:endParaRPr>
          </a:p>
          <a:p>
            <a:pPr algn="ctr"/>
            <a:r>
              <a:rPr lang="es-MX" sz="1600" b="1" dirty="0" smtClean="0">
                <a:latin typeface="Soberana Sans Condensed" panose="02000000000000000000" pitchFamily="50" charset="0"/>
              </a:rPr>
              <a:t>Programa de Estímulos de a la Innovación </a:t>
            </a:r>
            <a:r>
              <a:rPr lang="es-MX" sz="1600" b="1" dirty="0" err="1" smtClean="0">
                <a:latin typeface="Soberana Sans Condensed" panose="02000000000000000000" pitchFamily="50" charset="0"/>
              </a:rPr>
              <a:t>PEI-CONACYT</a:t>
            </a:r>
            <a:endParaRPr lang="es-MX" sz="1600" b="1" dirty="0" smtClean="0">
              <a:latin typeface="Soberana Sans Condensed" panose="02000000000000000000" pitchFamily="50" charset="0"/>
            </a:endParaRPr>
          </a:p>
          <a:p>
            <a:pPr algn="ctr"/>
            <a:r>
              <a:rPr lang="es-MX" sz="1600" b="1" dirty="0" err="1" smtClean="0">
                <a:latin typeface="Soberana Sans Condensed" panose="02000000000000000000" pitchFamily="50" charset="0"/>
              </a:rPr>
              <a:t>CRODES</a:t>
            </a:r>
            <a:endParaRPr lang="es-MX" sz="1600" b="1" dirty="0" smtClean="0">
              <a:latin typeface="Soberana Sans Condensed" panose="02000000000000000000" pitchFamily="50" charset="0"/>
            </a:endParaRPr>
          </a:p>
          <a:p>
            <a:pPr algn="ctr"/>
            <a:r>
              <a:rPr lang="es-MX" sz="1600" b="1" dirty="0" smtClean="0">
                <a:latin typeface="Soberana Sans Condensed" panose="02000000000000000000" pitchFamily="50" charset="0"/>
              </a:rPr>
              <a:t>Secretaría de extensión y vinculación del </a:t>
            </a:r>
            <a:r>
              <a:rPr lang="es-MX" sz="1600" b="1" dirty="0" err="1" smtClean="0">
                <a:latin typeface="Soberana Sans Condensed" panose="02000000000000000000" pitchFamily="50" charset="0"/>
              </a:rPr>
              <a:t>TecNM</a:t>
            </a:r>
            <a:endParaRPr lang="es-MX" sz="1600" b="1" dirty="0" smtClean="0">
              <a:latin typeface="Soberana Sans Condensed" panose="02000000000000000000" pitchFamily="50" charset="0"/>
            </a:endParaRPr>
          </a:p>
          <a:p>
            <a:pPr algn="ctr"/>
            <a:r>
              <a:rPr lang="es-MX" sz="1600" b="1" dirty="0" smtClean="0">
                <a:latin typeface="Soberana Sans Condensed" panose="02000000000000000000" pitchFamily="50" charset="0"/>
              </a:rPr>
              <a:t>Plataforma de Capacidades Científicas y Tecnológicas</a:t>
            </a:r>
          </a:p>
          <a:p>
            <a:pPr algn="ctr"/>
            <a:r>
              <a:rPr lang="es-MX" sz="1600" b="1" dirty="0" smtClean="0">
                <a:latin typeface="Soberana Sans Condensed" panose="02000000000000000000" pitchFamily="50" charset="0"/>
              </a:rPr>
              <a:t>Posgrados </a:t>
            </a:r>
            <a:r>
              <a:rPr lang="es-MX" sz="1600" b="1" dirty="0" err="1" smtClean="0">
                <a:latin typeface="Soberana Sans Condensed" panose="02000000000000000000" pitchFamily="50" charset="0"/>
              </a:rPr>
              <a:t>Profesionalizantes</a:t>
            </a:r>
            <a:r>
              <a:rPr lang="es-MX" sz="1600" b="1" dirty="0" smtClean="0">
                <a:latin typeface="Soberana Sans Condensed" panose="02000000000000000000" pitchFamily="50" charset="0"/>
              </a:rPr>
              <a:t> y con la Industria</a:t>
            </a:r>
          </a:p>
          <a:p>
            <a:pPr algn="ctr"/>
            <a:r>
              <a:rPr lang="es-MX" sz="1600" b="1" dirty="0" smtClean="0">
                <a:latin typeface="Soberana Sans Condensed" panose="02000000000000000000" pitchFamily="50" charset="0"/>
              </a:rPr>
              <a:t>Impacto Regional</a:t>
            </a:r>
          </a:p>
        </p:txBody>
      </p:sp>
    </p:spTree>
    <p:extLst>
      <p:ext uri="{BB962C8B-B14F-4D97-AF65-F5344CB8AC3E}">
        <p14:creationId xmlns:p14="http://schemas.microsoft.com/office/powerpoint/2010/main" val="28425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655" y="2564904"/>
            <a:ext cx="8382521" cy="3534390"/>
          </a:xfrm>
          <a:prstGeom prst="rect">
            <a:avLst/>
          </a:prstGeom>
        </p:spPr>
      </p:pic>
      <p:sp>
        <p:nvSpPr>
          <p:cNvPr id="3" name="Rectangle 10"/>
          <p:cNvSpPr/>
          <p:nvPr/>
        </p:nvSpPr>
        <p:spPr>
          <a:xfrm>
            <a:off x="47328" y="1412776"/>
            <a:ext cx="90611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r>
              <a:rPr lang="es-MX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Organización de la </a:t>
            </a:r>
            <a:r>
              <a:rPr lang="es-MX" sz="20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DPII</a:t>
            </a:r>
            <a:endParaRPr lang="es-MX" sz="2000" b="1" dirty="0" smtClean="0">
              <a:solidFill>
                <a:prstClr val="black">
                  <a:lumMod val="75000"/>
                  <a:lumOff val="25000"/>
                </a:prstClr>
              </a:solidFill>
              <a:latin typeface="Soberana Titular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98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47328" y="1228690"/>
            <a:ext cx="90611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r>
              <a:rPr lang="es-MX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Proyectos y Programas de la </a:t>
            </a:r>
            <a:r>
              <a:rPr lang="es-MX" sz="20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DPII</a:t>
            </a:r>
            <a:endParaRPr lang="es-MX" sz="2000" b="1" dirty="0" smtClean="0">
              <a:solidFill>
                <a:prstClr val="black">
                  <a:lumMod val="75000"/>
                  <a:lumOff val="25000"/>
                </a:prstClr>
              </a:solidFill>
              <a:latin typeface="Soberana Titular" panose="02000000000000000000" pitchFamily="50" charset="0"/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2067238340"/>
              </p:ext>
            </p:extLst>
          </p:nvPr>
        </p:nvGraphicFramePr>
        <p:xfrm>
          <a:off x="251520" y="404664"/>
          <a:ext cx="8712968" cy="6912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6094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47328" y="1412776"/>
            <a:ext cx="90611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r>
              <a:rPr lang="es-MX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Proyectos y Programas de la </a:t>
            </a:r>
            <a:r>
              <a:rPr lang="es-MX" sz="20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DPII</a:t>
            </a:r>
            <a:endParaRPr lang="es-MX" sz="2000" b="1" dirty="0" smtClean="0">
              <a:solidFill>
                <a:prstClr val="black">
                  <a:lumMod val="75000"/>
                  <a:lumOff val="25000"/>
                </a:prstClr>
              </a:solidFill>
              <a:latin typeface="Soberana Titular" panose="02000000000000000000" pitchFamily="50" charset="0"/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865993604"/>
              </p:ext>
            </p:extLst>
          </p:nvPr>
        </p:nvGraphicFramePr>
        <p:xfrm>
          <a:off x="395536" y="764704"/>
          <a:ext cx="8424936" cy="6328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9032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395536" y="3140969"/>
            <a:ext cx="8496944" cy="2376264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buFont typeface="Arial" pitchFamily="34" charset="0"/>
              <a:buChar char="•"/>
            </a:pPr>
            <a:endParaRPr lang="es-MX" dirty="0" smtClean="0">
              <a:latin typeface="Soberana Sans Condensed" panose="02000000000000000000" pitchFamily="50" charset="0"/>
            </a:endParaRPr>
          </a:p>
          <a:p>
            <a:pPr marL="342900" lvl="1" indent="-342900">
              <a:buFont typeface="Arial" pitchFamily="34" charset="0"/>
              <a:buChar char="•"/>
            </a:pPr>
            <a:endParaRPr lang="es-MX" dirty="0" smtClean="0">
              <a:latin typeface="Soberana Sans Condensed" panose="02000000000000000000" pitchFamily="50" charset="0"/>
            </a:endParaRPr>
          </a:p>
          <a:p>
            <a:pPr marL="0" lvl="1" indent="0">
              <a:buFont typeface="Arial" pitchFamily="34" charset="0"/>
              <a:buNone/>
            </a:pPr>
            <a:r>
              <a:rPr lang="es-MX" dirty="0" smtClean="0">
                <a:latin typeface="Soberana Sans Condensed" panose="02000000000000000000" pitchFamily="50" charset="0"/>
              </a:rPr>
              <a:t>                                </a:t>
            </a:r>
            <a:r>
              <a:rPr lang="es-MX" sz="3500" dirty="0" smtClean="0">
                <a:latin typeface="Soberana Sans Condensed" panose="02000000000000000000" pitchFamily="50" charset="0"/>
              </a:rPr>
              <a:t>Luis Néstor Coria de los Ríos</a:t>
            </a:r>
          </a:p>
          <a:p>
            <a:pPr marL="400050" lvl="2" indent="0">
              <a:buFont typeface="Arial" pitchFamily="34" charset="0"/>
              <a:buNone/>
            </a:pPr>
            <a:endParaRPr lang="es-MX" dirty="0" smtClean="0">
              <a:latin typeface="Soberana Sans Condensed" panose="02000000000000000000" pitchFamily="50" charset="0"/>
            </a:endParaRPr>
          </a:p>
          <a:p>
            <a:pPr marL="400050" lvl="2" indent="0">
              <a:buFont typeface="Arial" pitchFamily="34" charset="0"/>
              <a:buNone/>
            </a:pPr>
            <a:r>
              <a:rPr lang="es-MX" dirty="0" smtClean="0">
                <a:latin typeface="Soberana Sans Condensed" panose="02000000000000000000" pitchFamily="50" charset="0"/>
              </a:rPr>
              <a:t>                                  </a:t>
            </a:r>
            <a:r>
              <a:rPr lang="es-MX" sz="3200" dirty="0" smtClean="0">
                <a:latin typeface="Soberana Sans Condensed" panose="02000000000000000000" pitchFamily="50" charset="0"/>
                <a:hlinkClick r:id="rId2"/>
              </a:rPr>
              <a:t>d_posgrado@tecnm.mx</a:t>
            </a:r>
            <a:r>
              <a:rPr lang="es-MX" sz="3200" dirty="0" smtClean="0">
                <a:latin typeface="Soberana Sans Condensed" panose="02000000000000000000" pitchFamily="50" charset="0"/>
              </a:rPr>
              <a:t> 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802906" y="2574032"/>
            <a:ext cx="7729534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3600" b="1" dirty="0" smtClean="0">
                <a:latin typeface="Soberana Sans Condensed" panose="02000000000000000000" pitchFamily="50" charset="0"/>
              </a:rPr>
              <a:t>MUCHAS GRACIAS</a:t>
            </a:r>
            <a:endParaRPr lang="es-MX" sz="3600" b="1" dirty="0">
              <a:latin typeface="Soberana Sans Condensed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727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060848"/>
            <a:ext cx="4792109" cy="4032448"/>
          </a:xfrm>
          <a:prstGeom prst="rect">
            <a:avLst/>
          </a:prstGeom>
        </p:spPr>
      </p:pic>
      <p:sp>
        <p:nvSpPr>
          <p:cNvPr id="3" name="Rectangle 10"/>
          <p:cNvSpPr/>
          <p:nvPr/>
        </p:nvSpPr>
        <p:spPr>
          <a:xfrm>
            <a:off x="47328" y="1340768"/>
            <a:ext cx="90611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Soberana Sans" panose="02000000000000000000" pitchFamily="50" charset="0"/>
                <a:ea typeface="+mn-ea"/>
                <a:cs typeface="+mn-cs"/>
              </a:defRPr>
            </a:pPr>
            <a:r>
              <a:rPr lang="es-MX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berana Titular" panose="02000000000000000000" pitchFamily="50" charset="0"/>
              </a:rPr>
              <a:t>PROFESORES CON PERFIL DESEABLE Y CUERPOS ACADÉMICOS</a:t>
            </a:r>
          </a:p>
        </p:txBody>
      </p:sp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0133900"/>
              </p:ext>
            </p:extLst>
          </p:nvPr>
        </p:nvGraphicFramePr>
        <p:xfrm>
          <a:off x="4971621" y="2060848"/>
          <a:ext cx="413415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8957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630693"/>
              </p:ext>
            </p:extLst>
          </p:nvPr>
        </p:nvGraphicFramePr>
        <p:xfrm>
          <a:off x="611560" y="1916832"/>
          <a:ext cx="7920880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57960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578726" y="1481146"/>
            <a:ext cx="82296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Soberana Titular" panose="02000000000000000000" pitchFamily="50" charset="0"/>
              </a:rPr>
              <a:t>Programas Especiales de Posgrado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345036"/>
              </p:ext>
            </p:extLst>
          </p:nvPr>
        </p:nvGraphicFramePr>
        <p:xfrm>
          <a:off x="395536" y="2348880"/>
          <a:ext cx="8531611" cy="3805163"/>
        </p:xfrm>
        <a:graphic>
          <a:graphicData uri="http://schemas.openxmlformats.org/drawingml/2006/table">
            <a:tbl>
              <a:tblPr firstRow="1" firstCol="1" bandRow="1"/>
              <a:tblGrid>
                <a:gridCol w="1754709"/>
                <a:gridCol w="1275334"/>
                <a:gridCol w="1402149"/>
                <a:gridCol w="1315807"/>
                <a:gridCol w="2783612"/>
              </a:tblGrid>
              <a:tr h="761033">
                <a:tc gridSpan="5"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 b="1" dirty="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 b="1" dirty="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Programas Especiales de Posgrado en Operación</a:t>
                      </a:r>
                      <a:endParaRPr lang="es-MX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 b="1" dirty="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507355"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400" b="1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Programa</a:t>
                      </a:r>
                      <a:endParaRPr lang="es-MX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400" b="1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Inst. Sede</a:t>
                      </a:r>
                      <a:endParaRPr lang="es-MX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400" b="1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Inst. Otorgante</a:t>
                      </a:r>
                      <a:endParaRPr lang="es-MX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400" b="1" dirty="0" smtClean="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Docentes Inscritos</a:t>
                      </a:r>
                      <a:endParaRPr lang="es-MX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400" b="1" dirty="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Fecha de Inicio</a:t>
                      </a:r>
                      <a:endParaRPr lang="es-MX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355"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M.C. en Ing. Mecánica</a:t>
                      </a:r>
                      <a:endParaRPr lang="es-MX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 dirty="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I.T. </a:t>
                      </a:r>
                      <a:r>
                        <a:rPr lang="es-MX" sz="1500" dirty="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Matamoros</a:t>
                      </a:r>
                      <a:endParaRPr lang="es-MX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I.T. Celaya</a:t>
                      </a:r>
                      <a:endParaRPr lang="es-MX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500" smtClean="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14</a:t>
                      </a:r>
                      <a:endParaRPr lang="es-MX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Septiembre 2014</a:t>
                      </a:r>
                      <a:endParaRPr lang="es-MX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355"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M. en Ing. Industrial</a:t>
                      </a:r>
                      <a:endParaRPr lang="es-MX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I.T. GAM II</a:t>
                      </a:r>
                      <a:endParaRPr lang="es-MX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I.T. Celaya</a:t>
                      </a:r>
                      <a:endParaRPr lang="es-MX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 dirty="0" smtClean="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17</a:t>
                      </a:r>
                      <a:endParaRPr lang="es-MX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 dirty="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Abril 2015</a:t>
                      </a:r>
                      <a:endParaRPr lang="es-MX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355"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M.C. en Ciencias Biológicas</a:t>
                      </a:r>
                      <a:endParaRPr lang="es-MX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I.T. Lerma</a:t>
                      </a:r>
                      <a:endParaRPr lang="es-MX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CICY</a:t>
                      </a:r>
                      <a:endParaRPr lang="es-MX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500" dirty="0" smtClean="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4</a:t>
                      </a:r>
                      <a:endParaRPr lang="es-MX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Agosto 2015</a:t>
                      </a:r>
                      <a:endParaRPr lang="es-MX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355"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 dirty="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M.C. en Ciencias </a:t>
                      </a:r>
                      <a:r>
                        <a:rPr lang="es-MX" sz="1500" dirty="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Computacionales</a:t>
                      </a:r>
                      <a:endParaRPr lang="es-MX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I.T. GAM</a:t>
                      </a:r>
                      <a:endParaRPr lang="es-MX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INAOE</a:t>
                      </a:r>
                      <a:endParaRPr lang="es-MX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500" dirty="0" smtClean="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3</a:t>
                      </a:r>
                      <a:endParaRPr lang="es-MX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Agosto 2015</a:t>
                      </a:r>
                      <a:endParaRPr lang="es-MX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355"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M.I. Materiales y Energía</a:t>
                      </a:r>
                      <a:endParaRPr lang="es-MX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ITS Centla</a:t>
                      </a:r>
                      <a:endParaRPr lang="es-MX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UNACAR</a:t>
                      </a:r>
                      <a:endParaRPr lang="es-MX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 dirty="0" smtClean="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12</a:t>
                      </a:r>
                      <a:endParaRPr lang="es-MX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9690" algn="ctr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r>
                        <a:rPr lang="es-MX" sz="1600" dirty="0">
                          <a:effectLst/>
                          <a:latin typeface="Soberana Sans" panose="02000000000000000000" pitchFamily="50" charset="0"/>
                          <a:ea typeface="Times New Roman" panose="02020603050405020304" pitchFamily="18" charset="0"/>
                        </a:rPr>
                        <a:t>Agosto 2015</a:t>
                      </a:r>
                      <a:endParaRPr lang="es-MX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966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384792" y="1628800"/>
            <a:ext cx="8229600" cy="72008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 smtClean="0">
                <a:solidFill>
                  <a:schemeClr val="tx1">
                    <a:lumMod val="65000"/>
                    <a:lumOff val="35000"/>
                  </a:schemeClr>
                </a:solidFill>
                <a:latin typeface="Soberana Titular" panose="02000000000000000000" pitchFamily="50" charset="0"/>
              </a:rPr>
              <a:t>Proyectos de Investigación Financiados por el TecNM</a:t>
            </a:r>
            <a:endParaRPr lang="es-MX" sz="2000" dirty="0">
              <a:solidFill>
                <a:schemeClr val="tx1">
                  <a:lumMod val="65000"/>
                  <a:lumOff val="35000"/>
                </a:schemeClr>
              </a:solidFill>
              <a:latin typeface="Soberana Titular" panose="02000000000000000000" pitchFamily="50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2348880"/>
            <a:ext cx="7200000" cy="431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57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446856" y="1484784"/>
            <a:ext cx="8229600" cy="72008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 smtClean="0">
                <a:solidFill>
                  <a:schemeClr val="tx1">
                    <a:lumMod val="65000"/>
                    <a:lumOff val="35000"/>
                  </a:schemeClr>
                </a:solidFill>
                <a:latin typeface="Soberana Titular" panose="02000000000000000000" pitchFamily="50" charset="0"/>
              </a:rPr>
              <a:t>Proyectos de Investigación Financiados por el TecNM</a:t>
            </a:r>
            <a:endParaRPr lang="es-MX" sz="2000" dirty="0">
              <a:solidFill>
                <a:schemeClr val="tx1">
                  <a:lumMod val="65000"/>
                  <a:lumOff val="35000"/>
                </a:schemeClr>
              </a:solidFill>
              <a:latin typeface="Soberana Titular" panose="02000000000000000000" pitchFamily="50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656" y="2204864"/>
            <a:ext cx="7200000" cy="431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661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539552" y="1484784"/>
            <a:ext cx="8229600" cy="72008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 smtClean="0">
                <a:solidFill>
                  <a:schemeClr val="tx1">
                    <a:lumMod val="65000"/>
                    <a:lumOff val="35000"/>
                  </a:schemeClr>
                </a:solidFill>
                <a:latin typeface="Soberana Titular" panose="02000000000000000000" pitchFamily="50" charset="0"/>
              </a:rPr>
              <a:t>Proyectos de Investigación Financiados por el TecNM</a:t>
            </a:r>
            <a:endParaRPr lang="es-MX" sz="2000" dirty="0">
              <a:solidFill>
                <a:schemeClr val="tx1">
                  <a:lumMod val="65000"/>
                  <a:lumOff val="35000"/>
                </a:schemeClr>
              </a:solidFill>
              <a:latin typeface="Soberana Titular" panose="02000000000000000000" pitchFamily="50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352" y="2204864"/>
            <a:ext cx="7200000" cy="431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7706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384792" y="1412776"/>
            <a:ext cx="82296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Soberana Titular" panose="02000000000000000000" pitchFamily="50" charset="0"/>
              </a:rPr>
              <a:t>Registro de Líneas de Investigación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2132856"/>
            <a:ext cx="7200000" cy="431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44779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1820</TotalTime>
  <Words>863</Words>
  <Application>Microsoft Office PowerPoint</Application>
  <PresentationFormat>Presentación en pantalla (4:3)</PresentationFormat>
  <Paragraphs>224</Paragraphs>
  <Slides>25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34" baseType="lpstr">
      <vt:lpstr>Adobe Fan Heiti Std B</vt:lpstr>
      <vt:lpstr>Arial</vt:lpstr>
      <vt:lpstr>Calibri</vt:lpstr>
      <vt:lpstr>Soberana Sans</vt:lpstr>
      <vt:lpstr>Soberana Sans Condensed</vt:lpstr>
      <vt:lpstr>Soberana Titular</vt:lpstr>
      <vt:lpstr>Times New Roman</vt:lpstr>
      <vt:lpstr>Wingdings</vt:lpstr>
      <vt:lpstr>Tema de Office</vt:lpstr>
      <vt:lpstr>Reunión Nacional de Subdirectores Académicos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Carlos Pohls Pérez</dc:creator>
  <cp:lastModifiedBy>Luis Néstor Coria de los Ríos</cp:lastModifiedBy>
  <cp:revision>117</cp:revision>
  <dcterms:created xsi:type="dcterms:W3CDTF">2015-06-10T13:07:19Z</dcterms:created>
  <dcterms:modified xsi:type="dcterms:W3CDTF">2015-10-08T16:42:11Z</dcterms:modified>
</cp:coreProperties>
</file>