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78" r:id="rId3"/>
    <p:sldId id="261" r:id="rId4"/>
    <p:sldId id="279" r:id="rId5"/>
    <p:sldId id="268" r:id="rId6"/>
    <p:sldId id="269" r:id="rId7"/>
    <p:sldId id="276" r:id="rId8"/>
    <p:sldId id="277" r:id="rId9"/>
    <p:sldId id="284" r:id="rId10"/>
    <p:sldId id="285" r:id="rId11"/>
    <p:sldId id="286" r:id="rId12"/>
    <p:sldId id="287" r:id="rId13"/>
    <p:sldId id="288" r:id="rId14"/>
    <p:sldId id="291" r:id="rId15"/>
    <p:sldId id="289" r:id="rId16"/>
    <p:sldId id="294" r:id="rId17"/>
    <p:sldId id="293" r:id="rId18"/>
    <p:sldId id="292" r:id="rId19"/>
    <p:sldId id="281" r:id="rId20"/>
    <p:sldId id="282" r:id="rId21"/>
    <p:sldId id="283" r:id="rId22"/>
    <p:sldId id="280" r:id="rId23"/>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97" autoAdjust="0"/>
    <p:restoredTop sz="94660"/>
  </p:normalViewPr>
  <p:slideViewPr>
    <p:cSldViewPr>
      <p:cViewPr varScale="1">
        <p:scale>
          <a:sx n="70" d="100"/>
          <a:sy n="70" d="100"/>
        </p:scale>
        <p:origin x="137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Hoja_de_c_lculo_de_Microsoft_Excel1.xlsx"/></Relationships>
</file>

<file path=ppt/charts/_rels/chart2.xml.rels><?xml version="1.0" encoding="UTF-8" standalone="yes"?>
<Relationships xmlns="http://schemas.openxmlformats.org/package/2006/relationships"><Relationship Id="rId3" Type="http://schemas.openxmlformats.org/officeDocument/2006/relationships/oleObject" Target="file:///C:\Users\DrCoria\Dropbox\2015\Presentaciones\Julia%20Taguena\CONACYT\Estadistica%20de%20Convocatoria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rCoria\Dropbox\2015\Presentaciones\Julia%20Taguena\CONACYT\Estadistica%20de%20Convocatoria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salva\Desktop\TNMpg\aNORMplan\xAnexo%20Estad&#237;stica-Complemento.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600" b="1" i="0" u="none" strike="noStrike" kern="1200" spc="100" baseline="0">
              <a:solidFill>
                <a:sysClr val="windowText" lastClr="000000"/>
              </a:solidFill>
              <a:effectLst>
                <a:outerShdw blurRad="50800" dist="38100" dir="5400000" algn="t" rotWithShape="0">
                  <a:prstClr val="black">
                    <a:alpha val="40000"/>
                  </a:prstClr>
                </a:outerShdw>
              </a:effectLst>
              <a:latin typeface="Soberana Sans Condensed" panose="02000000000000000000" pitchFamily="50" charset="0"/>
              <a:ea typeface="+mn-ea"/>
              <a:cs typeface="+mn-cs"/>
            </a:defRPr>
          </a:pPr>
          <a:endParaRPr lang="es-MX"/>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PERFILES!$A$7</c:f>
              <c:strCache>
                <c:ptCount val="1"/>
                <c:pt idx="0">
                  <c:v>PCT CON PERFIL DESEABLE</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Soberana Sans Condensed" panose="02000000000000000000" pitchFamily="50" charset="0"/>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numRef>
              <c:f>PERFILES!$B$6:$E$6</c:f>
              <c:numCache>
                <c:formatCode>General</c:formatCode>
                <c:ptCount val="4"/>
                <c:pt idx="0">
                  <c:v>2012</c:v>
                </c:pt>
                <c:pt idx="1">
                  <c:v>2013</c:v>
                </c:pt>
                <c:pt idx="2">
                  <c:v>2014</c:v>
                </c:pt>
                <c:pt idx="3">
                  <c:v>2015</c:v>
                </c:pt>
              </c:numCache>
            </c:numRef>
          </c:cat>
          <c:val>
            <c:numRef>
              <c:f>PERFILES!$B$7:$E$7</c:f>
              <c:numCache>
                <c:formatCode>#,##0</c:formatCode>
                <c:ptCount val="4"/>
                <c:pt idx="0" formatCode="General">
                  <c:v>856</c:v>
                </c:pt>
                <c:pt idx="1">
                  <c:v>1080</c:v>
                </c:pt>
                <c:pt idx="2">
                  <c:v>1217</c:v>
                </c:pt>
                <c:pt idx="3">
                  <c:v>1517</c:v>
                </c:pt>
              </c:numCache>
            </c:numRef>
          </c:val>
        </c:ser>
        <c:dLbls>
          <c:showLegendKey val="0"/>
          <c:showVal val="0"/>
          <c:showCatName val="0"/>
          <c:showSerName val="0"/>
          <c:showPercent val="0"/>
          <c:showBubbleSize val="0"/>
        </c:dLbls>
        <c:gapWidth val="150"/>
        <c:shape val="box"/>
        <c:axId val="1986898896"/>
        <c:axId val="1986902704"/>
        <c:axId val="0"/>
      </c:bar3DChart>
      <c:catAx>
        <c:axId val="19868988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Soberana Sans Condensed" panose="02000000000000000000" pitchFamily="50" charset="0"/>
                <a:ea typeface="+mn-ea"/>
                <a:cs typeface="+mn-cs"/>
              </a:defRPr>
            </a:pPr>
            <a:endParaRPr lang="es-MX"/>
          </a:p>
        </c:txPr>
        <c:crossAx val="1986902704"/>
        <c:crosses val="autoZero"/>
        <c:auto val="1"/>
        <c:lblAlgn val="ctr"/>
        <c:lblOffset val="100"/>
        <c:noMultiLvlLbl val="0"/>
      </c:catAx>
      <c:valAx>
        <c:axId val="1986902704"/>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ysClr val="windowText" lastClr="000000"/>
                </a:solidFill>
                <a:latin typeface="Soberana Sans Condensed" panose="02000000000000000000" pitchFamily="50" charset="0"/>
                <a:ea typeface="+mn-ea"/>
                <a:cs typeface="+mn-cs"/>
              </a:defRPr>
            </a:pPr>
            <a:endParaRPr lang="es-MX"/>
          </a:p>
        </c:txPr>
        <c:crossAx val="1986898896"/>
        <c:crosses val="autoZero"/>
        <c:crossBetween val="between"/>
      </c:valAx>
      <c:spPr>
        <a:noFill/>
        <a:ln>
          <a:noFill/>
        </a:ln>
        <a:effectLst/>
      </c:spPr>
    </c:plotArea>
    <c:plotVisOnly val="1"/>
    <c:dispBlanksAs val="gap"/>
    <c:showDLblsOverMax val="0"/>
  </c:chart>
  <c:spPr>
    <a:noFill/>
    <a:ln>
      <a:noFill/>
    </a:ln>
    <a:effectLst/>
  </c:spPr>
  <c:txPr>
    <a:bodyPr/>
    <a:lstStyle/>
    <a:p>
      <a:pPr>
        <a:defRPr b="1">
          <a:solidFill>
            <a:sysClr val="windowText" lastClr="000000"/>
          </a:solidFill>
          <a:latin typeface="Soberana Sans Condensed" panose="02000000000000000000" pitchFamily="50" charset="0"/>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Soberana Titular" panose="02000000000000000000" pitchFamily="50" charset="0"/>
                <a:ea typeface="+mn-ea"/>
                <a:cs typeface="+mn-cs"/>
              </a:defRPr>
            </a:pPr>
            <a:r>
              <a:rPr lang="es-MX" sz="1400">
                <a:latin typeface="Soberana Titular" panose="02000000000000000000" pitchFamily="50" charset="0"/>
              </a:rPr>
              <a:t>MIEMBROS DEL SNI</a:t>
            </a:r>
          </a:p>
        </c:rich>
      </c:tx>
      <c:layout/>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Soberana Titular" panose="02000000000000000000" pitchFamily="50" charset="0"/>
              <a:ea typeface="+mn-ea"/>
              <a:cs typeface="+mn-cs"/>
            </a:defRPr>
          </a:pPr>
          <a:endParaRPr lang="es-MX"/>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SNI!$A$239</c:f>
              <c:strCache>
                <c:ptCount val="1"/>
                <c:pt idx="0">
                  <c:v>2014</c:v>
                </c:pt>
              </c:strCache>
            </c:strRef>
          </c:tx>
          <c:spPr>
            <a:solidFill>
              <a:schemeClr val="accent3">
                <a:shade val="76000"/>
                <a:alpha val="85000"/>
              </a:schemeClr>
            </a:solidFill>
            <a:ln w="9525" cap="flat" cmpd="sng" algn="ctr">
              <a:solidFill>
                <a:schemeClr val="accent3">
                  <a:shade val="76000"/>
                  <a:lumMod val="75000"/>
                </a:schemeClr>
              </a:solidFill>
              <a:round/>
            </a:ln>
            <a:effectLst/>
            <a:sp3d contourW="9525">
              <a:contourClr>
                <a:schemeClr val="accent3">
                  <a:shade val="76000"/>
                  <a:lumMod val="75000"/>
                </a:schemeClr>
              </a:contourClr>
            </a:sp3d>
          </c:spPr>
          <c:invertIfNegative val="0"/>
          <c:cat>
            <c:strRef>
              <c:f>SNI!$B$238:$C$238</c:f>
              <c:strCache>
                <c:ptCount val="2"/>
                <c:pt idx="0">
                  <c:v>FEDERALES</c:v>
                </c:pt>
                <c:pt idx="1">
                  <c:v>DESCENTRALIZADOS</c:v>
                </c:pt>
              </c:strCache>
            </c:strRef>
          </c:cat>
          <c:val>
            <c:numRef>
              <c:f>SNI!$B$239:$C$239</c:f>
              <c:numCache>
                <c:formatCode>General</c:formatCode>
                <c:ptCount val="2"/>
                <c:pt idx="0">
                  <c:v>398</c:v>
                </c:pt>
                <c:pt idx="1">
                  <c:v>67</c:v>
                </c:pt>
              </c:numCache>
            </c:numRef>
          </c:val>
        </c:ser>
        <c:ser>
          <c:idx val="1"/>
          <c:order val="1"/>
          <c:tx>
            <c:strRef>
              <c:f>SNI!$A$240</c:f>
              <c:strCache>
                <c:ptCount val="1"/>
                <c:pt idx="0">
                  <c:v>2015</c:v>
                </c:pt>
              </c:strCache>
            </c:strRef>
          </c:tx>
          <c:spPr>
            <a:solidFill>
              <a:schemeClr val="accent3">
                <a:tint val="77000"/>
                <a:alpha val="85000"/>
              </a:schemeClr>
            </a:solidFill>
            <a:ln w="9525" cap="flat" cmpd="sng" algn="ctr">
              <a:solidFill>
                <a:schemeClr val="accent3">
                  <a:tint val="77000"/>
                  <a:lumMod val="75000"/>
                </a:schemeClr>
              </a:solidFill>
              <a:round/>
            </a:ln>
            <a:effectLst/>
            <a:sp3d contourW="9525">
              <a:contourClr>
                <a:schemeClr val="accent3">
                  <a:tint val="77000"/>
                  <a:lumMod val="75000"/>
                </a:schemeClr>
              </a:contourClr>
            </a:sp3d>
          </c:spPr>
          <c:invertIfNegative val="0"/>
          <c:cat>
            <c:strRef>
              <c:f>SNI!$B$238:$C$238</c:f>
              <c:strCache>
                <c:ptCount val="2"/>
                <c:pt idx="0">
                  <c:v>FEDERALES</c:v>
                </c:pt>
                <c:pt idx="1">
                  <c:v>DESCENTRALIZADOS</c:v>
                </c:pt>
              </c:strCache>
            </c:strRef>
          </c:cat>
          <c:val>
            <c:numRef>
              <c:f>SNI!$B$240:$C$240</c:f>
              <c:numCache>
                <c:formatCode>General</c:formatCode>
                <c:ptCount val="2"/>
                <c:pt idx="0">
                  <c:v>479</c:v>
                </c:pt>
                <c:pt idx="1">
                  <c:v>87</c:v>
                </c:pt>
              </c:numCache>
            </c:numRef>
          </c:val>
        </c:ser>
        <c:dLbls>
          <c:showLegendKey val="0"/>
          <c:showVal val="0"/>
          <c:showCatName val="0"/>
          <c:showSerName val="0"/>
          <c:showPercent val="0"/>
          <c:showBubbleSize val="0"/>
        </c:dLbls>
        <c:gapWidth val="65"/>
        <c:shape val="box"/>
        <c:axId val="1984941648"/>
        <c:axId val="1984943280"/>
        <c:axId val="0"/>
      </c:bar3DChart>
      <c:catAx>
        <c:axId val="198494164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800" b="0" i="0" u="none" strike="noStrike" kern="1200" cap="all" baseline="0">
                <a:solidFill>
                  <a:schemeClr val="dk1">
                    <a:lumMod val="75000"/>
                    <a:lumOff val="25000"/>
                  </a:schemeClr>
                </a:solidFill>
                <a:latin typeface="Soberana Sans" panose="02000000000000000000" pitchFamily="50" charset="0"/>
                <a:ea typeface="+mn-ea"/>
                <a:cs typeface="+mn-cs"/>
              </a:defRPr>
            </a:pPr>
            <a:endParaRPr lang="es-MX"/>
          </a:p>
        </c:txPr>
        <c:crossAx val="1984943280"/>
        <c:crosses val="autoZero"/>
        <c:auto val="1"/>
        <c:lblAlgn val="ctr"/>
        <c:lblOffset val="100"/>
        <c:noMultiLvlLbl val="0"/>
      </c:catAx>
      <c:valAx>
        <c:axId val="198494328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Soberana Sans" panose="02000000000000000000" pitchFamily="50" charset="0"/>
                <a:ea typeface="+mn-ea"/>
                <a:cs typeface="+mn-cs"/>
              </a:defRPr>
            </a:pPr>
            <a:endParaRPr lang="es-MX"/>
          </a:p>
        </c:txPr>
        <c:crossAx val="1984941648"/>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Soberana Sans" panose="02000000000000000000" pitchFamily="50" charset="0"/>
              <a:ea typeface="+mn-ea"/>
              <a:cs typeface="+mn-cs"/>
            </a:defRPr>
          </a:pPr>
          <a:endParaRPr lang="es-MX"/>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latin typeface="Soberana Sans" panose="02000000000000000000" pitchFamily="50" charset="0"/>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[2]Tablas!$B$10</c:f>
              <c:strCache>
                <c:ptCount val="1"/>
                <c:pt idx="0">
                  <c:v>Cantidad</c:v>
                </c:pt>
              </c:strCache>
            </c:strRef>
          </c:tx>
          <c:dPt>
            <c:idx val="0"/>
            <c:bubble3D val="0"/>
            <c:spPr>
              <a:solidFill>
                <a:schemeClr val="accent3">
                  <a:shade val="58000"/>
                </a:schemeClr>
              </a:solidFill>
              <a:ln>
                <a:noFill/>
              </a:ln>
              <a:effectLst>
                <a:outerShdw blurRad="254000" sx="102000" sy="102000" algn="ctr" rotWithShape="0">
                  <a:prstClr val="black">
                    <a:alpha val="20000"/>
                  </a:prstClr>
                </a:outerShdw>
              </a:effectLst>
              <a:sp3d/>
            </c:spPr>
          </c:dPt>
          <c:dPt>
            <c:idx val="1"/>
            <c:bubble3D val="0"/>
            <c:spPr>
              <a:solidFill>
                <a:schemeClr val="accent3">
                  <a:shade val="86000"/>
                </a:schemeClr>
              </a:solidFill>
              <a:ln>
                <a:noFill/>
              </a:ln>
              <a:effectLst>
                <a:outerShdw blurRad="254000" sx="102000" sy="102000" algn="ctr" rotWithShape="0">
                  <a:prstClr val="black">
                    <a:alpha val="20000"/>
                  </a:prstClr>
                </a:outerShdw>
              </a:effectLst>
              <a:sp3d/>
            </c:spPr>
          </c:dPt>
          <c:dPt>
            <c:idx val="2"/>
            <c:bubble3D val="0"/>
            <c:spPr>
              <a:solidFill>
                <a:schemeClr val="accent3">
                  <a:tint val="86000"/>
                </a:schemeClr>
              </a:solidFill>
              <a:ln>
                <a:noFill/>
              </a:ln>
              <a:effectLst>
                <a:outerShdw blurRad="254000" sx="102000" sy="102000" algn="ctr" rotWithShape="0">
                  <a:prstClr val="black">
                    <a:alpha val="20000"/>
                  </a:prstClr>
                </a:outerShdw>
              </a:effectLst>
              <a:sp3d/>
            </c:spPr>
          </c:dPt>
          <c:dPt>
            <c:idx val="3"/>
            <c:bubble3D val="0"/>
            <c:spPr>
              <a:solidFill>
                <a:schemeClr val="accent3">
                  <a:tint val="58000"/>
                </a:schemeClr>
              </a:solidFill>
              <a:ln>
                <a:noFill/>
              </a:ln>
              <a:effectLst>
                <a:outerShdw blurRad="254000" sx="102000" sy="102000" algn="ctr" rotWithShape="0">
                  <a:prstClr val="black">
                    <a:alpha val="20000"/>
                  </a:prstClr>
                </a:outerShdw>
              </a:effectLst>
              <a:sp3d/>
            </c:spPr>
          </c:dPt>
          <c:dLbls>
            <c:dLbl>
              <c:idx val="0"/>
              <c:layout>
                <c:manualLayout>
                  <c:x val="-0.14371979148387104"/>
                  <c:y val="0.16043531778306888"/>
                </c:manualLayout>
              </c:layout>
              <c:spPr>
                <a:solidFill>
                  <a:schemeClr val="accent3">
                    <a:lumMod val="75000"/>
                  </a:schemeClr>
                </a:solid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Soberana Sans" panose="02000000000000000000" pitchFamily="50" charset="0"/>
                      <a:ea typeface="+mn-ea"/>
                      <a:cs typeface="+mn-cs"/>
                    </a:defRPr>
                  </a:pPr>
                  <a:endParaRPr lang="es-MX"/>
                </a:p>
              </c:txPr>
              <c:dLblPos val="bestFit"/>
              <c:showLegendKey val="0"/>
              <c:showVal val="0"/>
              <c:showCatName val="1"/>
              <c:showSerName val="0"/>
              <c:showPercent val="1"/>
              <c:showBubbleSize val="0"/>
              <c:extLst>
                <c:ext xmlns:c15="http://schemas.microsoft.com/office/drawing/2012/chart" uri="{CE6537A1-D6FC-4f65-9D91-7224C49458BB}">
                  <c15:layout>
                    <c:manualLayout>
                      <c:w val="0.30613051541281744"/>
                      <c:h val="0.18868716924989171"/>
                    </c:manualLayout>
                  </c15:layout>
                </c:ext>
              </c:extLst>
            </c:dLbl>
            <c:dLbl>
              <c:idx val="2"/>
              <c:layout>
                <c:manualLayout>
                  <c:x val="3.5765310586176727E-2"/>
                  <c:y val="4.9804972295129778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3.4792650918635121E-2"/>
                  <c:y val="1.1547462817147865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solidFill>
                <a:schemeClr val="accent3">
                  <a:lumMod val="75000"/>
                </a:schemeClr>
              </a:solid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Soberana Sans" panose="02000000000000000000" pitchFamily="50" charset="0"/>
                    <a:ea typeface="+mn-ea"/>
                    <a:cs typeface="+mn-cs"/>
                  </a:defRPr>
                </a:pPr>
                <a:endParaRPr lang="es-MX"/>
              </a:p>
            </c:txPr>
            <c:dLblPos val="ct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[2]Tablas!$A$11:$A$14</c:f>
              <c:strCache>
                <c:ptCount val="4"/>
                <c:pt idx="0">
                  <c:v>Candidato</c:v>
                </c:pt>
                <c:pt idx="1">
                  <c:v>SNI-1</c:v>
                </c:pt>
                <c:pt idx="2">
                  <c:v>SNI-2</c:v>
                </c:pt>
                <c:pt idx="3">
                  <c:v>SNI-3</c:v>
                </c:pt>
              </c:strCache>
            </c:strRef>
          </c:cat>
          <c:val>
            <c:numRef>
              <c:f>[2]Tablas!$B$11:$B$14</c:f>
              <c:numCache>
                <c:formatCode>General</c:formatCode>
                <c:ptCount val="4"/>
                <c:pt idx="0">
                  <c:v>185</c:v>
                </c:pt>
                <c:pt idx="1">
                  <c:v>324</c:v>
                </c:pt>
                <c:pt idx="2">
                  <c:v>45</c:v>
                </c:pt>
                <c:pt idx="3">
                  <c:v>10</c:v>
                </c:pt>
              </c:numCache>
            </c:numRef>
          </c:val>
        </c:ser>
        <c:dLbls>
          <c:dLblPos val="ctr"/>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data!$B$1</c:f>
              <c:strCache>
                <c:ptCount val="1"/>
                <c:pt idx="0">
                  <c:v>Número de Posgrados del TecNM en el PNPC</c:v>
                </c:pt>
              </c:strCache>
            </c:strRef>
          </c:tx>
          <c:spPr>
            <a:solidFill>
              <a:schemeClr val="accent3">
                <a:lumMod val="60000"/>
                <a:lumOff val="4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data!$A$2:$A$11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data!$B$2:$B$11</c:f>
              <c:numCache>
                <c:formatCode>General</c:formatCode>
                <c:ptCount val="10"/>
                <c:pt idx="0">
                  <c:v>34</c:v>
                </c:pt>
                <c:pt idx="1">
                  <c:v>38</c:v>
                </c:pt>
                <c:pt idx="2">
                  <c:v>43</c:v>
                </c:pt>
                <c:pt idx="3">
                  <c:v>56</c:v>
                </c:pt>
                <c:pt idx="4">
                  <c:v>63</c:v>
                </c:pt>
                <c:pt idx="5">
                  <c:v>62</c:v>
                </c:pt>
                <c:pt idx="6">
                  <c:v>75</c:v>
                </c:pt>
                <c:pt idx="7">
                  <c:v>86</c:v>
                </c:pt>
                <c:pt idx="8">
                  <c:v>92</c:v>
                </c:pt>
                <c:pt idx="9">
                  <c:v>102</c:v>
                </c:pt>
              </c:numCache>
            </c:numRef>
          </c:val>
        </c:ser>
        <c:dLbls>
          <c:showLegendKey val="0"/>
          <c:showVal val="1"/>
          <c:showCatName val="0"/>
          <c:showSerName val="0"/>
          <c:showPercent val="0"/>
          <c:showBubbleSize val="0"/>
        </c:dLbls>
        <c:gapWidth val="150"/>
        <c:overlap val="-25"/>
        <c:axId val="1986911408"/>
        <c:axId val="1986905424"/>
      </c:barChart>
      <c:catAx>
        <c:axId val="1986911408"/>
        <c:scaling>
          <c:orientation val="minMax"/>
        </c:scaling>
        <c:delete val="0"/>
        <c:axPos val="b"/>
        <c:numFmt formatCode="General" sourceLinked="1"/>
        <c:majorTickMark val="none"/>
        <c:minorTickMark val="none"/>
        <c:tickLblPos val="nextTo"/>
        <c:crossAx val="1986905424"/>
        <c:crosses val="autoZero"/>
        <c:auto val="1"/>
        <c:lblAlgn val="ctr"/>
        <c:lblOffset val="100"/>
        <c:noMultiLvlLbl val="0"/>
      </c:catAx>
      <c:valAx>
        <c:axId val="1986905424"/>
        <c:scaling>
          <c:orientation val="minMax"/>
        </c:scaling>
        <c:delete val="1"/>
        <c:axPos val="l"/>
        <c:numFmt formatCode="General" sourceLinked="1"/>
        <c:majorTickMark val="none"/>
        <c:minorTickMark val="none"/>
        <c:tickLblPos val="nextTo"/>
        <c:crossAx val="1986911408"/>
        <c:crosses val="autoZero"/>
        <c:crossBetween val="between"/>
      </c:valAx>
    </c:plotArea>
    <c:legend>
      <c:legendPos val="t"/>
      <c:layout/>
      <c:overlay val="0"/>
    </c:legend>
    <c:plotVisOnly val="1"/>
    <c:dispBlanksAs val="gap"/>
    <c:showDLblsOverMax val="0"/>
  </c:chart>
  <c:spPr>
    <a:ln>
      <a:noFill/>
    </a:ln>
  </c:spPr>
  <c:txPr>
    <a:bodyPr/>
    <a:lstStyle/>
    <a:p>
      <a:pPr>
        <a:defRPr sz="1600">
          <a:latin typeface="Soberana Sans Condensed" panose="02000000000000000000" pitchFamily="50" charset="0"/>
        </a:defRPr>
      </a:pPr>
      <a:endParaRPr lang="es-MX"/>
    </a:p>
  </c:txPr>
  <c:externalData r:id="rId1">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94">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3B8D14-CCCF-4C02-A389-710455FF6152}" type="doc">
      <dgm:prSet loTypeId="urn:microsoft.com/office/officeart/2008/layout/AlternatingHexagons" loCatId="list" qsTypeId="urn:microsoft.com/office/officeart/2005/8/quickstyle/3d6" qsCatId="3D" csTypeId="urn:microsoft.com/office/officeart/2005/8/colors/accent3_2" csCatId="accent3" phldr="1"/>
      <dgm:spPr/>
      <dgm:t>
        <a:bodyPr/>
        <a:lstStyle/>
        <a:p>
          <a:endParaRPr lang="es-MX"/>
        </a:p>
      </dgm:t>
    </dgm:pt>
    <dgm:pt modelId="{0C6D0CCC-8405-4E34-BC89-38FE3D889491}">
      <dgm:prSet phldrT="[Texto]" custT="1"/>
      <dgm:spPr>
        <a:solidFill>
          <a:schemeClr val="bg2"/>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1000 Jóvenes en la Ciencia</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5AB0C3A9-1ED6-46E8-97C5-9653C0EB0F73}" type="parTrans" cxnId="{3A2808D9-A942-4293-B5B3-23546979B97E}">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78E08396-18BC-479D-815F-DE5E5618998C}" type="sibTrans" cxnId="{3A2808D9-A942-4293-B5B3-23546979B97E}">
      <dgm:prSet custT="1"/>
      <dgm:spPr>
        <a:solidFill>
          <a:schemeClr val="bg2"/>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Eventos Académicos y Difusión</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9F8B507A-282E-4088-A753-D7B67B873A5A}">
      <dgm:prSet phldrT="[Texto]" custT="1"/>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Modelo de Impulso al Posgrado</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A9F0AED0-54DD-4D12-97FA-8307DC57C2EF}" type="parTrans" cxnId="{AF0DAABB-E531-4151-9BD1-10D2A81FEE1A}">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51F07F52-F370-470E-BDD0-6B0257E47171}" type="sibTrans" cxnId="{AF0DAABB-E531-4151-9BD1-10D2A81FEE1A}">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D36E5F38-1FCF-43CE-9521-433CB90808EE}">
      <dgm:prSet phldrT="[Texto]" custT="1"/>
      <dgm:spPr>
        <a:solidFill>
          <a:schemeClr val="accent3">
            <a:lumMod val="75000"/>
          </a:schemeClr>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Normatividad y Gestión </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C02C84AB-C136-4C13-AB8A-03CF77C3593B}" type="parTrans" cxnId="{B039886D-192D-42E8-9509-C7AA986ED8DF}">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0965EF92-5F82-47DA-957F-496CC63ED295}" type="sibTrans" cxnId="{B039886D-192D-42E8-9509-C7AA986ED8DF}">
      <dgm:prSet custT="1"/>
      <dgm:spPr>
        <a:solidFill>
          <a:schemeClr val="accent3">
            <a:lumMod val="75000"/>
          </a:schemeClr>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Sistema Nacional de Investigadores</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CF32D8A1-0752-4C8B-B9D6-A22612284134}">
      <dgm:prSet phldrT="[Texto]" custT="1"/>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Modelo de Impulso a la Investigación</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FE30E09E-F5AB-4B0D-8114-7B2858959CF0}" type="parTrans" cxnId="{9B5FBC0E-1297-4FEF-95E5-23035D642393}">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C1C21301-DC13-4CBB-B724-8617160F0572}" type="sibTrans" cxnId="{9B5FBC0E-1297-4FEF-95E5-23035D642393}">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AC6009ED-CC76-4C14-804B-0D1D27A1AF79}">
      <dgm:prSet phldrT="[Texto]" custT="1"/>
      <dgm:spPr>
        <a:solidFill>
          <a:schemeClr val="accent3">
            <a:lumMod val="75000"/>
          </a:schemeClr>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Calidad de Posgrados</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C9192651-21D1-467B-A0E1-96572A4A5262}" type="parTrans" cxnId="{1EA84134-3935-47E3-A3F0-A3134713FBB7}">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CDEAB619-2E83-4045-BDDA-D4A2D3900BF5}" type="sibTrans" cxnId="{1EA84134-3935-47E3-A3F0-A3134713FBB7}">
      <dgm:prSet custT="1"/>
      <dgm:spPr>
        <a:solidFill>
          <a:schemeClr val="accent3">
            <a:lumMod val="75000"/>
          </a:schemeClr>
        </a:solidFill>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Posgrados en Línea</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6577BE06-2592-4EF5-918E-716751718B42}">
      <dgm:prSet phldrT="[Texto]" custT="1"/>
      <dgm:spPr/>
      <dgm:t>
        <a:bodyPr/>
        <a:lstStyle/>
        <a:p>
          <a:r>
            <a:rPr lang="es-MX" sz="2000" b="1" dirty="0" smtClean="0">
              <a:effectLst>
                <a:outerShdw blurRad="38100" dist="38100" dir="2700000" algn="tl">
                  <a:srgbClr val="000000">
                    <a:alpha val="43137"/>
                  </a:srgbClr>
                </a:outerShdw>
              </a:effectLst>
              <a:latin typeface="Soberana Sans Condensed" panose="02000000000000000000" pitchFamily="50" charset="0"/>
            </a:rPr>
            <a:t>Innovación y Desarrollo Tecnológico</a:t>
          </a:r>
          <a:endParaRPr lang="es-MX" sz="2000" b="1" dirty="0">
            <a:effectLst>
              <a:outerShdw blurRad="38100" dist="38100" dir="2700000" algn="tl">
                <a:srgbClr val="000000">
                  <a:alpha val="43137"/>
                </a:srgbClr>
              </a:outerShdw>
            </a:effectLst>
            <a:latin typeface="Soberana Sans Condensed" panose="02000000000000000000" pitchFamily="50" charset="0"/>
          </a:endParaRPr>
        </a:p>
      </dgm:t>
    </dgm:pt>
    <dgm:pt modelId="{FEB95CF1-C4BC-4BFA-A742-B66C839F31BC}" type="parTrans" cxnId="{CEBB36E0-586F-46AC-8E08-6511AF04D0AD}">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B118F1A3-D5A7-4999-8100-3940BECD935E}" type="sibTrans" cxnId="{CEBB36E0-586F-46AC-8E08-6511AF04D0AD}">
      <dgm:prSet/>
      <dgm:spPr/>
      <dgm:t>
        <a:bodyPr/>
        <a:lstStyle/>
        <a:p>
          <a:endParaRPr lang="es-MX" sz="2000" b="1">
            <a:effectLst>
              <a:outerShdw blurRad="38100" dist="38100" dir="2700000" algn="tl">
                <a:srgbClr val="000000">
                  <a:alpha val="43137"/>
                </a:srgbClr>
              </a:outerShdw>
            </a:effectLst>
            <a:latin typeface="Soberana Sans Condensed" panose="02000000000000000000" pitchFamily="50" charset="0"/>
          </a:endParaRPr>
        </a:p>
      </dgm:t>
    </dgm:pt>
    <dgm:pt modelId="{FBC35B32-CAE1-489F-A076-50E465DA5E96}" type="pres">
      <dgm:prSet presAssocID="{743B8D14-CCCF-4C02-A389-710455FF6152}" presName="Name0" presStyleCnt="0">
        <dgm:presLayoutVars>
          <dgm:chMax/>
          <dgm:chPref/>
          <dgm:dir/>
          <dgm:animLvl val="lvl"/>
        </dgm:presLayoutVars>
      </dgm:prSet>
      <dgm:spPr/>
      <dgm:t>
        <a:bodyPr/>
        <a:lstStyle/>
        <a:p>
          <a:endParaRPr lang="es-MX"/>
        </a:p>
      </dgm:t>
    </dgm:pt>
    <dgm:pt modelId="{C5EAC5A5-5820-45FD-B3B2-7194213C5A71}" type="pres">
      <dgm:prSet presAssocID="{0C6D0CCC-8405-4E34-BC89-38FE3D889491}" presName="composite" presStyleCnt="0"/>
      <dgm:spPr/>
    </dgm:pt>
    <dgm:pt modelId="{DEEFE05D-6802-4AFE-AF28-3BD9DA6EA394}" type="pres">
      <dgm:prSet presAssocID="{0C6D0CCC-8405-4E34-BC89-38FE3D889491}" presName="Parent1" presStyleLbl="node1" presStyleIdx="0" presStyleCnt="6">
        <dgm:presLayoutVars>
          <dgm:chMax val="1"/>
          <dgm:chPref val="1"/>
          <dgm:bulletEnabled val="1"/>
        </dgm:presLayoutVars>
      </dgm:prSet>
      <dgm:spPr/>
      <dgm:t>
        <a:bodyPr/>
        <a:lstStyle/>
        <a:p>
          <a:endParaRPr lang="es-MX"/>
        </a:p>
      </dgm:t>
    </dgm:pt>
    <dgm:pt modelId="{8C6AADE8-4F30-4F59-80CB-C3A0DF6F7711}" type="pres">
      <dgm:prSet presAssocID="{0C6D0CCC-8405-4E34-BC89-38FE3D889491}" presName="Childtext1" presStyleLbl="revTx" presStyleIdx="0" presStyleCnt="3">
        <dgm:presLayoutVars>
          <dgm:chMax val="0"/>
          <dgm:chPref val="0"/>
          <dgm:bulletEnabled val="1"/>
        </dgm:presLayoutVars>
      </dgm:prSet>
      <dgm:spPr/>
      <dgm:t>
        <a:bodyPr/>
        <a:lstStyle/>
        <a:p>
          <a:endParaRPr lang="es-MX"/>
        </a:p>
      </dgm:t>
    </dgm:pt>
    <dgm:pt modelId="{BDFCBA6F-7A77-4E4C-A4BD-5A51FA1D3047}" type="pres">
      <dgm:prSet presAssocID="{0C6D0CCC-8405-4E34-BC89-38FE3D889491}" presName="BalanceSpacing" presStyleCnt="0"/>
      <dgm:spPr/>
    </dgm:pt>
    <dgm:pt modelId="{22DB33FA-E65E-46EC-97A5-390DF180AEF1}" type="pres">
      <dgm:prSet presAssocID="{0C6D0CCC-8405-4E34-BC89-38FE3D889491}" presName="BalanceSpacing1" presStyleCnt="0"/>
      <dgm:spPr/>
    </dgm:pt>
    <dgm:pt modelId="{F51A7AB1-71DD-4A69-BE06-DD36E96C1E8A}" type="pres">
      <dgm:prSet presAssocID="{78E08396-18BC-479D-815F-DE5E5618998C}" presName="Accent1Text" presStyleLbl="node1" presStyleIdx="1" presStyleCnt="6"/>
      <dgm:spPr/>
      <dgm:t>
        <a:bodyPr/>
        <a:lstStyle/>
        <a:p>
          <a:endParaRPr lang="es-MX"/>
        </a:p>
      </dgm:t>
    </dgm:pt>
    <dgm:pt modelId="{4DDFB60E-DC6E-4EB2-83C9-43DE4BA33423}" type="pres">
      <dgm:prSet presAssocID="{78E08396-18BC-479D-815F-DE5E5618998C}" presName="spaceBetweenRectangles" presStyleCnt="0"/>
      <dgm:spPr/>
    </dgm:pt>
    <dgm:pt modelId="{B3AC2289-9A5B-432D-847A-1754A53BCCF0}" type="pres">
      <dgm:prSet presAssocID="{D36E5F38-1FCF-43CE-9521-433CB90808EE}" presName="composite" presStyleCnt="0"/>
      <dgm:spPr/>
    </dgm:pt>
    <dgm:pt modelId="{9E34591D-1D73-4411-9323-9B2FBC9FE596}" type="pres">
      <dgm:prSet presAssocID="{D36E5F38-1FCF-43CE-9521-433CB90808EE}" presName="Parent1" presStyleLbl="node1" presStyleIdx="2" presStyleCnt="6">
        <dgm:presLayoutVars>
          <dgm:chMax val="1"/>
          <dgm:chPref val="1"/>
          <dgm:bulletEnabled val="1"/>
        </dgm:presLayoutVars>
      </dgm:prSet>
      <dgm:spPr/>
      <dgm:t>
        <a:bodyPr/>
        <a:lstStyle/>
        <a:p>
          <a:endParaRPr lang="es-MX"/>
        </a:p>
      </dgm:t>
    </dgm:pt>
    <dgm:pt modelId="{B3117E22-86E5-42F9-9E3F-33C587C2CA86}" type="pres">
      <dgm:prSet presAssocID="{D36E5F38-1FCF-43CE-9521-433CB90808EE}" presName="Childtext1" presStyleLbl="revTx" presStyleIdx="1" presStyleCnt="3">
        <dgm:presLayoutVars>
          <dgm:chMax val="0"/>
          <dgm:chPref val="0"/>
          <dgm:bulletEnabled val="1"/>
        </dgm:presLayoutVars>
      </dgm:prSet>
      <dgm:spPr/>
      <dgm:t>
        <a:bodyPr/>
        <a:lstStyle/>
        <a:p>
          <a:endParaRPr lang="es-MX"/>
        </a:p>
      </dgm:t>
    </dgm:pt>
    <dgm:pt modelId="{29A86848-82DC-4AE7-B41D-106CF1697166}" type="pres">
      <dgm:prSet presAssocID="{D36E5F38-1FCF-43CE-9521-433CB90808EE}" presName="BalanceSpacing" presStyleCnt="0"/>
      <dgm:spPr/>
    </dgm:pt>
    <dgm:pt modelId="{0B3ADD28-21A9-40E5-99E8-2CC45E26EE3D}" type="pres">
      <dgm:prSet presAssocID="{D36E5F38-1FCF-43CE-9521-433CB90808EE}" presName="BalanceSpacing1" presStyleCnt="0"/>
      <dgm:spPr/>
    </dgm:pt>
    <dgm:pt modelId="{F8C89636-C1A5-4A69-9B8C-66A5C846F473}" type="pres">
      <dgm:prSet presAssocID="{0965EF92-5F82-47DA-957F-496CC63ED295}" presName="Accent1Text" presStyleLbl="node1" presStyleIdx="3" presStyleCnt="6"/>
      <dgm:spPr/>
      <dgm:t>
        <a:bodyPr/>
        <a:lstStyle/>
        <a:p>
          <a:endParaRPr lang="es-MX"/>
        </a:p>
      </dgm:t>
    </dgm:pt>
    <dgm:pt modelId="{AFA66387-A267-44A9-93A2-1FAF41911D1C}" type="pres">
      <dgm:prSet presAssocID="{0965EF92-5F82-47DA-957F-496CC63ED295}" presName="spaceBetweenRectangles" presStyleCnt="0"/>
      <dgm:spPr/>
    </dgm:pt>
    <dgm:pt modelId="{C90887C9-451D-46AA-9C23-1BA98774BE35}" type="pres">
      <dgm:prSet presAssocID="{AC6009ED-CC76-4C14-804B-0D1D27A1AF79}" presName="composite" presStyleCnt="0"/>
      <dgm:spPr/>
    </dgm:pt>
    <dgm:pt modelId="{8884E79E-7B86-421C-AEB4-A54B19D274F9}" type="pres">
      <dgm:prSet presAssocID="{AC6009ED-CC76-4C14-804B-0D1D27A1AF79}" presName="Parent1" presStyleLbl="node1" presStyleIdx="4" presStyleCnt="6">
        <dgm:presLayoutVars>
          <dgm:chMax val="1"/>
          <dgm:chPref val="1"/>
          <dgm:bulletEnabled val="1"/>
        </dgm:presLayoutVars>
      </dgm:prSet>
      <dgm:spPr/>
      <dgm:t>
        <a:bodyPr/>
        <a:lstStyle/>
        <a:p>
          <a:endParaRPr lang="es-MX"/>
        </a:p>
      </dgm:t>
    </dgm:pt>
    <dgm:pt modelId="{4213684A-1293-48BE-8A5F-34AFDDDAD698}" type="pres">
      <dgm:prSet presAssocID="{AC6009ED-CC76-4C14-804B-0D1D27A1AF79}" presName="Childtext1" presStyleLbl="revTx" presStyleIdx="2" presStyleCnt="3">
        <dgm:presLayoutVars>
          <dgm:chMax val="0"/>
          <dgm:chPref val="0"/>
          <dgm:bulletEnabled val="1"/>
        </dgm:presLayoutVars>
      </dgm:prSet>
      <dgm:spPr/>
      <dgm:t>
        <a:bodyPr/>
        <a:lstStyle/>
        <a:p>
          <a:endParaRPr lang="es-MX"/>
        </a:p>
      </dgm:t>
    </dgm:pt>
    <dgm:pt modelId="{3C2590F5-04E2-4233-88C4-F4AA48C935B7}" type="pres">
      <dgm:prSet presAssocID="{AC6009ED-CC76-4C14-804B-0D1D27A1AF79}" presName="BalanceSpacing" presStyleCnt="0"/>
      <dgm:spPr/>
    </dgm:pt>
    <dgm:pt modelId="{733C4617-56E7-4167-9046-4F6BF6F0CB94}" type="pres">
      <dgm:prSet presAssocID="{AC6009ED-CC76-4C14-804B-0D1D27A1AF79}" presName="BalanceSpacing1" presStyleCnt="0"/>
      <dgm:spPr/>
    </dgm:pt>
    <dgm:pt modelId="{1D0A042F-2098-484C-B029-442FE1E09469}" type="pres">
      <dgm:prSet presAssocID="{CDEAB619-2E83-4045-BDDA-D4A2D3900BF5}" presName="Accent1Text" presStyleLbl="node1" presStyleIdx="5" presStyleCnt="6"/>
      <dgm:spPr/>
      <dgm:t>
        <a:bodyPr/>
        <a:lstStyle/>
        <a:p>
          <a:endParaRPr lang="es-MX"/>
        </a:p>
      </dgm:t>
    </dgm:pt>
  </dgm:ptLst>
  <dgm:cxnLst>
    <dgm:cxn modelId="{47B09679-5D27-408C-B74E-9EF8127C286B}" type="presOf" srcId="{CDEAB619-2E83-4045-BDDA-D4A2D3900BF5}" destId="{1D0A042F-2098-484C-B029-442FE1E09469}" srcOrd="0" destOrd="0" presId="urn:microsoft.com/office/officeart/2008/layout/AlternatingHexagons"/>
    <dgm:cxn modelId="{AF0DAABB-E531-4151-9BD1-10D2A81FEE1A}" srcId="{0C6D0CCC-8405-4E34-BC89-38FE3D889491}" destId="{9F8B507A-282E-4088-A753-D7B67B873A5A}" srcOrd="0" destOrd="0" parTransId="{A9F0AED0-54DD-4D12-97FA-8307DC57C2EF}" sibTransId="{51F07F52-F370-470E-BDD0-6B0257E47171}"/>
    <dgm:cxn modelId="{3945C2E7-AEA8-46EE-ABCF-3EFE4D7410A5}" type="presOf" srcId="{0965EF92-5F82-47DA-957F-496CC63ED295}" destId="{F8C89636-C1A5-4A69-9B8C-66A5C846F473}" srcOrd="0" destOrd="0" presId="urn:microsoft.com/office/officeart/2008/layout/AlternatingHexagons"/>
    <dgm:cxn modelId="{1EA84134-3935-47E3-A3F0-A3134713FBB7}" srcId="{743B8D14-CCCF-4C02-A389-710455FF6152}" destId="{AC6009ED-CC76-4C14-804B-0D1D27A1AF79}" srcOrd="2" destOrd="0" parTransId="{C9192651-21D1-467B-A0E1-96572A4A5262}" sibTransId="{CDEAB619-2E83-4045-BDDA-D4A2D3900BF5}"/>
    <dgm:cxn modelId="{A31C5E11-D983-44CA-B817-5D634AD33F9E}" type="presOf" srcId="{D36E5F38-1FCF-43CE-9521-433CB90808EE}" destId="{9E34591D-1D73-4411-9323-9B2FBC9FE596}" srcOrd="0" destOrd="0" presId="urn:microsoft.com/office/officeart/2008/layout/AlternatingHexagons"/>
    <dgm:cxn modelId="{206DBF88-B0ED-42AC-AFC2-CE8D95AE1789}" type="presOf" srcId="{743B8D14-CCCF-4C02-A389-710455FF6152}" destId="{FBC35B32-CAE1-489F-A076-50E465DA5E96}" srcOrd="0" destOrd="0" presId="urn:microsoft.com/office/officeart/2008/layout/AlternatingHexagons"/>
    <dgm:cxn modelId="{E21BCA68-A9FF-4FBF-9F9C-22F1F87AA569}" type="presOf" srcId="{AC6009ED-CC76-4C14-804B-0D1D27A1AF79}" destId="{8884E79E-7B86-421C-AEB4-A54B19D274F9}" srcOrd="0" destOrd="0" presId="urn:microsoft.com/office/officeart/2008/layout/AlternatingHexagons"/>
    <dgm:cxn modelId="{9B5FBC0E-1297-4FEF-95E5-23035D642393}" srcId="{D36E5F38-1FCF-43CE-9521-433CB90808EE}" destId="{CF32D8A1-0752-4C8B-B9D6-A22612284134}" srcOrd="0" destOrd="0" parTransId="{FE30E09E-F5AB-4B0D-8114-7B2858959CF0}" sibTransId="{C1C21301-DC13-4CBB-B724-8617160F0572}"/>
    <dgm:cxn modelId="{3A2808D9-A942-4293-B5B3-23546979B97E}" srcId="{743B8D14-CCCF-4C02-A389-710455FF6152}" destId="{0C6D0CCC-8405-4E34-BC89-38FE3D889491}" srcOrd="0" destOrd="0" parTransId="{5AB0C3A9-1ED6-46E8-97C5-9653C0EB0F73}" sibTransId="{78E08396-18BC-479D-815F-DE5E5618998C}"/>
    <dgm:cxn modelId="{7C14F35D-D75E-40D2-8580-F0A3EFB3093B}" type="presOf" srcId="{6577BE06-2592-4EF5-918E-716751718B42}" destId="{4213684A-1293-48BE-8A5F-34AFDDDAD698}" srcOrd="0" destOrd="0" presId="urn:microsoft.com/office/officeart/2008/layout/AlternatingHexagons"/>
    <dgm:cxn modelId="{CEBB36E0-586F-46AC-8E08-6511AF04D0AD}" srcId="{AC6009ED-CC76-4C14-804B-0D1D27A1AF79}" destId="{6577BE06-2592-4EF5-918E-716751718B42}" srcOrd="0" destOrd="0" parTransId="{FEB95CF1-C4BC-4BFA-A742-B66C839F31BC}" sibTransId="{B118F1A3-D5A7-4999-8100-3940BECD935E}"/>
    <dgm:cxn modelId="{044B910C-4DF7-489D-AAC6-22D00766460E}" type="presOf" srcId="{0C6D0CCC-8405-4E34-BC89-38FE3D889491}" destId="{DEEFE05D-6802-4AFE-AF28-3BD9DA6EA394}" srcOrd="0" destOrd="0" presId="urn:microsoft.com/office/officeart/2008/layout/AlternatingHexagons"/>
    <dgm:cxn modelId="{B039886D-192D-42E8-9509-C7AA986ED8DF}" srcId="{743B8D14-CCCF-4C02-A389-710455FF6152}" destId="{D36E5F38-1FCF-43CE-9521-433CB90808EE}" srcOrd="1" destOrd="0" parTransId="{C02C84AB-C136-4C13-AB8A-03CF77C3593B}" sibTransId="{0965EF92-5F82-47DA-957F-496CC63ED295}"/>
    <dgm:cxn modelId="{38F81507-FEFE-4330-ADE7-F22425651379}" type="presOf" srcId="{9F8B507A-282E-4088-A753-D7B67B873A5A}" destId="{8C6AADE8-4F30-4F59-80CB-C3A0DF6F7711}" srcOrd="0" destOrd="0" presId="urn:microsoft.com/office/officeart/2008/layout/AlternatingHexagons"/>
    <dgm:cxn modelId="{520ACAC9-1F07-4871-9DBD-5C3E3C48886B}" type="presOf" srcId="{CF32D8A1-0752-4C8B-B9D6-A22612284134}" destId="{B3117E22-86E5-42F9-9E3F-33C587C2CA86}" srcOrd="0" destOrd="0" presId="urn:microsoft.com/office/officeart/2008/layout/AlternatingHexagons"/>
    <dgm:cxn modelId="{E2DDD816-EB6D-46D8-B05A-8E35FFC7B931}" type="presOf" srcId="{78E08396-18BC-479D-815F-DE5E5618998C}" destId="{F51A7AB1-71DD-4A69-BE06-DD36E96C1E8A}" srcOrd="0" destOrd="0" presId="urn:microsoft.com/office/officeart/2008/layout/AlternatingHexagons"/>
    <dgm:cxn modelId="{03185409-F2EC-456C-A524-3F17AAE7454D}" type="presParOf" srcId="{FBC35B32-CAE1-489F-A076-50E465DA5E96}" destId="{C5EAC5A5-5820-45FD-B3B2-7194213C5A71}" srcOrd="0" destOrd="0" presId="urn:microsoft.com/office/officeart/2008/layout/AlternatingHexagons"/>
    <dgm:cxn modelId="{90375B5F-6137-447C-98B4-373562526798}" type="presParOf" srcId="{C5EAC5A5-5820-45FD-B3B2-7194213C5A71}" destId="{DEEFE05D-6802-4AFE-AF28-3BD9DA6EA394}" srcOrd="0" destOrd="0" presId="urn:microsoft.com/office/officeart/2008/layout/AlternatingHexagons"/>
    <dgm:cxn modelId="{A70C33AE-2139-4AC4-B293-3A1542AABA05}" type="presParOf" srcId="{C5EAC5A5-5820-45FD-B3B2-7194213C5A71}" destId="{8C6AADE8-4F30-4F59-80CB-C3A0DF6F7711}" srcOrd="1" destOrd="0" presId="urn:microsoft.com/office/officeart/2008/layout/AlternatingHexagons"/>
    <dgm:cxn modelId="{AAE2DCC7-BA2F-4484-8638-E6A49868525C}" type="presParOf" srcId="{C5EAC5A5-5820-45FD-B3B2-7194213C5A71}" destId="{BDFCBA6F-7A77-4E4C-A4BD-5A51FA1D3047}" srcOrd="2" destOrd="0" presId="urn:microsoft.com/office/officeart/2008/layout/AlternatingHexagons"/>
    <dgm:cxn modelId="{4DD5C30D-0DD0-4586-8212-31BBB37321AF}" type="presParOf" srcId="{C5EAC5A5-5820-45FD-B3B2-7194213C5A71}" destId="{22DB33FA-E65E-46EC-97A5-390DF180AEF1}" srcOrd="3" destOrd="0" presId="urn:microsoft.com/office/officeart/2008/layout/AlternatingHexagons"/>
    <dgm:cxn modelId="{F50EC61F-ED22-4EAB-8E51-3DD631245872}" type="presParOf" srcId="{C5EAC5A5-5820-45FD-B3B2-7194213C5A71}" destId="{F51A7AB1-71DD-4A69-BE06-DD36E96C1E8A}" srcOrd="4" destOrd="0" presId="urn:microsoft.com/office/officeart/2008/layout/AlternatingHexagons"/>
    <dgm:cxn modelId="{4AE51FBD-CF95-43FA-9FE6-7984A40E9EAC}" type="presParOf" srcId="{FBC35B32-CAE1-489F-A076-50E465DA5E96}" destId="{4DDFB60E-DC6E-4EB2-83C9-43DE4BA33423}" srcOrd="1" destOrd="0" presId="urn:microsoft.com/office/officeart/2008/layout/AlternatingHexagons"/>
    <dgm:cxn modelId="{5ED85C89-9D20-476E-B2F5-329ADD03B760}" type="presParOf" srcId="{FBC35B32-CAE1-489F-A076-50E465DA5E96}" destId="{B3AC2289-9A5B-432D-847A-1754A53BCCF0}" srcOrd="2" destOrd="0" presId="urn:microsoft.com/office/officeart/2008/layout/AlternatingHexagons"/>
    <dgm:cxn modelId="{88FF4522-5A52-48E3-BDF0-6CA82A3C6976}" type="presParOf" srcId="{B3AC2289-9A5B-432D-847A-1754A53BCCF0}" destId="{9E34591D-1D73-4411-9323-9B2FBC9FE596}" srcOrd="0" destOrd="0" presId="urn:microsoft.com/office/officeart/2008/layout/AlternatingHexagons"/>
    <dgm:cxn modelId="{72727004-2265-498F-BD93-5E2CB673156E}" type="presParOf" srcId="{B3AC2289-9A5B-432D-847A-1754A53BCCF0}" destId="{B3117E22-86E5-42F9-9E3F-33C587C2CA86}" srcOrd="1" destOrd="0" presId="urn:microsoft.com/office/officeart/2008/layout/AlternatingHexagons"/>
    <dgm:cxn modelId="{855C291C-1CA3-463E-A66C-1D0E2AEDF40A}" type="presParOf" srcId="{B3AC2289-9A5B-432D-847A-1754A53BCCF0}" destId="{29A86848-82DC-4AE7-B41D-106CF1697166}" srcOrd="2" destOrd="0" presId="urn:microsoft.com/office/officeart/2008/layout/AlternatingHexagons"/>
    <dgm:cxn modelId="{FB60C730-8660-407A-8FC1-80434DAFBC2B}" type="presParOf" srcId="{B3AC2289-9A5B-432D-847A-1754A53BCCF0}" destId="{0B3ADD28-21A9-40E5-99E8-2CC45E26EE3D}" srcOrd="3" destOrd="0" presId="urn:microsoft.com/office/officeart/2008/layout/AlternatingHexagons"/>
    <dgm:cxn modelId="{FFBBCDB2-CD6D-48B7-A882-74871F88B415}" type="presParOf" srcId="{B3AC2289-9A5B-432D-847A-1754A53BCCF0}" destId="{F8C89636-C1A5-4A69-9B8C-66A5C846F473}" srcOrd="4" destOrd="0" presId="urn:microsoft.com/office/officeart/2008/layout/AlternatingHexagons"/>
    <dgm:cxn modelId="{E90168F4-CA48-4C26-ABCF-CA334BE5239E}" type="presParOf" srcId="{FBC35B32-CAE1-489F-A076-50E465DA5E96}" destId="{AFA66387-A267-44A9-93A2-1FAF41911D1C}" srcOrd="3" destOrd="0" presId="urn:microsoft.com/office/officeart/2008/layout/AlternatingHexagons"/>
    <dgm:cxn modelId="{20D17173-2A83-4B88-9150-A144A4C79175}" type="presParOf" srcId="{FBC35B32-CAE1-489F-A076-50E465DA5E96}" destId="{C90887C9-451D-46AA-9C23-1BA98774BE35}" srcOrd="4" destOrd="0" presId="urn:microsoft.com/office/officeart/2008/layout/AlternatingHexagons"/>
    <dgm:cxn modelId="{8E0E15BB-C66A-4390-9C2A-D9AD24ADC0AE}" type="presParOf" srcId="{C90887C9-451D-46AA-9C23-1BA98774BE35}" destId="{8884E79E-7B86-421C-AEB4-A54B19D274F9}" srcOrd="0" destOrd="0" presId="urn:microsoft.com/office/officeart/2008/layout/AlternatingHexagons"/>
    <dgm:cxn modelId="{4E64BE83-B827-473F-956B-787AF6C996C2}" type="presParOf" srcId="{C90887C9-451D-46AA-9C23-1BA98774BE35}" destId="{4213684A-1293-48BE-8A5F-34AFDDDAD698}" srcOrd="1" destOrd="0" presId="urn:microsoft.com/office/officeart/2008/layout/AlternatingHexagons"/>
    <dgm:cxn modelId="{66712008-C657-4AA9-958F-2C1B04001D07}" type="presParOf" srcId="{C90887C9-451D-46AA-9C23-1BA98774BE35}" destId="{3C2590F5-04E2-4233-88C4-F4AA48C935B7}" srcOrd="2" destOrd="0" presId="urn:microsoft.com/office/officeart/2008/layout/AlternatingHexagons"/>
    <dgm:cxn modelId="{A255D33C-DDBE-43F3-A5FC-F42E2C644607}" type="presParOf" srcId="{C90887C9-451D-46AA-9C23-1BA98774BE35}" destId="{733C4617-56E7-4167-9046-4F6BF6F0CB94}" srcOrd="3" destOrd="0" presId="urn:microsoft.com/office/officeart/2008/layout/AlternatingHexagons"/>
    <dgm:cxn modelId="{31D982E5-3514-4BFA-AD97-7FC5539572E8}" type="presParOf" srcId="{C90887C9-451D-46AA-9C23-1BA98774BE35}" destId="{1D0A042F-2098-484C-B029-442FE1E09469}"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3B8D14-CCCF-4C02-A389-710455FF6152}" type="doc">
      <dgm:prSet loTypeId="urn:microsoft.com/office/officeart/2008/layout/AlternatingHexagons" loCatId="list" qsTypeId="urn:microsoft.com/office/officeart/2005/8/quickstyle/3d6" qsCatId="3D" csTypeId="urn:microsoft.com/office/officeart/2005/8/colors/accent3_2" csCatId="accent3" phldr="1"/>
      <dgm:spPr/>
      <dgm:t>
        <a:bodyPr/>
        <a:lstStyle/>
        <a:p>
          <a:endParaRPr lang="es-MX"/>
        </a:p>
      </dgm:t>
    </dgm:pt>
    <dgm:pt modelId="{0C6D0CCC-8405-4E34-BC89-38FE3D889491}">
      <dgm:prSet phldrT="[Texto]"/>
      <dgm:spPr>
        <a:solidFill>
          <a:schemeClr val="accent3">
            <a:lumMod val="75000"/>
          </a:schemeClr>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Formación de Jóvenes Investigadores</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5AB0C3A9-1ED6-46E8-97C5-9653C0EB0F73}" type="parTrans" cxnId="{3A2808D9-A942-4293-B5B3-23546979B97E}">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78E08396-18BC-479D-815F-DE5E5618998C}" type="sibTrans" cxnId="{3A2808D9-A942-4293-B5B3-23546979B97E}">
      <dgm:prSet/>
      <dgm:spPr>
        <a:solidFill>
          <a:schemeClr val="accent3">
            <a:lumMod val="75000"/>
          </a:schemeClr>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Impulso a las Vocaciones Productivas de las Regiones</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9F8B507A-282E-4088-A753-D7B67B873A5A}">
      <dgm:prSet phldrT="[Texto]"/>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Modelo de Impulso al Posgrado</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A9F0AED0-54DD-4D12-97FA-8307DC57C2EF}" type="parTrans" cxnId="{AF0DAABB-E531-4151-9BD1-10D2A81FEE1A}">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51F07F52-F370-470E-BDD0-6B0257E47171}" type="sibTrans" cxnId="{AF0DAABB-E531-4151-9BD1-10D2A81FEE1A}">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D36E5F38-1FCF-43CE-9521-433CB90808EE}">
      <dgm:prSet phldrT="[Texto]"/>
      <dgm:spPr>
        <a:solidFill>
          <a:schemeClr val="bg2"/>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Fomento a la producción científica, tecnológica e innovación</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C02C84AB-C136-4C13-AB8A-03CF77C3593B}" type="parTrans" cxnId="{B039886D-192D-42E8-9509-C7AA986ED8DF}">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0965EF92-5F82-47DA-957F-496CC63ED295}" type="sibTrans" cxnId="{B039886D-192D-42E8-9509-C7AA986ED8DF}">
      <dgm:prSet/>
      <dgm:spPr>
        <a:solidFill>
          <a:schemeClr val="accent3">
            <a:lumMod val="75000"/>
          </a:schemeClr>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Fortalecimiento a la Infraestructura Científica y Tecnológica</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CF32D8A1-0752-4C8B-B9D6-A22612284134}">
      <dgm:prSet phldrT="[Texto]"/>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Modelo de Impulso a la Investigación</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FE30E09E-F5AB-4B0D-8114-7B2858959CF0}" type="parTrans" cxnId="{9B5FBC0E-1297-4FEF-95E5-23035D642393}">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C1C21301-DC13-4CBB-B724-8617160F0572}" type="sibTrans" cxnId="{9B5FBC0E-1297-4FEF-95E5-23035D642393}">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AC6009ED-CC76-4C14-804B-0D1D27A1AF79}">
      <dgm:prSet phldrT="[Texto]"/>
      <dgm:spPr>
        <a:solidFill>
          <a:schemeClr val="bg2"/>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Impulso al Desarrollo del </a:t>
          </a:r>
          <a:r>
            <a:rPr lang="es-MX" b="1" dirty="0" smtClean="0">
              <a:effectLst>
                <a:outerShdw blurRad="38100" dist="38100" dir="2700000" algn="tl">
                  <a:srgbClr val="000000">
                    <a:alpha val="43137"/>
                  </a:srgbClr>
                </a:outerShdw>
              </a:effectLst>
              <a:latin typeface="Soberana Sans Condensed" panose="02000000000000000000" pitchFamily="50" charset="0"/>
            </a:rPr>
            <a:t>Profesorado</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C9192651-21D1-467B-A0E1-96572A4A5262}" type="parTrans" cxnId="{1EA84134-3935-47E3-A3F0-A3134713FBB7}">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CDEAB619-2E83-4045-BDDA-D4A2D3900BF5}" type="sibTrans" cxnId="{1EA84134-3935-47E3-A3F0-A3134713FBB7}">
      <dgm:prSet/>
      <dgm:spPr>
        <a:solidFill>
          <a:schemeClr val="bg2"/>
        </a:solidFill>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Colaboración Interinstitucional</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6577BE06-2592-4EF5-918E-716751718B42}">
      <dgm:prSet phldrT="[Texto]"/>
      <dgm:spPr/>
      <dgm:t>
        <a:bodyPr/>
        <a:lstStyle/>
        <a:p>
          <a:r>
            <a:rPr lang="es-MX" b="1" dirty="0" smtClean="0">
              <a:effectLst>
                <a:outerShdw blurRad="38100" dist="38100" dir="2700000" algn="tl">
                  <a:srgbClr val="000000">
                    <a:alpha val="43137"/>
                  </a:srgbClr>
                </a:outerShdw>
              </a:effectLst>
              <a:latin typeface="Soberana Sans Condensed" panose="02000000000000000000" pitchFamily="50" charset="0"/>
            </a:rPr>
            <a:t>Innovación y Desarrollo Tecnológico</a:t>
          </a:r>
          <a:endParaRPr lang="es-MX" b="1" dirty="0">
            <a:effectLst>
              <a:outerShdw blurRad="38100" dist="38100" dir="2700000" algn="tl">
                <a:srgbClr val="000000">
                  <a:alpha val="43137"/>
                </a:srgbClr>
              </a:outerShdw>
            </a:effectLst>
            <a:latin typeface="Soberana Sans Condensed" panose="02000000000000000000" pitchFamily="50" charset="0"/>
          </a:endParaRPr>
        </a:p>
      </dgm:t>
    </dgm:pt>
    <dgm:pt modelId="{FEB95CF1-C4BC-4BFA-A742-B66C839F31BC}" type="parTrans" cxnId="{CEBB36E0-586F-46AC-8E08-6511AF04D0AD}">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B118F1A3-D5A7-4999-8100-3940BECD935E}" type="sibTrans" cxnId="{CEBB36E0-586F-46AC-8E08-6511AF04D0AD}">
      <dgm:prSet/>
      <dgm:spPr/>
      <dgm:t>
        <a:bodyPr/>
        <a:lstStyle/>
        <a:p>
          <a:endParaRPr lang="es-MX" b="1">
            <a:effectLst>
              <a:outerShdw blurRad="38100" dist="38100" dir="2700000" algn="tl">
                <a:srgbClr val="000000">
                  <a:alpha val="43137"/>
                </a:srgbClr>
              </a:outerShdw>
            </a:effectLst>
            <a:latin typeface="Soberana Sans Condensed" panose="02000000000000000000" pitchFamily="50" charset="0"/>
          </a:endParaRPr>
        </a:p>
      </dgm:t>
    </dgm:pt>
    <dgm:pt modelId="{FBC35B32-CAE1-489F-A076-50E465DA5E96}" type="pres">
      <dgm:prSet presAssocID="{743B8D14-CCCF-4C02-A389-710455FF6152}" presName="Name0" presStyleCnt="0">
        <dgm:presLayoutVars>
          <dgm:chMax/>
          <dgm:chPref/>
          <dgm:dir/>
          <dgm:animLvl val="lvl"/>
        </dgm:presLayoutVars>
      </dgm:prSet>
      <dgm:spPr/>
      <dgm:t>
        <a:bodyPr/>
        <a:lstStyle/>
        <a:p>
          <a:endParaRPr lang="es-MX"/>
        </a:p>
      </dgm:t>
    </dgm:pt>
    <dgm:pt modelId="{C5EAC5A5-5820-45FD-B3B2-7194213C5A71}" type="pres">
      <dgm:prSet presAssocID="{0C6D0CCC-8405-4E34-BC89-38FE3D889491}" presName="composite" presStyleCnt="0"/>
      <dgm:spPr/>
    </dgm:pt>
    <dgm:pt modelId="{DEEFE05D-6802-4AFE-AF28-3BD9DA6EA394}" type="pres">
      <dgm:prSet presAssocID="{0C6D0CCC-8405-4E34-BC89-38FE3D889491}" presName="Parent1" presStyleLbl="node1" presStyleIdx="0" presStyleCnt="6">
        <dgm:presLayoutVars>
          <dgm:chMax val="1"/>
          <dgm:chPref val="1"/>
          <dgm:bulletEnabled val="1"/>
        </dgm:presLayoutVars>
      </dgm:prSet>
      <dgm:spPr/>
      <dgm:t>
        <a:bodyPr/>
        <a:lstStyle/>
        <a:p>
          <a:endParaRPr lang="es-MX"/>
        </a:p>
      </dgm:t>
    </dgm:pt>
    <dgm:pt modelId="{8C6AADE8-4F30-4F59-80CB-C3A0DF6F7711}" type="pres">
      <dgm:prSet presAssocID="{0C6D0CCC-8405-4E34-BC89-38FE3D889491}" presName="Childtext1" presStyleLbl="revTx" presStyleIdx="0" presStyleCnt="3">
        <dgm:presLayoutVars>
          <dgm:chMax val="0"/>
          <dgm:chPref val="0"/>
          <dgm:bulletEnabled val="1"/>
        </dgm:presLayoutVars>
      </dgm:prSet>
      <dgm:spPr/>
      <dgm:t>
        <a:bodyPr/>
        <a:lstStyle/>
        <a:p>
          <a:endParaRPr lang="es-MX"/>
        </a:p>
      </dgm:t>
    </dgm:pt>
    <dgm:pt modelId="{BDFCBA6F-7A77-4E4C-A4BD-5A51FA1D3047}" type="pres">
      <dgm:prSet presAssocID="{0C6D0CCC-8405-4E34-BC89-38FE3D889491}" presName="BalanceSpacing" presStyleCnt="0"/>
      <dgm:spPr/>
    </dgm:pt>
    <dgm:pt modelId="{22DB33FA-E65E-46EC-97A5-390DF180AEF1}" type="pres">
      <dgm:prSet presAssocID="{0C6D0CCC-8405-4E34-BC89-38FE3D889491}" presName="BalanceSpacing1" presStyleCnt="0"/>
      <dgm:spPr/>
    </dgm:pt>
    <dgm:pt modelId="{F51A7AB1-71DD-4A69-BE06-DD36E96C1E8A}" type="pres">
      <dgm:prSet presAssocID="{78E08396-18BC-479D-815F-DE5E5618998C}" presName="Accent1Text" presStyleLbl="node1" presStyleIdx="1" presStyleCnt="6"/>
      <dgm:spPr/>
      <dgm:t>
        <a:bodyPr/>
        <a:lstStyle/>
        <a:p>
          <a:endParaRPr lang="es-MX"/>
        </a:p>
      </dgm:t>
    </dgm:pt>
    <dgm:pt modelId="{4DDFB60E-DC6E-4EB2-83C9-43DE4BA33423}" type="pres">
      <dgm:prSet presAssocID="{78E08396-18BC-479D-815F-DE5E5618998C}" presName="spaceBetweenRectangles" presStyleCnt="0"/>
      <dgm:spPr/>
    </dgm:pt>
    <dgm:pt modelId="{B3AC2289-9A5B-432D-847A-1754A53BCCF0}" type="pres">
      <dgm:prSet presAssocID="{D36E5F38-1FCF-43CE-9521-433CB90808EE}" presName="composite" presStyleCnt="0"/>
      <dgm:spPr/>
    </dgm:pt>
    <dgm:pt modelId="{9E34591D-1D73-4411-9323-9B2FBC9FE596}" type="pres">
      <dgm:prSet presAssocID="{D36E5F38-1FCF-43CE-9521-433CB90808EE}" presName="Parent1" presStyleLbl="node1" presStyleIdx="2" presStyleCnt="6">
        <dgm:presLayoutVars>
          <dgm:chMax val="1"/>
          <dgm:chPref val="1"/>
          <dgm:bulletEnabled val="1"/>
        </dgm:presLayoutVars>
      </dgm:prSet>
      <dgm:spPr/>
      <dgm:t>
        <a:bodyPr/>
        <a:lstStyle/>
        <a:p>
          <a:endParaRPr lang="es-MX"/>
        </a:p>
      </dgm:t>
    </dgm:pt>
    <dgm:pt modelId="{B3117E22-86E5-42F9-9E3F-33C587C2CA86}" type="pres">
      <dgm:prSet presAssocID="{D36E5F38-1FCF-43CE-9521-433CB90808EE}" presName="Childtext1" presStyleLbl="revTx" presStyleIdx="1" presStyleCnt="3">
        <dgm:presLayoutVars>
          <dgm:chMax val="0"/>
          <dgm:chPref val="0"/>
          <dgm:bulletEnabled val="1"/>
        </dgm:presLayoutVars>
      </dgm:prSet>
      <dgm:spPr/>
      <dgm:t>
        <a:bodyPr/>
        <a:lstStyle/>
        <a:p>
          <a:endParaRPr lang="es-MX"/>
        </a:p>
      </dgm:t>
    </dgm:pt>
    <dgm:pt modelId="{29A86848-82DC-4AE7-B41D-106CF1697166}" type="pres">
      <dgm:prSet presAssocID="{D36E5F38-1FCF-43CE-9521-433CB90808EE}" presName="BalanceSpacing" presStyleCnt="0"/>
      <dgm:spPr/>
    </dgm:pt>
    <dgm:pt modelId="{0B3ADD28-21A9-40E5-99E8-2CC45E26EE3D}" type="pres">
      <dgm:prSet presAssocID="{D36E5F38-1FCF-43CE-9521-433CB90808EE}" presName="BalanceSpacing1" presStyleCnt="0"/>
      <dgm:spPr/>
    </dgm:pt>
    <dgm:pt modelId="{F8C89636-C1A5-4A69-9B8C-66A5C846F473}" type="pres">
      <dgm:prSet presAssocID="{0965EF92-5F82-47DA-957F-496CC63ED295}" presName="Accent1Text" presStyleLbl="node1" presStyleIdx="3" presStyleCnt="6"/>
      <dgm:spPr/>
      <dgm:t>
        <a:bodyPr/>
        <a:lstStyle/>
        <a:p>
          <a:endParaRPr lang="es-MX"/>
        </a:p>
      </dgm:t>
    </dgm:pt>
    <dgm:pt modelId="{AFA66387-A267-44A9-93A2-1FAF41911D1C}" type="pres">
      <dgm:prSet presAssocID="{0965EF92-5F82-47DA-957F-496CC63ED295}" presName="spaceBetweenRectangles" presStyleCnt="0"/>
      <dgm:spPr/>
    </dgm:pt>
    <dgm:pt modelId="{C90887C9-451D-46AA-9C23-1BA98774BE35}" type="pres">
      <dgm:prSet presAssocID="{AC6009ED-CC76-4C14-804B-0D1D27A1AF79}" presName="composite" presStyleCnt="0"/>
      <dgm:spPr/>
    </dgm:pt>
    <dgm:pt modelId="{8884E79E-7B86-421C-AEB4-A54B19D274F9}" type="pres">
      <dgm:prSet presAssocID="{AC6009ED-CC76-4C14-804B-0D1D27A1AF79}" presName="Parent1" presStyleLbl="node1" presStyleIdx="4" presStyleCnt="6">
        <dgm:presLayoutVars>
          <dgm:chMax val="1"/>
          <dgm:chPref val="1"/>
          <dgm:bulletEnabled val="1"/>
        </dgm:presLayoutVars>
      </dgm:prSet>
      <dgm:spPr/>
      <dgm:t>
        <a:bodyPr/>
        <a:lstStyle/>
        <a:p>
          <a:endParaRPr lang="es-MX"/>
        </a:p>
      </dgm:t>
    </dgm:pt>
    <dgm:pt modelId="{4213684A-1293-48BE-8A5F-34AFDDDAD698}" type="pres">
      <dgm:prSet presAssocID="{AC6009ED-CC76-4C14-804B-0D1D27A1AF79}" presName="Childtext1" presStyleLbl="revTx" presStyleIdx="2" presStyleCnt="3">
        <dgm:presLayoutVars>
          <dgm:chMax val="0"/>
          <dgm:chPref val="0"/>
          <dgm:bulletEnabled val="1"/>
        </dgm:presLayoutVars>
      </dgm:prSet>
      <dgm:spPr/>
      <dgm:t>
        <a:bodyPr/>
        <a:lstStyle/>
        <a:p>
          <a:endParaRPr lang="es-MX"/>
        </a:p>
      </dgm:t>
    </dgm:pt>
    <dgm:pt modelId="{3C2590F5-04E2-4233-88C4-F4AA48C935B7}" type="pres">
      <dgm:prSet presAssocID="{AC6009ED-CC76-4C14-804B-0D1D27A1AF79}" presName="BalanceSpacing" presStyleCnt="0"/>
      <dgm:spPr/>
    </dgm:pt>
    <dgm:pt modelId="{733C4617-56E7-4167-9046-4F6BF6F0CB94}" type="pres">
      <dgm:prSet presAssocID="{AC6009ED-CC76-4C14-804B-0D1D27A1AF79}" presName="BalanceSpacing1" presStyleCnt="0"/>
      <dgm:spPr/>
    </dgm:pt>
    <dgm:pt modelId="{1D0A042F-2098-484C-B029-442FE1E09469}" type="pres">
      <dgm:prSet presAssocID="{CDEAB619-2E83-4045-BDDA-D4A2D3900BF5}" presName="Accent1Text" presStyleLbl="node1" presStyleIdx="5" presStyleCnt="6"/>
      <dgm:spPr/>
      <dgm:t>
        <a:bodyPr/>
        <a:lstStyle/>
        <a:p>
          <a:endParaRPr lang="es-MX"/>
        </a:p>
      </dgm:t>
    </dgm:pt>
  </dgm:ptLst>
  <dgm:cxnLst>
    <dgm:cxn modelId="{AF0DAABB-E531-4151-9BD1-10D2A81FEE1A}" srcId="{0C6D0CCC-8405-4E34-BC89-38FE3D889491}" destId="{9F8B507A-282E-4088-A753-D7B67B873A5A}" srcOrd="0" destOrd="0" parTransId="{A9F0AED0-54DD-4D12-97FA-8307DC57C2EF}" sibTransId="{51F07F52-F370-470E-BDD0-6B0257E47171}"/>
    <dgm:cxn modelId="{05176922-9301-4B4D-A779-F8970E35D53B}" type="presOf" srcId="{CF32D8A1-0752-4C8B-B9D6-A22612284134}" destId="{B3117E22-86E5-42F9-9E3F-33C587C2CA86}" srcOrd="0" destOrd="0" presId="urn:microsoft.com/office/officeart/2008/layout/AlternatingHexagons"/>
    <dgm:cxn modelId="{49589A1F-81F2-4386-AEB4-33CB033027C3}" type="presOf" srcId="{CDEAB619-2E83-4045-BDDA-D4A2D3900BF5}" destId="{1D0A042F-2098-484C-B029-442FE1E09469}" srcOrd="0" destOrd="0" presId="urn:microsoft.com/office/officeart/2008/layout/AlternatingHexagons"/>
    <dgm:cxn modelId="{97C7213A-F690-41B0-8A0D-B40B55792AE5}" type="presOf" srcId="{743B8D14-CCCF-4C02-A389-710455FF6152}" destId="{FBC35B32-CAE1-489F-A076-50E465DA5E96}" srcOrd="0" destOrd="0" presId="urn:microsoft.com/office/officeart/2008/layout/AlternatingHexagons"/>
    <dgm:cxn modelId="{5EAF7EE4-FFA0-40AD-BFD4-67C858C303B0}" type="presOf" srcId="{0965EF92-5F82-47DA-957F-496CC63ED295}" destId="{F8C89636-C1A5-4A69-9B8C-66A5C846F473}" srcOrd="0" destOrd="0" presId="urn:microsoft.com/office/officeart/2008/layout/AlternatingHexagons"/>
    <dgm:cxn modelId="{1EA84134-3935-47E3-A3F0-A3134713FBB7}" srcId="{743B8D14-CCCF-4C02-A389-710455FF6152}" destId="{AC6009ED-CC76-4C14-804B-0D1D27A1AF79}" srcOrd="2" destOrd="0" parTransId="{C9192651-21D1-467B-A0E1-96572A4A5262}" sibTransId="{CDEAB619-2E83-4045-BDDA-D4A2D3900BF5}"/>
    <dgm:cxn modelId="{ACFBFCC7-D993-4210-B300-75B3807B98A9}" type="presOf" srcId="{AC6009ED-CC76-4C14-804B-0D1D27A1AF79}" destId="{8884E79E-7B86-421C-AEB4-A54B19D274F9}" srcOrd="0" destOrd="0" presId="urn:microsoft.com/office/officeart/2008/layout/AlternatingHexagons"/>
    <dgm:cxn modelId="{6EE51BA1-E070-457D-9CC2-F05C6B2C8BEA}" type="presOf" srcId="{D36E5F38-1FCF-43CE-9521-433CB90808EE}" destId="{9E34591D-1D73-4411-9323-9B2FBC9FE596}" srcOrd="0" destOrd="0" presId="urn:microsoft.com/office/officeart/2008/layout/AlternatingHexagons"/>
    <dgm:cxn modelId="{3B413E34-F98D-4DAE-90A8-5E9684D29844}" type="presOf" srcId="{0C6D0CCC-8405-4E34-BC89-38FE3D889491}" destId="{DEEFE05D-6802-4AFE-AF28-3BD9DA6EA394}" srcOrd="0" destOrd="0" presId="urn:microsoft.com/office/officeart/2008/layout/AlternatingHexagons"/>
    <dgm:cxn modelId="{9B5FBC0E-1297-4FEF-95E5-23035D642393}" srcId="{D36E5F38-1FCF-43CE-9521-433CB90808EE}" destId="{CF32D8A1-0752-4C8B-B9D6-A22612284134}" srcOrd="0" destOrd="0" parTransId="{FE30E09E-F5AB-4B0D-8114-7B2858959CF0}" sibTransId="{C1C21301-DC13-4CBB-B724-8617160F0572}"/>
    <dgm:cxn modelId="{3A2808D9-A942-4293-B5B3-23546979B97E}" srcId="{743B8D14-CCCF-4C02-A389-710455FF6152}" destId="{0C6D0CCC-8405-4E34-BC89-38FE3D889491}" srcOrd="0" destOrd="0" parTransId="{5AB0C3A9-1ED6-46E8-97C5-9653C0EB0F73}" sibTransId="{78E08396-18BC-479D-815F-DE5E5618998C}"/>
    <dgm:cxn modelId="{0167CD4B-EB05-44F6-A3C8-2EA25BEC636A}" type="presOf" srcId="{78E08396-18BC-479D-815F-DE5E5618998C}" destId="{F51A7AB1-71DD-4A69-BE06-DD36E96C1E8A}" srcOrd="0" destOrd="0" presId="urn:microsoft.com/office/officeart/2008/layout/AlternatingHexagons"/>
    <dgm:cxn modelId="{0B671229-D080-4B45-AF3C-68D416D81718}" type="presOf" srcId="{9F8B507A-282E-4088-A753-D7B67B873A5A}" destId="{8C6AADE8-4F30-4F59-80CB-C3A0DF6F7711}" srcOrd="0" destOrd="0" presId="urn:microsoft.com/office/officeart/2008/layout/AlternatingHexagons"/>
    <dgm:cxn modelId="{2F10D5A8-656D-462C-A5CC-29883031585C}" type="presOf" srcId="{6577BE06-2592-4EF5-918E-716751718B42}" destId="{4213684A-1293-48BE-8A5F-34AFDDDAD698}" srcOrd="0" destOrd="0" presId="urn:microsoft.com/office/officeart/2008/layout/AlternatingHexagons"/>
    <dgm:cxn modelId="{B039886D-192D-42E8-9509-C7AA986ED8DF}" srcId="{743B8D14-CCCF-4C02-A389-710455FF6152}" destId="{D36E5F38-1FCF-43CE-9521-433CB90808EE}" srcOrd="1" destOrd="0" parTransId="{C02C84AB-C136-4C13-AB8A-03CF77C3593B}" sibTransId="{0965EF92-5F82-47DA-957F-496CC63ED295}"/>
    <dgm:cxn modelId="{CEBB36E0-586F-46AC-8E08-6511AF04D0AD}" srcId="{AC6009ED-CC76-4C14-804B-0D1D27A1AF79}" destId="{6577BE06-2592-4EF5-918E-716751718B42}" srcOrd="0" destOrd="0" parTransId="{FEB95CF1-C4BC-4BFA-A742-B66C839F31BC}" sibTransId="{B118F1A3-D5A7-4999-8100-3940BECD935E}"/>
    <dgm:cxn modelId="{2F6A7CA5-15E9-45F2-8705-5F3DF18E7F8B}" type="presParOf" srcId="{FBC35B32-CAE1-489F-A076-50E465DA5E96}" destId="{C5EAC5A5-5820-45FD-B3B2-7194213C5A71}" srcOrd="0" destOrd="0" presId="urn:microsoft.com/office/officeart/2008/layout/AlternatingHexagons"/>
    <dgm:cxn modelId="{17B3AC77-3842-4A05-A6F6-37404D680FC0}" type="presParOf" srcId="{C5EAC5A5-5820-45FD-B3B2-7194213C5A71}" destId="{DEEFE05D-6802-4AFE-AF28-3BD9DA6EA394}" srcOrd="0" destOrd="0" presId="urn:microsoft.com/office/officeart/2008/layout/AlternatingHexagons"/>
    <dgm:cxn modelId="{1F3DD098-D6B5-46A5-B5CE-A573DFF9F104}" type="presParOf" srcId="{C5EAC5A5-5820-45FD-B3B2-7194213C5A71}" destId="{8C6AADE8-4F30-4F59-80CB-C3A0DF6F7711}" srcOrd="1" destOrd="0" presId="urn:microsoft.com/office/officeart/2008/layout/AlternatingHexagons"/>
    <dgm:cxn modelId="{C2AA7AC6-A057-4704-AE10-CDCADC5C68AD}" type="presParOf" srcId="{C5EAC5A5-5820-45FD-B3B2-7194213C5A71}" destId="{BDFCBA6F-7A77-4E4C-A4BD-5A51FA1D3047}" srcOrd="2" destOrd="0" presId="urn:microsoft.com/office/officeart/2008/layout/AlternatingHexagons"/>
    <dgm:cxn modelId="{7BA8BD13-CFED-4E0D-9AE2-29523DEEB57F}" type="presParOf" srcId="{C5EAC5A5-5820-45FD-B3B2-7194213C5A71}" destId="{22DB33FA-E65E-46EC-97A5-390DF180AEF1}" srcOrd="3" destOrd="0" presId="urn:microsoft.com/office/officeart/2008/layout/AlternatingHexagons"/>
    <dgm:cxn modelId="{F72A1432-BB2E-45D0-A5A1-CAC1DA1A4A9C}" type="presParOf" srcId="{C5EAC5A5-5820-45FD-B3B2-7194213C5A71}" destId="{F51A7AB1-71DD-4A69-BE06-DD36E96C1E8A}" srcOrd="4" destOrd="0" presId="urn:microsoft.com/office/officeart/2008/layout/AlternatingHexagons"/>
    <dgm:cxn modelId="{0B163239-16E3-4A49-958C-0E6A20D413DB}" type="presParOf" srcId="{FBC35B32-CAE1-489F-A076-50E465DA5E96}" destId="{4DDFB60E-DC6E-4EB2-83C9-43DE4BA33423}" srcOrd="1" destOrd="0" presId="urn:microsoft.com/office/officeart/2008/layout/AlternatingHexagons"/>
    <dgm:cxn modelId="{7E3E3E9E-5746-4410-88F5-ACB8334E7EE2}" type="presParOf" srcId="{FBC35B32-CAE1-489F-A076-50E465DA5E96}" destId="{B3AC2289-9A5B-432D-847A-1754A53BCCF0}" srcOrd="2" destOrd="0" presId="urn:microsoft.com/office/officeart/2008/layout/AlternatingHexagons"/>
    <dgm:cxn modelId="{D8D46AC0-316B-439F-BDE2-34CE1F3C8417}" type="presParOf" srcId="{B3AC2289-9A5B-432D-847A-1754A53BCCF0}" destId="{9E34591D-1D73-4411-9323-9B2FBC9FE596}" srcOrd="0" destOrd="0" presId="urn:microsoft.com/office/officeart/2008/layout/AlternatingHexagons"/>
    <dgm:cxn modelId="{E17F6044-6BBD-44CD-92A2-F47B1EC18251}" type="presParOf" srcId="{B3AC2289-9A5B-432D-847A-1754A53BCCF0}" destId="{B3117E22-86E5-42F9-9E3F-33C587C2CA86}" srcOrd="1" destOrd="0" presId="urn:microsoft.com/office/officeart/2008/layout/AlternatingHexagons"/>
    <dgm:cxn modelId="{C454D6E6-70FB-4405-9B19-25FA560DDEA7}" type="presParOf" srcId="{B3AC2289-9A5B-432D-847A-1754A53BCCF0}" destId="{29A86848-82DC-4AE7-B41D-106CF1697166}" srcOrd="2" destOrd="0" presId="urn:microsoft.com/office/officeart/2008/layout/AlternatingHexagons"/>
    <dgm:cxn modelId="{3BC5A96A-5D0B-4605-BB29-BA0F559EB129}" type="presParOf" srcId="{B3AC2289-9A5B-432D-847A-1754A53BCCF0}" destId="{0B3ADD28-21A9-40E5-99E8-2CC45E26EE3D}" srcOrd="3" destOrd="0" presId="urn:microsoft.com/office/officeart/2008/layout/AlternatingHexagons"/>
    <dgm:cxn modelId="{587DB2A1-4773-48EA-8B28-94A996F3AADB}" type="presParOf" srcId="{B3AC2289-9A5B-432D-847A-1754A53BCCF0}" destId="{F8C89636-C1A5-4A69-9B8C-66A5C846F473}" srcOrd="4" destOrd="0" presId="urn:microsoft.com/office/officeart/2008/layout/AlternatingHexagons"/>
    <dgm:cxn modelId="{8CD502A6-1152-47A7-A55A-6D96C30E5DA2}" type="presParOf" srcId="{FBC35B32-CAE1-489F-A076-50E465DA5E96}" destId="{AFA66387-A267-44A9-93A2-1FAF41911D1C}" srcOrd="3" destOrd="0" presId="urn:microsoft.com/office/officeart/2008/layout/AlternatingHexagons"/>
    <dgm:cxn modelId="{1852BE12-B234-46A9-A56C-6DEB810F18FE}" type="presParOf" srcId="{FBC35B32-CAE1-489F-A076-50E465DA5E96}" destId="{C90887C9-451D-46AA-9C23-1BA98774BE35}" srcOrd="4" destOrd="0" presId="urn:microsoft.com/office/officeart/2008/layout/AlternatingHexagons"/>
    <dgm:cxn modelId="{FD886B53-19D7-422A-B440-0796863D4740}" type="presParOf" srcId="{C90887C9-451D-46AA-9C23-1BA98774BE35}" destId="{8884E79E-7B86-421C-AEB4-A54B19D274F9}" srcOrd="0" destOrd="0" presId="urn:microsoft.com/office/officeart/2008/layout/AlternatingHexagons"/>
    <dgm:cxn modelId="{4C54B5BB-F5EB-4549-8CF9-59890788D302}" type="presParOf" srcId="{C90887C9-451D-46AA-9C23-1BA98774BE35}" destId="{4213684A-1293-48BE-8A5F-34AFDDDAD698}" srcOrd="1" destOrd="0" presId="urn:microsoft.com/office/officeart/2008/layout/AlternatingHexagons"/>
    <dgm:cxn modelId="{48D84F91-5806-426F-AAE9-BD5056A5EAA3}" type="presParOf" srcId="{C90887C9-451D-46AA-9C23-1BA98774BE35}" destId="{3C2590F5-04E2-4233-88C4-F4AA48C935B7}" srcOrd="2" destOrd="0" presId="urn:microsoft.com/office/officeart/2008/layout/AlternatingHexagons"/>
    <dgm:cxn modelId="{89778D45-AB1E-45F4-B650-D870A323FBF5}" type="presParOf" srcId="{C90887C9-451D-46AA-9C23-1BA98774BE35}" destId="{733C4617-56E7-4167-9046-4F6BF6F0CB94}" srcOrd="3" destOrd="0" presId="urn:microsoft.com/office/officeart/2008/layout/AlternatingHexagons"/>
    <dgm:cxn modelId="{1F7C4857-EE44-488C-80E6-083905D8B0EA}" type="presParOf" srcId="{C90887C9-451D-46AA-9C23-1BA98774BE35}" destId="{1D0A042F-2098-484C-B029-442FE1E09469}"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EFE05D-6802-4AFE-AF28-3BD9DA6EA394}">
      <dsp:nvSpPr>
        <dsp:cNvPr id="0" name=""/>
        <dsp:cNvSpPr/>
      </dsp:nvSpPr>
      <dsp:spPr>
        <a:xfrm rot="5400000">
          <a:off x="3685101" y="349242"/>
          <a:ext cx="2420268" cy="2105633"/>
        </a:xfrm>
        <a:prstGeom prst="hexagon">
          <a:avLst>
            <a:gd name="adj" fmla="val 25000"/>
            <a:gd name="vf" fmla="val 115470"/>
          </a:avLst>
        </a:prstGeom>
        <a:solidFill>
          <a:schemeClr val="bg2"/>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1000 Jóvenes en la Ciencia</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4170546" y="569083"/>
        <a:ext cx="1449377" cy="1665952"/>
      </dsp:txXfrm>
    </dsp:sp>
    <dsp:sp modelId="{8C6AADE8-4F30-4F59-80CB-C3A0DF6F7711}">
      <dsp:nvSpPr>
        <dsp:cNvPr id="0" name=""/>
        <dsp:cNvSpPr/>
      </dsp:nvSpPr>
      <dsp:spPr>
        <a:xfrm>
          <a:off x="6011947" y="675979"/>
          <a:ext cx="2701020" cy="1452161"/>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Modelo de Impulso al Posgrado</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6011947" y="675979"/>
        <a:ext cx="2701020" cy="1452161"/>
      </dsp:txXfrm>
    </dsp:sp>
    <dsp:sp modelId="{F51A7AB1-71DD-4A69-BE06-DD36E96C1E8A}">
      <dsp:nvSpPr>
        <dsp:cNvPr id="0" name=""/>
        <dsp:cNvSpPr/>
      </dsp:nvSpPr>
      <dsp:spPr>
        <a:xfrm rot="5400000">
          <a:off x="1411016" y="349242"/>
          <a:ext cx="2420268" cy="2105633"/>
        </a:xfrm>
        <a:prstGeom prst="hexagon">
          <a:avLst>
            <a:gd name="adj" fmla="val 25000"/>
            <a:gd name="vf" fmla="val 115470"/>
          </a:avLst>
        </a:prstGeom>
        <a:solidFill>
          <a:schemeClr val="bg2"/>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Eventos Académicos y Difusión</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1896461" y="569083"/>
        <a:ext cx="1449377" cy="1665952"/>
      </dsp:txXfrm>
    </dsp:sp>
    <dsp:sp modelId="{9E34591D-1D73-4411-9323-9B2FBC9FE596}">
      <dsp:nvSpPr>
        <dsp:cNvPr id="0" name=""/>
        <dsp:cNvSpPr/>
      </dsp:nvSpPr>
      <dsp:spPr>
        <a:xfrm rot="5400000">
          <a:off x="2543702" y="2403567"/>
          <a:ext cx="2420268" cy="2105633"/>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Normatividad y Gestión </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3029147" y="2623408"/>
        <a:ext cx="1449377" cy="1665952"/>
      </dsp:txXfrm>
    </dsp:sp>
    <dsp:sp modelId="{B3117E22-86E5-42F9-9E3F-33C587C2CA86}">
      <dsp:nvSpPr>
        <dsp:cNvPr id="0" name=""/>
        <dsp:cNvSpPr/>
      </dsp:nvSpPr>
      <dsp:spPr>
        <a:xfrm>
          <a:off x="0" y="2730303"/>
          <a:ext cx="2613890" cy="1452161"/>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Modelo de Impulso a la Investigación</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0" y="2730303"/>
        <a:ext cx="2613890" cy="1452161"/>
      </dsp:txXfrm>
    </dsp:sp>
    <dsp:sp modelId="{F8C89636-C1A5-4A69-9B8C-66A5C846F473}">
      <dsp:nvSpPr>
        <dsp:cNvPr id="0" name=""/>
        <dsp:cNvSpPr/>
      </dsp:nvSpPr>
      <dsp:spPr>
        <a:xfrm rot="5400000">
          <a:off x="4817787" y="2403567"/>
          <a:ext cx="2420268" cy="2105633"/>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Sistema Nacional de Investigadores</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5303232" y="2623408"/>
        <a:ext cx="1449377" cy="1665952"/>
      </dsp:txXfrm>
    </dsp:sp>
    <dsp:sp modelId="{8884E79E-7B86-421C-AEB4-A54B19D274F9}">
      <dsp:nvSpPr>
        <dsp:cNvPr id="0" name=""/>
        <dsp:cNvSpPr/>
      </dsp:nvSpPr>
      <dsp:spPr>
        <a:xfrm rot="5400000">
          <a:off x="3685101" y="4457891"/>
          <a:ext cx="2420268" cy="2105633"/>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Calidad de Posgrados</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4170546" y="4677732"/>
        <a:ext cx="1449377" cy="1665952"/>
      </dsp:txXfrm>
    </dsp:sp>
    <dsp:sp modelId="{4213684A-1293-48BE-8A5F-34AFDDDAD698}">
      <dsp:nvSpPr>
        <dsp:cNvPr id="0" name=""/>
        <dsp:cNvSpPr/>
      </dsp:nvSpPr>
      <dsp:spPr>
        <a:xfrm>
          <a:off x="6011947" y="4784627"/>
          <a:ext cx="2701020" cy="1452161"/>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Innovación y Desarrollo Tecnológico</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6011947" y="4784627"/>
        <a:ext cx="2701020" cy="1452161"/>
      </dsp:txXfrm>
    </dsp:sp>
    <dsp:sp modelId="{1D0A042F-2098-484C-B029-442FE1E09469}">
      <dsp:nvSpPr>
        <dsp:cNvPr id="0" name=""/>
        <dsp:cNvSpPr/>
      </dsp:nvSpPr>
      <dsp:spPr>
        <a:xfrm rot="5400000">
          <a:off x="1411016" y="4457891"/>
          <a:ext cx="2420268" cy="2105633"/>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s-MX" sz="2000" b="1" kern="1200" dirty="0" smtClean="0">
              <a:effectLst>
                <a:outerShdw blurRad="38100" dist="38100" dir="2700000" algn="tl">
                  <a:srgbClr val="000000">
                    <a:alpha val="43137"/>
                  </a:srgbClr>
                </a:outerShdw>
              </a:effectLst>
              <a:latin typeface="Soberana Sans Condensed" panose="02000000000000000000" pitchFamily="50" charset="0"/>
            </a:rPr>
            <a:t>Posgrados en Línea</a:t>
          </a:r>
          <a:endParaRPr lang="es-MX" sz="20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1896461" y="4677732"/>
        <a:ext cx="1449377" cy="16659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EFE05D-6802-4AFE-AF28-3BD9DA6EA394}">
      <dsp:nvSpPr>
        <dsp:cNvPr id="0" name=""/>
        <dsp:cNvSpPr/>
      </dsp:nvSpPr>
      <dsp:spPr>
        <a:xfrm rot="5400000">
          <a:off x="3563279" y="159982"/>
          <a:ext cx="2340260" cy="2036026"/>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Formación de Jóvenes Investigadores</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4032677" y="372557"/>
        <a:ext cx="1401464" cy="1610879"/>
      </dsp:txXfrm>
    </dsp:sp>
    <dsp:sp modelId="{8C6AADE8-4F30-4F59-80CB-C3A0DF6F7711}">
      <dsp:nvSpPr>
        <dsp:cNvPr id="0" name=""/>
        <dsp:cNvSpPr/>
      </dsp:nvSpPr>
      <dsp:spPr>
        <a:xfrm>
          <a:off x="5813205" y="475917"/>
          <a:ext cx="2611730" cy="1404156"/>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Modelo de Impulso al Posgrado</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5813205" y="475917"/>
        <a:ext cx="2611730" cy="1404156"/>
      </dsp:txXfrm>
    </dsp:sp>
    <dsp:sp modelId="{F51A7AB1-71DD-4A69-BE06-DD36E96C1E8A}">
      <dsp:nvSpPr>
        <dsp:cNvPr id="0" name=""/>
        <dsp:cNvSpPr/>
      </dsp:nvSpPr>
      <dsp:spPr>
        <a:xfrm rot="5400000">
          <a:off x="1364371" y="159982"/>
          <a:ext cx="2340260" cy="2036026"/>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s-MX" sz="2100" b="1" kern="1200" dirty="0" smtClean="0">
              <a:effectLst>
                <a:outerShdw blurRad="38100" dist="38100" dir="2700000" algn="tl">
                  <a:srgbClr val="000000">
                    <a:alpha val="43137"/>
                  </a:srgbClr>
                </a:outerShdw>
              </a:effectLst>
              <a:latin typeface="Soberana Sans Condensed" panose="02000000000000000000" pitchFamily="50" charset="0"/>
            </a:rPr>
            <a:t>Impulso a las Vocaciones Productivas de las Regiones</a:t>
          </a:r>
          <a:endParaRPr lang="es-MX" sz="21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1833769" y="372557"/>
        <a:ext cx="1401464" cy="1610879"/>
      </dsp:txXfrm>
    </dsp:sp>
    <dsp:sp modelId="{9E34591D-1D73-4411-9323-9B2FBC9FE596}">
      <dsp:nvSpPr>
        <dsp:cNvPr id="0" name=""/>
        <dsp:cNvSpPr/>
      </dsp:nvSpPr>
      <dsp:spPr>
        <a:xfrm rot="5400000">
          <a:off x="2459613" y="2146394"/>
          <a:ext cx="2340260" cy="2036026"/>
        </a:xfrm>
        <a:prstGeom prst="hexagon">
          <a:avLst>
            <a:gd name="adj" fmla="val 25000"/>
            <a:gd name="vf" fmla="val 115470"/>
          </a:avLst>
        </a:prstGeom>
        <a:solidFill>
          <a:schemeClr val="bg2"/>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Fomento a la producción científica, tecnológica e innovación</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2929011" y="2358969"/>
        <a:ext cx="1401464" cy="1610879"/>
      </dsp:txXfrm>
    </dsp:sp>
    <dsp:sp modelId="{B3117E22-86E5-42F9-9E3F-33C587C2CA86}">
      <dsp:nvSpPr>
        <dsp:cNvPr id="0" name=""/>
        <dsp:cNvSpPr/>
      </dsp:nvSpPr>
      <dsp:spPr>
        <a:xfrm>
          <a:off x="0" y="2462330"/>
          <a:ext cx="2527480" cy="1404156"/>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r"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Modelo de Impulso a la Investigación</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0" y="2462330"/>
        <a:ext cx="2527480" cy="1404156"/>
      </dsp:txXfrm>
    </dsp:sp>
    <dsp:sp modelId="{F8C89636-C1A5-4A69-9B8C-66A5C846F473}">
      <dsp:nvSpPr>
        <dsp:cNvPr id="0" name=""/>
        <dsp:cNvSpPr/>
      </dsp:nvSpPr>
      <dsp:spPr>
        <a:xfrm rot="5400000">
          <a:off x="4658521" y="2146394"/>
          <a:ext cx="2340260" cy="2036026"/>
        </a:xfrm>
        <a:prstGeom prst="hexagon">
          <a:avLst>
            <a:gd name="adj" fmla="val 25000"/>
            <a:gd name="vf" fmla="val 11547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r>
            <a:rPr lang="es-MX" sz="1900" b="1" kern="1200" dirty="0" smtClean="0">
              <a:effectLst>
                <a:outerShdw blurRad="38100" dist="38100" dir="2700000" algn="tl">
                  <a:srgbClr val="000000">
                    <a:alpha val="43137"/>
                  </a:srgbClr>
                </a:outerShdw>
              </a:effectLst>
              <a:latin typeface="Soberana Sans Condensed" panose="02000000000000000000" pitchFamily="50" charset="0"/>
            </a:rPr>
            <a:t>Fortalecimiento a la Infraestructura Científica y Tecnológica</a:t>
          </a:r>
          <a:endParaRPr lang="es-MX" sz="19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5127919" y="2358969"/>
        <a:ext cx="1401464" cy="1610879"/>
      </dsp:txXfrm>
    </dsp:sp>
    <dsp:sp modelId="{8884E79E-7B86-421C-AEB4-A54B19D274F9}">
      <dsp:nvSpPr>
        <dsp:cNvPr id="0" name=""/>
        <dsp:cNvSpPr/>
      </dsp:nvSpPr>
      <dsp:spPr>
        <a:xfrm rot="5400000">
          <a:off x="3563279" y="4132807"/>
          <a:ext cx="2340260" cy="2036026"/>
        </a:xfrm>
        <a:prstGeom prst="hexagon">
          <a:avLst>
            <a:gd name="adj" fmla="val 25000"/>
            <a:gd name="vf" fmla="val 115470"/>
          </a:avLst>
        </a:prstGeom>
        <a:solidFill>
          <a:schemeClr val="bg2"/>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Impulso al Desarrollo del </a:t>
          </a: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Profesorado</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4032677" y="4345382"/>
        <a:ext cx="1401464" cy="1610879"/>
      </dsp:txXfrm>
    </dsp:sp>
    <dsp:sp modelId="{4213684A-1293-48BE-8A5F-34AFDDDAD698}">
      <dsp:nvSpPr>
        <dsp:cNvPr id="0" name=""/>
        <dsp:cNvSpPr/>
      </dsp:nvSpPr>
      <dsp:spPr>
        <a:xfrm>
          <a:off x="5813205" y="4448742"/>
          <a:ext cx="2611730" cy="1404156"/>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effectLst>
                <a:outerShdw blurRad="38100" dist="38100" dir="2700000" algn="tl">
                  <a:srgbClr val="000000">
                    <a:alpha val="43137"/>
                  </a:srgbClr>
                </a:outerShdw>
              </a:effectLst>
              <a:latin typeface="Soberana Sans Condensed" panose="02000000000000000000" pitchFamily="50" charset="0"/>
            </a:rPr>
            <a:t>Innovación y Desarrollo Tecnológico</a:t>
          </a:r>
          <a:endParaRPr lang="es-MX" sz="1800" b="1" kern="1200" dirty="0">
            <a:effectLst>
              <a:outerShdw blurRad="38100" dist="38100" dir="2700000" algn="tl">
                <a:srgbClr val="000000">
                  <a:alpha val="43137"/>
                </a:srgbClr>
              </a:outerShdw>
            </a:effectLst>
            <a:latin typeface="Soberana Sans Condensed" panose="02000000000000000000" pitchFamily="50" charset="0"/>
          </a:endParaRPr>
        </a:p>
      </dsp:txBody>
      <dsp:txXfrm>
        <a:off x="5813205" y="4448742"/>
        <a:ext cx="2611730" cy="1404156"/>
      </dsp:txXfrm>
    </dsp:sp>
    <dsp:sp modelId="{1D0A042F-2098-484C-B029-442FE1E09469}">
      <dsp:nvSpPr>
        <dsp:cNvPr id="0" name=""/>
        <dsp:cNvSpPr/>
      </dsp:nvSpPr>
      <dsp:spPr>
        <a:xfrm rot="5400000">
          <a:off x="1364371" y="4132807"/>
          <a:ext cx="2340260" cy="2036026"/>
        </a:xfrm>
        <a:prstGeom prst="hexagon">
          <a:avLst>
            <a:gd name="adj" fmla="val 25000"/>
            <a:gd name="vf" fmla="val 115470"/>
          </a:avLst>
        </a:prstGeom>
        <a:solidFill>
          <a:schemeClr val="bg2"/>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MX" sz="1700" b="1" kern="1200" dirty="0" smtClean="0">
              <a:effectLst>
                <a:outerShdw blurRad="38100" dist="38100" dir="2700000" algn="tl">
                  <a:srgbClr val="000000">
                    <a:alpha val="43137"/>
                  </a:srgbClr>
                </a:outerShdw>
              </a:effectLst>
              <a:latin typeface="Soberana Sans Condensed" panose="02000000000000000000" pitchFamily="50" charset="0"/>
            </a:rPr>
            <a:t>Colaboración Interinstitucional</a:t>
          </a:r>
          <a:endParaRPr lang="es-MX" sz="1700" b="1" kern="1200" dirty="0">
            <a:effectLst>
              <a:outerShdw blurRad="38100" dist="38100" dir="2700000" algn="tl">
                <a:srgbClr val="000000">
                  <a:alpha val="43137"/>
                </a:srgbClr>
              </a:outerShdw>
            </a:effectLst>
            <a:latin typeface="Soberana Sans Condensed" panose="02000000000000000000" pitchFamily="50" charset="0"/>
          </a:endParaRPr>
        </a:p>
      </dsp:txBody>
      <dsp:txXfrm rot="-5400000">
        <a:off x="1833769" y="4345382"/>
        <a:ext cx="1401464" cy="1610879"/>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4449279-56F9-4883-8A49-A96BCB425319}" type="datetimeFigureOut">
              <a:rPr lang="es-MX" smtClean="0"/>
              <a:pPr/>
              <a:t>08/10/2015</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3E6A88F4-17F3-48C2-B117-8DFC82F8B473}"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449279-56F9-4883-8A49-A96BCB425319}" type="datetimeFigureOut">
              <a:rPr lang="es-MX" smtClean="0"/>
              <a:pPr/>
              <a:t>08/10/2015</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A88F4-17F3-48C2-B117-8DFC82F8B473}"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mailto:d_posgrado01@tecnm.mx" TargetMode="External"/><Relationship Id="rId2" Type="http://schemas.openxmlformats.org/officeDocument/2006/relationships/hyperlink" Target="mailto:d_posgrado@tecnm.m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509057" y="2718483"/>
            <a:ext cx="8062664" cy="1470025"/>
          </a:xfrm>
        </p:spPr>
        <p:txBody>
          <a:bodyPr>
            <a:noAutofit/>
          </a:bodyPr>
          <a:lstStyle/>
          <a:p>
            <a:r>
              <a:rPr lang="es-MX" sz="3600" dirty="0" smtClean="0">
                <a:solidFill>
                  <a:schemeClr val="tx1">
                    <a:lumMod val="65000"/>
                    <a:lumOff val="35000"/>
                  </a:schemeClr>
                </a:solidFill>
                <a:latin typeface="Soberana Titular" panose="02000000000000000000" pitchFamily="50" charset="0"/>
                <a:ea typeface="Adobe Fan Heiti Std B" panose="020B0700000000000000" pitchFamily="34" charset="-128"/>
              </a:rPr>
              <a:t>Reunión Nacional</a:t>
            </a:r>
            <a:br>
              <a:rPr lang="es-MX" sz="3600" dirty="0" smtClean="0">
                <a:solidFill>
                  <a:schemeClr val="tx1">
                    <a:lumMod val="65000"/>
                    <a:lumOff val="35000"/>
                  </a:schemeClr>
                </a:solidFill>
                <a:latin typeface="Soberana Titular" panose="02000000000000000000" pitchFamily="50" charset="0"/>
                <a:ea typeface="Adobe Fan Heiti Std B" panose="020B0700000000000000" pitchFamily="34" charset="-128"/>
              </a:rPr>
            </a:br>
            <a:r>
              <a:rPr lang="es-MX" sz="3600" dirty="0" smtClean="0">
                <a:solidFill>
                  <a:schemeClr val="tx1">
                    <a:lumMod val="65000"/>
                    <a:lumOff val="35000"/>
                  </a:schemeClr>
                </a:solidFill>
                <a:latin typeface="Soberana Titular" panose="02000000000000000000" pitchFamily="50" charset="0"/>
                <a:ea typeface="Adobe Fan Heiti Std B" panose="020B0700000000000000" pitchFamily="34" charset="-128"/>
              </a:rPr>
              <a:t>de Subdirectores Académicos</a:t>
            </a:r>
            <a:endParaRPr lang="es-MX" sz="3600" dirty="0">
              <a:solidFill>
                <a:schemeClr val="tx1">
                  <a:lumMod val="65000"/>
                  <a:lumOff val="35000"/>
                </a:schemeClr>
              </a:solidFill>
              <a:latin typeface="Soberana Titular" panose="02000000000000000000" pitchFamily="50" charset="0"/>
              <a:ea typeface="Adobe Fan Heiti Std B" panose="020B0700000000000000" pitchFamily="34" charset="-128"/>
            </a:endParaRPr>
          </a:p>
        </p:txBody>
      </p:sp>
      <p:sp>
        <p:nvSpPr>
          <p:cNvPr id="7" name="2 Subtítulo"/>
          <p:cNvSpPr txBox="1">
            <a:spLocks/>
          </p:cNvSpPr>
          <p:nvPr/>
        </p:nvSpPr>
        <p:spPr>
          <a:xfrm>
            <a:off x="1606063" y="4323067"/>
            <a:ext cx="5868652" cy="546199"/>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spcBef>
                <a:spcPct val="0"/>
              </a:spcBef>
            </a:pPr>
            <a:r>
              <a:rPr lang="es-MX" sz="1600" dirty="0" smtClean="0">
                <a:solidFill>
                  <a:schemeClr val="tx1">
                    <a:lumMod val="65000"/>
                    <a:lumOff val="35000"/>
                  </a:schemeClr>
                </a:solidFill>
                <a:latin typeface="Soberana Sans" panose="02000000000000000000" pitchFamily="50" charset="0"/>
                <a:ea typeface="Adobe Fan Heiti Std B" panose="020B0700000000000000" pitchFamily="34" charset="-128"/>
                <a:cs typeface="+mj-cs"/>
              </a:rPr>
              <a:t>Toluca, Edo. De México, 7, 8 y 9 de octubre de 2015.</a:t>
            </a:r>
            <a:endParaRPr lang="es-MX" sz="1600" dirty="0">
              <a:solidFill>
                <a:schemeClr val="tx1">
                  <a:lumMod val="65000"/>
                  <a:lumOff val="35000"/>
                </a:schemeClr>
              </a:solidFill>
              <a:latin typeface="Soberana Sans" panose="02000000000000000000" pitchFamily="50" charset="0"/>
              <a:ea typeface="Adobe Fan Heiti Std B" panose="020B0700000000000000" pitchFamily="34" charset="-128"/>
              <a:cs typeface="+mj-cs"/>
            </a:endParaRPr>
          </a:p>
        </p:txBody>
      </p:sp>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5661248"/>
            <a:ext cx="576064" cy="623566"/>
          </a:xfrm>
          <a:prstGeom prst="rect">
            <a:avLst/>
          </a:prstGeom>
        </p:spPr>
      </p:pic>
      <p:sp>
        <p:nvSpPr>
          <p:cNvPr id="9" name="2 Subtítulo"/>
          <p:cNvSpPr txBox="1">
            <a:spLocks/>
          </p:cNvSpPr>
          <p:nvPr/>
        </p:nvSpPr>
        <p:spPr>
          <a:xfrm>
            <a:off x="6443236" y="5738615"/>
            <a:ext cx="1279258" cy="546199"/>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spcBef>
                <a:spcPct val="0"/>
              </a:spcBef>
            </a:pPr>
            <a:r>
              <a:rPr lang="es-MX" sz="1600" dirty="0" smtClean="0">
                <a:solidFill>
                  <a:schemeClr val="tx1">
                    <a:lumMod val="65000"/>
                    <a:lumOff val="35000"/>
                  </a:schemeClr>
                </a:solidFill>
                <a:latin typeface="Soberana Sans" panose="02000000000000000000" pitchFamily="50" charset="0"/>
                <a:ea typeface="Adobe Fan Heiti Std B" panose="020B0700000000000000" pitchFamily="34" charset="-128"/>
                <a:cs typeface="+mj-cs"/>
              </a:rPr>
              <a:t>Anfitrión:</a:t>
            </a:r>
            <a:endParaRPr lang="es-MX" sz="1600" dirty="0">
              <a:solidFill>
                <a:schemeClr val="tx1">
                  <a:lumMod val="65000"/>
                  <a:lumOff val="35000"/>
                </a:schemeClr>
              </a:solidFill>
              <a:latin typeface="Soberana Sans" panose="02000000000000000000" pitchFamily="50" charset="0"/>
              <a:ea typeface="Adobe Fan Heiti Std B" panose="020B0700000000000000" pitchFamily="34" charset="-128"/>
              <a:cs typeface="+mj-cs"/>
            </a:endParaRPr>
          </a:p>
        </p:txBody>
      </p:sp>
      <p:sp>
        <p:nvSpPr>
          <p:cNvPr id="10" name="1 Título"/>
          <p:cNvSpPr txBox="1">
            <a:spLocks/>
          </p:cNvSpPr>
          <p:nvPr/>
        </p:nvSpPr>
        <p:spPr>
          <a:xfrm>
            <a:off x="179512" y="1268760"/>
            <a:ext cx="8721753" cy="7351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3200" b="1" dirty="0" smtClean="0">
                <a:solidFill>
                  <a:schemeClr val="tx1">
                    <a:lumMod val="65000"/>
                    <a:lumOff val="35000"/>
                  </a:schemeClr>
                </a:solidFill>
                <a:latin typeface="Soberana Titular" panose="02000000000000000000" pitchFamily="50" charset="0"/>
                <a:ea typeface="Adobe Fan Heiti Std B" panose="020B0700000000000000" pitchFamily="34" charset="-128"/>
              </a:rPr>
              <a:t>Dirección de Posgrado, Investigación e Innovación (</a:t>
            </a:r>
            <a:r>
              <a:rPr lang="es-MX" sz="3200" b="1" dirty="0" err="1" smtClean="0">
                <a:solidFill>
                  <a:schemeClr val="tx1">
                    <a:lumMod val="65000"/>
                    <a:lumOff val="35000"/>
                  </a:schemeClr>
                </a:solidFill>
                <a:latin typeface="Soberana Titular" panose="02000000000000000000" pitchFamily="50" charset="0"/>
                <a:ea typeface="Adobe Fan Heiti Std B" panose="020B0700000000000000" pitchFamily="34" charset="-128"/>
              </a:rPr>
              <a:t>DPII</a:t>
            </a:r>
            <a:r>
              <a:rPr lang="es-MX" sz="3200" b="1" dirty="0" smtClean="0">
                <a:solidFill>
                  <a:schemeClr val="tx1">
                    <a:lumMod val="65000"/>
                    <a:lumOff val="35000"/>
                  </a:schemeClr>
                </a:solidFill>
                <a:latin typeface="Soberana Titular" panose="02000000000000000000" pitchFamily="50" charset="0"/>
                <a:ea typeface="Adobe Fan Heiti Std B" panose="020B0700000000000000" pitchFamily="34" charset="-128"/>
              </a:rPr>
              <a:t>)</a:t>
            </a:r>
            <a:endParaRPr lang="es-MX" sz="3200" b="1" dirty="0">
              <a:solidFill>
                <a:schemeClr val="tx1">
                  <a:lumMod val="65000"/>
                  <a:lumOff val="35000"/>
                </a:schemeClr>
              </a:solidFill>
              <a:latin typeface="Soberana Titular" panose="02000000000000000000" pitchFamily="50" charset="0"/>
              <a:ea typeface="Adobe Fan Heiti Std B" panose="020B0700000000000000"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56792"/>
            <a:ext cx="9144000" cy="5171263"/>
          </a:xfrm>
          <a:prstGeom prst="rect">
            <a:avLst/>
          </a:prstGeom>
        </p:spPr>
      </p:pic>
    </p:spTree>
    <p:extLst>
      <p:ext uri="{BB962C8B-B14F-4D97-AF65-F5344CB8AC3E}">
        <p14:creationId xmlns:p14="http://schemas.microsoft.com/office/powerpoint/2010/main" val="3241910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4784"/>
            <a:ext cx="9144000" cy="5193927"/>
          </a:xfrm>
          <a:prstGeom prst="rect">
            <a:avLst/>
          </a:prstGeom>
        </p:spPr>
      </p:pic>
    </p:spTree>
    <p:extLst>
      <p:ext uri="{BB962C8B-B14F-4D97-AF65-F5344CB8AC3E}">
        <p14:creationId xmlns:p14="http://schemas.microsoft.com/office/powerpoint/2010/main" val="1992332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00" cy="5400600"/>
          </a:xfrm>
          <a:prstGeom prst="rect">
            <a:avLst/>
          </a:prstGeom>
        </p:spPr>
      </p:pic>
    </p:spTree>
    <p:extLst>
      <p:ext uri="{BB962C8B-B14F-4D97-AF65-F5344CB8AC3E}">
        <p14:creationId xmlns:p14="http://schemas.microsoft.com/office/powerpoint/2010/main" val="373252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8" y="1412776"/>
            <a:ext cx="9144000" cy="5445224"/>
          </a:xfrm>
          <a:prstGeom prst="rect">
            <a:avLst/>
          </a:prstGeom>
        </p:spPr>
      </p:pic>
    </p:spTree>
    <p:extLst>
      <p:ext uri="{BB962C8B-B14F-4D97-AF65-F5344CB8AC3E}">
        <p14:creationId xmlns:p14="http://schemas.microsoft.com/office/powerpoint/2010/main" val="1150093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4784"/>
            <a:ext cx="9144000" cy="5242108"/>
          </a:xfrm>
          <a:prstGeom prst="rect">
            <a:avLst/>
          </a:prstGeom>
        </p:spPr>
      </p:pic>
    </p:spTree>
    <p:extLst>
      <p:ext uri="{BB962C8B-B14F-4D97-AF65-F5344CB8AC3E}">
        <p14:creationId xmlns:p14="http://schemas.microsoft.com/office/powerpoint/2010/main" val="14432257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33014"/>
            <a:ext cx="9144000" cy="5452369"/>
          </a:xfrm>
          <a:prstGeom prst="rect">
            <a:avLst/>
          </a:prstGeom>
        </p:spPr>
      </p:pic>
    </p:spTree>
    <p:extLst>
      <p:ext uri="{BB962C8B-B14F-4D97-AF65-F5344CB8AC3E}">
        <p14:creationId xmlns:p14="http://schemas.microsoft.com/office/powerpoint/2010/main" val="40588724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07504" y="1772816"/>
            <a:ext cx="8928992" cy="5078313"/>
          </a:xfrm>
          <a:prstGeom prst="rect">
            <a:avLst/>
          </a:prstGeom>
          <a:noFill/>
        </p:spPr>
        <p:txBody>
          <a:bodyPr wrap="square">
            <a:spAutoFit/>
          </a:bodyPr>
          <a:lstStyle/>
          <a:p>
            <a:pPr>
              <a:lnSpc>
                <a:spcPct val="150000"/>
              </a:lnSpc>
            </a:pPr>
            <a:r>
              <a:rPr lang="es-MX" sz="2400" i="1" dirty="0">
                <a:effectLst>
                  <a:outerShdw blurRad="38100" dist="38100" dir="2700000" algn="tl">
                    <a:srgbClr val="000000">
                      <a:alpha val="43137"/>
                    </a:srgbClr>
                  </a:outerShdw>
                </a:effectLst>
                <a:latin typeface="Soberana Sans Condensed" panose="02000000000000000000" pitchFamily="50" charset="0"/>
              </a:rPr>
              <a:t>En concordancia a la visión, misión, estrategias e indicadores plasmados en el Plan Nacional de Desarrollo </a:t>
            </a:r>
            <a:r>
              <a:rPr lang="es-MX" sz="2400" i="1" dirty="0" smtClean="0">
                <a:effectLst>
                  <a:outerShdw blurRad="38100" dist="38100" dir="2700000" algn="tl">
                    <a:srgbClr val="000000">
                      <a:alpha val="43137"/>
                    </a:srgbClr>
                  </a:outerShdw>
                </a:effectLst>
                <a:latin typeface="Soberana Sans Condensed" panose="02000000000000000000" pitchFamily="50" charset="0"/>
              </a:rPr>
              <a:t>2013-2018, el Programa Sectorial de Educación, el </a:t>
            </a:r>
            <a:r>
              <a:rPr lang="es-MX" sz="2400" i="1" dirty="0">
                <a:effectLst>
                  <a:outerShdw blurRad="38100" dist="38100" dir="2700000" algn="tl">
                    <a:srgbClr val="000000">
                      <a:alpha val="43137"/>
                    </a:srgbClr>
                  </a:outerShdw>
                </a:effectLst>
                <a:latin typeface="Soberana Sans Condensed" panose="02000000000000000000" pitchFamily="50" charset="0"/>
              </a:rPr>
              <a:t>Decreto de Creación del </a:t>
            </a:r>
            <a:r>
              <a:rPr lang="es-MX" sz="2400" i="1" dirty="0" err="1">
                <a:effectLst>
                  <a:outerShdw blurRad="38100" dist="38100" dir="2700000" algn="tl">
                    <a:srgbClr val="000000">
                      <a:alpha val="43137"/>
                    </a:srgbClr>
                  </a:outerShdw>
                </a:effectLst>
                <a:latin typeface="Soberana Sans Condensed" panose="02000000000000000000" pitchFamily="50" charset="0"/>
              </a:rPr>
              <a:t>TecNM</a:t>
            </a:r>
            <a:r>
              <a:rPr lang="es-MX" sz="2400" i="1" dirty="0">
                <a:effectLst>
                  <a:outerShdw blurRad="38100" dist="38100" dir="2700000" algn="tl">
                    <a:srgbClr val="000000">
                      <a:alpha val="43137"/>
                    </a:srgbClr>
                  </a:outerShdw>
                </a:effectLst>
                <a:latin typeface="Soberana Sans Condensed" panose="02000000000000000000" pitchFamily="50" charset="0"/>
              </a:rPr>
              <a:t> </a:t>
            </a:r>
            <a:r>
              <a:rPr lang="es-MX" sz="2400" i="1" dirty="0" smtClean="0">
                <a:effectLst>
                  <a:outerShdw blurRad="38100" dist="38100" dir="2700000" algn="tl">
                    <a:srgbClr val="000000">
                      <a:alpha val="43137"/>
                    </a:srgbClr>
                  </a:outerShdw>
                </a:effectLst>
                <a:latin typeface="Soberana Sans Condensed" panose="02000000000000000000" pitchFamily="50" charset="0"/>
              </a:rPr>
              <a:t>, el </a:t>
            </a:r>
            <a:r>
              <a:rPr lang="es-MX" sz="2400" i="1" dirty="0" err="1" smtClean="0">
                <a:effectLst>
                  <a:outerShdw blurRad="38100" dist="38100" dir="2700000" algn="tl">
                    <a:srgbClr val="000000">
                      <a:alpha val="43137"/>
                    </a:srgbClr>
                  </a:outerShdw>
                </a:effectLst>
                <a:latin typeface="Soberana Sans Condensed" panose="02000000000000000000" pitchFamily="50" charset="0"/>
              </a:rPr>
              <a:t>PIID</a:t>
            </a:r>
            <a:r>
              <a:rPr lang="es-MX" sz="2400" i="1" dirty="0" smtClean="0">
                <a:effectLst>
                  <a:outerShdw blurRad="38100" dist="38100" dir="2700000" algn="tl">
                    <a:srgbClr val="000000">
                      <a:alpha val="43137"/>
                    </a:srgbClr>
                  </a:outerShdw>
                </a:effectLst>
                <a:latin typeface="Soberana Sans Condensed" panose="02000000000000000000" pitchFamily="50" charset="0"/>
              </a:rPr>
              <a:t> del </a:t>
            </a:r>
            <a:r>
              <a:rPr lang="es-MX" sz="2400" i="1" dirty="0" err="1" smtClean="0">
                <a:effectLst>
                  <a:outerShdw blurRad="38100" dist="38100" dir="2700000" algn="tl">
                    <a:srgbClr val="000000">
                      <a:alpha val="43137"/>
                    </a:srgbClr>
                  </a:outerShdw>
                </a:effectLst>
                <a:latin typeface="Soberana Sans Condensed" panose="02000000000000000000" pitchFamily="50" charset="0"/>
              </a:rPr>
              <a:t>TecNM</a:t>
            </a:r>
            <a:r>
              <a:rPr lang="es-MX" sz="2400" i="1" dirty="0" smtClean="0">
                <a:effectLst>
                  <a:outerShdw blurRad="38100" dist="38100" dir="2700000" algn="tl">
                    <a:srgbClr val="000000">
                      <a:alpha val="43137"/>
                    </a:srgbClr>
                  </a:outerShdw>
                </a:effectLst>
                <a:latin typeface="Soberana Sans Condensed" panose="02000000000000000000" pitchFamily="50" charset="0"/>
              </a:rPr>
              <a:t>, y el </a:t>
            </a:r>
            <a:r>
              <a:rPr lang="es-MX" sz="2400" i="1" dirty="0">
                <a:effectLst>
                  <a:outerShdw blurRad="38100" dist="38100" dir="2700000" algn="tl">
                    <a:srgbClr val="000000">
                      <a:alpha val="43137"/>
                    </a:srgbClr>
                  </a:outerShdw>
                </a:effectLst>
                <a:latin typeface="Soberana Sans Condensed" panose="02000000000000000000" pitchFamily="50" charset="0"/>
              </a:rPr>
              <a:t>Marco de Referencia del Padrón Nacional de Posgrados de Calidad (</a:t>
            </a:r>
            <a:r>
              <a:rPr lang="es-MX" sz="2400" i="1" dirty="0" err="1">
                <a:effectLst>
                  <a:outerShdw blurRad="38100" dist="38100" dir="2700000" algn="tl">
                    <a:srgbClr val="000000">
                      <a:alpha val="43137"/>
                    </a:srgbClr>
                  </a:outerShdw>
                </a:effectLst>
                <a:latin typeface="Soberana Sans Condensed" panose="02000000000000000000" pitchFamily="50" charset="0"/>
              </a:rPr>
              <a:t>PNPC</a:t>
            </a:r>
            <a:r>
              <a:rPr lang="es-MX" sz="2400" i="1" dirty="0">
                <a:effectLst>
                  <a:outerShdw blurRad="38100" dist="38100" dir="2700000" algn="tl">
                    <a:srgbClr val="000000">
                      <a:alpha val="43137"/>
                    </a:srgbClr>
                  </a:outerShdw>
                </a:effectLst>
                <a:latin typeface="Soberana Sans Condensed" panose="02000000000000000000" pitchFamily="50" charset="0"/>
              </a:rPr>
              <a:t>) del Consejo Nacional de Ciencia y Tecnología (</a:t>
            </a:r>
            <a:r>
              <a:rPr lang="es-MX" sz="2400" i="1" dirty="0" err="1">
                <a:effectLst>
                  <a:outerShdw blurRad="38100" dist="38100" dir="2700000" algn="tl">
                    <a:srgbClr val="000000">
                      <a:alpha val="43137"/>
                    </a:srgbClr>
                  </a:outerShdw>
                </a:effectLst>
                <a:latin typeface="Soberana Sans Condensed" panose="02000000000000000000" pitchFamily="50" charset="0"/>
              </a:rPr>
              <a:t>CONACyT</a:t>
            </a:r>
            <a:r>
              <a:rPr lang="es-MX" sz="2400" i="1" dirty="0" smtClean="0">
                <a:effectLst>
                  <a:outerShdw blurRad="38100" dist="38100" dir="2700000" algn="tl">
                    <a:srgbClr val="000000">
                      <a:alpha val="43137"/>
                    </a:srgbClr>
                  </a:outerShdw>
                </a:effectLst>
                <a:latin typeface="Soberana Sans Condensed" panose="02000000000000000000" pitchFamily="50" charset="0"/>
              </a:rPr>
              <a:t>), se </a:t>
            </a:r>
            <a:r>
              <a:rPr lang="es-MX" sz="2400" i="1" dirty="0">
                <a:effectLst>
                  <a:outerShdw blurRad="38100" dist="38100" dir="2700000" algn="tl">
                    <a:srgbClr val="000000">
                      <a:alpha val="43137"/>
                    </a:srgbClr>
                  </a:outerShdw>
                </a:effectLst>
                <a:latin typeface="Soberana Sans Condensed" panose="02000000000000000000" pitchFamily="50" charset="0"/>
              </a:rPr>
              <a:t>establecen mecanismos </a:t>
            </a:r>
            <a:r>
              <a:rPr lang="es-MX" sz="2400" i="1" dirty="0" smtClean="0">
                <a:effectLst>
                  <a:outerShdw blurRad="38100" dist="38100" dir="2700000" algn="tl">
                    <a:srgbClr val="000000">
                      <a:alpha val="43137"/>
                    </a:srgbClr>
                  </a:outerShdw>
                </a:effectLst>
                <a:latin typeface="Soberana Sans Condensed" panose="02000000000000000000" pitchFamily="50" charset="0"/>
              </a:rPr>
              <a:t>y procedimientos para </a:t>
            </a:r>
            <a:r>
              <a:rPr lang="es-MX" sz="2400" i="1" dirty="0">
                <a:effectLst>
                  <a:outerShdw blurRad="38100" dist="38100" dir="2700000" algn="tl">
                    <a:srgbClr val="000000">
                      <a:alpha val="43137"/>
                    </a:srgbClr>
                  </a:outerShdw>
                </a:effectLst>
                <a:latin typeface="Soberana Sans Condensed" panose="02000000000000000000" pitchFamily="50" charset="0"/>
              </a:rPr>
              <a:t>la formación de </a:t>
            </a:r>
            <a:r>
              <a:rPr lang="es-MX" sz="2400" i="1" dirty="0" smtClean="0">
                <a:effectLst>
                  <a:outerShdw blurRad="38100" dist="38100" dir="2700000" algn="tl">
                    <a:srgbClr val="000000">
                      <a:alpha val="43137"/>
                    </a:srgbClr>
                  </a:outerShdw>
                </a:effectLst>
                <a:latin typeface="Soberana Sans Condensed" panose="02000000000000000000" pitchFamily="50" charset="0"/>
              </a:rPr>
              <a:t>recursos humanos </a:t>
            </a:r>
            <a:r>
              <a:rPr lang="es-MX" sz="2400" i="1" dirty="0">
                <a:effectLst>
                  <a:outerShdw blurRad="38100" dist="38100" dir="2700000" algn="tl">
                    <a:srgbClr val="000000">
                      <a:alpha val="43137"/>
                    </a:srgbClr>
                  </a:outerShdw>
                </a:effectLst>
                <a:latin typeface="Soberana Sans Condensed" panose="02000000000000000000" pitchFamily="50" charset="0"/>
              </a:rPr>
              <a:t>de calidad e impulsar las capacidades científicas, tecnológicas y de innovación de los programas de posgrado del </a:t>
            </a:r>
            <a:r>
              <a:rPr lang="es-MX" sz="2400" i="1" dirty="0" err="1" smtClean="0">
                <a:effectLst>
                  <a:outerShdw blurRad="38100" dist="38100" dir="2700000" algn="tl">
                    <a:srgbClr val="000000">
                      <a:alpha val="43137"/>
                    </a:srgbClr>
                  </a:outerShdw>
                </a:effectLst>
                <a:latin typeface="Soberana Sans Condensed" panose="02000000000000000000" pitchFamily="50" charset="0"/>
              </a:rPr>
              <a:t>TecNM</a:t>
            </a:r>
            <a:r>
              <a:rPr lang="es-MX" sz="2400" i="1" dirty="0" smtClean="0">
                <a:effectLst>
                  <a:outerShdw blurRad="38100" dist="38100" dir="2700000" algn="tl">
                    <a:srgbClr val="000000">
                      <a:alpha val="43137"/>
                    </a:srgbClr>
                  </a:outerShdw>
                </a:effectLst>
                <a:latin typeface="Soberana Sans Condensed" panose="02000000000000000000" pitchFamily="50" charset="0"/>
              </a:rPr>
              <a:t>, </a:t>
            </a:r>
            <a:r>
              <a:rPr lang="es-MX" sz="2400" i="1" dirty="0">
                <a:effectLst>
                  <a:outerShdw blurRad="38100" dist="38100" dir="2700000" algn="tl">
                    <a:srgbClr val="000000">
                      <a:alpha val="43137"/>
                    </a:srgbClr>
                  </a:outerShdw>
                </a:effectLst>
                <a:latin typeface="Soberana Sans Condensed" panose="02000000000000000000" pitchFamily="50" charset="0"/>
              </a:rPr>
              <a:t>que propicien un impacto en el </a:t>
            </a:r>
            <a:r>
              <a:rPr lang="es-MX" sz="2400" i="1" dirty="0" smtClean="0">
                <a:effectLst>
                  <a:outerShdw blurRad="38100" dist="38100" dir="2700000" algn="tl">
                    <a:srgbClr val="000000">
                      <a:alpha val="43137"/>
                    </a:srgbClr>
                  </a:outerShdw>
                </a:effectLst>
                <a:latin typeface="Soberana Sans Condensed" panose="02000000000000000000" pitchFamily="50" charset="0"/>
              </a:rPr>
              <a:t>sector productivo/socio-económico </a:t>
            </a:r>
            <a:r>
              <a:rPr lang="es-MX" sz="2400" i="1" dirty="0">
                <a:effectLst>
                  <a:outerShdw blurRad="38100" dist="38100" dir="2700000" algn="tl">
                    <a:srgbClr val="000000">
                      <a:alpha val="43137"/>
                    </a:srgbClr>
                  </a:outerShdw>
                </a:effectLst>
                <a:latin typeface="Soberana Sans Condensed" panose="02000000000000000000" pitchFamily="50" charset="0"/>
              </a:rPr>
              <a:t>de la región, o bien, contribuyan al desarrollo nacional</a:t>
            </a:r>
            <a:r>
              <a:rPr lang="es-MX" sz="2400" i="1" dirty="0" smtClean="0">
                <a:effectLst>
                  <a:outerShdw blurRad="38100" dist="38100" dir="2700000" algn="tl">
                    <a:srgbClr val="000000">
                      <a:alpha val="43137"/>
                    </a:srgbClr>
                  </a:outerShdw>
                </a:effectLst>
                <a:latin typeface="Soberana Sans Condensed" panose="02000000000000000000" pitchFamily="50" charset="0"/>
              </a:rPr>
              <a:t>.</a:t>
            </a:r>
            <a:endParaRPr lang="es-MX" sz="2400" i="1" dirty="0">
              <a:effectLst>
                <a:outerShdw blurRad="38100" dist="38100" dir="2700000" algn="tl">
                  <a:srgbClr val="000000">
                    <a:alpha val="43137"/>
                  </a:srgbClr>
                </a:outerShdw>
              </a:effectLst>
              <a:latin typeface="Soberana Sans Condensed" panose="02000000000000000000" pitchFamily="50" charset="0"/>
            </a:endParaRPr>
          </a:p>
        </p:txBody>
      </p:sp>
      <p:sp>
        <p:nvSpPr>
          <p:cNvPr id="3" name="Rectangle 10"/>
          <p:cNvSpPr/>
          <p:nvPr/>
        </p:nvSpPr>
        <p:spPr>
          <a:xfrm>
            <a:off x="47328" y="130069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SISTEMA DE ASEGURAMIENTO DE LA CALIDAD</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185123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7504" y="1628800"/>
            <a:ext cx="8928992" cy="5256584"/>
          </a:xfrm>
          <a:prstGeom prst="rect">
            <a:avLst/>
          </a:prstGeom>
        </p:spPr>
      </p:pic>
      <p:sp>
        <p:nvSpPr>
          <p:cNvPr id="3" name="Rectangle 10"/>
          <p:cNvSpPr/>
          <p:nvPr/>
        </p:nvSpPr>
        <p:spPr>
          <a:xfrm>
            <a:off x="47328" y="130069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SISTEMA DE ASEGURAMIENTO DE LA CALIDAD</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925238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
          <p:cNvSpPr/>
          <p:nvPr/>
        </p:nvSpPr>
        <p:spPr>
          <a:xfrm>
            <a:off x="47328" y="130069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SISTEMA DE ASEGURAMIENTO DE LA CALIDAD</a:t>
            </a:r>
            <a:endParaRPr lang="es-MX" sz="2000" b="1" dirty="0" smtClean="0">
              <a:solidFill>
                <a:prstClr val="black">
                  <a:lumMod val="75000"/>
                  <a:lumOff val="25000"/>
                </a:prstClr>
              </a:solidFill>
              <a:latin typeface="Soberana Titular" panose="02000000000000000000" pitchFamily="50" charset="0"/>
            </a:endParaRPr>
          </a:p>
        </p:txBody>
      </p:sp>
      <p:pic>
        <p:nvPicPr>
          <p:cNvPr id="5" name="Imagen 4"/>
          <p:cNvPicPr>
            <a:picLocks noChangeAspect="1"/>
          </p:cNvPicPr>
          <p:nvPr/>
        </p:nvPicPr>
        <p:blipFill>
          <a:blip r:embed="rId2"/>
          <a:stretch>
            <a:fillRect/>
          </a:stretch>
        </p:blipFill>
        <p:spPr>
          <a:xfrm>
            <a:off x="47328" y="1700808"/>
            <a:ext cx="9061176" cy="5157192"/>
          </a:xfrm>
          <a:prstGeom prst="rect">
            <a:avLst/>
          </a:prstGeom>
        </p:spPr>
      </p:pic>
    </p:spTree>
    <p:extLst>
      <p:ext uri="{BB962C8B-B14F-4D97-AF65-F5344CB8AC3E}">
        <p14:creationId xmlns:p14="http://schemas.microsoft.com/office/powerpoint/2010/main" val="38139731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CuadroTexto"/>
          <p:cNvSpPr txBox="1"/>
          <p:nvPr/>
        </p:nvSpPr>
        <p:spPr>
          <a:xfrm>
            <a:off x="47328" y="2132856"/>
            <a:ext cx="9061176" cy="4093428"/>
          </a:xfrm>
          <a:prstGeom prst="rect">
            <a:avLst/>
          </a:prstGeom>
          <a:noFill/>
        </p:spPr>
        <p:txBody>
          <a:bodyPr wrap="square">
            <a:spAutoFit/>
          </a:bodyPr>
          <a:lstStyle/>
          <a:p>
            <a:pPr marL="514350" indent="-514350" eaLnBrk="1" hangingPunct="1">
              <a:buFont typeface="Wingdings" panose="05000000000000000000" pitchFamily="2" charset="2"/>
              <a:buChar char="ü"/>
              <a:defRPr/>
            </a:pPr>
            <a:r>
              <a:rPr lang="es-MX" sz="2000" i="1" dirty="0">
                <a:effectLst>
                  <a:outerShdw blurRad="38100" dist="38100" dir="2700000" algn="tl">
                    <a:srgbClr val="000000">
                      <a:alpha val="43137"/>
                    </a:srgbClr>
                  </a:outerShdw>
                </a:effectLst>
                <a:latin typeface="Soberana Sans Condensed" panose="02000000000000000000" pitchFamily="50" charset="0"/>
              </a:rPr>
              <a:t>De acuerdo a la información vertida en el documento “Reporte Estadístico 2014: Uso de los Recursos de Información Científica y Tecnológica de las Instituciones Miembros del CONRICYT 2014”, se ha determinado que es necesario que el </a:t>
            </a:r>
            <a:r>
              <a:rPr lang="es-MX" sz="2000" i="1" dirty="0" err="1">
                <a:effectLst>
                  <a:outerShdw blurRad="38100" dist="38100" dir="2700000" algn="tl">
                    <a:srgbClr val="000000">
                      <a:alpha val="43137"/>
                    </a:srgbClr>
                  </a:outerShdw>
                </a:effectLst>
                <a:latin typeface="Soberana Sans Condensed" panose="02000000000000000000" pitchFamily="50" charset="0"/>
              </a:rPr>
              <a:t>TecNM</a:t>
            </a:r>
            <a:r>
              <a:rPr lang="es-MX" sz="2000" i="1" dirty="0">
                <a:effectLst>
                  <a:outerShdw blurRad="38100" dist="38100" dir="2700000" algn="tl">
                    <a:srgbClr val="000000">
                      <a:alpha val="43137"/>
                    </a:srgbClr>
                  </a:outerShdw>
                </a:effectLst>
                <a:latin typeface="Soberana Sans Condensed" panose="02000000000000000000" pitchFamily="50" charset="0"/>
              </a:rPr>
              <a:t> implemente acciones inmediatas que permitan que se incremente el uso de bases de datos que los Institutos Tecnológicos y Centros adscritos al </a:t>
            </a:r>
            <a:r>
              <a:rPr lang="es-MX" sz="2000" i="1" dirty="0" err="1">
                <a:effectLst>
                  <a:outerShdw blurRad="38100" dist="38100" dir="2700000" algn="tl">
                    <a:srgbClr val="000000">
                      <a:alpha val="43137"/>
                    </a:srgbClr>
                  </a:outerShdw>
                </a:effectLst>
                <a:latin typeface="Soberana Sans Condensed" panose="02000000000000000000" pitchFamily="50" charset="0"/>
              </a:rPr>
              <a:t>TecNM</a:t>
            </a:r>
            <a:r>
              <a:rPr lang="es-MX" sz="2000" i="1" dirty="0">
                <a:effectLst>
                  <a:outerShdw blurRad="38100" dist="38100" dir="2700000" algn="tl">
                    <a:srgbClr val="000000">
                      <a:alpha val="43137"/>
                    </a:srgbClr>
                  </a:outerShdw>
                </a:effectLst>
                <a:latin typeface="Soberana Sans Condensed" panose="02000000000000000000" pitchFamily="50" charset="0"/>
              </a:rPr>
              <a:t>. </a:t>
            </a:r>
            <a:endParaRPr lang="es-MX" sz="20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Wingdings" panose="05000000000000000000" pitchFamily="2" charset="2"/>
              <a:buChar char="ü"/>
              <a:defRPr/>
            </a:pPr>
            <a:endParaRPr lang="es-MX" sz="20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Wingdings" panose="05000000000000000000" pitchFamily="2" charset="2"/>
              <a:buChar char="ü"/>
              <a:defRPr/>
            </a:pPr>
            <a:r>
              <a:rPr lang="es-MX" sz="2000" i="1" dirty="0" smtClean="0">
                <a:effectLst>
                  <a:outerShdw blurRad="38100" dist="38100" dir="2700000" algn="tl">
                    <a:srgbClr val="000000">
                      <a:alpha val="43137"/>
                    </a:srgbClr>
                  </a:outerShdw>
                </a:effectLst>
                <a:latin typeface="Soberana Sans Condensed" panose="02000000000000000000" pitchFamily="50" charset="0"/>
              </a:rPr>
              <a:t>En </a:t>
            </a:r>
            <a:r>
              <a:rPr lang="es-MX" sz="2000" i="1" dirty="0">
                <a:effectLst>
                  <a:outerShdw blurRad="38100" dist="38100" dir="2700000" algn="tl">
                    <a:srgbClr val="000000">
                      <a:alpha val="43137"/>
                    </a:srgbClr>
                  </a:outerShdw>
                </a:effectLst>
                <a:latin typeface="Soberana Sans Condensed" panose="02000000000000000000" pitchFamily="50" charset="0"/>
              </a:rPr>
              <a:t>el citado documento se resalta que en el caso de algunos Institutos el uso de las bases de datos se encuentra en CERO, lo cual es preocupante para el Consorcio dados los esfuerzos que se realizan para que esas instituciones cuenten con los recursos asignados. </a:t>
            </a:r>
            <a:endParaRPr lang="es-MX" sz="20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Wingdings" panose="05000000000000000000" pitchFamily="2" charset="2"/>
              <a:buChar char="ü"/>
              <a:defRPr/>
            </a:pPr>
            <a:endParaRPr lang="es-MX" sz="20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Wingdings" panose="05000000000000000000" pitchFamily="2" charset="2"/>
              <a:buChar char="ü"/>
              <a:defRPr/>
            </a:pPr>
            <a:r>
              <a:rPr lang="es-MX" sz="2000" i="1" dirty="0" smtClean="0">
                <a:effectLst>
                  <a:outerShdw blurRad="38100" dist="38100" dir="2700000" algn="tl">
                    <a:srgbClr val="000000">
                      <a:alpha val="43137"/>
                    </a:srgbClr>
                  </a:outerShdw>
                </a:effectLst>
                <a:latin typeface="Soberana Sans Condensed" panose="02000000000000000000" pitchFamily="50" charset="0"/>
              </a:rPr>
              <a:t>Se ha desarrollado </a:t>
            </a:r>
            <a:r>
              <a:rPr lang="es-MX" sz="2000" i="1" dirty="0">
                <a:effectLst>
                  <a:outerShdw blurRad="38100" dist="38100" dir="2700000" algn="tl">
                    <a:srgbClr val="000000">
                      <a:alpha val="43137"/>
                    </a:srgbClr>
                  </a:outerShdw>
                </a:effectLst>
                <a:latin typeface="Soberana Sans Condensed" panose="02000000000000000000" pitchFamily="50" charset="0"/>
              </a:rPr>
              <a:t>el presente Plan de Acción con la finalidad de dar seguimiento a las acciones que el </a:t>
            </a:r>
            <a:r>
              <a:rPr lang="es-MX" sz="2000" i="1" dirty="0" err="1">
                <a:effectLst>
                  <a:outerShdw blurRad="38100" dist="38100" dir="2700000" algn="tl">
                    <a:srgbClr val="000000">
                      <a:alpha val="43137"/>
                    </a:srgbClr>
                  </a:outerShdw>
                </a:effectLst>
                <a:latin typeface="Soberana Sans Condensed" panose="02000000000000000000" pitchFamily="50" charset="0"/>
              </a:rPr>
              <a:t>TecNM</a:t>
            </a:r>
            <a:r>
              <a:rPr lang="es-MX" sz="2000" i="1" dirty="0">
                <a:effectLst>
                  <a:outerShdw blurRad="38100" dist="38100" dir="2700000" algn="tl">
                    <a:srgbClr val="000000">
                      <a:alpha val="43137"/>
                    </a:srgbClr>
                  </a:outerShdw>
                </a:effectLst>
                <a:latin typeface="Soberana Sans Condensed" panose="02000000000000000000" pitchFamily="50" charset="0"/>
              </a:rPr>
              <a:t> implementará, así como mejorar las consultas a todas las bases de datos que se tienen asignadas. </a:t>
            </a:r>
          </a:p>
        </p:txBody>
      </p:sp>
      <p:sp>
        <p:nvSpPr>
          <p:cNvPr id="6" name="Rectangle 10"/>
          <p:cNvSpPr/>
          <p:nvPr/>
        </p:nvSpPr>
        <p:spPr>
          <a:xfrm>
            <a:off x="47328" y="1385255"/>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err="1" smtClean="0">
                <a:solidFill>
                  <a:prstClr val="black">
                    <a:lumMod val="75000"/>
                    <a:lumOff val="25000"/>
                  </a:prstClr>
                </a:solidFill>
                <a:latin typeface="Soberana Titular" panose="02000000000000000000" pitchFamily="50" charset="0"/>
              </a:rPr>
              <a:t>CONRICYT</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36359538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060848"/>
            <a:ext cx="4792109" cy="4032448"/>
          </a:xfrm>
          <a:prstGeom prst="rect">
            <a:avLst/>
          </a:prstGeom>
        </p:spPr>
      </p:pic>
      <p:sp>
        <p:nvSpPr>
          <p:cNvPr id="3" name="Rectangle 10"/>
          <p:cNvSpPr/>
          <p:nvPr/>
        </p:nvSpPr>
        <p:spPr>
          <a:xfrm>
            <a:off x="47328" y="134076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PROFESORES CON PERFIL DESEABLE Y CUERPOS ACADÉMICOS</a:t>
            </a:r>
          </a:p>
        </p:txBody>
      </p:sp>
      <p:graphicFrame>
        <p:nvGraphicFramePr>
          <p:cNvPr id="5" name="Gráfico 4"/>
          <p:cNvGraphicFramePr>
            <a:graphicFrameLocks/>
          </p:cNvGraphicFramePr>
          <p:nvPr>
            <p:extLst>
              <p:ext uri="{D42A27DB-BD31-4B8C-83A1-F6EECF244321}">
                <p14:modId xmlns:p14="http://schemas.microsoft.com/office/powerpoint/2010/main" val="1122066578"/>
              </p:ext>
            </p:extLst>
          </p:nvPr>
        </p:nvGraphicFramePr>
        <p:xfrm>
          <a:off x="5148064" y="1844824"/>
          <a:ext cx="3779911" cy="47525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89572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CuadroTexto"/>
          <p:cNvSpPr txBox="1"/>
          <p:nvPr/>
        </p:nvSpPr>
        <p:spPr>
          <a:xfrm>
            <a:off x="52395" y="2132856"/>
            <a:ext cx="8983189" cy="1200329"/>
          </a:xfrm>
          <a:prstGeom prst="rect">
            <a:avLst/>
          </a:prstGeom>
          <a:noFill/>
        </p:spPr>
        <p:txBody>
          <a:bodyPr wrap="square">
            <a:spAutoFit/>
          </a:bodyPr>
          <a:lstStyle/>
          <a:p>
            <a:pPr marL="514350" indent="-514350" eaLnBrk="1" hangingPunct="1">
              <a:buFont typeface="Wingdings" panose="05000000000000000000" pitchFamily="2" charset="2"/>
              <a:buChar char="ü"/>
              <a:defRPr/>
            </a:pPr>
            <a:r>
              <a:rPr lang="es-MX" sz="2400" i="1" dirty="0">
                <a:effectLst>
                  <a:outerShdw blurRad="38100" dist="38100" dir="2700000" algn="tl">
                    <a:srgbClr val="000000">
                      <a:alpha val="43137"/>
                    </a:srgbClr>
                  </a:outerShdw>
                </a:effectLst>
                <a:latin typeface="Soberana Sans Condensed" panose="02000000000000000000" pitchFamily="50" charset="0"/>
              </a:rPr>
              <a:t>Implementar estrategias para el incremento en el uso de las bases de datos asignadas por el CONRICYT a los Institutos Tecnológicos y Centros del </a:t>
            </a:r>
            <a:r>
              <a:rPr lang="es-MX" sz="2400" i="1" dirty="0" err="1">
                <a:effectLst>
                  <a:outerShdw blurRad="38100" dist="38100" dir="2700000" algn="tl">
                    <a:srgbClr val="000000">
                      <a:alpha val="43137"/>
                    </a:srgbClr>
                  </a:outerShdw>
                </a:effectLst>
                <a:latin typeface="Soberana Sans Condensed" panose="02000000000000000000" pitchFamily="50" charset="0"/>
              </a:rPr>
              <a:t>TecNM</a:t>
            </a:r>
            <a:r>
              <a:rPr lang="es-MX" sz="2400" i="1" dirty="0" smtClean="0">
                <a:effectLst>
                  <a:outerShdw blurRad="38100" dist="38100" dir="2700000" algn="tl">
                    <a:srgbClr val="000000">
                      <a:alpha val="43137"/>
                    </a:srgbClr>
                  </a:outerShdw>
                </a:effectLst>
                <a:latin typeface="Soberana Sans Condensed" panose="02000000000000000000" pitchFamily="50" charset="0"/>
              </a:rPr>
              <a:t>.</a:t>
            </a:r>
          </a:p>
        </p:txBody>
      </p:sp>
      <p:sp>
        <p:nvSpPr>
          <p:cNvPr id="3" name="Rectangle 2"/>
          <p:cNvSpPr/>
          <p:nvPr/>
        </p:nvSpPr>
        <p:spPr>
          <a:xfrm>
            <a:off x="263276" y="1752573"/>
            <a:ext cx="8592616" cy="461665"/>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400" b="1" dirty="0" smtClean="0">
                <a:solidFill>
                  <a:prstClr val="black">
                    <a:lumMod val="75000"/>
                    <a:lumOff val="25000"/>
                  </a:prstClr>
                </a:solidFill>
                <a:latin typeface="Soberana Sans Condensed" panose="02000000000000000000" pitchFamily="50" charset="0"/>
              </a:rPr>
              <a:t>Objetivo</a:t>
            </a:r>
          </a:p>
        </p:txBody>
      </p:sp>
      <p:sp>
        <p:nvSpPr>
          <p:cNvPr id="4" name="Rectangle 4"/>
          <p:cNvSpPr/>
          <p:nvPr/>
        </p:nvSpPr>
        <p:spPr>
          <a:xfrm>
            <a:off x="247681" y="3164507"/>
            <a:ext cx="8592616" cy="461665"/>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400" b="1" dirty="0" smtClean="0">
                <a:solidFill>
                  <a:prstClr val="black">
                    <a:lumMod val="75000"/>
                    <a:lumOff val="25000"/>
                  </a:prstClr>
                </a:solidFill>
                <a:latin typeface="Soberana Sans Condensed" panose="02000000000000000000" pitchFamily="50" charset="0"/>
              </a:rPr>
              <a:t>Estrategias</a:t>
            </a:r>
          </a:p>
        </p:txBody>
      </p:sp>
      <p:sp>
        <p:nvSpPr>
          <p:cNvPr id="5" name="3 CuadroTexto"/>
          <p:cNvSpPr txBox="1"/>
          <p:nvPr/>
        </p:nvSpPr>
        <p:spPr>
          <a:xfrm>
            <a:off x="52395" y="3717032"/>
            <a:ext cx="8983189" cy="3046988"/>
          </a:xfrm>
          <a:prstGeom prst="rect">
            <a:avLst/>
          </a:prstGeom>
          <a:noFill/>
        </p:spPr>
        <p:txBody>
          <a:bodyPr wrap="square">
            <a:spAutoFit/>
          </a:bodyPr>
          <a:lstStyle/>
          <a:p>
            <a:pPr marL="514350" indent="-514350" eaLnBrk="1" hangingPunct="1">
              <a:buFont typeface="+mj-lt"/>
              <a:buAutoNum type="arabicPeriod"/>
              <a:defRPr/>
            </a:pPr>
            <a:r>
              <a:rPr lang="es-MX" sz="2400" i="1" dirty="0" smtClean="0">
                <a:effectLst>
                  <a:outerShdw blurRad="38100" dist="38100" dir="2700000" algn="tl">
                    <a:srgbClr val="000000">
                      <a:alpha val="43137"/>
                    </a:srgbClr>
                  </a:outerShdw>
                </a:effectLst>
                <a:latin typeface="Soberana Sans Condensed" panose="02000000000000000000" pitchFamily="50" charset="0"/>
              </a:rPr>
              <a:t>Reasignación </a:t>
            </a:r>
            <a:r>
              <a:rPr lang="es-MX" sz="2400" i="1" dirty="0">
                <a:effectLst>
                  <a:outerShdw blurRad="38100" dist="38100" dir="2700000" algn="tl">
                    <a:srgbClr val="000000">
                      <a:alpha val="43137"/>
                    </a:srgbClr>
                  </a:outerShdw>
                </a:effectLst>
                <a:latin typeface="Soberana Sans Condensed" panose="02000000000000000000" pitchFamily="50" charset="0"/>
              </a:rPr>
              <a:t>de enlaces ante CONRICYT para Institutos Tecnológicos y Centros, especialmente para los Institutos Tecnológicos que reportan en CERO o muy bajas  consultas. </a:t>
            </a:r>
            <a:endParaRPr lang="es-MX" sz="24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mj-lt"/>
              <a:buAutoNum type="arabicPeriod"/>
              <a:defRPr/>
            </a:pPr>
            <a:endParaRPr lang="es-MX" sz="24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eaLnBrk="1" hangingPunct="1">
              <a:buFont typeface="+mj-lt"/>
              <a:buAutoNum type="arabicPeriod"/>
              <a:defRPr/>
            </a:pPr>
            <a:r>
              <a:rPr lang="es-MX" sz="2400" i="1" dirty="0" smtClean="0">
                <a:effectLst>
                  <a:outerShdw blurRad="38100" dist="38100" dir="2700000" algn="tl">
                    <a:srgbClr val="000000">
                      <a:alpha val="43137"/>
                    </a:srgbClr>
                  </a:outerShdw>
                </a:effectLst>
                <a:latin typeface="Soberana Sans Condensed" panose="02000000000000000000" pitchFamily="50" charset="0"/>
              </a:rPr>
              <a:t>Verificación </a:t>
            </a:r>
            <a:r>
              <a:rPr lang="es-MX" sz="2400" i="1" dirty="0">
                <a:effectLst>
                  <a:outerShdw blurRad="38100" dist="38100" dir="2700000" algn="tl">
                    <a:srgbClr val="000000">
                      <a:alpha val="43137"/>
                    </a:srgbClr>
                  </a:outerShdw>
                </a:effectLst>
                <a:latin typeface="Soberana Sans Condensed" panose="02000000000000000000" pitchFamily="50" charset="0"/>
              </a:rPr>
              <a:t>de IP fija para los Institutos Tecnológicos y Centros, en este caso cabe mencionar que en 2014 hubo un problema a nivel central con las licitaciones del servicio de internet y éste fue suspendido en algunos institutos tecnológicos. </a:t>
            </a:r>
            <a:endParaRPr lang="es-MX" sz="2400" i="1" dirty="0" smtClean="0">
              <a:effectLst>
                <a:outerShdw blurRad="38100" dist="38100" dir="2700000" algn="tl">
                  <a:srgbClr val="000000">
                    <a:alpha val="43137"/>
                  </a:srgbClr>
                </a:outerShdw>
              </a:effectLst>
              <a:latin typeface="Soberana Sans Condensed" panose="02000000000000000000" pitchFamily="50" charset="0"/>
            </a:endParaRPr>
          </a:p>
        </p:txBody>
      </p:sp>
      <p:sp>
        <p:nvSpPr>
          <p:cNvPr id="6" name="Rectangle 10"/>
          <p:cNvSpPr/>
          <p:nvPr/>
        </p:nvSpPr>
        <p:spPr>
          <a:xfrm>
            <a:off x="29118" y="1374819"/>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PLAN DE ACCIÓN </a:t>
            </a:r>
            <a:r>
              <a:rPr lang="es-MX" sz="2000" b="1" dirty="0" err="1" smtClean="0">
                <a:solidFill>
                  <a:prstClr val="black">
                    <a:lumMod val="75000"/>
                    <a:lumOff val="25000"/>
                  </a:prstClr>
                </a:solidFill>
                <a:latin typeface="Soberana Titular" panose="02000000000000000000" pitchFamily="50" charset="0"/>
              </a:rPr>
              <a:t>CONRICYT</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3087836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281607" y="1835241"/>
            <a:ext cx="8592616" cy="461665"/>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400" b="1" dirty="0" smtClean="0">
                <a:solidFill>
                  <a:prstClr val="black">
                    <a:lumMod val="75000"/>
                    <a:lumOff val="25000"/>
                  </a:prstClr>
                </a:solidFill>
                <a:latin typeface="Soberana Sans Condensed" panose="02000000000000000000" pitchFamily="50" charset="0"/>
              </a:rPr>
              <a:t>Estrategias</a:t>
            </a:r>
          </a:p>
        </p:txBody>
      </p:sp>
      <p:sp>
        <p:nvSpPr>
          <p:cNvPr id="5" name="3 CuadroTexto"/>
          <p:cNvSpPr txBox="1"/>
          <p:nvPr/>
        </p:nvSpPr>
        <p:spPr>
          <a:xfrm>
            <a:off x="160811" y="2467600"/>
            <a:ext cx="8983189" cy="3416320"/>
          </a:xfrm>
          <a:prstGeom prst="rect">
            <a:avLst/>
          </a:prstGeom>
          <a:noFill/>
        </p:spPr>
        <p:txBody>
          <a:bodyPr wrap="square">
            <a:spAutoFit/>
          </a:bodyPr>
          <a:lstStyle/>
          <a:p>
            <a:pPr marL="514350" indent="-514350">
              <a:buFont typeface="+mj-lt"/>
              <a:buAutoNum type="arabicPeriod" startAt="3"/>
              <a:defRPr/>
            </a:pPr>
            <a:r>
              <a:rPr lang="es-MX" sz="2400" i="1" dirty="0" smtClean="0">
                <a:effectLst>
                  <a:outerShdw blurRad="38100" dist="38100" dir="2700000" algn="tl">
                    <a:srgbClr val="000000">
                      <a:alpha val="43137"/>
                    </a:srgbClr>
                  </a:outerShdw>
                </a:effectLst>
                <a:latin typeface="Soberana Sans Condensed" panose="02000000000000000000" pitchFamily="50" charset="0"/>
              </a:rPr>
              <a:t>Reasignación </a:t>
            </a:r>
            <a:r>
              <a:rPr lang="es-MX" sz="2400" i="1" dirty="0">
                <a:effectLst>
                  <a:outerShdw blurRad="38100" dist="38100" dir="2700000" algn="tl">
                    <a:srgbClr val="000000">
                      <a:alpha val="43137"/>
                    </a:srgbClr>
                  </a:outerShdw>
                </a:effectLst>
                <a:latin typeface="Soberana Sans Condensed" panose="02000000000000000000" pitchFamily="50" charset="0"/>
              </a:rPr>
              <a:t>de bases de datos asignadas a los Institutos Tecnológicos y Centros, de acuerdo a un análisis de sus capacidades y análisis de uso</a:t>
            </a:r>
            <a:r>
              <a:rPr lang="es-MX" sz="2400" i="1" dirty="0" smtClean="0">
                <a:effectLst>
                  <a:outerShdw blurRad="38100" dist="38100" dir="2700000" algn="tl">
                    <a:srgbClr val="000000">
                      <a:alpha val="43137"/>
                    </a:srgbClr>
                  </a:outerShdw>
                </a:effectLst>
                <a:latin typeface="Soberana Sans Condensed" panose="02000000000000000000" pitchFamily="50" charset="0"/>
              </a:rPr>
              <a:t>.</a:t>
            </a:r>
          </a:p>
          <a:p>
            <a:pPr marL="514350" indent="-514350">
              <a:buFont typeface="+mj-lt"/>
              <a:buAutoNum type="arabicPeriod" startAt="3"/>
              <a:defRPr/>
            </a:pPr>
            <a:endParaRPr lang="es-MX" sz="2400" i="1" dirty="0">
              <a:effectLst>
                <a:outerShdw blurRad="38100" dist="38100" dir="2700000" algn="tl">
                  <a:srgbClr val="000000">
                    <a:alpha val="43137"/>
                  </a:srgbClr>
                </a:outerShdw>
              </a:effectLst>
              <a:latin typeface="Soberana Sans Condensed" panose="02000000000000000000" pitchFamily="50" charset="0"/>
            </a:endParaRPr>
          </a:p>
          <a:p>
            <a:pPr marL="514350" indent="-514350">
              <a:buFont typeface="+mj-lt"/>
              <a:buAutoNum type="arabicPeriod" startAt="3"/>
              <a:defRPr/>
            </a:pPr>
            <a:r>
              <a:rPr lang="es-MX" sz="2400" i="1" dirty="0" smtClean="0">
                <a:effectLst>
                  <a:outerShdw blurRad="38100" dist="38100" dir="2700000" algn="tl">
                    <a:srgbClr val="000000">
                      <a:alpha val="43137"/>
                    </a:srgbClr>
                  </a:outerShdw>
                </a:effectLst>
                <a:latin typeface="Soberana Sans Condensed" panose="02000000000000000000" pitchFamily="50" charset="0"/>
              </a:rPr>
              <a:t>Emitir </a:t>
            </a:r>
            <a:r>
              <a:rPr lang="es-MX" sz="2400" i="1" dirty="0">
                <a:effectLst>
                  <a:outerShdw blurRad="38100" dist="38100" dir="2700000" algn="tl">
                    <a:srgbClr val="000000">
                      <a:alpha val="43137"/>
                    </a:srgbClr>
                  </a:outerShdw>
                </a:effectLst>
                <a:latin typeface="Soberana Sans Condensed" panose="02000000000000000000" pitchFamily="50" charset="0"/>
              </a:rPr>
              <a:t>circular para el incremento en el uso de los recursos asignados por el </a:t>
            </a:r>
            <a:r>
              <a:rPr lang="es-MX" sz="2400" i="1" dirty="0" err="1">
                <a:effectLst>
                  <a:outerShdw blurRad="38100" dist="38100" dir="2700000" algn="tl">
                    <a:srgbClr val="000000">
                      <a:alpha val="43137"/>
                    </a:srgbClr>
                  </a:outerShdw>
                </a:effectLst>
                <a:latin typeface="Soberana Sans Condensed" panose="02000000000000000000" pitchFamily="50" charset="0"/>
              </a:rPr>
              <a:t>CONRICYT</a:t>
            </a:r>
            <a:r>
              <a:rPr lang="es-MX" sz="2400" i="1" dirty="0">
                <a:effectLst>
                  <a:outerShdw blurRad="38100" dist="38100" dir="2700000" algn="tl">
                    <a:srgbClr val="000000">
                      <a:alpha val="43137"/>
                    </a:srgbClr>
                  </a:outerShdw>
                </a:effectLst>
                <a:latin typeface="Soberana Sans Condensed" panose="02000000000000000000" pitchFamily="50" charset="0"/>
              </a:rPr>
              <a:t> a los Institutos Tecnológicos o Centros, relacionándolo con los planes y programas de estudio tanto a nivel licenciatura como posgrado. </a:t>
            </a:r>
            <a:endParaRPr lang="es-MX" sz="2400" i="1" dirty="0" smtClean="0">
              <a:effectLst>
                <a:outerShdw blurRad="38100" dist="38100" dir="2700000" algn="tl">
                  <a:srgbClr val="000000">
                    <a:alpha val="43137"/>
                  </a:srgbClr>
                </a:outerShdw>
              </a:effectLst>
              <a:latin typeface="Soberana Sans Condensed" panose="02000000000000000000" pitchFamily="50" charset="0"/>
            </a:endParaRPr>
          </a:p>
          <a:p>
            <a:pPr marL="514350" indent="-514350">
              <a:buFont typeface="+mj-lt"/>
              <a:buAutoNum type="arabicPeriod" startAt="3"/>
              <a:defRPr/>
            </a:pPr>
            <a:endParaRPr lang="es-MX" sz="2400" i="1" dirty="0">
              <a:effectLst>
                <a:outerShdw blurRad="38100" dist="38100" dir="2700000" algn="tl">
                  <a:srgbClr val="000000">
                    <a:alpha val="43137"/>
                  </a:srgbClr>
                </a:outerShdw>
              </a:effectLst>
              <a:latin typeface="Soberana Sans Condensed" panose="02000000000000000000" pitchFamily="50" charset="0"/>
            </a:endParaRPr>
          </a:p>
          <a:p>
            <a:pPr marL="514350" indent="-514350">
              <a:buFont typeface="+mj-lt"/>
              <a:buAutoNum type="arabicPeriod" startAt="3"/>
              <a:defRPr/>
            </a:pPr>
            <a:r>
              <a:rPr lang="es-MX" sz="2400" i="1" dirty="0" smtClean="0">
                <a:effectLst>
                  <a:outerShdw blurRad="38100" dist="38100" dir="2700000" algn="tl">
                    <a:srgbClr val="000000">
                      <a:alpha val="43137"/>
                    </a:srgbClr>
                  </a:outerShdw>
                </a:effectLst>
                <a:latin typeface="Soberana Sans Condensed" panose="02000000000000000000" pitchFamily="50" charset="0"/>
              </a:rPr>
              <a:t>Campaña </a:t>
            </a:r>
            <a:r>
              <a:rPr lang="es-MX" sz="2400" i="1" dirty="0">
                <a:effectLst>
                  <a:outerShdw blurRad="38100" dist="38100" dir="2700000" algn="tl">
                    <a:srgbClr val="000000">
                      <a:alpha val="43137"/>
                    </a:srgbClr>
                  </a:outerShdw>
                </a:effectLst>
                <a:latin typeface="Soberana Sans Condensed" panose="02000000000000000000" pitchFamily="50" charset="0"/>
              </a:rPr>
              <a:t>de difusión para el uso de las bases de datos para parte del </a:t>
            </a:r>
            <a:r>
              <a:rPr lang="es-MX" sz="2400" i="1" dirty="0" err="1">
                <a:effectLst>
                  <a:outerShdw blurRad="38100" dist="38100" dir="2700000" algn="tl">
                    <a:srgbClr val="000000">
                      <a:alpha val="43137"/>
                    </a:srgbClr>
                  </a:outerShdw>
                </a:effectLst>
                <a:latin typeface="Soberana Sans Condensed" panose="02000000000000000000" pitchFamily="50" charset="0"/>
              </a:rPr>
              <a:t>TecNM</a:t>
            </a:r>
            <a:r>
              <a:rPr lang="es-MX" sz="2400" i="1" dirty="0" smtClean="0">
                <a:effectLst>
                  <a:outerShdw blurRad="38100" dist="38100" dir="2700000" algn="tl">
                    <a:srgbClr val="000000">
                      <a:alpha val="43137"/>
                    </a:srgbClr>
                  </a:outerShdw>
                </a:effectLst>
                <a:latin typeface="Soberana Sans Condensed" panose="02000000000000000000" pitchFamily="50" charset="0"/>
              </a:rPr>
              <a:t>.</a:t>
            </a:r>
            <a:endParaRPr lang="es-MX" sz="2400" i="1" dirty="0">
              <a:effectLst>
                <a:outerShdw blurRad="38100" dist="38100" dir="2700000" algn="tl">
                  <a:srgbClr val="000000">
                    <a:alpha val="43137"/>
                  </a:srgbClr>
                </a:outerShdw>
              </a:effectLst>
              <a:latin typeface="Soberana Sans Condensed" panose="02000000000000000000" pitchFamily="50" charset="0"/>
            </a:endParaRPr>
          </a:p>
        </p:txBody>
      </p:sp>
      <p:sp>
        <p:nvSpPr>
          <p:cNvPr id="6" name="Rectangle 10"/>
          <p:cNvSpPr/>
          <p:nvPr/>
        </p:nvSpPr>
        <p:spPr>
          <a:xfrm>
            <a:off x="47328" y="1372706"/>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 PLAN DE ACCIÓN </a:t>
            </a:r>
            <a:r>
              <a:rPr lang="es-MX" sz="2000" b="1" dirty="0" err="1" smtClean="0">
                <a:solidFill>
                  <a:prstClr val="black">
                    <a:lumMod val="75000"/>
                    <a:lumOff val="25000"/>
                  </a:prstClr>
                </a:solidFill>
                <a:latin typeface="Soberana Titular" panose="02000000000000000000" pitchFamily="50" charset="0"/>
              </a:rPr>
              <a:t>CONRICYT</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5280554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95536" y="3140968"/>
            <a:ext cx="8496944" cy="3024336"/>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Font typeface="Arial" pitchFamily="34" charset="0"/>
              <a:buNone/>
            </a:pPr>
            <a:r>
              <a:rPr lang="es-MX" sz="3500" dirty="0" smtClean="0">
                <a:latin typeface="Soberana Sans Condensed" panose="02000000000000000000" pitchFamily="50" charset="0"/>
              </a:rPr>
              <a:t>Luis </a:t>
            </a:r>
            <a:r>
              <a:rPr lang="es-MX" sz="3500" dirty="0" smtClean="0">
                <a:latin typeface="Soberana Sans Condensed" panose="02000000000000000000" pitchFamily="50" charset="0"/>
              </a:rPr>
              <a:t>Néstor </a:t>
            </a:r>
            <a:r>
              <a:rPr lang="es-MX" sz="3500" dirty="0" smtClean="0">
                <a:latin typeface="Soberana Sans Condensed" panose="02000000000000000000" pitchFamily="50" charset="0"/>
              </a:rPr>
              <a:t>Coria de los Ríos</a:t>
            </a:r>
          </a:p>
          <a:p>
            <a:pPr marL="0" lvl="1" indent="0" algn="ctr">
              <a:buFont typeface="Arial" pitchFamily="34" charset="0"/>
              <a:buNone/>
            </a:pPr>
            <a:r>
              <a:rPr lang="es-MX" dirty="0" smtClean="0">
                <a:latin typeface="Soberana Sans Condensed" panose="02000000000000000000" pitchFamily="50" charset="0"/>
              </a:rPr>
              <a:t> </a:t>
            </a:r>
            <a:r>
              <a:rPr lang="es-MX" sz="3200" dirty="0">
                <a:solidFill>
                  <a:schemeClr val="tx2"/>
                </a:solidFill>
                <a:latin typeface="Soberana Sans Condensed" panose="02000000000000000000" pitchFamily="50" charset="0"/>
                <a:hlinkClick r:id="rId2"/>
              </a:rPr>
              <a:t>d_posgrado@tecnm.mx</a:t>
            </a:r>
            <a:r>
              <a:rPr lang="es-MX" sz="3200" dirty="0">
                <a:solidFill>
                  <a:schemeClr val="tx2"/>
                </a:solidFill>
                <a:latin typeface="Soberana Sans Condensed" panose="02000000000000000000" pitchFamily="50" charset="0"/>
              </a:rPr>
              <a:t> </a:t>
            </a:r>
          </a:p>
          <a:p>
            <a:pPr marL="400050" lvl="2" indent="0" algn="ctr">
              <a:buFont typeface="Arial" pitchFamily="34" charset="0"/>
              <a:buNone/>
            </a:pPr>
            <a:endParaRPr lang="es-MX" sz="3200" dirty="0">
              <a:latin typeface="Soberana Sans Condensed" panose="02000000000000000000" pitchFamily="50" charset="0"/>
            </a:endParaRPr>
          </a:p>
          <a:p>
            <a:pPr marL="400050" lvl="2" indent="0" algn="ctr">
              <a:buFont typeface="Arial" pitchFamily="34" charset="0"/>
              <a:buNone/>
            </a:pPr>
            <a:r>
              <a:rPr lang="es-MX" sz="3200" b="1" dirty="0" smtClean="0">
                <a:latin typeface="Soberana Sans Condensed" panose="02000000000000000000" pitchFamily="50" charset="0"/>
              </a:rPr>
              <a:t>Coordinación de Posgrado</a:t>
            </a:r>
          </a:p>
          <a:p>
            <a:pPr marL="400050" lvl="2" indent="0" algn="ctr">
              <a:buFont typeface="Arial" pitchFamily="34" charset="0"/>
              <a:buNone/>
            </a:pPr>
            <a:endParaRPr lang="es-MX" sz="3200" dirty="0" smtClean="0">
              <a:latin typeface="Soberana Sans Condensed" panose="02000000000000000000" pitchFamily="50" charset="0"/>
            </a:endParaRPr>
          </a:p>
          <a:p>
            <a:pPr marL="400050" lvl="2" indent="0" algn="ctr">
              <a:buFont typeface="Arial" pitchFamily="34" charset="0"/>
              <a:buNone/>
            </a:pPr>
            <a:r>
              <a:rPr lang="es-MX" sz="3200" dirty="0" smtClean="0">
                <a:latin typeface="Soberana Sans Condensed" panose="02000000000000000000" pitchFamily="50" charset="0"/>
              </a:rPr>
              <a:t>Dr. Salvador </a:t>
            </a:r>
            <a:r>
              <a:rPr lang="es-MX" sz="3200" dirty="0" err="1" smtClean="0">
                <a:latin typeface="Soberana Sans Condensed" panose="02000000000000000000" pitchFamily="50" charset="0"/>
              </a:rPr>
              <a:t>Gonzalez</a:t>
            </a:r>
            <a:r>
              <a:rPr lang="es-MX" sz="3200" dirty="0" smtClean="0">
                <a:latin typeface="Soberana Sans Condensed" panose="02000000000000000000" pitchFamily="50" charset="0"/>
              </a:rPr>
              <a:t> Vázquez</a:t>
            </a:r>
          </a:p>
          <a:p>
            <a:pPr marL="400050" lvl="2" indent="0" algn="ctr">
              <a:buFont typeface="Arial" pitchFamily="34" charset="0"/>
              <a:buNone/>
            </a:pPr>
            <a:r>
              <a:rPr lang="es-MX" sz="3200" dirty="0" smtClean="0">
                <a:solidFill>
                  <a:schemeClr val="tx2"/>
                </a:solidFill>
                <a:latin typeface="Soberana Sans Condensed" panose="02000000000000000000" pitchFamily="50" charset="0"/>
                <a:hlinkClick r:id="rId3"/>
              </a:rPr>
              <a:t>d_posgrado01@tecnm.mx</a:t>
            </a:r>
            <a:r>
              <a:rPr lang="es-MX" sz="3200" dirty="0" smtClean="0">
                <a:solidFill>
                  <a:schemeClr val="tx2"/>
                </a:solidFill>
                <a:latin typeface="Soberana Sans Condensed" panose="02000000000000000000" pitchFamily="50" charset="0"/>
              </a:rPr>
              <a:t> </a:t>
            </a:r>
            <a:endParaRPr lang="es-MX" sz="3200" dirty="0">
              <a:solidFill>
                <a:schemeClr val="tx2"/>
              </a:solidFill>
              <a:latin typeface="Soberana Sans Condensed" panose="02000000000000000000" pitchFamily="50" charset="0"/>
            </a:endParaRPr>
          </a:p>
        </p:txBody>
      </p:sp>
      <p:sp>
        <p:nvSpPr>
          <p:cNvPr id="3" name="Title 1"/>
          <p:cNvSpPr txBox="1">
            <a:spLocks/>
          </p:cNvSpPr>
          <p:nvPr/>
        </p:nvSpPr>
        <p:spPr>
          <a:xfrm>
            <a:off x="779241" y="1844824"/>
            <a:ext cx="7729534" cy="1143000"/>
          </a:xfrm>
          <a:prstGeom prst="rect">
            <a:avLst/>
          </a:prstGeom>
        </p:spPr>
        <p:txBody>
          <a:bodyPr>
            <a:no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s-MX" sz="3600" b="1" dirty="0" smtClean="0">
                <a:latin typeface="Soberana Sans Condensed" panose="02000000000000000000" pitchFamily="50" charset="0"/>
              </a:rPr>
              <a:t>MUCHAS GRACIAS</a:t>
            </a:r>
            <a:endParaRPr lang="es-MX" sz="3600" b="1" dirty="0">
              <a:latin typeface="Soberana Sans Condensed" panose="02000000000000000000" pitchFamily="50" charset="0"/>
            </a:endParaRPr>
          </a:p>
        </p:txBody>
      </p:sp>
    </p:spTree>
    <p:extLst>
      <p:ext uri="{BB962C8B-B14F-4D97-AF65-F5344CB8AC3E}">
        <p14:creationId xmlns:p14="http://schemas.microsoft.com/office/powerpoint/2010/main" val="3196727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3998" y="1740878"/>
            <a:ext cx="6084168" cy="5117122"/>
          </a:xfrm>
          <a:prstGeom prst="rect">
            <a:avLst/>
          </a:prstGeom>
        </p:spPr>
      </p:pic>
      <p:graphicFrame>
        <p:nvGraphicFramePr>
          <p:cNvPr id="6" name="Chart 4"/>
          <p:cNvGraphicFramePr>
            <a:graphicFrameLocks/>
          </p:cNvGraphicFramePr>
          <p:nvPr>
            <p:extLst>
              <p:ext uri="{D42A27DB-BD31-4B8C-83A1-F6EECF244321}">
                <p14:modId xmlns:p14="http://schemas.microsoft.com/office/powerpoint/2010/main" val="3334845434"/>
              </p:ext>
            </p:extLst>
          </p:nvPr>
        </p:nvGraphicFramePr>
        <p:xfrm>
          <a:off x="179512" y="4221088"/>
          <a:ext cx="2880320" cy="2304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12"/>
          <p:cNvGraphicFramePr>
            <a:graphicFrameLocks/>
          </p:cNvGraphicFramePr>
          <p:nvPr>
            <p:extLst>
              <p:ext uri="{D42A27DB-BD31-4B8C-83A1-F6EECF244321}">
                <p14:modId xmlns:p14="http://schemas.microsoft.com/office/powerpoint/2010/main" val="852352151"/>
              </p:ext>
            </p:extLst>
          </p:nvPr>
        </p:nvGraphicFramePr>
        <p:xfrm>
          <a:off x="182246" y="1916832"/>
          <a:ext cx="2880320" cy="2267976"/>
        </p:xfrm>
        <a:graphic>
          <a:graphicData uri="http://schemas.openxmlformats.org/drawingml/2006/chart">
            <c:chart xmlns:c="http://schemas.openxmlformats.org/drawingml/2006/chart" xmlns:r="http://schemas.openxmlformats.org/officeDocument/2006/relationships" r:id="rId4"/>
          </a:graphicData>
        </a:graphic>
      </p:graphicFrame>
      <p:sp>
        <p:nvSpPr>
          <p:cNvPr id="8" name="Rectangle 10"/>
          <p:cNvSpPr/>
          <p:nvPr/>
        </p:nvSpPr>
        <p:spPr>
          <a:xfrm>
            <a:off x="47328" y="134076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PROFESORES EN EL SISTEMA NACIONAL DE INVESTIGADORES</a:t>
            </a:r>
          </a:p>
        </p:txBody>
      </p:sp>
    </p:spTree>
    <p:extLst>
      <p:ext uri="{BB962C8B-B14F-4D97-AF65-F5344CB8AC3E}">
        <p14:creationId xmlns:p14="http://schemas.microsoft.com/office/powerpoint/2010/main" val="1459472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p:cNvGraphicFramePr/>
          <p:nvPr>
            <p:extLst>
              <p:ext uri="{D42A27DB-BD31-4B8C-83A1-F6EECF244321}">
                <p14:modId xmlns:p14="http://schemas.microsoft.com/office/powerpoint/2010/main" val="1852359768"/>
              </p:ext>
            </p:extLst>
          </p:nvPr>
        </p:nvGraphicFramePr>
        <p:xfrm>
          <a:off x="899592" y="1412776"/>
          <a:ext cx="7272808" cy="233619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a 3"/>
          <p:cNvGraphicFramePr>
            <a:graphicFrameLocks noGrp="1"/>
          </p:cNvGraphicFramePr>
          <p:nvPr>
            <p:extLst>
              <p:ext uri="{D42A27DB-BD31-4B8C-83A1-F6EECF244321}">
                <p14:modId xmlns:p14="http://schemas.microsoft.com/office/powerpoint/2010/main" val="955719786"/>
              </p:ext>
            </p:extLst>
          </p:nvPr>
        </p:nvGraphicFramePr>
        <p:xfrm>
          <a:off x="683568" y="4023000"/>
          <a:ext cx="7920880" cy="2430336"/>
        </p:xfrm>
        <a:graphic>
          <a:graphicData uri="http://schemas.openxmlformats.org/drawingml/2006/table">
            <a:tbl>
              <a:tblPr firstRow="1" firstCol="1" bandRow="1">
                <a:tableStyleId>{5C22544A-7EE6-4342-B048-85BDC9FD1C3A}</a:tableStyleId>
              </a:tblPr>
              <a:tblGrid>
                <a:gridCol w="1938208"/>
                <a:gridCol w="1140122"/>
                <a:gridCol w="1425153"/>
                <a:gridCol w="264642"/>
                <a:gridCol w="1309557"/>
                <a:gridCol w="1843198"/>
              </a:tblGrid>
              <a:tr h="781345">
                <a:tc>
                  <a:txBody>
                    <a:bodyPr/>
                    <a:lstStyle/>
                    <a:p>
                      <a:pPr algn="ctr">
                        <a:spcBef>
                          <a:spcPts val="1200"/>
                        </a:spcBef>
                        <a:spcAft>
                          <a:spcPts val="900"/>
                        </a:spcAft>
                        <a:tabLst>
                          <a:tab pos="6629400" algn="l"/>
                        </a:tabLst>
                      </a:pPr>
                      <a:r>
                        <a:rPr lang="es-MX" sz="1400" b="1" dirty="0">
                          <a:effectLst/>
                          <a:latin typeface="Soberana Sans Condensed" panose="02000000000000000000" pitchFamily="50" charset="0"/>
                        </a:rPr>
                        <a:t>Estadística 2015</a:t>
                      </a:r>
                      <a:endParaRPr lang="es-MX" sz="1400" b="1"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b="1">
                          <a:effectLst/>
                          <a:latin typeface="Soberana Sans Condensed" panose="02000000000000000000" pitchFamily="50" charset="0"/>
                        </a:rPr>
                        <a:t>Programas de Posgrado</a:t>
                      </a:r>
                      <a:endParaRPr lang="es-MX" sz="1400" b="1">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b="1">
                          <a:effectLst/>
                          <a:latin typeface="Soberana Sans Condensed" panose="02000000000000000000" pitchFamily="50" charset="0"/>
                        </a:rPr>
                        <a:t>Programas de Posgrado en PNPC</a:t>
                      </a:r>
                      <a:endParaRPr lang="es-MX" sz="1400" b="1">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endParaRPr lang="es-MX" sz="1400" b="1">
                        <a:effectLst/>
                        <a:latin typeface="Soberana Sans Condensed" panose="02000000000000000000" pitchFamily="50"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b="1">
                          <a:effectLst/>
                          <a:latin typeface="Soberana Sans Condensed" panose="02000000000000000000" pitchFamily="50" charset="0"/>
                        </a:rPr>
                        <a:t>PNPC-Federales</a:t>
                      </a:r>
                      <a:endParaRPr lang="es-MX" sz="1400" b="1">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b="1" dirty="0" err="1">
                          <a:effectLst/>
                          <a:latin typeface="Soberana Sans Condensed" panose="02000000000000000000" pitchFamily="50" charset="0"/>
                        </a:rPr>
                        <a:t>PNPC</a:t>
                      </a:r>
                      <a:r>
                        <a:rPr lang="es-MX" sz="1400" b="1" dirty="0">
                          <a:effectLst/>
                          <a:latin typeface="Soberana Sans Condensed" panose="02000000000000000000" pitchFamily="50" charset="0"/>
                        </a:rPr>
                        <a:t>-Descentralizados</a:t>
                      </a:r>
                      <a:endParaRPr lang="es-MX" sz="1400" b="1"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r>
              <a:tr h="255713">
                <a:tc>
                  <a:txBody>
                    <a:bodyPr/>
                    <a:lstStyle/>
                    <a:p>
                      <a:pPr algn="just">
                        <a:spcBef>
                          <a:spcPts val="1200"/>
                        </a:spcBef>
                        <a:spcAft>
                          <a:spcPts val="900"/>
                        </a:spcAft>
                        <a:tabLst>
                          <a:tab pos="6629400" algn="l"/>
                        </a:tabLst>
                      </a:pPr>
                      <a:r>
                        <a:rPr lang="es-MX" sz="1400" dirty="0">
                          <a:effectLst/>
                          <a:latin typeface="Soberana Sans Condensed" panose="02000000000000000000" pitchFamily="50" charset="0"/>
                        </a:rPr>
                        <a:t>Doctorados en Ciencias</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32</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26</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endParaRPr lang="es-MX" sz="1400" dirty="0">
                        <a:effectLst/>
                        <a:latin typeface="Soberana Sans Condensed" panose="02000000000000000000" pitchFamily="50"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26</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0</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r>
              <a:tr h="363680">
                <a:tc>
                  <a:txBody>
                    <a:bodyPr/>
                    <a:lstStyle/>
                    <a:p>
                      <a:pPr algn="just">
                        <a:spcBef>
                          <a:spcPts val="1200"/>
                        </a:spcBef>
                        <a:spcAft>
                          <a:spcPts val="900"/>
                        </a:spcAft>
                        <a:tabLst>
                          <a:tab pos="6629400" algn="l"/>
                        </a:tabLst>
                      </a:pPr>
                      <a:r>
                        <a:rPr lang="es-MX" sz="1400" dirty="0">
                          <a:effectLst/>
                          <a:latin typeface="Soberana Sans Condensed" panose="02000000000000000000" pitchFamily="50" charset="0"/>
                        </a:rPr>
                        <a:t>Maestrías con Orientación a la Investigación</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63</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46</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endParaRPr lang="es-MX" sz="1400">
                        <a:effectLst/>
                        <a:latin typeface="Soberana Sans Condensed" panose="02000000000000000000" pitchFamily="50"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44</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2</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r>
              <a:tr h="363680">
                <a:tc>
                  <a:txBody>
                    <a:bodyPr/>
                    <a:lstStyle/>
                    <a:p>
                      <a:pPr algn="just">
                        <a:spcBef>
                          <a:spcPts val="1200"/>
                        </a:spcBef>
                        <a:spcAft>
                          <a:spcPts val="900"/>
                        </a:spcAft>
                        <a:tabLst>
                          <a:tab pos="6629400" algn="l"/>
                        </a:tabLst>
                      </a:pPr>
                      <a:r>
                        <a:rPr lang="es-MX" sz="1400" dirty="0">
                          <a:effectLst/>
                          <a:latin typeface="Soberana Sans Condensed" panose="02000000000000000000" pitchFamily="50" charset="0"/>
                        </a:rPr>
                        <a:t>Maestrías con Orientación Profesional</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91</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28</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endParaRPr lang="es-MX" sz="1400" dirty="0">
                        <a:effectLst/>
                        <a:latin typeface="Soberana Sans Condensed" panose="02000000000000000000" pitchFamily="50"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23</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5</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r>
              <a:tr h="269919">
                <a:tc>
                  <a:txBody>
                    <a:bodyPr/>
                    <a:lstStyle/>
                    <a:p>
                      <a:pPr algn="just">
                        <a:spcBef>
                          <a:spcPts val="1200"/>
                        </a:spcBef>
                        <a:spcAft>
                          <a:spcPts val="900"/>
                        </a:spcAft>
                        <a:tabLst>
                          <a:tab pos="6629400" algn="l"/>
                        </a:tabLst>
                      </a:pPr>
                      <a:r>
                        <a:rPr lang="es-MX" sz="1400" dirty="0">
                          <a:effectLst/>
                          <a:latin typeface="Soberana Sans Condensed" panose="02000000000000000000" pitchFamily="50" charset="0"/>
                        </a:rPr>
                        <a:t>Especializaciones</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12</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2</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endParaRPr lang="es-MX" sz="1400">
                        <a:effectLst/>
                        <a:latin typeface="Soberana Sans Condensed" panose="02000000000000000000" pitchFamily="50"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1</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c>
                  <a:txBody>
                    <a:bodyPr/>
                    <a:lstStyle/>
                    <a:p>
                      <a:pPr algn="ctr">
                        <a:spcBef>
                          <a:spcPts val="1200"/>
                        </a:spcBef>
                        <a:spcAft>
                          <a:spcPts val="900"/>
                        </a:spcAft>
                        <a:tabLst>
                          <a:tab pos="6629400" algn="l"/>
                        </a:tabLst>
                      </a:pPr>
                      <a:r>
                        <a:rPr lang="es-MX" sz="1400">
                          <a:effectLst/>
                          <a:latin typeface="Soberana Sans Condensed" panose="02000000000000000000" pitchFamily="50" charset="0"/>
                        </a:rPr>
                        <a:t>1</a:t>
                      </a:r>
                      <a:endParaRPr lang="es-MX" sz="140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tc>
              </a:tr>
              <a:tr h="269919">
                <a:tc>
                  <a:txBody>
                    <a:bodyPr/>
                    <a:lstStyle/>
                    <a:p>
                      <a:pPr algn="r">
                        <a:spcBef>
                          <a:spcPts val="1200"/>
                        </a:spcBef>
                        <a:spcAft>
                          <a:spcPts val="900"/>
                        </a:spcAft>
                        <a:tabLst>
                          <a:tab pos="6629400" algn="l"/>
                        </a:tabLst>
                      </a:pPr>
                      <a:r>
                        <a:rPr lang="es-MX" sz="1400" dirty="0">
                          <a:effectLst/>
                          <a:latin typeface="Soberana Sans Condensed" panose="02000000000000000000" pitchFamily="50" charset="0"/>
                        </a:rPr>
                        <a:t>TOTALES:  </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75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198</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102</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endParaRPr lang="es-MX" sz="1400" dirty="0">
                        <a:effectLst/>
                        <a:latin typeface="Soberana Sans Condensed" panose="02000000000000000000" pitchFamily="50"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94</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c>
                  <a:txBody>
                    <a:bodyPr/>
                    <a:lstStyle/>
                    <a:p>
                      <a:pPr algn="ctr">
                        <a:spcBef>
                          <a:spcPts val="1200"/>
                        </a:spcBef>
                        <a:spcAft>
                          <a:spcPts val="900"/>
                        </a:spcAft>
                        <a:tabLst>
                          <a:tab pos="6629400" algn="l"/>
                        </a:tabLst>
                      </a:pPr>
                      <a:r>
                        <a:rPr lang="es-MX" sz="1400" dirty="0">
                          <a:effectLst/>
                          <a:latin typeface="Soberana Sans Condensed" panose="02000000000000000000" pitchFamily="50" charset="0"/>
                        </a:rPr>
                        <a:t>8</a:t>
                      </a:r>
                      <a:endParaRPr lang="es-MX" sz="1400" dirty="0">
                        <a:effectLst/>
                        <a:latin typeface="Soberana Sans Condensed" panose="02000000000000000000" pitchFamily="50" charset="0"/>
                        <a:ea typeface="Times New Roman" panose="02020603050405020304" pitchFamily="18" charset="0"/>
                        <a:cs typeface="Arial" panose="020B0604020202020204" pitchFamily="34" charset="0"/>
                      </a:endParaRPr>
                    </a:p>
                  </a:txBody>
                  <a:tcPr marL="68580" marR="68580" marT="0" marB="0">
                    <a:solidFill>
                      <a:schemeClr val="accent3">
                        <a:lumMod val="60000"/>
                        <a:lumOff val="40000"/>
                      </a:schemeClr>
                    </a:solidFill>
                  </a:tcPr>
                </a:tc>
              </a:tr>
            </a:tbl>
          </a:graphicData>
        </a:graphic>
      </p:graphicFrame>
      <p:sp>
        <p:nvSpPr>
          <p:cNvPr id="5" name="Rectángulo 4"/>
          <p:cNvSpPr/>
          <p:nvPr/>
        </p:nvSpPr>
        <p:spPr>
          <a:xfrm>
            <a:off x="0" y="6536377"/>
            <a:ext cx="9144000" cy="276999"/>
          </a:xfrm>
          <a:prstGeom prst="rect">
            <a:avLst/>
          </a:prstGeom>
        </p:spPr>
        <p:txBody>
          <a:bodyPr wrap="square">
            <a:spAutoFit/>
          </a:bodyPr>
          <a:lstStyle/>
          <a:p>
            <a:pPr algn="ctr">
              <a:spcBef>
                <a:spcPts val="1200"/>
              </a:spcBef>
              <a:spcAft>
                <a:spcPts val="0"/>
              </a:spcAft>
              <a:tabLst>
                <a:tab pos="6629400" algn="l"/>
              </a:tabLst>
            </a:pPr>
            <a:r>
              <a:rPr lang="es-ES" sz="1200" b="1" dirty="0">
                <a:latin typeface="Soberana Sans" panose="02000000000000000000" pitchFamily="50" charset="0"/>
                <a:ea typeface="Times New Roman" panose="02020603050405020304" pitchFamily="18" charset="0"/>
                <a:cs typeface="Arial" panose="020B0604020202020204" pitchFamily="34" charset="0"/>
              </a:rPr>
              <a:t>Adicionalmente hay 5 Doctorados en Ciencias y 1 Maestría en Ciencias como SUBSEDE en el </a:t>
            </a:r>
            <a:r>
              <a:rPr lang="es-ES" sz="1200" b="1" dirty="0" err="1">
                <a:latin typeface="Soberana Sans" panose="02000000000000000000" pitchFamily="50" charset="0"/>
                <a:ea typeface="Times New Roman" panose="02020603050405020304" pitchFamily="18" charset="0"/>
                <a:cs typeface="Arial" panose="020B0604020202020204" pitchFamily="34" charset="0"/>
              </a:rPr>
              <a:t>PNPC</a:t>
            </a:r>
            <a:endParaRPr lang="es-MX" sz="1200" b="1" dirty="0">
              <a:effectLst/>
              <a:latin typeface="Soberana Sans" panose="02000000000000000000" pitchFamily="50"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5361457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srcRect l="4064" t="21454" r="7387" b="20469"/>
          <a:stretch/>
        </p:blipFill>
        <p:spPr>
          <a:xfrm>
            <a:off x="6214" y="2492896"/>
            <a:ext cx="9137786" cy="3751166"/>
          </a:xfrm>
          <a:prstGeom prst="rect">
            <a:avLst/>
          </a:prstGeom>
        </p:spPr>
      </p:pic>
      <p:sp>
        <p:nvSpPr>
          <p:cNvPr id="4" name="Rectangle 10"/>
          <p:cNvSpPr/>
          <p:nvPr/>
        </p:nvSpPr>
        <p:spPr>
          <a:xfrm>
            <a:off x="47328" y="1412776"/>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Organización de la </a:t>
            </a:r>
            <a:r>
              <a:rPr lang="es-MX" sz="2000" b="1" dirty="0" err="1" smtClean="0">
                <a:solidFill>
                  <a:prstClr val="black">
                    <a:lumMod val="75000"/>
                    <a:lumOff val="25000"/>
                  </a:prstClr>
                </a:solidFill>
                <a:latin typeface="Soberana Titular" panose="02000000000000000000" pitchFamily="50" charset="0"/>
              </a:rPr>
              <a:t>DPII</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2779797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stretch>
            <a:fillRect/>
          </a:stretch>
        </p:blipFill>
        <p:spPr>
          <a:xfrm>
            <a:off x="1210535" y="1988840"/>
            <a:ext cx="6886575" cy="4676775"/>
          </a:xfrm>
          <a:prstGeom prst="rect">
            <a:avLst/>
          </a:prstGeom>
        </p:spPr>
      </p:pic>
      <p:sp>
        <p:nvSpPr>
          <p:cNvPr id="3" name="Rectangle 10"/>
          <p:cNvSpPr/>
          <p:nvPr/>
        </p:nvSpPr>
        <p:spPr>
          <a:xfrm>
            <a:off x="47328" y="1412776"/>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Organización de la </a:t>
            </a:r>
            <a:r>
              <a:rPr lang="es-MX" sz="2000" b="1" dirty="0" err="1" smtClean="0">
                <a:solidFill>
                  <a:prstClr val="black">
                    <a:lumMod val="75000"/>
                    <a:lumOff val="25000"/>
                  </a:prstClr>
                </a:solidFill>
                <a:latin typeface="Soberana Titular" panose="02000000000000000000" pitchFamily="50" charset="0"/>
              </a:rPr>
              <a:t>DPII</a:t>
            </a:r>
            <a:endParaRPr lang="es-MX" sz="2000" b="1" dirty="0" smtClean="0">
              <a:solidFill>
                <a:prstClr val="black">
                  <a:lumMod val="75000"/>
                  <a:lumOff val="25000"/>
                </a:prstClr>
              </a:solidFill>
              <a:latin typeface="Soberana Titular" panose="02000000000000000000" pitchFamily="50" charset="0"/>
            </a:endParaRPr>
          </a:p>
        </p:txBody>
      </p:sp>
      <p:sp>
        <p:nvSpPr>
          <p:cNvPr id="4" name="CuadroTexto 3"/>
          <p:cNvSpPr txBox="1"/>
          <p:nvPr/>
        </p:nvSpPr>
        <p:spPr>
          <a:xfrm>
            <a:off x="7516855" y="3861048"/>
            <a:ext cx="1160511" cy="307777"/>
          </a:xfrm>
          <a:prstGeom prst="rect">
            <a:avLst/>
          </a:prstGeom>
          <a:noFill/>
        </p:spPr>
        <p:txBody>
          <a:bodyPr wrap="none" rtlCol="0">
            <a:spAutoFit/>
          </a:bodyPr>
          <a:lstStyle/>
          <a:p>
            <a:pPr algn="ctr"/>
            <a:r>
              <a:rPr lang="es-MX" sz="1400" b="1" dirty="0" smtClean="0">
                <a:latin typeface="Soberana Sans Condensed" panose="02000000000000000000" pitchFamily="50" charset="0"/>
              </a:rPr>
              <a:t>198 Posgrados</a:t>
            </a:r>
            <a:endParaRPr lang="es-MX" sz="1400" b="1" dirty="0">
              <a:latin typeface="Soberana Sans Condensed" panose="02000000000000000000" pitchFamily="50" charset="0"/>
            </a:endParaRPr>
          </a:p>
        </p:txBody>
      </p:sp>
      <p:sp>
        <p:nvSpPr>
          <p:cNvPr id="5" name="CuadroTexto 4"/>
          <p:cNvSpPr txBox="1"/>
          <p:nvPr/>
        </p:nvSpPr>
        <p:spPr>
          <a:xfrm>
            <a:off x="7505279" y="5372925"/>
            <a:ext cx="1548172" cy="307777"/>
          </a:xfrm>
          <a:prstGeom prst="rect">
            <a:avLst/>
          </a:prstGeom>
          <a:noFill/>
        </p:spPr>
        <p:txBody>
          <a:bodyPr wrap="square" rtlCol="0">
            <a:spAutoFit/>
          </a:bodyPr>
          <a:lstStyle/>
          <a:p>
            <a:pPr algn="ctr"/>
            <a:r>
              <a:rPr lang="es-MX" sz="1400" b="1" dirty="0" smtClean="0">
                <a:latin typeface="Soberana Sans Condensed" panose="02000000000000000000" pitchFamily="50" charset="0"/>
              </a:rPr>
              <a:t>102 Posgrados </a:t>
            </a:r>
            <a:r>
              <a:rPr lang="es-MX" sz="1400" b="1" dirty="0" err="1" smtClean="0">
                <a:latin typeface="Soberana Sans Condensed" panose="02000000000000000000" pitchFamily="50" charset="0"/>
              </a:rPr>
              <a:t>PNPC</a:t>
            </a:r>
            <a:endParaRPr lang="es-MX" sz="1400" b="1" dirty="0">
              <a:latin typeface="Soberana Sans Condensed" panose="02000000000000000000" pitchFamily="50" charset="0"/>
            </a:endParaRPr>
          </a:p>
        </p:txBody>
      </p:sp>
      <p:sp>
        <p:nvSpPr>
          <p:cNvPr id="6" name="CuadroTexto 5"/>
          <p:cNvSpPr txBox="1"/>
          <p:nvPr/>
        </p:nvSpPr>
        <p:spPr>
          <a:xfrm>
            <a:off x="1583668" y="5733256"/>
            <a:ext cx="1548172" cy="523220"/>
          </a:xfrm>
          <a:prstGeom prst="rect">
            <a:avLst/>
          </a:prstGeom>
          <a:noFill/>
        </p:spPr>
        <p:txBody>
          <a:bodyPr wrap="square" rtlCol="0">
            <a:spAutoFit/>
          </a:bodyPr>
          <a:lstStyle/>
          <a:p>
            <a:pPr algn="ctr"/>
            <a:r>
              <a:rPr lang="es-MX" sz="1400" b="1" dirty="0" smtClean="0">
                <a:latin typeface="Soberana Sans Condensed" panose="02000000000000000000" pitchFamily="50" charset="0"/>
              </a:rPr>
              <a:t>92 Planes de Estudio de Posgrado</a:t>
            </a:r>
            <a:endParaRPr lang="es-MX" sz="1400" b="1" dirty="0">
              <a:latin typeface="Soberana Sans Condensed" panose="02000000000000000000" pitchFamily="50" charset="0"/>
            </a:endParaRPr>
          </a:p>
        </p:txBody>
      </p:sp>
      <p:sp>
        <p:nvSpPr>
          <p:cNvPr id="7" name="CuadroTexto 6"/>
          <p:cNvSpPr txBox="1"/>
          <p:nvPr/>
        </p:nvSpPr>
        <p:spPr>
          <a:xfrm>
            <a:off x="-30796" y="3122384"/>
            <a:ext cx="1548172" cy="1815882"/>
          </a:xfrm>
          <a:prstGeom prst="rect">
            <a:avLst/>
          </a:prstGeom>
          <a:noFill/>
        </p:spPr>
        <p:txBody>
          <a:bodyPr wrap="square" rtlCol="0">
            <a:spAutoFit/>
          </a:bodyPr>
          <a:lstStyle/>
          <a:p>
            <a:pPr algn="ctr"/>
            <a:r>
              <a:rPr lang="es-MX" sz="1400" b="1" dirty="0" smtClean="0">
                <a:latin typeface="Soberana Sans Condensed" panose="02000000000000000000" pitchFamily="50" charset="0"/>
              </a:rPr>
              <a:t>Sistemas:</a:t>
            </a:r>
          </a:p>
          <a:p>
            <a:pPr marL="285750" indent="-285750">
              <a:buFont typeface="Arial" panose="020B0604020202020204" pitchFamily="34" charset="0"/>
              <a:buChar char="•"/>
            </a:pPr>
            <a:r>
              <a:rPr lang="es-MX" sz="1400" b="1" dirty="0" smtClean="0">
                <a:latin typeface="Soberana Sans Condensed" panose="02000000000000000000" pitchFamily="50" charset="0"/>
              </a:rPr>
              <a:t>1000 Jóvenes</a:t>
            </a:r>
          </a:p>
          <a:p>
            <a:pPr marL="285750" indent="-285750">
              <a:buFont typeface="Arial" panose="020B0604020202020204" pitchFamily="34" charset="0"/>
              <a:buChar char="•"/>
            </a:pPr>
            <a:r>
              <a:rPr lang="es-MX" sz="1400" b="1" dirty="0" err="1" smtClean="0">
                <a:latin typeface="Soberana Sans Condensed" panose="02000000000000000000" pitchFamily="50" charset="0"/>
              </a:rPr>
              <a:t>CVU</a:t>
            </a:r>
            <a:r>
              <a:rPr lang="es-MX" sz="1400" b="1" dirty="0" smtClean="0">
                <a:latin typeface="Soberana Sans Condensed" panose="02000000000000000000" pitchFamily="50" charset="0"/>
              </a:rPr>
              <a:t> </a:t>
            </a:r>
            <a:r>
              <a:rPr lang="es-MX" sz="1400" b="1" dirty="0" err="1" smtClean="0">
                <a:latin typeface="Soberana Sans Condensed" panose="02000000000000000000" pitchFamily="50" charset="0"/>
              </a:rPr>
              <a:t>TecNM</a:t>
            </a:r>
            <a:endParaRPr lang="es-MX" sz="1400" b="1" dirty="0" smtClean="0">
              <a:latin typeface="Soberana Sans Condensed" panose="02000000000000000000" pitchFamily="50" charset="0"/>
            </a:endParaRPr>
          </a:p>
          <a:p>
            <a:pPr marL="285750" indent="-285750">
              <a:buFont typeface="Arial" panose="020B0604020202020204" pitchFamily="34" charset="0"/>
              <a:buChar char="•"/>
            </a:pPr>
            <a:r>
              <a:rPr lang="es-MX" sz="1400" b="1" dirty="0" smtClean="0">
                <a:latin typeface="Soberana Sans Condensed" panose="02000000000000000000" pitchFamily="50" charset="0"/>
              </a:rPr>
              <a:t>Proyectos</a:t>
            </a:r>
          </a:p>
          <a:p>
            <a:pPr marL="285750" indent="-285750">
              <a:buFont typeface="Arial" panose="020B0604020202020204" pitchFamily="34" charset="0"/>
              <a:buChar char="•"/>
            </a:pPr>
            <a:r>
              <a:rPr lang="es-MX" sz="1400" b="1" dirty="0" err="1" smtClean="0">
                <a:latin typeface="Soberana Sans Condensed" panose="02000000000000000000" pitchFamily="50" charset="0"/>
              </a:rPr>
              <a:t>PNPC</a:t>
            </a:r>
            <a:endParaRPr lang="es-MX" sz="1400" b="1" dirty="0" smtClean="0">
              <a:latin typeface="Soberana Sans Condensed" panose="02000000000000000000" pitchFamily="50" charset="0"/>
            </a:endParaRPr>
          </a:p>
          <a:p>
            <a:pPr marL="285750" indent="-285750">
              <a:buFont typeface="Arial" panose="020B0604020202020204" pitchFamily="34" charset="0"/>
              <a:buChar char="•"/>
            </a:pPr>
            <a:r>
              <a:rPr lang="es-MX" sz="1400" b="1" dirty="0" smtClean="0">
                <a:latin typeface="Soberana Sans Condensed" panose="02000000000000000000" pitchFamily="50" charset="0"/>
              </a:rPr>
              <a:t>Autorizaciones</a:t>
            </a:r>
          </a:p>
          <a:p>
            <a:pPr marL="285750" indent="-285750">
              <a:buFont typeface="Arial" panose="020B0604020202020204" pitchFamily="34" charset="0"/>
              <a:buChar char="•"/>
            </a:pPr>
            <a:r>
              <a:rPr lang="es-MX" sz="1400" b="1" dirty="0" smtClean="0">
                <a:latin typeface="Soberana Sans Condensed" panose="02000000000000000000" pitchFamily="50" charset="0"/>
              </a:rPr>
              <a:t>Líneas de Investigación</a:t>
            </a:r>
            <a:endParaRPr lang="es-MX" sz="1400" b="1" dirty="0">
              <a:latin typeface="Soberana Sans Condensed" panose="02000000000000000000" pitchFamily="50" charset="0"/>
            </a:endParaRPr>
          </a:p>
        </p:txBody>
      </p:sp>
    </p:spTree>
    <p:extLst>
      <p:ext uri="{BB962C8B-B14F-4D97-AF65-F5344CB8AC3E}">
        <p14:creationId xmlns:p14="http://schemas.microsoft.com/office/powerpoint/2010/main" val="25855402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extLst>
              <p:ext uri="{D42A27DB-BD31-4B8C-83A1-F6EECF244321}">
                <p14:modId xmlns:p14="http://schemas.microsoft.com/office/powerpoint/2010/main" val="585028485"/>
              </p:ext>
            </p:extLst>
          </p:nvPr>
        </p:nvGraphicFramePr>
        <p:xfrm>
          <a:off x="251520" y="404664"/>
          <a:ext cx="8712968" cy="6912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0"/>
          <p:cNvSpPr/>
          <p:nvPr/>
        </p:nvSpPr>
        <p:spPr>
          <a:xfrm>
            <a:off x="47328" y="1340768"/>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Proyectos y </a:t>
            </a:r>
            <a:r>
              <a:rPr lang="es-MX" sz="2000" b="1" dirty="0" smtClean="0">
                <a:solidFill>
                  <a:prstClr val="black">
                    <a:lumMod val="75000"/>
                    <a:lumOff val="25000"/>
                  </a:prstClr>
                </a:solidFill>
                <a:latin typeface="Soberana Titular" panose="02000000000000000000" pitchFamily="50" charset="0"/>
              </a:rPr>
              <a:t>Programas de la </a:t>
            </a:r>
            <a:r>
              <a:rPr lang="es-MX" sz="2000" b="1" dirty="0" err="1" smtClean="0">
                <a:solidFill>
                  <a:prstClr val="black">
                    <a:lumMod val="75000"/>
                    <a:lumOff val="25000"/>
                  </a:prstClr>
                </a:solidFill>
                <a:latin typeface="Soberana Titular" panose="02000000000000000000" pitchFamily="50" charset="0"/>
              </a:rPr>
              <a:t>DPII</a:t>
            </a:r>
            <a:r>
              <a:rPr lang="es-MX" sz="2000" b="1" dirty="0" smtClean="0">
                <a:solidFill>
                  <a:prstClr val="black">
                    <a:lumMod val="75000"/>
                    <a:lumOff val="25000"/>
                  </a:prstClr>
                </a:solidFill>
                <a:latin typeface="Soberana Titular" panose="02000000000000000000" pitchFamily="50" charset="0"/>
              </a:rPr>
              <a:t> </a:t>
            </a:r>
            <a:endParaRPr lang="es-MX" sz="2000" b="1" dirty="0" smtClean="0">
              <a:solidFill>
                <a:prstClr val="black">
                  <a:lumMod val="75000"/>
                  <a:lumOff val="25000"/>
                </a:prstClr>
              </a:solidFill>
              <a:latin typeface="Soberana Titular" panose="02000000000000000000" pitchFamily="50" charset="0"/>
            </a:endParaRPr>
          </a:p>
        </p:txBody>
      </p:sp>
    </p:spTree>
    <p:extLst>
      <p:ext uri="{BB962C8B-B14F-4D97-AF65-F5344CB8AC3E}">
        <p14:creationId xmlns:p14="http://schemas.microsoft.com/office/powerpoint/2010/main" val="1660946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p:nvPr/>
        </p:nvSpPr>
        <p:spPr>
          <a:xfrm>
            <a:off x="47328" y="1412776"/>
            <a:ext cx="9061176" cy="400110"/>
          </a:xfrm>
          <a:prstGeom prst="rect">
            <a:avLst/>
          </a:prstGeom>
        </p:spPr>
        <p:txBody>
          <a:bodyPr wrap="square">
            <a:spAutoFit/>
          </a:bodyPr>
          <a:lstStyle/>
          <a:p>
            <a:pPr algn="ctr">
              <a:defRPr sz="1800" b="1" i="0" u="none" strike="noStrike" kern="1200" baseline="0">
                <a:solidFill>
                  <a:prstClr val="black">
                    <a:lumMod val="75000"/>
                    <a:lumOff val="25000"/>
                  </a:prstClr>
                </a:solidFill>
                <a:latin typeface="Soberana Sans" panose="02000000000000000000" pitchFamily="50" charset="0"/>
                <a:ea typeface="+mn-ea"/>
                <a:cs typeface="+mn-cs"/>
              </a:defRPr>
            </a:pPr>
            <a:r>
              <a:rPr lang="es-MX" sz="2000" b="1" dirty="0" smtClean="0">
                <a:solidFill>
                  <a:prstClr val="black">
                    <a:lumMod val="75000"/>
                    <a:lumOff val="25000"/>
                  </a:prstClr>
                </a:solidFill>
                <a:latin typeface="Soberana Titular" panose="02000000000000000000" pitchFamily="50" charset="0"/>
              </a:rPr>
              <a:t>Proyectos y Programas de la </a:t>
            </a:r>
            <a:r>
              <a:rPr lang="es-MX" sz="2000" b="1" dirty="0" err="1" smtClean="0">
                <a:solidFill>
                  <a:prstClr val="black">
                    <a:lumMod val="75000"/>
                    <a:lumOff val="25000"/>
                  </a:prstClr>
                </a:solidFill>
                <a:latin typeface="Soberana Titular" panose="02000000000000000000" pitchFamily="50" charset="0"/>
              </a:rPr>
              <a:t>DPII</a:t>
            </a:r>
            <a:endParaRPr lang="es-MX" sz="2000" b="1" dirty="0" smtClean="0">
              <a:solidFill>
                <a:prstClr val="black">
                  <a:lumMod val="75000"/>
                  <a:lumOff val="25000"/>
                </a:prstClr>
              </a:solidFill>
              <a:latin typeface="Soberana Titular" panose="02000000000000000000" pitchFamily="50" charset="0"/>
            </a:endParaRPr>
          </a:p>
        </p:txBody>
      </p:sp>
      <p:graphicFrame>
        <p:nvGraphicFramePr>
          <p:cNvPr id="3" name="Diagrama 2"/>
          <p:cNvGraphicFramePr/>
          <p:nvPr>
            <p:extLst>
              <p:ext uri="{D42A27DB-BD31-4B8C-83A1-F6EECF244321}">
                <p14:modId xmlns:p14="http://schemas.microsoft.com/office/powerpoint/2010/main" val="3264277163"/>
              </p:ext>
            </p:extLst>
          </p:nvPr>
        </p:nvGraphicFramePr>
        <p:xfrm>
          <a:off x="395536" y="764704"/>
          <a:ext cx="8424936" cy="63288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03272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484784"/>
            <a:ext cx="8496944" cy="5184477"/>
          </a:xfrm>
          <a:prstGeom prst="rect">
            <a:avLst/>
          </a:prstGeom>
        </p:spPr>
      </p:pic>
    </p:spTree>
    <p:extLst>
      <p:ext uri="{BB962C8B-B14F-4D97-AF65-F5344CB8AC3E}">
        <p14:creationId xmlns:p14="http://schemas.microsoft.com/office/powerpoint/2010/main" val="262023895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1918</TotalTime>
  <Words>734</Words>
  <Application>Microsoft Office PowerPoint</Application>
  <PresentationFormat>Presentación en pantalla (4:3)</PresentationFormat>
  <Paragraphs>106</Paragraphs>
  <Slides>22</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22</vt:i4>
      </vt:variant>
    </vt:vector>
  </HeadingPairs>
  <TitlesOfParts>
    <vt:vector size="31" baseType="lpstr">
      <vt:lpstr>Adobe Fan Heiti Std B</vt:lpstr>
      <vt:lpstr>Arial</vt:lpstr>
      <vt:lpstr>Calibri</vt:lpstr>
      <vt:lpstr>Soberana Sans</vt:lpstr>
      <vt:lpstr>Soberana Sans Condensed</vt:lpstr>
      <vt:lpstr>Soberana Titular</vt:lpstr>
      <vt:lpstr>Times New Roman</vt:lpstr>
      <vt:lpstr>Wingdings</vt:lpstr>
      <vt:lpstr>Tema de Office</vt:lpstr>
      <vt:lpstr>Reunión Nacional de Subdirectores Académicos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Carlos Pohls Pérez</dc:creator>
  <cp:lastModifiedBy>Luis Néstor Coria de los Ríos</cp:lastModifiedBy>
  <cp:revision>127</cp:revision>
  <dcterms:created xsi:type="dcterms:W3CDTF">2015-06-10T13:07:19Z</dcterms:created>
  <dcterms:modified xsi:type="dcterms:W3CDTF">2015-10-08T16:35:31Z</dcterms:modified>
</cp:coreProperties>
</file>