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22" r:id="rId3"/>
    <p:sldId id="325" r:id="rId4"/>
    <p:sldId id="323" r:id="rId5"/>
    <p:sldId id="324" r:id="rId6"/>
    <p:sldId id="326" r:id="rId7"/>
    <p:sldId id="270" r:id="rId8"/>
    <p:sldId id="271" r:id="rId9"/>
    <p:sldId id="272" r:id="rId10"/>
    <p:sldId id="273" r:id="rId11"/>
    <p:sldId id="274" r:id="rId12"/>
    <p:sldId id="275" r:id="rId13"/>
    <p:sldId id="288" r:id="rId14"/>
    <p:sldId id="289" r:id="rId15"/>
    <p:sldId id="290" r:id="rId16"/>
    <p:sldId id="291" r:id="rId17"/>
    <p:sldId id="292" r:id="rId18"/>
    <p:sldId id="327"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276" r:id="rId48"/>
    <p:sldId id="277" r:id="rId49"/>
    <p:sldId id="278" r:id="rId50"/>
    <p:sldId id="279" r:id="rId51"/>
    <p:sldId id="285" r:id="rId52"/>
    <p:sldId id="286" r:id="rId53"/>
    <p:sldId id="321" r:id="rId5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395"/>
    <a:srgbClr val="BCAC6C"/>
    <a:srgbClr val="918F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72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243F94-857C-C64F-A609-BB0CCF722E0D}" type="datetimeFigureOut">
              <a:rPr lang="es-ES" smtClean="0"/>
              <a:t>27/05/2013</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67BC43-046D-9643-A364-2DB4E6ADF039}" type="slidenum">
              <a:rPr lang="es-ES" smtClean="0"/>
              <a:t>‹Nº›</a:t>
            </a:fld>
            <a:endParaRPr lang="es-ES"/>
          </a:p>
        </p:txBody>
      </p:sp>
    </p:spTree>
    <p:extLst>
      <p:ext uri="{BB962C8B-B14F-4D97-AF65-F5344CB8AC3E}">
        <p14:creationId xmlns:p14="http://schemas.microsoft.com/office/powerpoint/2010/main" val="25854330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a:xfrm>
            <a:off x="685800" y="4343400"/>
            <a:ext cx="5486400" cy="4114800"/>
          </a:xfrm>
          <a:prstGeom prst="rect">
            <a:avLst/>
          </a:prstGeom>
        </p:spPr>
        <p:txBody>
          <a:bodyPr/>
          <a:lstStyle/>
          <a:p>
            <a:r>
              <a:rPr lang="es-MX" dirty="0" smtClean="0"/>
              <a:t>Las</a:t>
            </a:r>
            <a:r>
              <a:rPr lang="es-MX" baseline="0" dirty="0" smtClean="0"/>
              <a:t> actividades de innovación estimadas por el número de patentes otorgadas a residentes Mexicanos es del 7%, muy por debajo de Japón con 85%, corea con casi 80% y USA con más de 50%.</a:t>
            </a:r>
            <a:endParaRPr lang="es-MX" dirty="0"/>
          </a:p>
        </p:txBody>
      </p:sp>
      <p:sp>
        <p:nvSpPr>
          <p:cNvPr id="4" name="3 Marcador de número de diapositiva"/>
          <p:cNvSpPr>
            <a:spLocks noGrp="1"/>
          </p:cNvSpPr>
          <p:nvPr>
            <p:ph type="sldNum" sz="quarter" idx="10"/>
          </p:nvPr>
        </p:nvSpPr>
        <p:spPr/>
        <p:txBody>
          <a:bodyPr/>
          <a:lstStyle/>
          <a:p>
            <a:pPr>
              <a:defRPr/>
            </a:pPr>
            <a:fld id="{7A6C7E6B-CA3B-4995-84A0-518EAB0417BF}" type="slidenum">
              <a:rPr lang="es-MX" smtClean="0"/>
              <a:pPr>
                <a:defRPr/>
              </a:pPr>
              <a:t>6</a:t>
            </a:fld>
            <a:endParaRPr lang="es-MX"/>
          </a:p>
        </p:txBody>
      </p:sp>
    </p:spTree>
    <p:extLst>
      <p:ext uri="{BB962C8B-B14F-4D97-AF65-F5344CB8AC3E}">
        <p14:creationId xmlns:p14="http://schemas.microsoft.com/office/powerpoint/2010/main" val="333678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249E9BA6-C681-CB4F-BAA0-2BB77B19788B}" type="slidenum">
              <a:rPr lang="es-ES" smtClean="0"/>
              <a:t>52</a:t>
            </a:fld>
            <a:endParaRPr lang="es-ES"/>
          </a:p>
        </p:txBody>
      </p:sp>
    </p:spTree>
    <p:extLst>
      <p:ext uri="{BB962C8B-B14F-4D97-AF65-F5344CB8AC3E}">
        <p14:creationId xmlns:p14="http://schemas.microsoft.com/office/powerpoint/2010/main" val="263363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080865"/>
            <a:ext cx="7772400" cy="1470025"/>
          </a:xfrm>
          <a:prstGeom prst="rect">
            <a:avLst/>
          </a:prstGeom>
        </p:spPr>
        <p:txBody>
          <a:bodyPr/>
          <a:lstStyle>
            <a:lvl1pPr>
              <a:defRPr sz="3600"/>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153344" y="3836640"/>
            <a:ext cx="6400800" cy="1752600"/>
          </a:xfrm>
          <a:prstGeom prst="rect">
            <a:avLst/>
          </a:prstGeom>
        </p:spPr>
        <p:txBody>
          <a:bodyPr>
            <a:normAutofit/>
          </a:bodyPr>
          <a:lstStyle>
            <a:lvl1pPr marL="0" indent="0" algn="ct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241176" y="1254133"/>
            <a:ext cx="787241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41176" y="2468579"/>
            <a:ext cx="7858180" cy="376873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374848" y="6356351"/>
            <a:ext cx="1460848" cy="241001"/>
          </a:xfrm>
          <a:prstGeom prst="rect">
            <a:avLst/>
          </a:prstGeom>
        </p:spPr>
        <p:txBody>
          <a:bodyPr/>
          <a:lstStyle>
            <a:lvl1pPr>
              <a:defRPr sz="1400"/>
            </a:lvl1pPr>
          </a:lstStyle>
          <a:p>
            <a:fld id="{5BA28E99-AEF6-4118-A228-5CBCCBDD7A85}" type="datetimeFigureOut">
              <a:rPr lang="es-ES" smtClean="0"/>
              <a:pPr/>
              <a:t>27/05/2013</a:t>
            </a:fld>
            <a:endParaRPr lang="es-ES" dirty="0"/>
          </a:p>
        </p:txBody>
      </p:sp>
      <p:sp>
        <p:nvSpPr>
          <p:cNvPr id="5" name="4 Marcador de pie de página"/>
          <p:cNvSpPr>
            <a:spLocks noGrp="1"/>
          </p:cNvSpPr>
          <p:nvPr>
            <p:ph type="ftr" sz="quarter" idx="11"/>
          </p:nvPr>
        </p:nvSpPr>
        <p:spPr>
          <a:xfrm>
            <a:off x="3041848" y="6356351"/>
            <a:ext cx="1982580" cy="241001"/>
          </a:xfrm>
          <a:prstGeom prst="rect">
            <a:avLst/>
          </a:prstGeom>
        </p:spPr>
        <p:txBody>
          <a:bodyPr/>
          <a:lstStyle>
            <a:lvl1pPr>
              <a:defRPr sz="1400"/>
            </a:lvl1pPr>
          </a:lstStyle>
          <a:p>
            <a:endParaRPr lang="es-ES" dirty="0"/>
          </a:p>
        </p:txBody>
      </p:sp>
      <p:sp>
        <p:nvSpPr>
          <p:cNvPr id="6" name="5 Marcador de número de diapositiva"/>
          <p:cNvSpPr>
            <a:spLocks noGrp="1"/>
          </p:cNvSpPr>
          <p:nvPr>
            <p:ph type="sldNum" sz="quarter" idx="12"/>
          </p:nvPr>
        </p:nvSpPr>
        <p:spPr>
          <a:xfrm>
            <a:off x="6470848" y="6356351"/>
            <a:ext cx="1460848" cy="241001"/>
          </a:xfrm>
          <a:prstGeom prst="rect">
            <a:avLst/>
          </a:prstGeom>
        </p:spPr>
        <p:txBody>
          <a:bodyPr/>
          <a:lstStyle>
            <a:lvl1pPr>
              <a:defRPr sz="1400"/>
            </a:lvl1pPr>
          </a:lstStyle>
          <a:p>
            <a:fld id="{81026D3E-8F2B-4792-BD44-CA339CCB2B6B}"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122181" y="1268760"/>
            <a:ext cx="1906203" cy="4968552"/>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41177" y="1268760"/>
            <a:ext cx="5577408" cy="4968552"/>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3 Marcador de fecha"/>
          <p:cNvSpPr>
            <a:spLocks noGrp="1"/>
          </p:cNvSpPr>
          <p:nvPr>
            <p:ph type="dt" sz="half" idx="10"/>
          </p:nvPr>
        </p:nvSpPr>
        <p:spPr>
          <a:xfrm>
            <a:off x="374848" y="6356351"/>
            <a:ext cx="1460848" cy="241001"/>
          </a:xfrm>
          <a:prstGeom prst="rect">
            <a:avLst/>
          </a:prstGeom>
        </p:spPr>
        <p:txBody>
          <a:bodyPr/>
          <a:lstStyle>
            <a:lvl1pPr>
              <a:defRPr sz="1400"/>
            </a:lvl1pPr>
          </a:lstStyle>
          <a:p>
            <a:fld id="{5BA28E99-AEF6-4118-A228-5CBCCBDD7A85}" type="datetimeFigureOut">
              <a:rPr lang="es-ES" smtClean="0"/>
              <a:pPr/>
              <a:t>27/05/2013</a:t>
            </a:fld>
            <a:endParaRPr lang="es-ES" dirty="0"/>
          </a:p>
        </p:txBody>
      </p:sp>
      <p:sp>
        <p:nvSpPr>
          <p:cNvPr id="9" name="4 Marcador de pie de página"/>
          <p:cNvSpPr>
            <a:spLocks noGrp="1"/>
          </p:cNvSpPr>
          <p:nvPr>
            <p:ph type="ftr" sz="quarter" idx="11"/>
          </p:nvPr>
        </p:nvSpPr>
        <p:spPr>
          <a:xfrm>
            <a:off x="3041848" y="6356351"/>
            <a:ext cx="1982580" cy="241001"/>
          </a:xfrm>
          <a:prstGeom prst="rect">
            <a:avLst/>
          </a:prstGeom>
        </p:spPr>
        <p:txBody>
          <a:bodyPr/>
          <a:lstStyle>
            <a:lvl1pPr>
              <a:defRPr sz="1400"/>
            </a:lvl1pPr>
          </a:lstStyle>
          <a:p>
            <a:endParaRPr lang="es-ES" dirty="0"/>
          </a:p>
        </p:txBody>
      </p:sp>
      <p:sp>
        <p:nvSpPr>
          <p:cNvPr id="10" name="5 Marcador de número de diapositiva"/>
          <p:cNvSpPr>
            <a:spLocks noGrp="1"/>
          </p:cNvSpPr>
          <p:nvPr>
            <p:ph type="sldNum" sz="quarter" idx="12"/>
          </p:nvPr>
        </p:nvSpPr>
        <p:spPr>
          <a:xfrm>
            <a:off x="6470848" y="6356351"/>
            <a:ext cx="1460848" cy="241001"/>
          </a:xfrm>
          <a:prstGeom prst="rect">
            <a:avLst/>
          </a:prstGeom>
        </p:spPr>
        <p:txBody>
          <a:bodyPr/>
          <a:lstStyle>
            <a:lvl1pPr>
              <a:defRPr sz="1400"/>
            </a:lvl1pPr>
          </a:lstStyle>
          <a:p>
            <a:fld id="{81026D3E-8F2B-4792-BD44-CA339CCB2B6B}"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95536" y="1268760"/>
            <a:ext cx="7729534" cy="1143000"/>
          </a:xfrm>
          <a:prstGeom prst="rect">
            <a:avLst/>
          </a:prstGeom>
        </p:spPr>
        <p:txBody>
          <a:bodyPr>
            <a:noAutofit/>
          </a:bodyPr>
          <a:lstStyle>
            <a:lvl1pPr>
              <a:defRPr sz="2800"/>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395536" y="2483206"/>
            <a:ext cx="7715304" cy="3911609"/>
          </a:xfrm>
          <a:prstGeom prst="rect">
            <a:avLst/>
          </a:prstGeom>
        </p:spPr>
        <p:txBody>
          <a:bodyPr>
            <a:normAutofit/>
          </a:bodyPr>
          <a:lstStyle>
            <a:lvl1pPr>
              <a:defRPr sz="2400"/>
            </a:lvl1pPr>
            <a:lvl2pPr>
              <a:defRPr sz="2000"/>
            </a:lvl2pPr>
            <a:lvl3pPr>
              <a:defRPr sz="1800"/>
            </a:lvl3pPr>
            <a:lvl4pPr>
              <a:defRPr sz="1600"/>
            </a:lvl4pPr>
            <a:lvl5pPr>
              <a:defRPr sz="16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467544" y="4406900"/>
            <a:ext cx="7772400" cy="1362075"/>
          </a:xfrm>
          <a:prstGeom prst="rect">
            <a:avLst/>
          </a:prstGeom>
        </p:spPr>
        <p:txBody>
          <a:bodyPr anchor="t">
            <a:normAutofit/>
          </a:bodyPr>
          <a:lstStyle>
            <a:lvl1pPr algn="ctr">
              <a:defRPr sz="3200" b="1" cap="all"/>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467544" y="2906713"/>
            <a:ext cx="7772400" cy="1500187"/>
          </a:xfrm>
          <a:prstGeom prst="rect">
            <a:avLst/>
          </a:prstGeom>
        </p:spPr>
        <p:txBody>
          <a:bodyPr anchor="b"/>
          <a:lstStyle>
            <a:lvl1pPr marL="0" indent="0">
              <a:buNone/>
              <a:defRPr sz="2000">
                <a:solidFill>
                  <a:schemeClr val="accent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71546"/>
            <a:ext cx="7872410" cy="1143000"/>
          </a:xfrm>
          <a:prstGeom prst="rect">
            <a:avLst/>
          </a:prstGeom>
        </p:spPr>
        <p:txBody>
          <a:bodyPr>
            <a:noAutofit/>
          </a:bodyPr>
          <a:lstStyle>
            <a:lvl1pPr>
              <a:defRPr sz="3200"/>
            </a:lvl1pPr>
          </a:lstStyle>
          <a:p>
            <a:r>
              <a:rPr lang="es-ES" dirty="0" smtClean="0"/>
              <a:t>Haga clic para modificar el estilo de título del patrón</a:t>
            </a:r>
            <a:endParaRPr lang="es-ES" dirty="0"/>
          </a:p>
        </p:txBody>
      </p:sp>
      <p:sp>
        <p:nvSpPr>
          <p:cNvPr id="3" name="2 Marcador de contenido"/>
          <p:cNvSpPr>
            <a:spLocks noGrp="1"/>
          </p:cNvSpPr>
          <p:nvPr>
            <p:ph sz="half" idx="1"/>
          </p:nvPr>
        </p:nvSpPr>
        <p:spPr>
          <a:xfrm>
            <a:off x="395536" y="2285992"/>
            <a:ext cx="3752848" cy="3911609"/>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contenido"/>
          <p:cNvSpPr>
            <a:spLocks noGrp="1"/>
          </p:cNvSpPr>
          <p:nvPr>
            <p:ph sz="half" idx="2"/>
          </p:nvPr>
        </p:nvSpPr>
        <p:spPr>
          <a:xfrm>
            <a:off x="4538940" y="2285992"/>
            <a:ext cx="3714776" cy="3840171"/>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71546"/>
            <a:ext cx="7786742" cy="1143000"/>
          </a:xfrm>
          <a:prstGeom prst="rect">
            <a:avLst/>
          </a:prstGeom>
        </p:spPr>
        <p:txBody>
          <a:bodyPr>
            <a:noAutofit/>
          </a:bodyPr>
          <a:lstStyle>
            <a:lvl1pPr>
              <a:defRPr sz="3200"/>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395536" y="2357430"/>
            <a:ext cx="3682998" cy="639762"/>
          </a:xfrm>
          <a:prstGeom prst="rect">
            <a:avLst/>
          </a:prstGeo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395536" y="3071809"/>
            <a:ext cx="3714776" cy="3054353"/>
          </a:xfrm>
          <a:prstGeom prst="rect">
            <a:avLst/>
          </a:prstGeo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5" name="4 Marcador de texto"/>
          <p:cNvSpPr>
            <a:spLocks noGrp="1"/>
          </p:cNvSpPr>
          <p:nvPr>
            <p:ph type="body" sz="quarter" idx="3"/>
          </p:nvPr>
        </p:nvSpPr>
        <p:spPr>
          <a:xfrm>
            <a:off x="4253188" y="2357430"/>
            <a:ext cx="3929090" cy="639762"/>
          </a:xfrm>
          <a:prstGeom prst="rect">
            <a:avLst/>
          </a:prstGeo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4253188" y="3071809"/>
            <a:ext cx="3970337" cy="3054353"/>
          </a:xfrm>
          <a:prstGeom prst="rect">
            <a:avLst/>
          </a:prstGeo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0528" y="1493912"/>
            <a:ext cx="7943880" cy="1143000"/>
          </a:xfrm>
          <a:prstGeom prst="rect">
            <a:avLst/>
          </a:prstGeom>
        </p:spPr>
        <p:txBody>
          <a:bodyPr>
            <a:noAutofit/>
          </a:bodyPr>
          <a:lstStyle>
            <a:lvl1pPr>
              <a:defRPr sz="2800"/>
            </a:lvl1pPr>
          </a:lstStyle>
          <a:p>
            <a:r>
              <a:rPr lang="es-ES" dirty="0" smtClean="0"/>
              <a:t>Haga clic para modificar el estilo de título del patrón</a:t>
            </a:r>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03453" y="126876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3546725" y="1268760"/>
            <a:ext cx="4643470" cy="5054617"/>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texto"/>
          <p:cNvSpPr>
            <a:spLocks noGrp="1"/>
          </p:cNvSpPr>
          <p:nvPr>
            <p:ph type="body" sz="half" idx="2"/>
          </p:nvPr>
        </p:nvSpPr>
        <p:spPr>
          <a:xfrm>
            <a:off x="395536" y="2483206"/>
            <a:ext cx="3008313" cy="384017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75656" y="5081736"/>
            <a:ext cx="5486400" cy="566738"/>
          </a:xfrm>
          <a:prstGeom prst="rect">
            <a:avLst/>
          </a:prstGeom>
        </p:spPr>
        <p:txBody>
          <a:bodyPr anchor="b">
            <a:noAutofit/>
          </a:bodyPr>
          <a:lstStyle>
            <a:lvl1pPr algn="l">
              <a:defRPr sz="1800" b="1"/>
            </a:lvl1pPr>
          </a:lstStyle>
          <a:p>
            <a:r>
              <a:rPr lang="es-ES" dirty="0" smtClean="0"/>
              <a:t>Haga clic para modificar el estilo de título del patrón</a:t>
            </a:r>
            <a:endParaRPr lang="es-ES" dirty="0"/>
          </a:p>
        </p:txBody>
      </p:sp>
      <p:sp>
        <p:nvSpPr>
          <p:cNvPr id="3" name="2 Marcador de posición de imagen"/>
          <p:cNvSpPr>
            <a:spLocks noGrp="1"/>
          </p:cNvSpPr>
          <p:nvPr>
            <p:ph type="pic" idx="1"/>
          </p:nvPr>
        </p:nvSpPr>
        <p:spPr>
          <a:xfrm>
            <a:off x="1475656" y="1281243"/>
            <a:ext cx="5486400" cy="372746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475656" y="5648474"/>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 name="24 CuadroTexto"/>
          <p:cNvSpPr txBox="1"/>
          <p:nvPr userDrawn="1"/>
        </p:nvSpPr>
        <p:spPr>
          <a:xfrm>
            <a:off x="3929058" y="6500834"/>
            <a:ext cx="1071570" cy="215444"/>
          </a:xfrm>
          <a:prstGeom prst="rect">
            <a:avLst/>
          </a:prstGeom>
          <a:noFill/>
        </p:spPr>
        <p:txBody>
          <a:bodyPr wrap="square" rtlCol="0">
            <a:spAutoFit/>
          </a:bodyPr>
          <a:lstStyle/>
          <a:p>
            <a:r>
              <a:rPr lang="es-MX" sz="800" dirty="0" smtClean="0">
                <a:solidFill>
                  <a:schemeClr val="bg1"/>
                </a:solidFill>
              </a:rPr>
              <a:t>Cd. Madero 2009</a:t>
            </a:r>
            <a:endParaRPr lang="es-ES" sz="800" dirty="0">
              <a:solidFill>
                <a:schemeClr val="bg1"/>
              </a:solidFill>
            </a:endParaRPr>
          </a:p>
        </p:txBody>
      </p:sp>
      <p:cxnSp>
        <p:nvCxnSpPr>
          <p:cNvPr id="28" name="27 Conector recto"/>
          <p:cNvCxnSpPr/>
          <p:nvPr userDrawn="1"/>
        </p:nvCxnSpPr>
        <p:spPr>
          <a:xfrm rot="5400000">
            <a:off x="3643318" y="6715136"/>
            <a:ext cx="285728"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1" name="40 Rectángulo"/>
          <p:cNvSpPr/>
          <p:nvPr userDrawn="1"/>
        </p:nvSpPr>
        <p:spPr>
          <a:xfrm>
            <a:off x="8532440" y="1484784"/>
            <a:ext cx="484748" cy="4320480"/>
          </a:xfrm>
          <a:prstGeom prst="rect">
            <a:avLst/>
          </a:prstGeom>
        </p:spPr>
        <p:txBody>
          <a:bodyPr vert="vert270" wrap="square">
            <a:spAutoFit/>
          </a:bodyPr>
          <a:lstStyle/>
          <a:p>
            <a:pPr algn="r"/>
            <a:r>
              <a:rPr lang="es-MX" sz="1050" b="1" baseline="0" dirty="0" smtClean="0">
                <a:solidFill>
                  <a:schemeClr val="bg1"/>
                </a:solidFill>
              </a:rPr>
              <a:t>Asamblea General Ordinaria del Consejo Nacional de Directores</a:t>
            </a:r>
          </a:p>
          <a:p>
            <a:pPr algn="r"/>
            <a:r>
              <a:rPr lang="es-MX" sz="900" b="1" baseline="0" dirty="0" smtClean="0">
                <a:solidFill>
                  <a:schemeClr val="bg1"/>
                </a:solidFill>
              </a:rPr>
              <a:t>Hermosillo 2010</a:t>
            </a:r>
            <a:endParaRPr lang="es-ES" sz="900" b="1" dirty="0">
              <a:solidFill>
                <a:schemeClr val="bg1"/>
              </a:solidFill>
            </a:endParaRPr>
          </a:p>
        </p:txBody>
      </p:sp>
      <p:grpSp>
        <p:nvGrpSpPr>
          <p:cNvPr id="22" name="21 Grupo"/>
          <p:cNvGrpSpPr/>
          <p:nvPr userDrawn="1"/>
        </p:nvGrpSpPr>
        <p:grpSpPr>
          <a:xfrm rot="5400000">
            <a:off x="6033920" y="3819326"/>
            <a:ext cx="5857892" cy="219456"/>
            <a:chOff x="0" y="2811440"/>
            <a:chExt cx="4862513" cy="117475"/>
          </a:xfrm>
        </p:grpSpPr>
        <p:cxnSp>
          <p:nvCxnSpPr>
            <p:cNvPr id="37" name="36 Conector recto"/>
            <p:cNvCxnSpPr/>
            <p:nvPr userDrawn="1"/>
          </p:nvCxnSpPr>
          <p:spPr>
            <a:xfrm>
              <a:off x="0" y="2870178"/>
              <a:ext cx="4862513" cy="1587"/>
            </a:xfrm>
            <a:prstGeom prst="line">
              <a:avLst/>
            </a:prstGeom>
            <a:solidFill>
              <a:srgbClr val="1B416F"/>
            </a:solidFill>
            <a:ln w="3175">
              <a:solidFill>
                <a:srgbClr val="385395"/>
              </a:solidFill>
            </a:ln>
          </p:spPr>
          <p:style>
            <a:lnRef idx="2">
              <a:schemeClr val="accent1">
                <a:shade val="50000"/>
              </a:schemeClr>
            </a:lnRef>
            <a:fillRef idx="1">
              <a:schemeClr val="accent1"/>
            </a:fillRef>
            <a:effectRef idx="0">
              <a:schemeClr val="accent1"/>
            </a:effectRef>
            <a:fontRef idx="minor">
              <a:schemeClr val="lt1"/>
            </a:fontRef>
          </p:style>
        </p:cxnSp>
        <p:cxnSp>
          <p:nvCxnSpPr>
            <p:cNvPr id="38" name="37 Conector recto"/>
            <p:cNvCxnSpPr/>
            <p:nvPr userDrawn="1"/>
          </p:nvCxnSpPr>
          <p:spPr>
            <a:xfrm>
              <a:off x="0" y="2811440"/>
              <a:ext cx="4862513" cy="1588"/>
            </a:xfrm>
            <a:prstGeom prst="line">
              <a:avLst/>
            </a:prstGeom>
            <a:solidFill>
              <a:srgbClr val="1B416F"/>
            </a:solidFill>
            <a:ln w="3175">
              <a:solidFill>
                <a:srgbClr val="BCAC6C"/>
              </a:solidFill>
            </a:ln>
          </p:spPr>
          <p:style>
            <a:lnRef idx="2">
              <a:schemeClr val="accent1">
                <a:shade val="50000"/>
              </a:schemeClr>
            </a:lnRef>
            <a:fillRef idx="1">
              <a:schemeClr val="accent1"/>
            </a:fillRef>
            <a:effectRef idx="0">
              <a:schemeClr val="accent1"/>
            </a:effectRef>
            <a:fontRef idx="minor">
              <a:schemeClr val="lt1"/>
            </a:fontRef>
          </p:style>
        </p:cxnSp>
        <p:cxnSp>
          <p:nvCxnSpPr>
            <p:cNvPr id="39" name="38 Conector recto"/>
            <p:cNvCxnSpPr/>
            <p:nvPr userDrawn="1"/>
          </p:nvCxnSpPr>
          <p:spPr>
            <a:xfrm>
              <a:off x="0" y="2927328"/>
              <a:ext cx="4862513" cy="1587"/>
            </a:xfrm>
            <a:prstGeom prst="line">
              <a:avLst/>
            </a:prstGeom>
            <a:solidFill>
              <a:srgbClr val="1B416F"/>
            </a:solidFill>
            <a:ln w="3175">
              <a:solidFill>
                <a:srgbClr val="918F90"/>
              </a:solidFill>
            </a:ln>
          </p:spPr>
          <p:style>
            <a:lnRef idx="2">
              <a:schemeClr val="accent1">
                <a:shade val="50000"/>
              </a:schemeClr>
            </a:lnRef>
            <a:fillRef idx="1">
              <a:schemeClr val="accent1"/>
            </a:fillRef>
            <a:effectRef idx="0">
              <a:schemeClr val="accent1"/>
            </a:effectRef>
            <a:fontRef idx="minor">
              <a:schemeClr val="lt1"/>
            </a:fontRef>
          </p:style>
        </p:cxnSp>
      </p:grpSp>
      <p:sp>
        <p:nvSpPr>
          <p:cNvPr id="19" name="18 CuadroTexto"/>
          <p:cNvSpPr txBox="1"/>
          <p:nvPr userDrawn="1"/>
        </p:nvSpPr>
        <p:spPr>
          <a:xfrm>
            <a:off x="170277" y="311446"/>
            <a:ext cx="5680177" cy="400110"/>
          </a:xfrm>
          <a:prstGeom prst="rect">
            <a:avLst/>
          </a:prstGeom>
          <a:noFill/>
          <a:ln>
            <a:noFill/>
          </a:ln>
        </p:spPr>
        <p:txBody>
          <a:bodyPr wrap="square" rtlCol="0">
            <a:spAutoFit/>
          </a:bodyPr>
          <a:lstStyle/>
          <a:p>
            <a:pPr algn="l"/>
            <a:r>
              <a:rPr lang="es-MX" sz="2000" dirty="0" smtClean="0">
                <a:solidFill>
                  <a:schemeClr val="bg1"/>
                </a:solidFill>
                <a:latin typeface="EurekaSans-RegularCaps" pitchFamily="50" charset="0"/>
              </a:rPr>
              <a:t>Dirección</a:t>
            </a:r>
            <a:r>
              <a:rPr lang="es-MX" sz="2000" baseline="0" dirty="0" smtClean="0">
                <a:solidFill>
                  <a:schemeClr val="bg1"/>
                </a:solidFill>
                <a:latin typeface="EurekaSans-RegularCaps" pitchFamily="50" charset="0"/>
              </a:rPr>
              <a:t> General de Educación Superior Tecnológica</a:t>
            </a:r>
          </a:p>
        </p:txBody>
      </p:sp>
      <p:pic>
        <p:nvPicPr>
          <p:cNvPr id="15" name="14 Imagen" descr="nueva pleca.jpg"/>
          <p:cNvPicPr>
            <a:picLocks noChangeAspect="1"/>
          </p:cNvPicPr>
          <p:nvPr userDrawn="1"/>
        </p:nvPicPr>
        <p:blipFill>
          <a:blip r:embed="rId13"/>
          <a:stretch>
            <a:fillRect/>
          </a:stretch>
        </p:blipFill>
        <p:spPr>
          <a:xfrm>
            <a:off x="3209" y="-1"/>
            <a:ext cx="9140791" cy="1102407"/>
          </a:xfrm>
          <a:prstGeom prst="rect">
            <a:avLst/>
          </a:prstGeom>
        </p:spPr>
      </p:pic>
      <p:pic>
        <p:nvPicPr>
          <p:cNvPr id="14" name="13 Imagen" descr="logo1.png"/>
          <p:cNvPicPr>
            <a:picLocks noChangeAspect="1"/>
          </p:cNvPicPr>
          <p:nvPr userDrawn="1"/>
        </p:nvPicPr>
        <p:blipFill>
          <a:blip r:embed="rId14" cstate="print"/>
          <a:srcRect l="57369"/>
          <a:stretch>
            <a:fillRect/>
          </a:stretch>
        </p:blipFill>
        <p:spPr>
          <a:xfrm>
            <a:off x="0" y="2497412"/>
            <a:ext cx="4214778" cy="4359549"/>
          </a:xfrm>
          <a:prstGeom prst="rect">
            <a:avLst/>
          </a:prstGeom>
        </p:spPr>
      </p:pic>
      <p:sp>
        <p:nvSpPr>
          <p:cNvPr id="2" name="CuadroTexto 1"/>
          <p:cNvSpPr txBox="1"/>
          <p:nvPr userDrawn="1"/>
        </p:nvSpPr>
        <p:spPr>
          <a:xfrm>
            <a:off x="2915816" y="6581001"/>
            <a:ext cx="6084168" cy="276999"/>
          </a:xfrm>
          <a:prstGeom prst="rect">
            <a:avLst/>
          </a:prstGeom>
          <a:noFill/>
        </p:spPr>
        <p:txBody>
          <a:bodyPr wrap="square" rtlCol="0">
            <a:spAutoFit/>
          </a:bodyPr>
          <a:lstStyle/>
          <a:p>
            <a:r>
              <a:rPr lang="es-ES" sz="1200" b="1" dirty="0" smtClean="0">
                <a:solidFill>
                  <a:schemeClr val="bg2">
                    <a:lumMod val="25000"/>
                  </a:schemeClr>
                </a:solidFill>
                <a:latin typeface="Arial"/>
                <a:cs typeface="Arial"/>
              </a:rPr>
              <a:t>Reunión Nacional de Subdirectores Académicos Puerto Vallarta, 27 mayo, 2013  </a:t>
            </a:r>
            <a:endParaRPr lang="es-ES" sz="1200" b="1" dirty="0">
              <a:solidFill>
                <a:schemeClr val="bg2">
                  <a:lumMod val="2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tags" Target="../tags/tag17.xml"/><Relationship Id="rId26" Type="http://schemas.openxmlformats.org/officeDocument/2006/relationships/image" Target="../media/image6.emf"/><Relationship Id="rId3" Type="http://schemas.openxmlformats.org/officeDocument/2006/relationships/tags" Target="../tags/tag2.xml"/><Relationship Id="rId21" Type="http://schemas.openxmlformats.org/officeDocument/2006/relationships/slideLayout" Target="../slideLayouts/slideLayout7.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tags" Target="../tags/tag16.xml"/><Relationship Id="rId25" Type="http://schemas.openxmlformats.org/officeDocument/2006/relationships/oleObject" Target="../embeddings/oleObject2.bin"/><Relationship Id="rId2" Type="http://schemas.openxmlformats.org/officeDocument/2006/relationships/tags" Target="../tags/tag1.xml"/><Relationship Id="rId16" Type="http://schemas.openxmlformats.org/officeDocument/2006/relationships/tags" Target="../tags/tag15.xml"/><Relationship Id="rId20" Type="http://schemas.openxmlformats.org/officeDocument/2006/relationships/tags" Target="../tags/tag19.xml"/><Relationship Id="rId1" Type="http://schemas.openxmlformats.org/officeDocument/2006/relationships/vmlDrawing" Target="../drawings/vmlDrawing1.vml"/><Relationship Id="rId6" Type="http://schemas.openxmlformats.org/officeDocument/2006/relationships/tags" Target="../tags/tag5.xml"/><Relationship Id="rId11" Type="http://schemas.openxmlformats.org/officeDocument/2006/relationships/tags" Target="../tags/tag10.xml"/><Relationship Id="rId24" Type="http://schemas.openxmlformats.org/officeDocument/2006/relationships/image" Target="../media/image5.emf"/><Relationship Id="rId5" Type="http://schemas.openxmlformats.org/officeDocument/2006/relationships/tags" Target="../tags/tag4.xml"/><Relationship Id="rId15" Type="http://schemas.openxmlformats.org/officeDocument/2006/relationships/tags" Target="../tags/tag14.xml"/><Relationship Id="rId23" Type="http://schemas.openxmlformats.org/officeDocument/2006/relationships/oleObject" Target="../embeddings/oleObject1.bin"/><Relationship Id="rId10" Type="http://schemas.openxmlformats.org/officeDocument/2006/relationships/tags" Target="../tags/tag9.xml"/><Relationship Id="rId19" Type="http://schemas.openxmlformats.org/officeDocument/2006/relationships/tags" Target="../tags/tag18.xml"/><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 Id="rId2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ES" dirty="0" smtClean="0"/>
              <a:t>Procedimientos y políticas de </a:t>
            </a:r>
            <a:r>
              <a:rPr lang="es-ES" dirty="0" smtClean="0"/>
              <a:t>propiedad intelectual </a:t>
            </a:r>
            <a:r>
              <a:rPr lang="es-ES" dirty="0" smtClean="0"/>
              <a:t>para la innovación en el </a:t>
            </a:r>
            <a:r>
              <a:rPr lang="es-ES" dirty="0" smtClean="0"/>
              <a:t>SNIT</a:t>
            </a:r>
            <a:endParaRPr lang="es-ES" dirty="0"/>
          </a:p>
        </p:txBody>
      </p:sp>
      <p:sp>
        <p:nvSpPr>
          <p:cNvPr id="5" name="4 Subtítulo"/>
          <p:cNvSpPr>
            <a:spLocks noGrp="1"/>
          </p:cNvSpPr>
          <p:nvPr>
            <p:ph type="subTitle" idx="1"/>
          </p:nvPr>
        </p:nvSpPr>
        <p:spPr>
          <a:xfrm>
            <a:off x="1043608" y="4005064"/>
            <a:ext cx="6400800" cy="1752600"/>
          </a:xfrm>
        </p:spPr>
        <p:txBody>
          <a:bodyPr>
            <a:normAutofit lnSpcReduction="10000"/>
          </a:bodyPr>
          <a:lstStyle/>
          <a:p>
            <a:r>
              <a:rPr lang="es-ES" dirty="0" smtClean="0"/>
              <a:t>Coordinación Sectorial Académica</a:t>
            </a:r>
          </a:p>
          <a:p>
            <a:r>
              <a:rPr lang="es-ES" dirty="0" smtClean="0"/>
              <a:t>Dirección </a:t>
            </a:r>
            <a:r>
              <a:rPr lang="es-ES" dirty="0" smtClean="0"/>
              <a:t>de </a:t>
            </a:r>
            <a:r>
              <a:rPr lang="es-ES" dirty="0" smtClean="0"/>
              <a:t>Vinculación</a:t>
            </a:r>
          </a:p>
          <a:p>
            <a:endParaRPr lang="es-ES" dirty="0" smtClean="0"/>
          </a:p>
          <a:p>
            <a:r>
              <a:rPr lang="es-ES" dirty="0"/>
              <a:t>Dra. Ofelia Angulo Guerrero</a:t>
            </a:r>
          </a:p>
          <a:p>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60648"/>
            <a:ext cx="8229600" cy="1143000"/>
          </a:xfrm>
        </p:spPr>
        <p:txBody>
          <a:bodyPr/>
          <a:lstStyle/>
          <a:p>
            <a:r>
              <a:rPr lang="es-ES" dirty="0" smtClean="0"/>
              <a:t>Derechos de Autor</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b="1" dirty="0" smtClean="0">
                <a:solidFill>
                  <a:srgbClr val="FF0000"/>
                </a:solidFill>
              </a:rPr>
              <a:t>La Ley Federal del Derecho de Autor (LFDA) </a:t>
            </a:r>
            <a:r>
              <a:rPr lang="es-ES" dirty="0" smtClean="0">
                <a:solidFill>
                  <a:schemeClr val="tx2">
                    <a:lumMod val="50000"/>
                  </a:schemeClr>
                </a:solidFill>
              </a:rPr>
              <a:t>identifica dos clases de Derechos: Morales y Patrimoniales.</a:t>
            </a:r>
          </a:p>
          <a:p>
            <a:pPr algn="just"/>
            <a:r>
              <a:rPr lang="es-ES" b="1" dirty="0" smtClean="0">
                <a:solidFill>
                  <a:srgbClr val="000090"/>
                </a:solidFill>
              </a:rPr>
              <a:t>Los DERECHOS MORALES </a:t>
            </a:r>
            <a:r>
              <a:rPr lang="es-ES" dirty="0" smtClean="0">
                <a:solidFill>
                  <a:schemeClr val="tx2">
                    <a:lumMod val="50000"/>
                  </a:schemeClr>
                </a:solidFill>
              </a:rPr>
              <a:t>considera al AUTOR como el único primigenio y perpetuo titular sobre las obras de su creación. Derechos perpetuos, inalienables, imprescriptibles e irrenunciables que pueden transmitirse a cualquier persona por disposición testamentaria.</a:t>
            </a:r>
          </a:p>
          <a:p>
            <a:pPr algn="just"/>
            <a:endParaRPr lang="es-ES" dirty="0"/>
          </a:p>
        </p:txBody>
      </p:sp>
    </p:spTree>
    <p:extLst>
      <p:ext uri="{BB962C8B-B14F-4D97-AF65-F5344CB8AC3E}">
        <p14:creationId xmlns:p14="http://schemas.microsoft.com/office/powerpoint/2010/main" val="1950902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143000"/>
          </a:xfrm>
        </p:spPr>
        <p:txBody>
          <a:bodyPr/>
          <a:lstStyle/>
          <a:p>
            <a:r>
              <a:rPr lang="es-ES" dirty="0" smtClean="0"/>
              <a:t>Derechos de Autor</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solidFill>
                  <a:schemeClr val="tx2">
                    <a:lumMod val="50000"/>
                  </a:schemeClr>
                </a:solidFill>
              </a:rPr>
              <a:t>Los </a:t>
            </a:r>
            <a:r>
              <a:rPr lang="es-ES" b="1" dirty="0" smtClean="0">
                <a:solidFill>
                  <a:srgbClr val="000090"/>
                </a:solidFill>
              </a:rPr>
              <a:t>DERECHOS PATRIMONIALES </a:t>
            </a:r>
            <a:r>
              <a:rPr lang="es-ES" dirty="0" smtClean="0">
                <a:solidFill>
                  <a:schemeClr val="tx2">
                    <a:lumMod val="50000"/>
                  </a:schemeClr>
                </a:solidFill>
              </a:rPr>
              <a:t>permiten al autor explotar de manera exclusiva o de autorizar a otros su explotación con propósitos de lucro, dentro de los límites de vigencia durante su vida y 100 años más después de su muerte.</a:t>
            </a:r>
          </a:p>
          <a:p>
            <a:pPr algn="just"/>
            <a:r>
              <a:rPr lang="es-ES" dirty="0" smtClean="0">
                <a:solidFill>
                  <a:schemeClr val="tx2">
                    <a:lumMod val="50000"/>
                  </a:schemeClr>
                </a:solidFill>
              </a:rPr>
              <a:t>Los herederos o causahabientes del autor gozarán de la misma facultad, por el mismo lapso de tiempo después de la muerte del autor.</a:t>
            </a:r>
          </a:p>
          <a:p>
            <a:pPr algn="just"/>
            <a:endParaRPr lang="es-ES" dirty="0"/>
          </a:p>
        </p:txBody>
      </p:sp>
    </p:spTree>
    <p:extLst>
      <p:ext uri="{BB962C8B-B14F-4D97-AF65-F5344CB8AC3E}">
        <p14:creationId xmlns:p14="http://schemas.microsoft.com/office/powerpoint/2010/main" val="703267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143000"/>
          </a:xfrm>
        </p:spPr>
        <p:txBody>
          <a:bodyPr/>
          <a:lstStyle/>
          <a:p>
            <a:r>
              <a:rPr lang="es-ES" dirty="0" smtClean="0"/>
              <a:t>Políticas de PI</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t>Los inventos, obras autorales y científicas y variedades vegetales, desarrolladas o elaboradas con la infraestructura humana y/o material del SNIT, son </a:t>
            </a:r>
            <a:r>
              <a:rPr lang="es-ES" dirty="0" smtClean="0">
                <a:solidFill>
                  <a:srgbClr val="FF0000"/>
                </a:solidFill>
              </a:rPr>
              <a:t>propiedad patrimonial del SNIT.</a:t>
            </a:r>
          </a:p>
          <a:p>
            <a:pPr algn="just"/>
            <a:r>
              <a:rPr lang="es-ES" dirty="0" smtClean="0"/>
              <a:t>El personal docente y los alumnos inscritos a los PE que ofrece el SNIT deberán firmar una </a:t>
            </a:r>
            <a:r>
              <a:rPr lang="es-ES" dirty="0" smtClean="0">
                <a:solidFill>
                  <a:srgbClr val="FF0000"/>
                </a:solidFill>
              </a:rPr>
              <a:t>carta de adhesión a las políticas de PI del Sistema</a:t>
            </a:r>
            <a:r>
              <a:rPr lang="es-ES" dirty="0" smtClean="0"/>
              <a:t>.</a:t>
            </a:r>
          </a:p>
          <a:p>
            <a:pPr algn="just"/>
            <a:endParaRPr lang="es-ES" dirty="0"/>
          </a:p>
        </p:txBody>
      </p:sp>
    </p:spTree>
    <p:extLst>
      <p:ext uri="{BB962C8B-B14F-4D97-AF65-F5344CB8AC3E}">
        <p14:creationId xmlns:p14="http://schemas.microsoft.com/office/powerpoint/2010/main" val="3336280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76350" y="2760663"/>
            <a:ext cx="6696075" cy="1470025"/>
          </a:xfrm>
        </p:spPr>
        <p:txBody>
          <a:bodyPr rtlCol="0">
            <a:normAutofit fontScale="90000"/>
          </a:bodyPr>
          <a:lstStyle/>
          <a:p>
            <a:pPr algn="r" eaLnBrk="1" fontAlgn="auto" hangingPunct="1">
              <a:spcAft>
                <a:spcPts val="0"/>
              </a:spcAft>
              <a:defRPr/>
            </a:pPr>
            <a:r>
              <a:rPr lang="es-ES" b="1" dirty="0" smtClean="0">
                <a:solidFill>
                  <a:schemeClr val="accent5">
                    <a:lumMod val="50000"/>
                  </a:schemeClr>
                </a:solidFill>
                <a:ea typeface="+mj-ea"/>
                <a:cs typeface="+mj-cs"/>
              </a:rPr>
              <a:t>Lineamiento para la Operación de los Centros de </a:t>
            </a:r>
            <a:r>
              <a:rPr lang="es-ES" b="1" dirty="0" err="1" smtClean="0">
                <a:solidFill>
                  <a:schemeClr val="accent5">
                    <a:lumMod val="50000"/>
                  </a:schemeClr>
                </a:solidFill>
                <a:ea typeface="+mj-ea"/>
                <a:cs typeface="+mj-cs"/>
              </a:rPr>
              <a:t>Patentamiento</a:t>
            </a:r>
            <a:r>
              <a:rPr lang="es-ES" b="1" dirty="0" smtClean="0">
                <a:solidFill>
                  <a:schemeClr val="accent5">
                    <a:lumMod val="50000"/>
                  </a:schemeClr>
                </a:solidFill>
                <a:ea typeface="+mj-ea"/>
                <a:cs typeface="+mj-cs"/>
              </a:rPr>
              <a:t> (</a:t>
            </a:r>
            <a:r>
              <a:rPr lang="es-ES" b="1" dirty="0" err="1" smtClean="0">
                <a:solidFill>
                  <a:schemeClr val="accent5">
                    <a:lumMod val="50000"/>
                  </a:schemeClr>
                </a:solidFill>
                <a:ea typeface="+mj-ea"/>
                <a:cs typeface="+mj-cs"/>
              </a:rPr>
              <a:t>CePat</a:t>
            </a:r>
            <a:r>
              <a:rPr lang="es-ES" b="1" dirty="0" smtClean="0">
                <a:solidFill>
                  <a:schemeClr val="accent5">
                    <a:lumMod val="50000"/>
                  </a:schemeClr>
                </a:solidFill>
                <a:ea typeface="+mj-ea"/>
                <a:cs typeface="+mj-cs"/>
              </a:rPr>
              <a:t>) del SNIT</a:t>
            </a:r>
            <a:endParaRPr lang="es-ES" b="1" dirty="0">
              <a:solidFill>
                <a:schemeClr val="accent5">
                  <a:lumMod val="50000"/>
                </a:schemeClr>
              </a:solidFill>
              <a:ea typeface="+mj-ea"/>
              <a:cs typeface="+mj-cs"/>
            </a:endParaRPr>
          </a:p>
        </p:txBody>
      </p:sp>
    </p:spTree>
    <p:extLst>
      <p:ext uri="{BB962C8B-B14F-4D97-AF65-F5344CB8AC3E}">
        <p14:creationId xmlns:p14="http://schemas.microsoft.com/office/powerpoint/2010/main" val="3177884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title"/>
          </p:nvPr>
        </p:nvSpPr>
        <p:spPr>
          <a:xfrm>
            <a:off x="1043608" y="1124744"/>
            <a:ext cx="6656387" cy="904875"/>
          </a:xfrm>
        </p:spPr>
        <p:txBody>
          <a:bodyPr/>
          <a:lstStyle/>
          <a:p>
            <a:pPr eaLnBrk="1" hangingPunct="1"/>
            <a:r>
              <a:rPr lang="es-ES" sz="2000" dirty="0">
                <a:latin typeface="Calibri" charset="0"/>
              </a:rPr>
              <a:t>NORMATIVIDAD PARA LA OPERACIÓN DE LOS CEPAT</a:t>
            </a:r>
          </a:p>
        </p:txBody>
      </p:sp>
      <p:sp>
        <p:nvSpPr>
          <p:cNvPr id="4" name="CuadroTexto 3"/>
          <p:cNvSpPr txBox="1"/>
          <p:nvPr/>
        </p:nvSpPr>
        <p:spPr>
          <a:xfrm>
            <a:off x="1042988" y="1890713"/>
            <a:ext cx="7345362" cy="4432300"/>
          </a:xfrm>
          <a:prstGeom prst="rect">
            <a:avLst/>
          </a:prstGeom>
          <a:noFill/>
        </p:spPr>
        <p:txBody>
          <a:bodyPr>
            <a:spAutoFit/>
          </a:bodyPr>
          <a:lstStyle/>
          <a:p>
            <a:pPr marL="285750" indent="-285750" algn="just" fontAlgn="auto">
              <a:spcBef>
                <a:spcPts val="0"/>
              </a:spcBef>
              <a:spcAft>
                <a:spcPts val="0"/>
              </a:spcAft>
              <a:buFont typeface="Arial"/>
              <a:buChar char="•"/>
              <a:defRPr/>
            </a:pPr>
            <a:r>
              <a:rPr lang="es-ES" sz="2400" dirty="0">
                <a:latin typeface="+mn-lt"/>
                <a:ea typeface="+mn-ea"/>
                <a:cs typeface="+mn-cs"/>
              </a:rPr>
              <a:t>Lineamientos para la operación de los Centros de Patentamiento.</a:t>
            </a:r>
          </a:p>
          <a:p>
            <a:pPr marL="285750" indent="-285750" algn="just" fontAlgn="auto">
              <a:spcBef>
                <a:spcPts val="0"/>
              </a:spcBef>
              <a:spcAft>
                <a:spcPts val="0"/>
              </a:spcAft>
              <a:buFont typeface="Arial"/>
              <a:buChar char="•"/>
              <a:defRPr/>
            </a:pPr>
            <a:r>
              <a:rPr lang="es-ES" sz="2400" dirty="0">
                <a:latin typeface="+mn-lt"/>
                <a:ea typeface="+mn-ea"/>
                <a:cs typeface="+mn-cs"/>
              </a:rPr>
              <a:t>Políticas de Propiedad Intelectual del SNIT.</a:t>
            </a:r>
          </a:p>
          <a:p>
            <a:pPr marL="285750" indent="-285750" algn="just" fontAlgn="auto">
              <a:spcBef>
                <a:spcPts val="0"/>
              </a:spcBef>
              <a:spcAft>
                <a:spcPts val="0"/>
              </a:spcAft>
              <a:buFont typeface="Arial"/>
              <a:buChar char="•"/>
              <a:defRPr/>
            </a:pPr>
            <a:r>
              <a:rPr lang="es-ES" sz="2400" dirty="0">
                <a:latin typeface="+mn-lt"/>
                <a:ea typeface="+mn-ea"/>
                <a:cs typeface="+mn-cs"/>
              </a:rPr>
              <a:t>Procedimiento para la validación de proyectos internos del SNIT. </a:t>
            </a:r>
            <a:r>
              <a:rPr lang="es-ES" sz="2400" b="1" dirty="0">
                <a:latin typeface="+mn-lt"/>
                <a:ea typeface="+mn-ea"/>
                <a:cs typeface="+mn-cs"/>
              </a:rPr>
              <a:t>Código: 513-PR-43</a:t>
            </a:r>
          </a:p>
          <a:p>
            <a:pPr marL="285750" indent="-285750" algn="just" fontAlgn="auto">
              <a:spcBef>
                <a:spcPts val="0"/>
              </a:spcBef>
              <a:spcAft>
                <a:spcPts val="0"/>
              </a:spcAft>
              <a:buFont typeface="Arial"/>
              <a:buChar char="•"/>
              <a:defRPr/>
            </a:pPr>
            <a:r>
              <a:rPr lang="es-ES" sz="2400" dirty="0">
                <a:latin typeface="+mn-lt"/>
                <a:ea typeface="+mn-ea"/>
                <a:cs typeface="+mn-cs"/>
              </a:rPr>
              <a:t>Procedimiento para la validación de proyectos externos del SNIT. </a:t>
            </a:r>
          </a:p>
          <a:p>
            <a:pPr algn="just" fontAlgn="auto">
              <a:spcBef>
                <a:spcPts val="0"/>
              </a:spcBef>
              <a:spcAft>
                <a:spcPts val="0"/>
              </a:spcAft>
              <a:defRPr/>
            </a:pPr>
            <a:r>
              <a:rPr lang="es-ES" sz="2400" b="1" dirty="0">
                <a:latin typeface="+mn-lt"/>
                <a:ea typeface="+mn-ea"/>
                <a:cs typeface="+mn-cs"/>
              </a:rPr>
              <a:t>   Código: 513-PR-42.</a:t>
            </a:r>
          </a:p>
          <a:p>
            <a:pPr marL="285750" indent="-285750" algn="just" fontAlgn="auto">
              <a:spcBef>
                <a:spcPts val="0"/>
              </a:spcBef>
              <a:spcAft>
                <a:spcPts val="0"/>
              </a:spcAft>
              <a:buFont typeface="Arial"/>
              <a:buChar char="•"/>
              <a:defRPr/>
            </a:pPr>
            <a:r>
              <a:rPr lang="es-ES" sz="2400" dirty="0">
                <a:latin typeface="+mn-lt"/>
                <a:ea typeface="+mn-ea"/>
                <a:cs typeface="+mn-cs"/>
              </a:rPr>
              <a:t>Procedimiento para la creación de valor del portafolio de proyectos tecnológicos del SNIT. </a:t>
            </a:r>
            <a:r>
              <a:rPr lang="es-ES" sz="2400" b="1" dirty="0">
                <a:latin typeface="+mn-lt"/>
                <a:ea typeface="+mn-ea"/>
                <a:cs typeface="+mn-cs"/>
              </a:rPr>
              <a:t>Código: 513-PR-41.</a:t>
            </a:r>
          </a:p>
          <a:p>
            <a:pPr marL="285750" indent="-285750" fontAlgn="auto">
              <a:spcBef>
                <a:spcPts val="0"/>
              </a:spcBef>
              <a:spcAft>
                <a:spcPts val="0"/>
              </a:spcAft>
              <a:buFont typeface="Arial"/>
              <a:buChar char="•"/>
              <a:defRPr/>
            </a:pPr>
            <a:endParaRPr lang="es-ES" dirty="0">
              <a:latin typeface="+mn-lt"/>
              <a:ea typeface="+mn-ea"/>
              <a:cs typeface="+mn-cs"/>
            </a:endParaRPr>
          </a:p>
        </p:txBody>
      </p:sp>
    </p:spTree>
    <p:extLst>
      <p:ext uri="{BB962C8B-B14F-4D97-AF65-F5344CB8AC3E}">
        <p14:creationId xmlns:p14="http://schemas.microsoft.com/office/powerpoint/2010/main" val="1409375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a:xfrm>
            <a:off x="1115616" y="15363"/>
            <a:ext cx="6911975" cy="1143000"/>
          </a:xfrm>
        </p:spPr>
        <p:txBody>
          <a:bodyPr/>
          <a:lstStyle/>
          <a:p>
            <a:pPr algn="r" eaLnBrk="1" hangingPunct="1"/>
            <a:r>
              <a:rPr lang="es-ES" sz="3200" b="1" dirty="0">
                <a:latin typeface="Calibri" charset="0"/>
              </a:rPr>
              <a:t>CENTRO DE PATENTAMIENTO</a:t>
            </a:r>
          </a:p>
        </p:txBody>
      </p:sp>
      <p:sp>
        <p:nvSpPr>
          <p:cNvPr id="3" name="CuadroTexto 2"/>
          <p:cNvSpPr txBox="1"/>
          <p:nvPr/>
        </p:nvSpPr>
        <p:spPr>
          <a:xfrm>
            <a:off x="284163" y="1519238"/>
            <a:ext cx="8259762" cy="5078314"/>
          </a:xfrm>
          <a:prstGeom prst="rect">
            <a:avLst/>
          </a:prstGeom>
          <a:noFill/>
        </p:spPr>
        <p:txBody>
          <a:bodyPr>
            <a:spAutoFit/>
          </a:bodyPr>
          <a:lstStyle/>
          <a:p>
            <a:pPr algn="just" fontAlgn="auto">
              <a:spcBef>
                <a:spcPts val="0"/>
              </a:spcBef>
              <a:spcAft>
                <a:spcPts val="0"/>
              </a:spcAft>
              <a:defRPr/>
            </a:pPr>
            <a:r>
              <a:rPr lang="es-ES" sz="3200" dirty="0">
                <a:latin typeface="+mn-lt"/>
                <a:ea typeface="+mn-ea"/>
                <a:cs typeface="+mn-cs"/>
              </a:rPr>
              <a:t>Es una oficina que realiza actividades de gestión de derechos en materia de propiedad intelectual. </a:t>
            </a:r>
            <a:endParaRPr lang="es-ES" sz="3200" dirty="0" smtClean="0">
              <a:latin typeface="+mn-lt"/>
              <a:ea typeface="+mn-ea"/>
              <a:cs typeface="+mn-cs"/>
            </a:endParaRPr>
          </a:p>
          <a:p>
            <a:pPr algn="just" fontAlgn="auto">
              <a:spcBef>
                <a:spcPts val="0"/>
              </a:spcBef>
              <a:spcAft>
                <a:spcPts val="0"/>
              </a:spcAft>
              <a:defRPr/>
            </a:pPr>
            <a:endParaRPr lang="es-ES" sz="3200" dirty="0" smtClean="0">
              <a:latin typeface="+mn-lt"/>
              <a:ea typeface="+mn-ea"/>
              <a:cs typeface="+mn-cs"/>
            </a:endParaRPr>
          </a:p>
          <a:p>
            <a:pPr marL="457200" indent="-457200" algn="just" fontAlgn="auto">
              <a:spcBef>
                <a:spcPts val="0"/>
              </a:spcBef>
              <a:spcAft>
                <a:spcPts val="0"/>
              </a:spcAft>
              <a:buFont typeface="Arial"/>
              <a:buChar char="•"/>
              <a:defRPr/>
            </a:pPr>
            <a:r>
              <a:rPr lang="es-ES" sz="2800" dirty="0" smtClean="0">
                <a:latin typeface="+mn-lt"/>
                <a:ea typeface="+mn-ea"/>
                <a:cs typeface="+mn-cs"/>
              </a:rPr>
              <a:t>Identificar </a:t>
            </a:r>
            <a:r>
              <a:rPr lang="es-ES" sz="2800" dirty="0">
                <a:latin typeface="+mn-lt"/>
                <a:ea typeface="+mn-ea"/>
                <a:cs typeface="+mn-cs"/>
              </a:rPr>
              <a:t>proyectos susceptibles a ser </a:t>
            </a:r>
            <a:r>
              <a:rPr lang="es-ES" sz="2800" dirty="0" smtClean="0">
                <a:latin typeface="+mn-lt"/>
                <a:ea typeface="+mn-ea"/>
                <a:cs typeface="+mn-cs"/>
              </a:rPr>
              <a:t>protegidos.</a:t>
            </a:r>
          </a:p>
          <a:p>
            <a:pPr marL="457200" indent="-457200" algn="just" fontAlgn="auto">
              <a:spcBef>
                <a:spcPts val="0"/>
              </a:spcBef>
              <a:spcAft>
                <a:spcPts val="0"/>
              </a:spcAft>
              <a:buFont typeface="Arial"/>
              <a:buChar char="•"/>
              <a:defRPr/>
            </a:pPr>
            <a:r>
              <a:rPr lang="es-ES" sz="2800" dirty="0" smtClean="0">
                <a:latin typeface="+mn-lt"/>
                <a:ea typeface="+mn-ea"/>
                <a:cs typeface="+mn-cs"/>
              </a:rPr>
              <a:t>Realizar </a:t>
            </a:r>
            <a:r>
              <a:rPr lang="es-ES" sz="2800" dirty="0">
                <a:latin typeface="+mn-lt"/>
                <a:ea typeface="+mn-ea"/>
                <a:cs typeface="+mn-cs"/>
              </a:rPr>
              <a:t>búsquedas del estado del </a:t>
            </a:r>
            <a:r>
              <a:rPr lang="es-ES" sz="2800" dirty="0" smtClean="0">
                <a:latin typeface="+mn-lt"/>
                <a:ea typeface="+mn-ea"/>
                <a:cs typeface="+mn-cs"/>
              </a:rPr>
              <a:t>arte</a:t>
            </a:r>
          </a:p>
          <a:p>
            <a:pPr marL="457200" indent="-457200" algn="just" fontAlgn="auto">
              <a:spcBef>
                <a:spcPts val="0"/>
              </a:spcBef>
              <a:spcAft>
                <a:spcPts val="0"/>
              </a:spcAft>
              <a:buFont typeface="Arial"/>
              <a:buChar char="•"/>
              <a:defRPr/>
            </a:pPr>
            <a:r>
              <a:rPr lang="es-ES" sz="2800" dirty="0" smtClean="0">
                <a:latin typeface="+mn-lt"/>
                <a:ea typeface="+mn-ea"/>
                <a:cs typeface="+mn-cs"/>
              </a:rPr>
              <a:t>Redactar </a:t>
            </a:r>
            <a:r>
              <a:rPr lang="es-ES" sz="2800" dirty="0">
                <a:latin typeface="+mn-lt"/>
                <a:ea typeface="+mn-ea"/>
                <a:cs typeface="+mn-cs"/>
              </a:rPr>
              <a:t>las solicitudes de patentes de inventores, autores y </a:t>
            </a:r>
            <a:r>
              <a:rPr lang="es-ES" sz="2800" dirty="0" smtClean="0">
                <a:latin typeface="+mn-lt"/>
                <a:ea typeface="+mn-ea"/>
                <a:cs typeface="+mn-cs"/>
              </a:rPr>
              <a:t>obtentores.</a:t>
            </a:r>
          </a:p>
          <a:p>
            <a:pPr marL="457200" indent="-457200" algn="just" fontAlgn="auto">
              <a:spcBef>
                <a:spcPts val="0"/>
              </a:spcBef>
              <a:spcAft>
                <a:spcPts val="0"/>
              </a:spcAft>
              <a:buFont typeface="Arial"/>
              <a:buChar char="•"/>
              <a:defRPr/>
            </a:pPr>
            <a:r>
              <a:rPr lang="es-ES" sz="2800" dirty="0" smtClean="0"/>
              <a:t>Brindar </a:t>
            </a:r>
            <a:r>
              <a:rPr lang="es-ES" sz="2800" dirty="0"/>
              <a:t>a</a:t>
            </a:r>
            <a:r>
              <a:rPr lang="es-ES" sz="2800" dirty="0" smtClean="0">
                <a:latin typeface="+mn-lt"/>
                <a:ea typeface="+mn-ea"/>
                <a:cs typeface="+mn-cs"/>
              </a:rPr>
              <a:t>compañamiento </a:t>
            </a:r>
            <a:r>
              <a:rPr lang="es-ES" sz="2800" dirty="0">
                <a:latin typeface="+mn-lt"/>
                <a:ea typeface="+mn-ea"/>
                <a:cs typeface="+mn-cs"/>
              </a:rPr>
              <a:t>y seguimiento </a:t>
            </a:r>
            <a:r>
              <a:rPr lang="es-ES" sz="2800" dirty="0" smtClean="0">
                <a:latin typeface="+mn-lt"/>
                <a:ea typeface="+mn-ea"/>
                <a:cs typeface="+mn-cs"/>
              </a:rPr>
              <a:t>a </a:t>
            </a:r>
            <a:r>
              <a:rPr lang="es-ES" sz="2800" dirty="0">
                <a:latin typeface="+mn-lt"/>
                <a:ea typeface="+mn-ea"/>
                <a:cs typeface="+mn-cs"/>
              </a:rPr>
              <a:t>las solicitudes.</a:t>
            </a:r>
            <a:endParaRPr lang="es-ES" sz="2000" dirty="0">
              <a:latin typeface="+mn-lt"/>
              <a:ea typeface="+mn-ea"/>
              <a:cs typeface="+mn-cs"/>
            </a:endParaRPr>
          </a:p>
        </p:txBody>
      </p:sp>
    </p:spTree>
    <p:extLst>
      <p:ext uri="{BB962C8B-B14F-4D97-AF65-F5344CB8AC3E}">
        <p14:creationId xmlns:p14="http://schemas.microsoft.com/office/powerpoint/2010/main" val="1746127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uadroTexto 2"/>
          <p:cNvSpPr txBox="1">
            <a:spLocks noChangeArrowheads="1"/>
          </p:cNvSpPr>
          <p:nvPr/>
        </p:nvSpPr>
        <p:spPr bwMode="auto">
          <a:xfrm>
            <a:off x="774700" y="2427288"/>
            <a:ext cx="71755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s-ES" sz="3600">
                <a:latin typeface="Century Gothic" charset="0"/>
              </a:rPr>
              <a:t>Fomentar la cultura de la propiedad intelectual en el SNIT, así como brindar servicios para el sector público y privado.</a:t>
            </a:r>
          </a:p>
        </p:txBody>
      </p:sp>
      <p:sp>
        <p:nvSpPr>
          <p:cNvPr id="21506" name="Título 1"/>
          <p:cNvSpPr>
            <a:spLocks noGrp="1"/>
          </p:cNvSpPr>
          <p:nvPr>
            <p:ph type="title"/>
          </p:nvPr>
        </p:nvSpPr>
        <p:spPr>
          <a:xfrm>
            <a:off x="755576" y="1340768"/>
            <a:ext cx="6911975" cy="1143000"/>
          </a:xfrm>
        </p:spPr>
        <p:txBody>
          <a:bodyPr/>
          <a:lstStyle/>
          <a:p>
            <a:pPr eaLnBrk="1" hangingPunct="1"/>
            <a:r>
              <a:rPr lang="es-ES" sz="3600" b="1" dirty="0">
                <a:latin typeface="Calibri" charset="0"/>
              </a:rPr>
              <a:t>MISIÓN</a:t>
            </a:r>
          </a:p>
        </p:txBody>
      </p:sp>
    </p:spTree>
    <p:extLst>
      <p:ext uri="{BB962C8B-B14F-4D97-AF65-F5344CB8AC3E}">
        <p14:creationId xmlns:p14="http://schemas.microsoft.com/office/powerpoint/2010/main" val="3550909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uadroTexto 2"/>
          <p:cNvSpPr txBox="1">
            <a:spLocks noChangeArrowheads="1"/>
          </p:cNvSpPr>
          <p:nvPr/>
        </p:nvSpPr>
        <p:spPr bwMode="auto">
          <a:xfrm>
            <a:off x="774700" y="2170113"/>
            <a:ext cx="71755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s-ES" sz="3600">
                <a:latin typeface="Century Gothic" charset="0"/>
              </a:rPr>
              <a:t>Ser una unidad autosustentable mediante el reparto de los beneficios económicos derivados de la transferencia de los derechos de propiedad intelectual.</a:t>
            </a:r>
          </a:p>
        </p:txBody>
      </p:sp>
      <p:sp>
        <p:nvSpPr>
          <p:cNvPr id="22530" name="Título 1"/>
          <p:cNvSpPr>
            <a:spLocks noGrp="1"/>
          </p:cNvSpPr>
          <p:nvPr>
            <p:ph type="title"/>
          </p:nvPr>
        </p:nvSpPr>
        <p:spPr>
          <a:xfrm>
            <a:off x="755576" y="1052736"/>
            <a:ext cx="6911975" cy="1143000"/>
          </a:xfrm>
        </p:spPr>
        <p:txBody>
          <a:bodyPr/>
          <a:lstStyle/>
          <a:p>
            <a:pPr eaLnBrk="1" hangingPunct="1"/>
            <a:r>
              <a:rPr lang="es-ES" sz="3600" b="1" dirty="0">
                <a:latin typeface="Calibri" charset="0"/>
              </a:rPr>
              <a:t>VISIÓN</a:t>
            </a:r>
          </a:p>
        </p:txBody>
      </p:sp>
    </p:spTree>
    <p:extLst>
      <p:ext uri="{BB962C8B-B14F-4D97-AF65-F5344CB8AC3E}">
        <p14:creationId xmlns:p14="http://schemas.microsoft.com/office/powerpoint/2010/main" val="2399343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4466" y="0"/>
            <a:ext cx="7729534" cy="1143000"/>
          </a:xfrm>
        </p:spPr>
        <p:txBody>
          <a:bodyPr/>
          <a:lstStyle/>
          <a:p>
            <a:r>
              <a:rPr lang="es-ES" dirty="0" smtClean="0"/>
              <a:t>Objetivos de los  </a:t>
            </a:r>
            <a:r>
              <a:rPr lang="es-ES" dirty="0" err="1" smtClean="0"/>
              <a:t>CePat</a:t>
            </a:r>
            <a:endParaRPr lang="es-ES" dirty="0"/>
          </a:p>
        </p:txBody>
      </p:sp>
      <p:sp>
        <p:nvSpPr>
          <p:cNvPr id="3" name="Marcador de contenido 2"/>
          <p:cNvSpPr>
            <a:spLocks noGrp="1"/>
          </p:cNvSpPr>
          <p:nvPr>
            <p:ph idx="1"/>
          </p:nvPr>
        </p:nvSpPr>
        <p:spPr>
          <a:xfrm>
            <a:off x="251520" y="1268760"/>
            <a:ext cx="8352928" cy="5256584"/>
          </a:xfrm>
        </p:spPr>
        <p:txBody>
          <a:bodyPr>
            <a:normAutofit fontScale="92500" lnSpcReduction="10000"/>
          </a:bodyPr>
          <a:lstStyle/>
          <a:p>
            <a:pPr algn="just"/>
            <a:r>
              <a:rPr lang="es-ES" dirty="0"/>
              <a:t>Incrementar el </a:t>
            </a:r>
            <a:r>
              <a:rPr lang="es-ES" dirty="0" err="1" smtClean="0"/>
              <a:t>número</a:t>
            </a:r>
            <a:r>
              <a:rPr lang="es-ES" dirty="0" smtClean="0"/>
              <a:t> </a:t>
            </a:r>
            <a:r>
              <a:rPr lang="es-ES" dirty="0"/>
              <a:t>de registros de propiedad </a:t>
            </a:r>
            <a:r>
              <a:rPr lang="es-ES" dirty="0" smtClean="0"/>
              <a:t>intelectual. </a:t>
            </a:r>
          </a:p>
          <a:p>
            <a:pPr algn="just"/>
            <a:r>
              <a:rPr lang="es-ES" dirty="0" smtClean="0"/>
              <a:t>Conformar </a:t>
            </a:r>
            <a:r>
              <a:rPr lang="es-ES" dirty="0"/>
              <a:t>el </a:t>
            </a:r>
            <a:r>
              <a:rPr lang="es-ES" dirty="0" err="1"/>
              <a:t>catálogo</a:t>
            </a:r>
            <a:r>
              <a:rPr lang="es-ES" dirty="0"/>
              <a:t> de intangibles de la DGEST. </a:t>
            </a:r>
          </a:p>
          <a:p>
            <a:pPr algn="just"/>
            <a:r>
              <a:rPr lang="es-ES" dirty="0"/>
              <a:t>Fomentar el uso y aprovechamiento de la </a:t>
            </a:r>
            <a:r>
              <a:rPr lang="es-ES" dirty="0" err="1"/>
              <a:t>información</a:t>
            </a:r>
            <a:r>
              <a:rPr lang="es-ES" dirty="0"/>
              <a:t> </a:t>
            </a:r>
            <a:r>
              <a:rPr lang="es-ES" dirty="0" err="1"/>
              <a:t>técnica</a:t>
            </a:r>
            <a:r>
              <a:rPr lang="es-ES" dirty="0"/>
              <a:t> contenida en los documentos de patente para identificar la mejor forma de </a:t>
            </a:r>
            <a:r>
              <a:rPr lang="es-ES" dirty="0" err="1"/>
              <a:t>protección</a:t>
            </a:r>
            <a:r>
              <a:rPr lang="es-ES" dirty="0"/>
              <a:t> de las invenciones. </a:t>
            </a:r>
          </a:p>
          <a:p>
            <a:pPr algn="just"/>
            <a:r>
              <a:rPr lang="es-ES" dirty="0"/>
              <a:t>Generar el portafolio de servicios de propiedad intelectual. </a:t>
            </a:r>
          </a:p>
          <a:p>
            <a:pPr algn="just"/>
            <a:r>
              <a:rPr lang="es-ES" dirty="0"/>
              <a:t>Fomentar en forma continua la cultura de la propiedad intelectual con el </a:t>
            </a:r>
            <a:r>
              <a:rPr lang="es-ES" dirty="0" err="1"/>
              <a:t>propósito</a:t>
            </a:r>
            <a:r>
              <a:rPr lang="es-ES" dirty="0"/>
              <a:t> </a:t>
            </a:r>
            <a:r>
              <a:rPr lang="es-ES" dirty="0" smtClean="0"/>
              <a:t>de </a:t>
            </a:r>
            <a:r>
              <a:rPr lang="es-ES" dirty="0"/>
              <a:t>mantener en constante crecimiento la </a:t>
            </a:r>
            <a:r>
              <a:rPr lang="es-ES" dirty="0" err="1"/>
              <a:t>protección</a:t>
            </a:r>
            <a:r>
              <a:rPr lang="es-ES" dirty="0"/>
              <a:t> de las patentes y </a:t>
            </a:r>
            <a:r>
              <a:rPr lang="es-ES" dirty="0" err="1"/>
              <a:t>demás</a:t>
            </a:r>
            <a:r>
              <a:rPr lang="es-ES" dirty="0"/>
              <a:t> </a:t>
            </a:r>
            <a:r>
              <a:rPr lang="es-ES" dirty="0" smtClean="0"/>
              <a:t>figuras </a:t>
            </a:r>
            <a:r>
              <a:rPr lang="es-ES" dirty="0" err="1"/>
              <a:t>jurídicas</a:t>
            </a:r>
            <a:r>
              <a:rPr lang="es-ES" dirty="0"/>
              <a:t>. </a:t>
            </a:r>
          </a:p>
          <a:p>
            <a:pPr algn="just"/>
            <a:r>
              <a:rPr lang="es-ES" dirty="0" smtClean="0"/>
              <a:t>Ofrecer </a:t>
            </a:r>
            <a:r>
              <a:rPr lang="es-ES" dirty="0"/>
              <a:t>programas de </a:t>
            </a:r>
            <a:r>
              <a:rPr lang="es-ES" dirty="0" err="1"/>
              <a:t>capacitación</a:t>
            </a:r>
            <a:r>
              <a:rPr lang="es-ES" dirty="0"/>
              <a:t> a la comunidad en general. </a:t>
            </a:r>
          </a:p>
        </p:txBody>
      </p:sp>
    </p:spTree>
    <p:extLst>
      <p:ext uri="{BB962C8B-B14F-4D97-AF65-F5344CB8AC3E}">
        <p14:creationId xmlns:p14="http://schemas.microsoft.com/office/powerpoint/2010/main" val="11892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396552" y="1268760"/>
            <a:ext cx="9033073" cy="6771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Generales</a:t>
            </a:r>
          </a:p>
          <a:p>
            <a:pPr marL="1200150" lvl="1" indent="-457200" algn="just" fontAlgn="auto">
              <a:spcBef>
                <a:spcPts val="0"/>
              </a:spcBef>
              <a:spcAft>
                <a:spcPts val="0"/>
              </a:spcAft>
              <a:buFont typeface="Arial"/>
              <a:buChar char="•"/>
              <a:defRPr/>
            </a:pPr>
            <a:endParaRPr lang="es-ES" sz="1800" dirty="0" smtClean="0">
              <a:cs typeface="+mn-cs"/>
            </a:endParaRPr>
          </a:p>
          <a:p>
            <a:pPr marL="1200150" lvl="1" indent="-457200" algn="just" fontAlgn="auto">
              <a:spcBef>
                <a:spcPts val="0"/>
              </a:spcBef>
              <a:spcAft>
                <a:spcPts val="0"/>
              </a:spcAft>
              <a:buFont typeface="Arial"/>
              <a:buChar char="•"/>
              <a:defRPr/>
            </a:pPr>
            <a:r>
              <a:rPr lang="es-ES" dirty="0" smtClean="0">
                <a:cs typeface="+mn-cs"/>
              </a:rPr>
              <a:t>Coordinación entre </a:t>
            </a:r>
            <a:r>
              <a:rPr lang="es-ES" dirty="0" err="1" smtClean="0">
                <a:cs typeface="+mn-cs"/>
              </a:rPr>
              <a:t>CePat</a:t>
            </a:r>
            <a:r>
              <a:rPr lang="es-ES" dirty="0" smtClean="0">
                <a:cs typeface="+mn-cs"/>
              </a:rPr>
              <a:t> y OTT</a:t>
            </a:r>
          </a:p>
          <a:p>
            <a:pPr marL="1200150" lvl="1" indent="-457200" algn="just" fontAlgn="auto">
              <a:spcBef>
                <a:spcPts val="0"/>
              </a:spcBef>
              <a:spcAft>
                <a:spcPts val="0"/>
              </a:spcAft>
              <a:buFont typeface="Arial"/>
              <a:buChar char="•"/>
              <a:defRPr/>
            </a:pPr>
            <a:r>
              <a:rPr lang="es-ES" dirty="0" smtClean="0">
                <a:cs typeface="+mn-cs"/>
              </a:rPr>
              <a:t>Comercialización y Creación de Empresas como objetivo final. </a:t>
            </a:r>
          </a:p>
          <a:p>
            <a:pPr marL="1200150" lvl="1" indent="-457200" algn="just" fontAlgn="auto">
              <a:spcBef>
                <a:spcPts val="0"/>
              </a:spcBef>
              <a:spcAft>
                <a:spcPts val="0"/>
              </a:spcAft>
              <a:buFont typeface="Arial"/>
              <a:buChar char="•"/>
              <a:defRPr/>
            </a:pPr>
            <a:r>
              <a:rPr lang="es-ES" dirty="0" smtClean="0">
                <a:cs typeface="+mn-cs"/>
              </a:rPr>
              <a:t>Cesión de derechos</a:t>
            </a:r>
          </a:p>
          <a:p>
            <a:pPr marL="1200150" lvl="1" indent="-457200" algn="just" fontAlgn="auto">
              <a:spcBef>
                <a:spcPts val="0"/>
              </a:spcBef>
              <a:spcAft>
                <a:spcPts val="0"/>
              </a:spcAft>
              <a:buFont typeface="Arial"/>
              <a:buChar char="•"/>
              <a:defRPr/>
            </a:pPr>
            <a:r>
              <a:rPr lang="es-ES" dirty="0" smtClean="0">
                <a:cs typeface="+mn-cs"/>
              </a:rPr>
              <a:t>Registro de solicitudes o registros de patente a cargo del </a:t>
            </a:r>
            <a:r>
              <a:rPr lang="es-ES" dirty="0" err="1" smtClean="0">
                <a:cs typeface="+mn-cs"/>
              </a:rPr>
              <a:t>CePat</a:t>
            </a:r>
            <a:r>
              <a:rPr lang="es-ES" dirty="0" smtClean="0">
                <a:cs typeface="+mn-cs"/>
              </a:rPr>
              <a:t>.</a:t>
            </a:r>
          </a:p>
          <a:p>
            <a:pPr marL="1200150" lvl="1" indent="-457200" algn="just" fontAlgn="auto">
              <a:spcBef>
                <a:spcPts val="0"/>
              </a:spcBef>
              <a:spcAft>
                <a:spcPts val="0"/>
              </a:spcAft>
              <a:buFont typeface="Arial"/>
              <a:buChar char="•"/>
              <a:defRPr/>
            </a:pPr>
            <a:r>
              <a:rPr lang="es-ES" dirty="0" smtClean="0">
                <a:cs typeface="+mn-cs"/>
              </a:rPr>
              <a:t>Identificación del mercado potencial</a:t>
            </a:r>
          </a:p>
          <a:p>
            <a:pPr marL="1200150" lvl="1" indent="-457200" algn="just" fontAlgn="auto">
              <a:spcBef>
                <a:spcPts val="0"/>
              </a:spcBef>
              <a:spcAft>
                <a:spcPts val="0"/>
              </a:spcAft>
              <a:buFont typeface="Arial"/>
              <a:buChar char="•"/>
              <a:defRPr/>
            </a:pPr>
            <a:r>
              <a:rPr lang="es-ES" dirty="0" smtClean="0">
                <a:cs typeface="+mn-cs"/>
              </a:rPr>
              <a:t>Carta de cesión de derechos</a:t>
            </a:r>
          </a:p>
          <a:p>
            <a:pPr marL="1200150" lvl="1" indent="-457200" algn="just" fontAlgn="auto">
              <a:spcBef>
                <a:spcPts val="0"/>
              </a:spcBef>
              <a:spcAft>
                <a:spcPts val="0"/>
              </a:spcAft>
              <a:buFont typeface="Arial"/>
              <a:buChar char="•"/>
              <a:defRPr/>
            </a:pPr>
            <a:r>
              <a:rPr lang="es-ES" dirty="0" smtClean="0">
                <a:cs typeface="+mn-cs"/>
              </a:rPr>
              <a:t>Porcentaje de regalías</a:t>
            </a:r>
          </a:p>
          <a:p>
            <a:pPr marL="1200150" lvl="1" indent="-457200" algn="just" fontAlgn="auto">
              <a:spcBef>
                <a:spcPts val="0"/>
              </a:spcBef>
              <a:spcAft>
                <a:spcPts val="0"/>
              </a:spcAft>
              <a:buFont typeface="Arial"/>
              <a:buChar char="•"/>
              <a:defRPr/>
            </a:pPr>
            <a:r>
              <a:rPr lang="es-ES" dirty="0" smtClean="0">
                <a:cs typeface="+mn-cs"/>
              </a:rPr>
              <a:t>Acciones para la explotación comercial o industrial de patentes y registros.</a:t>
            </a:r>
          </a:p>
          <a:p>
            <a:pPr marL="1200150" lvl="1" indent="-457200" algn="just" fontAlgn="auto">
              <a:spcBef>
                <a:spcPts val="0"/>
              </a:spcBef>
              <a:spcAft>
                <a:spcPts val="0"/>
              </a:spcAft>
              <a:buFont typeface="Arial"/>
              <a:buChar char="•"/>
              <a:defRPr/>
            </a:pPr>
            <a:r>
              <a:rPr lang="es-ES" dirty="0" smtClean="0">
                <a:cs typeface="+mn-cs"/>
              </a:rPr>
              <a:t>Identificación de proyectos posibles a ser protegidos</a:t>
            </a:r>
          </a:p>
          <a:p>
            <a:pPr marL="1200150" lvl="1" indent="-457200" algn="just" fontAlgn="auto">
              <a:spcBef>
                <a:spcPts val="0"/>
              </a:spcBef>
              <a:spcAft>
                <a:spcPts val="0"/>
              </a:spcAft>
              <a:buFont typeface="Arial"/>
              <a:buChar char="•"/>
              <a:defRPr/>
            </a:pPr>
            <a:endParaRPr lang="es-ES" sz="2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algn="just" fontAlgn="auto">
              <a:spcBef>
                <a:spcPts val="0"/>
              </a:spcBef>
              <a:spcAft>
                <a:spcPts val="0"/>
              </a:spcAft>
              <a:defRPr/>
            </a:pPr>
            <a:endParaRPr lang="es-ES" sz="2800" dirty="0" smtClean="0"/>
          </a:p>
        </p:txBody>
      </p:sp>
      <p:sp>
        <p:nvSpPr>
          <p:cNvPr id="23554" name="Título 1"/>
          <p:cNvSpPr txBox="1">
            <a:spLocks/>
          </p:cNvSpPr>
          <p:nvPr/>
        </p:nvSpPr>
        <p:spPr bwMode="auto">
          <a:xfrm>
            <a:off x="1187624"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2107985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1628800"/>
            <a:ext cx="8280920" cy="4536504"/>
          </a:xfrm>
        </p:spPr>
        <p:txBody>
          <a:bodyPr rtlCol="0">
            <a:normAutofit fontScale="85000" lnSpcReduction="20000"/>
          </a:bodyPr>
          <a:lstStyle/>
          <a:p>
            <a:pPr marL="0" indent="0" algn="ctr" eaLnBrk="1" fontAlgn="auto" hangingPunct="1">
              <a:spcAft>
                <a:spcPts val="0"/>
              </a:spcAft>
              <a:buFont typeface="Arial"/>
              <a:buNone/>
              <a:defRPr/>
            </a:pPr>
            <a:endParaRPr lang="es-ES" sz="4000" dirty="0" smtClean="0">
              <a:latin typeface="Apple Chancery"/>
              <a:ea typeface="+mn-ea"/>
              <a:cs typeface="Apple Chancery"/>
            </a:endParaRPr>
          </a:p>
          <a:p>
            <a:pPr marL="0" indent="0" algn="ctr" eaLnBrk="1" fontAlgn="auto" hangingPunct="1">
              <a:spcAft>
                <a:spcPts val="0"/>
              </a:spcAft>
              <a:buFont typeface="Arial"/>
              <a:buNone/>
              <a:defRPr/>
            </a:pPr>
            <a:r>
              <a:rPr lang="es-ES" sz="4000" b="1" dirty="0" smtClean="0">
                <a:latin typeface="Bradley Hand ITC" pitchFamily="66" charset="0"/>
                <a:cs typeface="Apple Chancery"/>
              </a:rPr>
              <a:t>La Educación de Calidad </a:t>
            </a:r>
          </a:p>
          <a:p>
            <a:pPr marL="0" indent="0" algn="ctr" eaLnBrk="1" fontAlgn="auto" hangingPunct="1">
              <a:spcAft>
                <a:spcPts val="0"/>
              </a:spcAft>
              <a:buFont typeface="Arial"/>
              <a:buNone/>
              <a:defRPr/>
            </a:pPr>
            <a:endParaRPr lang="es-ES" sz="4000" b="1" dirty="0" smtClean="0">
              <a:latin typeface="Bradley Hand ITC" pitchFamily="66" charset="0"/>
              <a:cs typeface="Apple Chancery"/>
            </a:endParaRPr>
          </a:p>
          <a:p>
            <a:pPr marL="0" indent="0" algn="ctr" eaLnBrk="1" fontAlgn="auto" hangingPunct="1">
              <a:spcAft>
                <a:spcPts val="0"/>
              </a:spcAft>
              <a:buFont typeface="Arial"/>
              <a:buNone/>
              <a:defRPr/>
            </a:pPr>
            <a:r>
              <a:rPr lang="es-ES" sz="4000" b="1" dirty="0" smtClean="0">
                <a:latin typeface="Bradley Hand ITC" pitchFamily="66" charset="0"/>
                <a:cs typeface="Apple Chancery"/>
              </a:rPr>
              <a:t>posibilita </a:t>
            </a:r>
          </a:p>
          <a:p>
            <a:pPr marL="0" indent="0" algn="ctr" eaLnBrk="1" fontAlgn="auto" hangingPunct="1">
              <a:spcAft>
                <a:spcPts val="0"/>
              </a:spcAft>
              <a:buFont typeface="Arial"/>
              <a:buNone/>
              <a:defRPr/>
            </a:pPr>
            <a:endParaRPr lang="es-ES" sz="4000" b="1" dirty="0" smtClean="0">
              <a:latin typeface="Bradley Hand ITC" pitchFamily="66" charset="0"/>
              <a:cs typeface="Apple Chancery"/>
            </a:endParaRPr>
          </a:p>
          <a:p>
            <a:pPr marL="0" indent="0" algn="ctr" eaLnBrk="1" fontAlgn="auto" hangingPunct="1">
              <a:spcAft>
                <a:spcPts val="0"/>
              </a:spcAft>
              <a:buFont typeface="Arial"/>
              <a:buNone/>
              <a:defRPr/>
            </a:pPr>
            <a:r>
              <a:rPr lang="es-ES" sz="4000" b="1" dirty="0">
                <a:latin typeface="Bradley Hand ITC" pitchFamily="66" charset="0"/>
                <a:cs typeface="Apple Chancery"/>
              </a:rPr>
              <a:t>L</a:t>
            </a:r>
            <a:r>
              <a:rPr lang="es-ES" sz="4000" b="1" dirty="0" smtClean="0">
                <a:latin typeface="Bradley Hand ITC" pitchFamily="66" charset="0"/>
                <a:cs typeface="Apple Chancery"/>
              </a:rPr>
              <a:t>a Vinculación de Calidad….. </a:t>
            </a:r>
          </a:p>
          <a:p>
            <a:pPr marL="0" indent="0" algn="ctr" eaLnBrk="1" fontAlgn="auto" hangingPunct="1">
              <a:spcAft>
                <a:spcPts val="0"/>
              </a:spcAft>
              <a:buFont typeface="Arial"/>
              <a:buNone/>
              <a:defRPr/>
            </a:pPr>
            <a:endParaRPr lang="es-ES" sz="4000" b="1" dirty="0">
              <a:latin typeface="Bradley Hand ITC" pitchFamily="66" charset="0"/>
              <a:cs typeface="Apple Chancery"/>
            </a:endParaRPr>
          </a:p>
          <a:p>
            <a:pPr marL="0" indent="0" algn="ctr" eaLnBrk="1" fontAlgn="auto" hangingPunct="1">
              <a:spcAft>
                <a:spcPts val="0"/>
              </a:spcAft>
              <a:buFont typeface="Arial"/>
              <a:buNone/>
              <a:defRPr/>
            </a:pPr>
            <a:r>
              <a:rPr lang="es-ES" sz="4000" b="1" dirty="0" smtClean="0">
                <a:latin typeface="Bradley Hand ITC" pitchFamily="66" charset="0"/>
                <a:cs typeface="Apple Chancery"/>
              </a:rPr>
              <a:t>y Recíprocamente.</a:t>
            </a:r>
            <a:endParaRPr lang="es-ES" sz="4000" b="1" dirty="0">
              <a:latin typeface="Bradley Hand ITC" pitchFamily="66" charset="0"/>
              <a:cs typeface="Apple Chancery"/>
            </a:endParaRPr>
          </a:p>
        </p:txBody>
      </p:sp>
    </p:spTree>
    <p:extLst>
      <p:ext uri="{BB962C8B-B14F-4D97-AF65-F5344CB8AC3E}">
        <p14:creationId xmlns:p14="http://schemas.microsoft.com/office/powerpoint/2010/main" val="2842803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0" y="1124744"/>
            <a:ext cx="8676456"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De las funciones de los </a:t>
            </a:r>
            <a:r>
              <a:rPr lang="es-ES" sz="2000" b="1" dirty="0" err="1" smtClean="0"/>
              <a:t>CePat</a:t>
            </a:r>
            <a:r>
              <a:rPr lang="es-ES" sz="2000" b="1" dirty="0" smtClean="0"/>
              <a:t>:</a:t>
            </a:r>
          </a:p>
          <a:p>
            <a:pPr marL="1200150" lvl="1" indent="-457200" algn="just" fontAlgn="auto">
              <a:spcBef>
                <a:spcPts val="0"/>
              </a:spcBef>
              <a:spcAft>
                <a:spcPts val="0"/>
              </a:spcAft>
              <a:buFont typeface="Arial"/>
              <a:buChar char="•"/>
              <a:defRPr/>
            </a:pPr>
            <a:endParaRPr lang="es-ES" sz="1800" dirty="0" smtClean="0">
              <a:cs typeface="+mn-cs"/>
            </a:endParaRPr>
          </a:p>
          <a:p>
            <a:pPr marL="1200150" lvl="1" indent="-457200" algn="just" fontAlgn="auto">
              <a:spcBef>
                <a:spcPts val="0"/>
              </a:spcBef>
              <a:spcAft>
                <a:spcPts val="0"/>
              </a:spcAft>
              <a:buFont typeface="Arial"/>
              <a:buChar char="•"/>
              <a:defRPr/>
            </a:pPr>
            <a:r>
              <a:rPr lang="es-ES" dirty="0" smtClean="0">
                <a:cs typeface="+mn-cs"/>
              </a:rPr>
              <a:t>Asesoría a inventores.</a:t>
            </a:r>
          </a:p>
          <a:p>
            <a:pPr marL="1200150" lvl="1" indent="-457200" algn="just" fontAlgn="auto">
              <a:spcBef>
                <a:spcPts val="0"/>
              </a:spcBef>
              <a:spcAft>
                <a:spcPts val="0"/>
              </a:spcAft>
              <a:buFont typeface="Arial"/>
              <a:buChar char="•"/>
              <a:defRPr/>
            </a:pPr>
            <a:r>
              <a:rPr lang="es-ES" dirty="0" smtClean="0">
                <a:cs typeface="+mn-cs"/>
              </a:rPr>
              <a:t>Propiciar interacción entre instituciones del SNIT en materia de PI.</a:t>
            </a:r>
          </a:p>
          <a:p>
            <a:pPr marL="1200150" lvl="1" indent="-457200" algn="just" fontAlgn="auto">
              <a:spcBef>
                <a:spcPts val="0"/>
              </a:spcBef>
              <a:spcAft>
                <a:spcPts val="0"/>
              </a:spcAft>
              <a:buFont typeface="Arial"/>
              <a:buChar char="•"/>
              <a:defRPr/>
            </a:pPr>
            <a:r>
              <a:rPr lang="es-ES" dirty="0" smtClean="0">
                <a:cs typeface="+mn-cs"/>
              </a:rPr>
              <a:t>Registro de títulos  y otras figuras jurídicas de PI.</a:t>
            </a:r>
          </a:p>
          <a:p>
            <a:pPr marL="1200150" lvl="1" indent="-457200" algn="just" fontAlgn="auto">
              <a:spcBef>
                <a:spcPts val="0"/>
              </a:spcBef>
              <a:spcAft>
                <a:spcPts val="0"/>
              </a:spcAft>
              <a:buFont typeface="Arial"/>
              <a:buChar char="•"/>
              <a:defRPr/>
            </a:pPr>
            <a:r>
              <a:rPr lang="es-ES" dirty="0" smtClean="0">
                <a:cs typeface="+mn-cs"/>
              </a:rPr>
              <a:t>Seguimiento </a:t>
            </a:r>
            <a:r>
              <a:rPr lang="es-ES" dirty="0" smtClean="0"/>
              <a:t>a las solicitudes de</a:t>
            </a:r>
            <a:r>
              <a:rPr lang="es-ES" dirty="0" smtClean="0">
                <a:cs typeface="+mn-cs"/>
              </a:rPr>
              <a:t> títulos de PI.</a:t>
            </a:r>
          </a:p>
          <a:p>
            <a:pPr marL="1200150" lvl="1" indent="-457200" algn="just">
              <a:buFont typeface="Arial"/>
              <a:buChar char="•"/>
              <a:defRPr/>
            </a:pPr>
            <a:r>
              <a:rPr lang="es-ES" dirty="0"/>
              <a:t>Identificación de proyectos posibles a ser </a:t>
            </a:r>
            <a:r>
              <a:rPr lang="es-ES" dirty="0" smtClean="0"/>
              <a:t>protegidos: </a:t>
            </a:r>
            <a:r>
              <a:rPr lang="es-ES" dirty="0" smtClean="0">
                <a:cs typeface="+mn-cs"/>
              </a:rPr>
              <a:t>Año Sabático, Innovación tecnológica, Día del Emprendedor.</a:t>
            </a:r>
          </a:p>
          <a:p>
            <a:pPr marL="1200150" lvl="1" indent="-457200" algn="just" fontAlgn="auto">
              <a:spcBef>
                <a:spcPts val="0"/>
              </a:spcBef>
              <a:spcAft>
                <a:spcPts val="0"/>
              </a:spcAft>
              <a:buFont typeface="Arial"/>
              <a:buChar char="•"/>
              <a:defRPr/>
            </a:pPr>
            <a:r>
              <a:rPr lang="es-ES" dirty="0" smtClean="0">
                <a:cs typeface="+mn-cs"/>
              </a:rPr>
              <a:t>Capacitación de personal en temas de PI.</a:t>
            </a:r>
          </a:p>
          <a:p>
            <a:pPr marL="1200150" lvl="1" indent="-457200" algn="just" fontAlgn="auto">
              <a:spcBef>
                <a:spcPts val="0"/>
              </a:spcBef>
              <a:spcAft>
                <a:spcPts val="0"/>
              </a:spcAft>
              <a:buFont typeface="Arial"/>
              <a:buChar char="•"/>
              <a:defRPr/>
            </a:pPr>
            <a:r>
              <a:rPr lang="es-ES" dirty="0" smtClean="0">
                <a:cs typeface="+mn-cs"/>
              </a:rPr>
              <a:t>Búsqueda del estado del arte ante el IMPI.</a:t>
            </a:r>
          </a:p>
          <a:p>
            <a:pPr marL="1200150" lvl="1" indent="-457200" algn="just" fontAlgn="auto">
              <a:spcBef>
                <a:spcPts val="0"/>
              </a:spcBef>
              <a:spcAft>
                <a:spcPts val="0"/>
              </a:spcAft>
              <a:buFont typeface="Arial"/>
              <a:buChar char="•"/>
              <a:defRPr/>
            </a:pPr>
            <a:endParaRPr lang="es-ES" sz="20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algn="just" fontAlgn="auto">
              <a:spcBef>
                <a:spcPts val="0"/>
              </a:spcBef>
              <a:spcAft>
                <a:spcPts val="0"/>
              </a:spcAft>
              <a:defRPr/>
            </a:pPr>
            <a:endParaRPr lang="es-ES" sz="2800" dirty="0" smtClean="0"/>
          </a:p>
        </p:txBody>
      </p:sp>
      <p:sp>
        <p:nvSpPr>
          <p:cNvPr id="24578" name="Título 1"/>
          <p:cNvSpPr txBox="1">
            <a:spLocks/>
          </p:cNvSpPr>
          <p:nvPr/>
        </p:nvSpPr>
        <p:spPr bwMode="auto">
          <a:xfrm>
            <a:off x="1331640" y="-315416"/>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5240562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566738" y="2068513"/>
            <a:ext cx="7900987"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800" b="1" dirty="0" smtClean="0"/>
              <a:t>De la operación de los </a:t>
            </a:r>
            <a:r>
              <a:rPr lang="es-ES" sz="2800" b="1" dirty="0" err="1" smtClean="0"/>
              <a:t>CePat</a:t>
            </a:r>
            <a:r>
              <a:rPr lang="es-ES" sz="2800" b="1" dirty="0" smtClean="0"/>
              <a:t>:</a:t>
            </a:r>
          </a:p>
          <a:p>
            <a:pPr marL="1200150" lvl="1" indent="-457200" algn="just" fontAlgn="auto">
              <a:spcBef>
                <a:spcPts val="0"/>
              </a:spcBef>
              <a:spcAft>
                <a:spcPts val="0"/>
              </a:spcAft>
              <a:buFont typeface="Arial"/>
              <a:buChar char="•"/>
              <a:defRPr/>
            </a:pPr>
            <a:endParaRPr lang="es-ES" sz="2800" dirty="0" smtClean="0"/>
          </a:p>
          <a:p>
            <a:pPr marL="1200150" lvl="1" indent="-457200" algn="just" fontAlgn="auto">
              <a:spcBef>
                <a:spcPts val="0"/>
              </a:spcBef>
              <a:spcAft>
                <a:spcPts val="0"/>
              </a:spcAft>
              <a:buFont typeface="Arial"/>
              <a:buChar char="•"/>
              <a:defRPr/>
            </a:pPr>
            <a:r>
              <a:rPr lang="es-ES" sz="2800" dirty="0" smtClean="0"/>
              <a:t>Apego a misión y visión</a:t>
            </a:r>
          </a:p>
          <a:p>
            <a:pPr marL="1200150" lvl="1" indent="-457200" algn="just" fontAlgn="auto">
              <a:spcBef>
                <a:spcPts val="0"/>
              </a:spcBef>
              <a:spcAft>
                <a:spcPts val="0"/>
              </a:spcAft>
              <a:buFont typeface="Arial"/>
              <a:buChar char="•"/>
              <a:defRPr/>
            </a:pPr>
            <a:r>
              <a:rPr lang="es-ES" sz="2800" dirty="0" smtClean="0"/>
              <a:t>Apego a los  procedimientos.</a:t>
            </a:r>
          </a:p>
          <a:p>
            <a:pPr marL="1200150" lvl="1" indent="-457200" algn="just" fontAlgn="auto">
              <a:spcBef>
                <a:spcPts val="0"/>
              </a:spcBef>
              <a:spcAft>
                <a:spcPts val="0"/>
              </a:spcAft>
              <a:buFont typeface="Arial"/>
              <a:buChar char="•"/>
              <a:defRPr/>
            </a:pPr>
            <a:r>
              <a:rPr lang="es-ES" sz="2800" dirty="0" smtClean="0"/>
              <a:t>Confidencialidad de la información.</a:t>
            </a:r>
          </a:p>
          <a:p>
            <a:pPr marL="1200150" lvl="1" indent="-457200" algn="just" fontAlgn="auto">
              <a:spcBef>
                <a:spcPts val="0"/>
              </a:spcBef>
              <a:spcAft>
                <a:spcPts val="0"/>
              </a:spcAft>
              <a:buFont typeface="Arial"/>
              <a:buChar char="•"/>
              <a:defRPr/>
            </a:pPr>
            <a:r>
              <a:rPr lang="es-ES" sz="2800" dirty="0" smtClean="0"/>
              <a:t>Honestidad y transparencia de recursos</a:t>
            </a:r>
          </a:p>
          <a:p>
            <a:pPr marL="1200150" lvl="1" indent="-457200" algn="just" fontAlgn="auto">
              <a:spcBef>
                <a:spcPts val="0"/>
              </a:spcBef>
              <a:spcAft>
                <a:spcPts val="0"/>
              </a:spcAft>
              <a:buFont typeface="Arial"/>
              <a:buChar char="•"/>
              <a:defRPr/>
            </a:pPr>
            <a:r>
              <a:rPr lang="es-ES" sz="2800" dirty="0" smtClean="0"/>
              <a:t>Rendición de cuentas permanente.</a:t>
            </a:r>
          </a:p>
          <a:p>
            <a:pPr algn="just" fontAlgn="auto">
              <a:spcBef>
                <a:spcPts val="0"/>
              </a:spcBef>
              <a:spcAft>
                <a:spcPts val="0"/>
              </a:spcAft>
              <a:defRPr/>
            </a:pPr>
            <a:endParaRPr lang="es-ES" sz="2800" dirty="0" smtClean="0"/>
          </a:p>
        </p:txBody>
      </p:sp>
      <p:sp>
        <p:nvSpPr>
          <p:cNvPr id="25602" name="Título 1"/>
          <p:cNvSpPr txBox="1">
            <a:spLocks/>
          </p:cNvSpPr>
          <p:nvPr/>
        </p:nvSpPr>
        <p:spPr bwMode="auto">
          <a:xfrm>
            <a:off x="1043608" y="836712"/>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1609280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261938" y="1124745"/>
            <a:ext cx="8270502" cy="6740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Del monitoreo del desempeño de los </a:t>
            </a:r>
            <a:r>
              <a:rPr lang="es-ES" sz="2000" b="1" dirty="0" err="1" smtClean="0"/>
              <a:t>CePat</a:t>
            </a:r>
            <a:r>
              <a:rPr lang="es-ES" sz="2000" b="1" dirty="0" smtClean="0"/>
              <a:t>:</a:t>
            </a:r>
          </a:p>
          <a:p>
            <a:pPr marL="1200150" lvl="1" indent="-457200" algn="just" fontAlgn="auto">
              <a:spcBef>
                <a:spcPts val="0"/>
              </a:spcBef>
              <a:spcAft>
                <a:spcPts val="0"/>
              </a:spcAft>
              <a:buFont typeface="Arial"/>
              <a:buChar char="•"/>
              <a:defRPr/>
            </a:pPr>
            <a:endParaRPr lang="es-ES" sz="1800" dirty="0" smtClean="0">
              <a:cs typeface="+mn-cs"/>
            </a:endParaRPr>
          </a:p>
          <a:p>
            <a:pPr marL="1200150" lvl="1" indent="-457200" algn="just" fontAlgn="auto">
              <a:spcBef>
                <a:spcPts val="0"/>
              </a:spcBef>
              <a:spcAft>
                <a:spcPts val="0"/>
              </a:spcAft>
              <a:buFont typeface="Arial"/>
              <a:buChar char="•"/>
              <a:defRPr/>
            </a:pPr>
            <a:r>
              <a:rPr lang="es-ES" dirty="0" smtClean="0">
                <a:cs typeface="+mn-cs"/>
              </a:rPr>
              <a:t>Talleres, conferencias, eventos.</a:t>
            </a:r>
          </a:p>
          <a:p>
            <a:pPr marL="1200150" lvl="1" indent="-457200" algn="just" fontAlgn="auto">
              <a:spcBef>
                <a:spcPts val="0"/>
              </a:spcBef>
              <a:spcAft>
                <a:spcPts val="0"/>
              </a:spcAft>
              <a:buFont typeface="Arial"/>
              <a:buChar char="•"/>
              <a:defRPr/>
            </a:pPr>
            <a:r>
              <a:rPr lang="es-ES" dirty="0" smtClean="0">
                <a:cs typeface="+mn-cs"/>
              </a:rPr>
              <a:t>Asesorías de PI.</a:t>
            </a:r>
          </a:p>
          <a:p>
            <a:pPr marL="1200150" lvl="1" indent="-457200" algn="just" fontAlgn="auto">
              <a:spcBef>
                <a:spcPts val="0"/>
              </a:spcBef>
              <a:spcAft>
                <a:spcPts val="0"/>
              </a:spcAft>
              <a:buFont typeface="Arial"/>
              <a:buChar char="•"/>
              <a:defRPr/>
            </a:pPr>
            <a:r>
              <a:rPr lang="es-ES" dirty="0" smtClean="0">
                <a:cs typeface="+mn-cs"/>
              </a:rPr>
              <a:t>Solicitudes evaluadas.</a:t>
            </a:r>
            <a:endParaRPr lang="es-ES" dirty="0">
              <a:cs typeface="+mn-cs"/>
            </a:endParaRPr>
          </a:p>
          <a:p>
            <a:pPr marL="1200150" lvl="1" indent="-457200" algn="just" fontAlgn="auto">
              <a:spcBef>
                <a:spcPts val="0"/>
              </a:spcBef>
              <a:spcAft>
                <a:spcPts val="0"/>
              </a:spcAft>
              <a:buFont typeface="Arial"/>
              <a:buChar char="•"/>
              <a:defRPr/>
            </a:pPr>
            <a:r>
              <a:rPr lang="es-ES" dirty="0" smtClean="0">
                <a:cs typeface="+mn-cs"/>
              </a:rPr>
              <a:t>Información tecnológica solicitadas y atendidas.</a:t>
            </a:r>
          </a:p>
          <a:p>
            <a:pPr marL="1200150" lvl="1" indent="-457200" algn="just" fontAlgn="auto">
              <a:spcBef>
                <a:spcPts val="0"/>
              </a:spcBef>
              <a:spcAft>
                <a:spcPts val="0"/>
              </a:spcAft>
              <a:buFont typeface="Arial"/>
              <a:buChar char="•"/>
              <a:defRPr/>
            </a:pPr>
            <a:r>
              <a:rPr lang="es-ES" dirty="0" smtClean="0">
                <a:cs typeface="+mn-cs"/>
              </a:rPr>
              <a:t>Solicitudes presentadas ante el IMPI.</a:t>
            </a:r>
          </a:p>
          <a:p>
            <a:pPr marL="1200150" lvl="1" indent="-457200" algn="just" fontAlgn="auto">
              <a:spcBef>
                <a:spcPts val="0"/>
              </a:spcBef>
              <a:spcAft>
                <a:spcPts val="0"/>
              </a:spcAft>
              <a:buFont typeface="Arial"/>
              <a:buChar char="•"/>
              <a:defRPr/>
            </a:pPr>
            <a:r>
              <a:rPr lang="es-ES" dirty="0" smtClean="0">
                <a:cs typeface="+mn-cs"/>
              </a:rPr>
              <a:t>Solicitudes presentadas ante el INDAUTOR.</a:t>
            </a:r>
          </a:p>
          <a:p>
            <a:pPr marL="1200150" lvl="1" indent="-457200" algn="just" fontAlgn="auto">
              <a:spcBef>
                <a:spcPts val="0"/>
              </a:spcBef>
              <a:spcAft>
                <a:spcPts val="0"/>
              </a:spcAft>
              <a:buFont typeface="Arial"/>
              <a:buChar char="•"/>
              <a:defRPr/>
            </a:pPr>
            <a:r>
              <a:rPr lang="es-ES" dirty="0" smtClean="0">
                <a:cs typeface="+mn-cs"/>
              </a:rPr>
              <a:t>Solicitudes presentadas ante la SAGARPA.</a:t>
            </a:r>
          </a:p>
          <a:p>
            <a:pPr marL="1200150" lvl="1" indent="-457200" algn="just" fontAlgn="auto">
              <a:spcBef>
                <a:spcPts val="0"/>
              </a:spcBef>
              <a:spcAft>
                <a:spcPts val="0"/>
              </a:spcAft>
              <a:buFont typeface="Arial"/>
              <a:buChar char="•"/>
              <a:defRPr/>
            </a:pPr>
            <a:r>
              <a:rPr lang="es-ES" dirty="0" smtClean="0">
                <a:cs typeface="+mn-cs"/>
              </a:rPr>
              <a:t>Registros de Propiedad Intelectual.</a:t>
            </a:r>
          </a:p>
          <a:p>
            <a:pPr marL="1200150" lvl="1" indent="-457200" algn="just" fontAlgn="auto">
              <a:spcBef>
                <a:spcPts val="0"/>
              </a:spcBef>
              <a:spcAft>
                <a:spcPts val="0"/>
              </a:spcAft>
              <a:buFont typeface="Arial"/>
              <a:buChar char="•"/>
              <a:defRPr/>
            </a:pPr>
            <a:r>
              <a:rPr lang="es-ES" dirty="0" smtClean="0">
                <a:cs typeface="+mn-cs"/>
              </a:rPr>
              <a:t>Instituciones de educación superior atendidas</a:t>
            </a:r>
          </a:p>
          <a:p>
            <a:pPr marL="1200150" lvl="1" indent="-457200" algn="just" fontAlgn="auto">
              <a:spcBef>
                <a:spcPts val="0"/>
              </a:spcBef>
              <a:spcAft>
                <a:spcPts val="0"/>
              </a:spcAft>
              <a:buFont typeface="Arial"/>
              <a:buChar char="•"/>
              <a:defRPr/>
            </a:pPr>
            <a:r>
              <a:rPr lang="es-ES" dirty="0" smtClean="0">
                <a:cs typeface="+mn-cs"/>
              </a:rPr>
              <a:t>Productos de PI obtenidos.</a:t>
            </a:r>
          </a:p>
          <a:p>
            <a:pPr marL="1200150" lvl="1" indent="-457200" algn="just" fontAlgn="auto">
              <a:spcBef>
                <a:spcPts val="0"/>
              </a:spcBef>
              <a:spcAft>
                <a:spcPts val="0"/>
              </a:spcAft>
              <a:buFont typeface="Arial"/>
              <a:buChar char="•"/>
              <a:defRPr/>
            </a:pPr>
            <a:endParaRPr lang="es-ES" sz="1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algn="just" fontAlgn="auto">
              <a:spcBef>
                <a:spcPts val="0"/>
              </a:spcBef>
              <a:spcAft>
                <a:spcPts val="0"/>
              </a:spcAft>
              <a:defRPr/>
            </a:pPr>
            <a:endParaRPr lang="es-ES" sz="2800" dirty="0" smtClean="0"/>
          </a:p>
        </p:txBody>
      </p:sp>
      <p:sp>
        <p:nvSpPr>
          <p:cNvPr id="26626" name="Título 1"/>
          <p:cNvSpPr txBox="1">
            <a:spLocks/>
          </p:cNvSpPr>
          <p:nvPr/>
        </p:nvSpPr>
        <p:spPr bwMode="auto">
          <a:xfrm>
            <a:off x="1403648" y="-171400"/>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874879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179512" y="1268760"/>
            <a:ext cx="8424936"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Del personal al que atiende el </a:t>
            </a:r>
            <a:r>
              <a:rPr lang="es-ES" sz="2000" b="1" dirty="0" err="1" smtClean="0"/>
              <a:t>CePat</a:t>
            </a:r>
            <a:r>
              <a:rPr lang="es-ES" sz="2000" b="1" dirty="0" smtClean="0"/>
              <a:t>:</a:t>
            </a:r>
          </a:p>
          <a:p>
            <a:pPr marL="1200150" lvl="1" indent="-457200" algn="just" fontAlgn="auto">
              <a:spcBef>
                <a:spcPts val="0"/>
              </a:spcBef>
              <a:spcAft>
                <a:spcPts val="0"/>
              </a:spcAft>
              <a:buFont typeface="Arial"/>
              <a:buChar char="•"/>
              <a:defRPr/>
            </a:pPr>
            <a:endParaRPr lang="es-ES" sz="1800" dirty="0" smtClean="0">
              <a:cs typeface="+mn-cs"/>
            </a:endParaRPr>
          </a:p>
          <a:p>
            <a:pPr marL="1200150" lvl="1" indent="-457200" algn="just" fontAlgn="auto">
              <a:spcBef>
                <a:spcPts val="0"/>
              </a:spcBef>
              <a:spcAft>
                <a:spcPts val="0"/>
              </a:spcAft>
              <a:buFont typeface="Arial"/>
              <a:buChar char="•"/>
              <a:defRPr/>
            </a:pPr>
            <a:r>
              <a:rPr lang="es-ES" dirty="0" smtClean="0">
                <a:cs typeface="+mn-cs"/>
              </a:rPr>
              <a:t>Confidencialidad.</a:t>
            </a:r>
          </a:p>
          <a:p>
            <a:pPr marL="1200150" lvl="1" indent="-457200" algn="just" fontAlgn="auto">
              <a:spcBef>
                <a:spcPts val="0"/>
              </a:spcBef>
              <a:spcAft>
                <a:spcPts val="0"/>
              </a:spcAft>
              <a:buFont typeface="Arial"/>
              <a:buChar char="•"/>
              <a:defRPr/>
            </a:pPr>
            <a:r>
              <a:rPr lang="es-ES" dirty="0" smtClean="0">
                <a:cs typeface="+mn-cs"/>
              </a:rPr>
              <a:t>Solicitudes a través del Dpto. de Gestión Tecnológica y Vinculación.</a:t>
            </a:r>
          </a:p>
          <a:p>
            <a:pPr marL="1200150" lvl="1" indent="-457200" algn="just" fontAlgn="auto">
              <a:spcBef>
                <a:spcPts val="0"/>
              </a:spcBef>
              <a:spcAft>
                <a:spcPts val="0"/>
              </a:spcAft>
              <a:buFont typeface="Arial"/>
              <a:buChar char="•"/>
              <a:defRPr/>
            </a:pPr>
            <a:r>
              <a:rPr lang="es-ES" dirty="0" smtClean="0">
                <a:cs typeface="+mn-cs"/>
              </a:rPr>
              <a:t>Apoyo para búsqueda del estado del arte</a:t>
            </a:r>
          </a:p>
          <a:p>
            <a:pPr marL="1200150" lvl="1" indent="-457200" algn="just" fontAlgn="auto">
              <a:spcBef>
                <a:spcPts val="0"/>
              </a:spcBef>
              <a:spcAft>
                <a:spcPts val="0"/>
              </a:spcAft>
              <a:buFont typeface="Arial"/>
              <a:buChar char="•"/>
              <a:defRPr/>
            </a:pPr>
            <a:r>
              <a:rPr lang="es-ES" dirty="0" smtClean="0">
                <a:cs typeface="+mn-cs"/>
              </a:rPr>
              <a:t>Apoyo a personal externo en búsquedas del estado del arte y redacción.</a:t>
            </a:r>
          </a:p>
          <a:p>
            <a:pPr marL="1200150" lvl="1" indent="-457200" algn="just" fontAlgn="auto">
              <a:spcBef>
                <a:spcPts val="0"/>
              </a:spcBef>
              <a:spcAft>
                <a:spcPts val="0"/>
              </a:spcAft>
              <a:buFont typeface="Arial"/>
              <a:buChar char="•"/>
              <a:defRPr/>
            </a:pPr>
            <a:r>
              <a:rPr lang="es-ES" dirty="0" smtClean="0">
                <a:cs typeface="+mn-cs"/>
              </a:rPr>
              <a:t>Participación de personal docente y de apoyo</a:t>
            </a:r>
          </a:p>
          <a:p>
            <a:pPr marL="1200150" lvl="1" indent="-457200" algn="just" fontAlgn="auto">
              <a:spcBef>
                <a:spcPts val="0"/>
              </a:spcBef>
              <a:spcAft>
                <a:spcPts val="0"/>
              </a:spcAft>
              <a:buFont typeface="Arial"/>
              <a:buChar char="•"/>
              <a:defRPr/>
            </a:pPr>
            <a:r>
              <a:rPr lang="es-ES" dirty="0" smtClean="0">
                <a:cs typeface="+mn-cs"/>
              </a:rPr>
              <a:t>Seguimiento de las solicitudes de registro de PI.</a:t>
            </a:r>
          </a:p>
          <a:p>
            <a:pPr marL="1200150" lvl="1" indent="-457200" algn="just" fontAlgn="auto">
              <a:spcBef>
                <a:spcPts val="0"/>
              </a:spcBef>
              <a:spcAft>
                <a:spcPts val="0"/>
              </a:spcAft>
              <a:buFont typeface="Arial"/>
              <a:buChar char="•"/>
              <a:defRPr/>
            </a:pPr>
            <a:r>
              <a:rPr lang="es-ES" dirty="0" smtClean="0">
                <a:cs typeface="+mn-cs"/>
              </a:rPr>
              <a:t>Constancia de participación por la Coordinación Sectorial Académica</a:t>
            </a:r>
          </a:p>
          <a:p>
            <a:pPr lvl="1" indent="0" algn="just" fontAlgn="auto">
              <a:spcBef>
                <a:spcPts val="0"/>
              </a:spcBef>
              <a:spcAft>
                <a:spcPts val="0"/>
              </a:spcAft>
              <a:defRPr/>
            </a:pPr>
            <a:endParaRPr lang="es-ES" sz="1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marL="1200150" lvl="1" indent="-457200" algn="just" fontAlgn="auto">
              <a:spcBef>
                <a:spcPts val="0"/>
              </a:spcBef>
              <a:spcAft>
                <a:spcPts val="0"/>
              </a:spcAft>
              <a:buFont typeface="Arial"/>
              <a:buChar char="•"/>
              <a:defRPr/>
            </a:pPr>
            <a:endParaRPr lang="es-ES" sz="2800" dirty="0" smtClean="0">
              <a:cs typeface="+mn-cs"/>
            </a:endParaRPr>
          </a:p>
          <a:p>
            <a:pPr algn="just" fontAlgn="auto">
              <a:spcBef>
                <a:spcPts val="0"/>
              </a:spcBef>
              <a:spcAft>
                <a:spcPts val="0"/>
              </a:spcAft>
              <a:defRPr/>
            </a:pPr>
            <a:endParaRPr lang="es-ES" sz="2800" dirty="0" smtClean="0"/>
          </a:p>
        </p:txBody>
      </p:sp>
      <p:sp>
        <p:nvSpPr>
          <p:cNvPr id="27650" name="Título 1"/>
          <p:cNvSpPr txBox="1">
            <a:spLocks/>
          </p:cNvSpPr>
          <p:nvPr/>
        </p:nvSpPr>
        <p:spPr bwMode="auto">
          <a:xfrm>
            <a:off x="1043608"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19612181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5100" y="3213100"/>
            <a:ext cx="6696075" cy="1470025"/>
          </a:xfrm>
        </p:spPr>
        <p:txBody>
          <a:bodyPr rtlCol="0">
            <a:normAutofit fontScale="90000"/>
          </a:bodyPr>
          <a:lstStyle/>
          <a:p>
            <a:pPr algn="r" eaLnBrk="1" fontAlgn="auto" hangingPunct="1">
              <a:spcAft>
                <a:spcPts val="0"/>
              </a:spcAft>
              <a:defRPr/>
            </a:pPr>
            <a:r>
              <a:rPr lang="es-ES" b="1" dirty="0" smtClean="0">
                <a:solidFill>
                  <a:schemeClr val="accent5">
                    <a:lumMod val="50000"/>
                  </a:schemeClr>
                </a:solidFill>
                <a:ea typeface="+mj-ea"/>
                <a:cs typeface="+mj-cs"/>
              </a:rPr>
              <a:t>Lineamiento para la Operación de la Oficina de Transferencia de Tecnología (OTT) del SNIT </a:t>
            </a:r>
            <a:endParaRPr lang="es-ES" b="1" dirty="0">
              <a:solidFill>
                <a:schemeClr val="accent5">
                  <a:lumMod val="50000"/>
                </a:schemeClr>
              </a:solidFill>
              <a:ea typeface="+mj-ea"/>
              <a:cs typeface="+mj-cs"/>
            </a:endParaRPr>
          </a:p>
        </p:txBody>
      </p:sp>
    </p:spTree>
    <p:extLst>
      <p:ext uri="{BB962C8B-B14F-4D97-AF65-F5344CB8AC3E}">
        <p14:creationId xmlns:p14="http://schemas.microsoft.com/office/powerpoint/2010/main" val="3955114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1063" y="2109788"/>
            <a:ext cx="7627937" cy="4216400"/>
          </a:xfrm>
          <a:prstGeom prst="rect">
            <a:avLst/>
          </a:prstGeom>
          <a:noFill/>
        </p:spPr>
        <p:txBody>
          <a:bodyPr>
            <a:spAutoFit/>
          </a:bodyPr>
          <a:lstStyle/>
          <a:p>
            <a:pPr algn="just" eaLnBrk="0" fontAlgn="auto" hangingPunct="0">
              <a:spcBef>
                <a:spcPct val="20000"/>
              </a:spcBef>
              <a:spcAft>
                <a:spcPts val="0"/>
              </a:spcAft>
              <a:defRPr/>
            </a:pPr>
            <a:r>
              <a:rPr lang="es-ES" sz="3200" dirty="0">
                <a:latin typeface="+mn-lt"/>
                <a:ea typeface="+mn-ea"/>
                <a:cs typeface="+mn-cs"/>
              </a:rPr>
              <a:t>Instancia responsable de realizar y promover las actividades de innovación relativas a la transferencia de tecnología y gestión del conocimiento que se desarrollan en SNIT en el marco de su modelo educativo y bajo las políticas y lineamientos diseñados para tal efecto.</a:t>
            </a:r>
          </a:p>
          <a:p>
            <a:pPr lvl="3" algn="just" fontAlgn="auto">
              <a:spcBef>
                <a:spcPts val="0"/>
              </a:spcBef>
              <a:spcAft>
                <a:spcPts val="0"/>
              </a:spcAft>
              <a:defRPr/>
            </a:pPr>
            <a:endParaRPr lang="es-ES" sz="2000" dirty="0">
              <a:latin typeface="+mn-lt"/>
              <a:ea typeface="+mn-ea"/>
              <a:cs typeface="+mn-cs"/>
            </a:endParaRPr>
          </a:p>
          <a:p>
            <a:pPr marL="1657350" lvl="3" indent="-285750" algn="just" fontAlgn="auto">
              <a:spcBef>
                <a:spcPts val="0"/>
              </a:spcBef>
              <a:spcAft>
                <a:spcPts val="0"/>
              </a:spcAft>
              <a:buFont typeface="Arial"/>
              <a:buChar char="•"/>
              <a:defRPr/>
            </a:pPr>
            <a:endParaRPr lang="es-ES" sz="2400" dirty="0">
              <a:latin typeface="+mn-lt"/>
              <a:ea typeface="+mn-ea"/>
              <a:cs typeface="+mn-cs"/>
            </a:endParaRPr>
          </a:p>
        </p:txBody>
      </p:sp>
      <p:sp>
        <p:nvSpPr>
          <p:cNvPr id="29698" name="Título 1"/>
          <p:cNvSpPr>
            <a:spLocks noGrp="1"/>
          </p:cNvSpPr>
          <p:nvPr>
            <p:ph type="title"/>
          </p:nvPr>
        </p:nvSpPr>
        <p:spPr>
          <a:xfrm>
            <a:off x="1187624" y="1196752"/>
            <a:ext cx="7021512" cy="1143000"/>
          </a:xfrm>
        </p:spPr>
        <p:txBody>
          <a:bodyPr/>
          <a:lstStyle/>
          <a:p>
            <a:pPr eaLnBrk="1" hangingPunct="1"/>
            <a:r>
              <a:rPr lang="es-ES" sz="2400" b="1" dirty="0">
                <a:latin typeface="Calibri" charset="0"/>
              </a:rPr>
              <a:t>OFICINA DE TRANSFERENCIA DE TECNOLOGÍA</a:t>
            </a:r>
          </a:p>
        </p:txBody>
      </p:sp>
    </p:spTree>
    <p:extLst>
      <p:ext uri="{BB962C8B-B14F-4D97-AF65-F5344CB8AC3E}">
        <p14:creationId xmlns:p14="http://schemas.microsoft.com/office/powerpoint/2010/main" val="3649325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uadroTexto 2"/>
          <p:cNvSpPr txBox="1">
            <a:spLocks noChangeArrowheads="1"/>
          </p:cNvSpPr>
          <p:nvPr/>
        </p:nvSpPr>
        <p:spPr bwMode="auto">
          <a:xfrm>
            <a:off x="774700" y="2035175"/>
            <a:ext cx="71755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s-ES" sz="3600">
                <a:latin typeface="Century Gothic" charset="0"/>
              </a:rPr>
              <a:t>Ser una oficina especializada en actividades de transferencia de conocimiento, a través de procedimientos claros que coadyuve a soluciones tecnológicas de las Pymes.</a:t>
            </a:r>
          </a:p>
        </p:txBody>
      </p:sp>
      <p:sp>
        <p:nvSpPr>
          <p:cNvPr id="30722" name="Título 1"/>
          <p:cNvSpPr>
            <a:spLocks noGrp="1"/>
          </p:cNvSpPr>
          <p:nvPr>
            <p:ph type="title"/>
          </p:nvPr>
        </p:nvSpPr>
        <p:spPr>
          <a:xfrm>
            <a:off x="755576" y="1052736"/>
            <a:ext cx="6911975" cy="1143000"/>
          </a:xfrm>
        </p:spPr>
        <p:txBody>
          <a:bodyPr/>
          <a:lstStyle/>
          <a:p>
            <a:pPr eaLnBrk="1" hangingPunct="1"/>
            <a:r>
              <a:rPr lang="es-ES" sz="3600" b="1" dirty="0">
                <a:latin typeface="Calibri" charset="0"/>
              </a:rPr>
              <a:t>MISIÓN</a:t>
            </a:r>
          </a:p>
        </p:txBody>
      </p:sp>
    </p:spTree>
    <p:extLst>
      <p:ext uri="{BB962C8B-B14F-4D97-AF65-F5344CB8AC3E}">
        <p14:creationId xmlns:p14="http://schemas.microsoft.com/office/powerpoint/2010/main" val="2290771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uadroTexto 2"/>
          <p:cNvSpPr txBox="1">
            <a:spLocks noChangeArrowheads="1"/>
          </p:cNvSpPr>
          <p:nvPr/>
        </p:nvSpPr>
        <p:spPr bwMode="auto">
          <a:xfrm>
            <a:off x="549275" y="2170113"/>
            <a:ext cx="779145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s-ES" sz="3600">
                <a:latin typeface="Century Gothic" charset="0"/>
              </a:rPr>
              <a:t>Ser una oficina con reconocimiento nacional e internacional en la transferencia de conocimiento para la innovación que incentive el desarrollo económico de las regiones.</a:t>
            </a:r>
          </a:p>
        </p:txBody>
      </p:sp>
      <p:sp>
        <p:nvSpPr>
          <p:cNvPr id="31746" name="Título 1"/>
          <p:cNvSpPr>
            <a:spLocks noGrp="1"/>
          </p:cNvSpPr>
          <p:nvPr>
            <p:ph type="title"/>
          </p:nvPr>
        </p:nvSpPr>
        <p:spPr>
          <a:xfrm>
            <a:off x="755576" y="1196752"/>
            <a:ext cx="6911975" cy="1143000"/>
          </a:xfrm>
        </p:spPr>
        <p:txBody>
          <a:bodyPr/>
          <a:lstStyle/>
          <a:p>
            <a:pPr eaLnBrk="1" hangingPunct="1"/>
            <a:r>
              <a:rPr lang="es-ES" sz="3600" b="1">
                <a:latin typeface="Calibri" charset="0"/>
              </a:rPr>
              <a:t>VISIÓN</a:t>
            </a:r>
          </a:p>
        </p:txBody>
      </p:sp>
    </p:spTree>
    <p:extLst>
      <p:ext uri="{BB962C8B-B14F-4D97-AF65-F5344CB8AC3E}">
        <p14:creationId xmlns:p14="http://schemas.microsoft.com/office/powerpoint/2010/main" val="954025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ítulo 1"/>
          <p:cNvSpPr>
            <a:spLocks noGrp="1"/>
          </p:cNvSpPr>
          <p:nvPr>
            <p:ph type="title"/>
          </p:nvPr>
        </p:nvSpPr>
        <p:spPr>
          <a:xfrm>
            <a:off x="539552" y="-1240"/>
            <a:ext cx="7729534" cy="1143000"/>
          </a:xfrm>
        </p:spPr>
        <p:txBody>
          <a:bodyPr/>
          <a:lstStyle/>
          <a:p>
            <a:r>
              <a:rPr lang="es-ES" sz="3600" dirty="0">
                <a:latin typeface="Calibri" charset="0"/>
              </a:rPr>
              <a:t>Objetivos</a:t>
            </a:r>
          </a:p>
        </p:txBody>
      </p:sp>
      <p:sp>
        <p:nvSpPr>
          <p:cNvPr id="32770" name="Marcador de contenido 3"/>
          <p:cNvSpPr>
            <a:spLocks noGrp="1"/>
          </p:cNvSpPr>
          <p:nvPr>
            <p:ph idx="1"/>
          </p:nvPr>
        </p:nvSpPr>
        <p:spPr>
          <a:xfrm>
            <a:off x="323528" y="1412776"/>
            <a:ext cx="8424936" cy="5184576"/>
          </a:xfrm>
        </p:spPr>
        <p:txBody>
          <a:bodyPr>
            <a:normAutofit/>
          </a:bodyPr>
          <a:lstStyle/>
          <a:p>
            <a:pPr algn="just"/>
            <a:r>
              <a:rPr lang="es-ES" sz="2800" dirty="0">
                <a:latin typeface="Calibri" charset="0"/>
              </a:rPr>
              <a:t>Vincular las necesidades de innovación del sector productivo con las capacidades de los IT y Centros especializados del SNIT</a:t>
            </a:r>
            <a:r>
              <a:rPr lang="es-ES" sz="2800" dirty="0" smtClean="0">
                <a:latin typeface="Calibri" charset="0"/>
              </a:rPr>
              <a:t>.</a:t>
            </a:r>
          </a:p>
          <a:p>
            <a:pPr marL="0" indent="0" algn="just">
              <a:buNone/>
            </a:pPr>
            <a:endParaRPr lang="es-ES" sz="2800" dirty="0">
              <a:latin typeface="Calibri" charset="0"/>
            </a:endParaRPr>
          </a:p>
          <a:p>
            <a:pPr algn="just"/>
            <a:r>
              <a:rPr lang="es-ES" sz="2800" dirty="0">
                <a:latin typeface="Calibri" charset="0"/>
              </a:rPr>
              <a:t>Fomentar la cultura de la propiedad intelectual mediante la transferencia de los activos intelectuales</a:t>
            </a:r>
            <a:r>
              <a:rPr lang="es-ES" sz="2800" dirty="0" smtClean="0">
                <a:latin typeface="Calibri" charset="0"/>
              </a:rPr>
              <a:t>.</a:t>
            </a:r>
          </a:p>
          <a:p>
            <a:pPr marL="0" indent="0" algn="just">
              <a:buNone/>
            </a:pPr>
            <a:endParaRPr lang="es-ES" sz="2800" dirty="0">
              <a:latin typeface="Calibri" charset="0"/>
            </a:endParaRPr>
          </a:p>
          <a:p>
            <a:pPr algn="just"/>
            <a:r>
              <a:rPr lang="es-ES" sz="2800" dirty="0">
                <a:latin typeface="Calibri" charset="0"/>
              </a:rPr>
              <a:t>Promover la creación de empresas de base tecnológica a través de la Red CIIE del SNIT.</a:t>
            </a:r>
          </a:p>
        </p:txBody>
      </p:sp>
    </p:spTree>
    <p:extLst>
      <p:ext uri="{BB962C8B-B14F-4D97-AF65-F5344CB8AC3E}">
        <p14:creationId xmlns:p14="http://schemas.microsoft.com/office/powerpoint/2010/main" val="3885794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ítulo 1"/>
          <p:cNvSpPr>
            <a:spLocks noGrp="1"/>
          </p:cNvSpPr>
          <p:nvPr>
            <p:ph type="title"/>
          </p:nvPr>
        </p:nvSpPr>
        <p:spPr>
          <a:xfrm>
            <a:off x="755576" y="-16804"/>
            <a:ext cx="7729534" cy="1143000"/>
          </a:xfrm>
        </p:spPr>
        <p:txBody>
          <a:bodyPr/>
          <a:lstStyle/>
          <a:p>
            <a:r>
              <a:rPr lang="es-ES" dirty="0">
                <a:latin typeface="Calibri" charset="0"/>
              </a:rPr>
              <a:t>Portafolio de servicios</a:t>
            </a:r>
          </a:p>
        </p:txBody>
      </p:sp>
      <p:sp>
        <p:nvSpPr>
          <p:cNvPr id="33794" name="Marcador de contenido 2"/>
          <p:cNvSpPr>
            <a:spLocks noGrp="1"/>
          </p:cNvSpPr>
          <p:nvPr>
            <p:ph idx="1"/>
          </p:nvPr>
        </p:nvSpPr>
        <p:spPr>
          <a:xfrm>
            <a:off x="1835696" y="1484784"/>
            <a:ext cx="7776864" cy="4766015"/>
          </a:xfrm>
        </p:spPr>
        <p:txBody>
          <a:bodyPr>
            <a:normAutofit/>
          </a:bodyPr>
          <a:lstStyle/>
          <a:p>
            <a:r>
              <a:rPr lang="es-ES" sz="2800" dirty="0" smtClean="0">
                <a:latin typeface="Calibri" charset="0"/>
              </a:rPr>
              <a:t>Licenciamientos.</a:t>
            </a:r>
            <a:endParaRPr lang="es-ES" sz="2800" dirty="0">
              <a:latin typeface="Calibri" charset="0"/>
            </a:endParaRPr>
          </a:p>
          <a:p>
            <a:r>
              <a:rPr lang="es-ES" sz="2800" dirty="0">
                <a:latin typeface="Calibri" charset="0"/>
              </a:rPr>
              <a:t>Servicios de consultoría y de servicios.</a:t>
            </a:r>
          </a:p>
          <a:p>
            <a:r>
              <a:rPr lang="es-ES" sz="2800" dirty="0">
                <a:latin typeface="Calibri" charset="0"/>
              </a:rPr>
              <a:t>Gestión de proyectos.</a:t>
            </a:r>
          </a:p>
          <a:p>
            <a:r>
              <a:rPr lang="es-ES" sz="2800" dirty="0">
                <a:latin typeface="Calibri" charset="0"/>
              </a:rPr>
              <a:t>Elaboración de planes de negocios.</a:t>
            </a:r>
          </a:p>
          <a:p>
            <a:r>
              <a:rPr lang="es-ES" sz="2800" dirty="0">
                <a:latin typeface="Calibri" charset="0"/>
              </a:rPr>
              <a:t>Estudios de mercado.</a:t>
            </a:r>
          </a:p>
          <a:p>
            <a:r>
              <a:rPr lang="es-ES" sz="2800" dirty="0">
                <a:latin typeface="Calibri" charset="0"/>
              </a:rPr>
              <a:t>Inteligencia competitiva.</a:t>
            </a:r>
          </a:p>
        </p:txBody>
      </p:sp>
    </p:spTree>
    <p:extLst>
      <p:ext uri="{BB962C8B-B14F-4D97-AF65-F5344CB8AC3E}">
        <p14:creationId xmlns:p14="http://schemas.microsoft.com/office/powerpoint/2010/main" val="2409637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ND objetivo metas estrategias.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05024" y="-528352"/>
            <a:ext cx="6834166" cy="8844214"/>
          </a:xfrm>
          <a:prstGeom prst="rect">
            <a:avLst/>
          </a:prstGeom>
        </p:spPr>
      </p:pic>
    </p:spTree>
    <p:extLst>
      <p:ext uri="{BB962C8B-B14F-4D97-AF65-F5344CB8AC3E}">
        <p14:creationId xmlns:p14="http://schemas.microsoft.com/office/powerpoint/2010/main" val="10816765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395536" y="1340768"/>
            <a:ext cx="8072189"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G</a:t>
            </a:r>
            <a:r>
              <a:rPr lang="es-ES" b="1" dirty="0" smtClean="0"/>
              <a:t>enerales</a:t>
            </a:r>
          </a:p>
          <a:p>
            <a:pPr algn="just" fontAlgn="auto">
              <a:spcBef>
                <a:spcPts val="0"/>
              </a:spcBef>
              <a:spcAft>
                <a:spcPts val="0"/>
              </a:spcAft>
              <a:defRPr/>
            </a:pPr>
            <a:endParaRPr lang="es-ES" b="1" dirty="0" smtClean="0"/>
          </a:p>
          <a:p>
            <a:pPr marL="1200150" lvl="1" indent="-457200" algn="just" fontAlgn="auto">
              <a:spcBef>
                <a:spcPts val="0"/>
              </a:spcBef>
              <a:spcAft>
                <a:spcPts val="0"/>
              </a:spcAft>
              <a:buFont typeface="Arial"/>
              <a:buChar char="•"/>
              <a:defRPr/>
            </a:pPr>
            <a:r>
              <a:rPr lang="es-ES" dirty="0" smtClean="0">
                <a:latin typeface="+mn-lt"/>
              </a:rPr>
              <a:t>Coordinación entre la OTT y los </a:t>
            </a:r>
            <a:r>
              <a:rPr lang="es-ES" dirty="0" err="1" smtClean="0">
                <a:latin typeface="+mn-lt"/>
              </a:rPr>
              <a:t>CePat</a:t>
            </a:r>
            <a:r>
              <a:rPr lang="es-ES" dirty="0" smtClean="0">
                <a:latin typeface="+mn-lt"/>
              </a:rPr>
              <a:t>.</a:t>
            </a:r>
          </a:p>
          <a:p>
            <a:pPr marL="1200150" lvl="1" indent="-457200" algn="just" fontAlgn="auto">
              <a:spcBef>
                <a:spcPts val="0"/>
              </a:spcBef>
              <a:spcAft>
                <a:spcPts val="0"/>
              </a:spcAft>
              <a:buFont typeface="Arial"/>
              <a:buChar char="•"/>
              <a:defRPr/>
            </a:pPr>
            <a:r>
              <a:rPr lang="es-ES" dirty="0" smtClean="0">
                <a:latin typeface="+mn-lt"/>
              </a:rPr>
              <a:t>Coordinación entre la Red de incubadoras, la OTT y  el </a:t>
            </a:r>
            <a:r>
              <a:rPr lang="es-ES" dirty="0" err="1" smtClean="0">
                <a:latin typeface="+mn-lt"/>
              </a:rPr>
              <a:t>CePat</a:t>
            </a:r>
            <a:r>
              <a:rPr lang="es-ES" dirty="0" smtClean="0">
                <a:latin typeface="+mn-lt"/>
              </a:rPr>
              <a:t>.</a:t>
            </a:r>
          </a:p>
          <a:p>
            <a:pPr marL="1200150" lvl="1" indent="-457200" algn="just" fontAlgn="auto">
              <a:spcBef>
                <a:spcPts val="0"/>
              </a:spcBef>
              <a:spcAft>
                <a:spcPts val="0"/>
              </a:spcAft>
              <a:buFont typeface="Arial"/>
              <a:buChar char="•"/>
              <a:defRPr/>
            </a:pPr>
            <a:r>
              <a:rPr lang="es-ES" dirty="0" smtClean="0">
                <a:latin typeface="+mn-lt"/>
              </a:rPr>
              <a:t>Administración del portafolio de proyectos tecnológicos derivados de PI de la DGEST.</a:t>
            </a:r>
          </a:p>
          <a:p>
            <a:pPr marL="1200150" lvl="1" indent="-457200" algn="just" fontAlgn="auto">
              <a:spcBef>
                <a:spcPts val="0"/>
              </a:spcBef>
              <a:spcAft>
                <a:spcPts val="0"/>
              </a:spcAft>
              <a:buFont typeface="Arial"/>
              <a:buChar char="•"/>
              <a:defRPr/>
            </a:pPr>
            <a:r>
              <a:rPr lang="es-ES" dirty="0" smtClean="0">
                <a:latin typeface="+mn-lt"/>
              </a:rPr>
              <a:t>Porcentaje de regalías.</a:t>
            </a:r>
          </a:p>
          <a:p>
            <a:pPr marL="1200150" lvl="1" indent="-457200" algn="just" fontAlgn="auto">
              <a:spcBef>
                <a:spcPts val="0"/>
              </a:spcBef>
              <a:spcAft>
                <a:spcPts val="0"/>
              </a:spcAft>
              <a:buFont typeface="Arial"/>
              <a:buChar char="•"/>
              <a:defRPr/>
            </a:pPr>
            <a:r>
              <a:rPr lang="es-ES" dirty="0" smtClean="0">
                <a:latin typeface="+mn-lt"/>
              </a:rPr>
              <a:t>Acciones para la explotación comercial o industrial de patentes y registros.</a:t>
            </a:r>
          </a:p>
          <a:p>
            <a:pPr marL="1200150" lvl="1" indent="-457200" algn="just" fontAlgn="auto">
              <a:spcBef>
                <a:spcPts val="0"/>
              </a:spcBef>
              <a:spcAft>
                <a:spcPts val="0"/>
              </a:spcAft>
              <a:buFont typeface="Arial"/>
              <a:buChar char="•"/>
              <a:defRPr/>
            </a:pPr>
            <a:r>
              <a:rPr lang="es-ES" dirty="0" smtClean="0">
                <a:latin typeface="+mn-lt"/>
              </a:rPr>
              <a:t>Constancias de participación al personal académico y el personal de apoyo</a:t>
            </a:r>
          </a:p>
          <a:p>
            <a:pPr marL="1200150" lvl="1" indent="-457200" algn="just" fontAlgn="auto">
              <a:spcBef>
                <a:spcPts val="0"/>
              </a:spcBef>
              <a:spcAft>
                <a:spcPts val="0"/>
              </a:spcAft>
              <a:buFont typeface="Arial"/>
              <a:buChar char="•"/>
              <a:defRPr/>
            </a:pPr>
            <a:endParaRPr lang="es-ES" sz="2800" dirty="0" smtClean="0">
              <a:cs typeface="+mn-cs"/>
            </a:endParaRPr>
          </a:p>
          <a:p>
            <a:pPr algn="just" fontAlgn="auto">
              <a:spcBef>
                <a:spcPts val="0"/>
              </a:spcBef>
              <a:spcAft>
                <a:spcPts val="0"/>
              </a:spcAft>
              <a:defRPr/>
            </a:pPr>
            <a:endParaRPr lang="es-ES" sz="2800" dirty="0" smtClean="0"/>
          </a:p>
        </p:txBody>
      </p:sp>
      <p:sp>
        <p:nvSpPr>
          <p:cNvPr id="34818" name="Título 1"/>
          <p:cNvSpPr txBox="1">
            <a:spLocks/>
          </p:cNvSpPr>
          <p:nvPr/>
        </p:nvSpPr>
        <p:spPr bwMode="auto">
          <a:xfrm>
            <a:off x="1187624"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7989065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ítulo 2"/>
          <p:cNvSpPr>
            <a:spLocks noGrp="1"/>
          </p:cNvSpPr>
          <p:nvPr>
            <p:ph type="title"/>
          </p:nvPr>
        </p:nvSpPr>
        <p:spPr>
          <a:xfrm>
            <a:off x="827584" y="26982"/>
            <a:ext cx="7729534" cy="1143000"/>
          </a:xfrm>
        </p:spPr>
        <p:txBody>
          <a:bodyPr/>
          <a:lstStyle/>
          <a:p>
            <a:r>
              <a:rPr lang="es-ES" sz="3600" dirty="0">
                <a:latin typeface="Calibri" charset="0"/>
              </a:rPr>
              <a:t>Regalías</a:t>
            </a:r>
          </a:p>
        </p:txBody>
      </p:sp>
      <p:sp>
        <p:nvSpPr>
          <p:cNvPr id="4" name="Marcador de contenido 3"/>
          <p:cNvSpPr>
            <a:spLocks noGrp="1"/>
          </p:cNvSpPr>
          <p:nvPr>
            <p:ph idx="1"/>
          </p:nvPr>
        </p:nvSpPr>
        <p:spPr>
          <a:xfrm>
            <a:off x="323528" y="1628800"/>
            <a:ext cx="8352928" cy="4536504"/>
          </a:xfrm>
          <a:extLst/>
        </p:spPr>
        <p:txBody>
          <a:bodyPr>
            <a:normAutofit/>
          </a:bodyPr>
          <a:lstStyle/>
          <a:p>
            <a:pPr>
              <a:defRPr/>
            </a:pPr>
            <a:endParaRPr lang="es-ES" dirty="0" smtClean="0"/>
          </a:p>
          <a:p>
            <a:pPr marL="0" indent="0">
              <a:buFont typeface="Arial" charset="0"/>
              <a:buNone/>
              <a:defRPr/>
            </a:pPr>
            <a:r>
              <a:rPr lang="es-ES" dirty="0"/>
              <a:t>	</a:t>
            </a:r>
            <a:r>
              <a:rPr lang="es-E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PARTICIPANTE			PORCENTAJE (%)</a:t>
            </a:r>
          </a:p>
          <a:p>
            <a:pPr marL="0" indent="0">
              <a:buFont typeface="Arial" charset="0"/>
              <a:buNone/>
              <a:defRPr/>
            </a:pPr>
            <a:r>
              <a:rPr lang="es-ES" dirty="0" smtClean="0"/>
              <a:t>	</a:t>
            </a:r>
          </a:p>
          <a:p>
            <a:pPr marL="0" indent="0">
              <a:buFont typeface="Arial" charset="0"/>
              <a:buNone/>
              <a:defRPr/>
            </a:pPr>
            <a:r>
              <a:rPr lang="es-ES" dirty="0"/>
              <a:t>	</a:t>
            </a:r>
            <a:r>
              <a:rPr lang="es-ES" dirty="0" smtClean="0"/>
              <a:t>Inventores					30</a:t>
            </a:r>
          </a:p>
          <a:p>
            <a:pPr marL="0" indent="0">
              <a:buFont typeface="Arial" charset="0"/>
              <a:buNone/>
              <a:defRPr/>
            </a:pPr>
            <a:r>
              <a:rPr lang="es-ES" dirty="0" smtClean="0"/>
              <a:t>	Departamento Académico		30</a:t>
            </a:r>
          </a:p>
          <a:p>
            <a:pPr marL="0" indent="0">
              <a:buFont typeface="Arial" charset="0"/>
              <a:buNone/>
              <a:defRPr/>
            </a:pPr>
            <a:r>
              <a:rPr lang="es-ES" dirty="0" smtClean="0"/>
              <a:t>	Instituto Tecnológico / </a:t>
            </a:r>
          </a:p>
          <a:p>
            <a:pPr marL="0" indent="0">
              <a:buFont typeface="Arial" charset="0"/>
              <a:buNone/>
              <a:defRPr/>
            </a:pPr>
            <a:r>
              <a:rPr lang="es-ES" dirty="0"/>
              <a:t>	</a:t>
            </a:r>
            <a:r>
              <a:rPr lang="es-ES" dirty="0" smtClean="0"/>
              <a:t>Centro especializado			30</a:t>
            </a:r>
          </a:p>
          <a:p>
            <a:pPr marL="0" indent="0">
              <a:buFont typeface="Arial" charset="0"/>
              <a:buNone/>
              <a:defRPr/>
            </a:pPr>
            <a:r>
              <a:rPr lang="es-ES" dirty="0" smtClean="0"/>
              <a:t>	Oficina de Transferencia	</a:t>
            </a:r>
          </a:p>
          <a:p>
            <a:pPr marL="0" indent="0">
              <a:buFont typeface="Arial" charset="0"/>
              <a:buNone/>
              <a:defRPr/>
            </a:pPr>
            <a:r>
              <a:rPr lang="es-ES" dirty="0"/>
              <a:t> </a:t>
            </a:r>
            <a:r>
              <a:rPr lang="es-ES" dirty="0" smtClean="0"/>
              <a:t>   		de Tecnología			10</a:t>
            </a:r>
          </a:p>
          <a:p>
            <a:pPr>
              <a:defRPr/>
            </a:pPr>
            <a:endParaRPr lang="es-ES" dirty="0"/>
          </a:p>
        </p:txBody>
      </p:sp>
    </p:spTree>
    <p:extLst>
      <p:ext uri="{BB962C8B-B14F-4D97-AF65-F5344CB8AC3E}">
        <p14:creationId xmlns:p14="http://schemas.microsoft.com/office/powerpoint/2010/main" val="3736972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uadroTexto 2"/>
          <p:cNvSpPr txBox="1">
            <a:spLocks noChangeArrowheads="1"/>
          </p:cNvSpPr>
          <p:nvPr/>
        </p:nvSpPr>
        <p:spPr bwMode="auto">
          <a:xfrm>
            <a:off x="7676" y="1268760"/>
            <a:ext cx="8288213"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Century Gothic" charset="0"/>
                <a:ea typeface="ＭＳ Ｐゴシック" charset="0"/>
                <a:cs typeface="ＭＳ Ｐゴシック" charset="0"/>
              </a:defRPr>
            </a:lvl1pPr>
            <a:lvl2pPr marL="1200150" indent="-45720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0" indent="0" algn="just" fontAlgn="auto">
              <a:spcBef>
                <a:spcPts val="0"/>
              </a:spcBef>
              <a:spcAft>
                <a:spcPts val="0"/>
              </a:spcAft>
              <a:defRPr/>
            </a:pPr>
            <a:r>
              <a:rPr lang="es-ES" sz="2000" b="1" dirty="0" smtClean="0"/>
              <a:t>De las funciones de la OTT:</a:t>
            </a:r>
          </a:p>
          <a:p>
            <a:pPr lvl="1" algn="just" fontAlgn="auto">
              <a:spcBef>
                <a:spcPts val="0"/>
              </a:spcBef>
              <a:spcAft>
                <a:spcPts val="0"/>
              </a:spcAft>
              <a:buFont typeface="Arial" charset="0"/>
              <a:buChar char="•"/>
              <a:defRPr/>
            </a:pPr>
            <a:r>
              <a:rPr lang="es-ES" sz="2000" dirty="0">
                <a:latin typeface="+mn-lt"/>
                <a:cs typeface="+mn-cs"/>
              </a:rPr>
              <a:t>Propiciar la transferencia y comercialización de tecnología.</a:t>
            </a:r>
          </a:p>
          <a:p>
            <a:pPr lvl="1" algn="just" fontAlgn="auto">
              <a:spcBef>
                <a:spcPts val="0"/>
              </a:spcBef>
              <a:spcAft>
                <a:spcPts val="0"/>
              </a:spcAft>
              <a:buFont typeface="Arial" charset="0"/>
              <a:buChar char="•"/>
              <a:defRPr/>
            </a:pPr>
            <a:r>
              <a:rPr lang="es-ES" sz="2000" dirty="0">
                <a:latin typeface="+mn-lt"/>
                <a:cs typeface="+mn-cs"/>
              </a:rPr>
              <a:t>Promover la consultoría del personal </a:t>
            </a:r>
            <a:r>
              <a:rPr lang="es-ES" sz="2000" dirty="0" smtClean="0">
                <a:latin typeface="+mn-lt"/>
                <a:cs typeface="+mn-cs"/>
              </a:rPr>
              <a:t>de los IT y Centros.</a:t>
            </a:r>
            <a:endParaRPr lang="es-ES" sz="2000" dirty="0">
              <a:latin typeface="+mn-lt"/>
              <a:cs typeface="+mn-cs"/>
            </a:endParaRPr>
          </a:p>
          <a:p>
            <a:pPr lvl="1" algn="just" fontAlgn="auto">
              <a:spcBef>
                <a:spcPts val="0"/>
              </a:spcBef>
              <a:spcAft>
                <a:spcPts val="0"/>
              </a:spcAft>
              <a:buFont typeface="Arial" charset="0"/>
              <a:buChar char="•"/>
              <a:defRPr/>
            </a:pPr>
            <a:r>
              <a:rPr lang="es-ES" sz="2000" dirty="0">
                <a:latin typeface="+mn-lt"/>
                <a:cs typeface="+mn-cs"/>
              </a:rPr>
              <a:t>Propiciar la interacción entre los </a:t>
            </a:r>
            <a:r>
              <a:rPr lang="es-ES" sz="2000" dirty="0" smtClean="0">
                <a:latin typeface="+mn-lt"/>
                <a:cs typeface="+mn-cs"/>
              </a:rPr>
              <a:t>IT y Centros.</a:t>
            </a:r>
            <a:endParaRPr lang="es-ES" sz="2000" dirty="0">
              <a:latin typeface="+mn-lt"/>
              <a:cs typeface="+mn-cs"/>
            </a:endParaRPr>
          </a:p>
          <a:p>
            <a:pPr lvl="1" algn="just" fontAlgn="auto">
              <a:spcBef>
                <a:spcPts val="0"/>
              </a:spcBef>
              <a:spcAft>
                <a:spcPts val="0"/>
              </a:spcAft>
              <a:buFont typeface="Arial" charset="0"/>
              <a:buChar char="•"/>
              <a:defRPr/>
            </a:pPr>
            <a:r>
              <a:rPr lang="es-ES" sz="2000" dirty="0">
                <a:latin typeface="+mn-lt"/>
                <a:cs typeface="+mn-cs"/>
              </a:rPr>
              <a:t>Identificar </a:t>
            </a:r>
            <a:r>
              <a:rPr lang="es-ES" sz="2000" dirty="0" smtClean="0">
                <a:latin typeface="+mn-lt"/>
                <a:cs typeface="+mn-cs"/>
              </a:rPr>
              <a:t>las necesidades de innovación de las pymes.</a:t>
            </a:r>
            <a:endParaRPr lang="es-ES" sz="2000" dirty="0">
              <a:latin typeface="+mn-lt"/>
              <a:cs typeface="+mn-cs"/>
            </a:endParaRPr>
          </a:p>
          <a:p>
            <a:pPr lvl="1" algn="just" fontAlgn="auto">
              <a:spcBef>
                <a:spcPts val="0"/>
              </a:spcBef>
              <a:spcAft>
                <a:spcPts val="0"/>
              </a:spcAft>
              <a:buFont typeface="Arial" charset="0"/>
              <a:buChar char="•"/>
              <a:defRPr/>
            </a:pPr>
            <a:r>
              <a:rPr lang="es-ES" sz="2000" dirty="0">
                <a:latin typeface="+mn-lt"/>
                <a:cs typeface="+mn-cs"/>
              </a:rPr>
              <a:t>Conformación y comercialización de paquetes tecnológicos.</a:t>
            </a:r>
          </a:p>
          <a:p>
            <a:pPr lvl="1" algn="just" fontAlgn="auto">
              <a:spcBef>
                <a:spcPts val="0"/>
              </a:spcBef>
              <a:spcAft>
                <a:spcPts val="0"/>
              </a:spcAft>
              <a:buFont typeface="Arial" charset="0"/>
              <a:buChar char="•"/>
              <a:defRPr/>
            </a:pPr>
            <a:r>
              <a:rPr lang="es-ES" sz="2000" dirty="0">
                <a:latin typeface="+mn-lt"/>
                <a:cs typeface="+mn-cs"/>
              </a:rPr>
              <a:t>Capacitación de Recursos Humanos para la comercialización.</a:t>
            </a:r>
          </a:p>
          <a:p>
            <a:pPr lvl="1" algn="just" fontAlgn="auto">
              <a:spcBef>
                <a:spcPts val="0"/>
              </a:spcBef>
              <a:spcAft>
                <a:spcPts val="0"/>
              </a:spcAft>
              <a:buFont typeface="Arial" charset="0"/>
              <a:buChar char="•"/>
              <a:defRPr/>
            </a:pPr>
            <a:r>
              <a:rPr lang="es-ES" sz="2000" dirty="0">
                <a:latin typeface="+mn-lt"/>
                <a:cs typeface="+mn-cs"/>
              </a:rPr>
              <a:t>Diagnóstico de ideas </a:t>
            </a:r>
            <a:r>
              <a:rPr lang="es-ES" sz="2000" dirty="0" smtClean="0">
                <a:latin typeface="+mn-lt"/>
                <a:cs typeface="+mn-cs"/>
              </a:rPr>
              <a:t>innovadoras.</a:t>
            </a:r>
            <a:endParaRPr lang="es-ES" sz="2000" dirty="0">
              <a:latin typeface="+mn-lt"/>
              <a:cs typeface="+mn-cs"/>
            </a:endParaRPr>
          </a:p>
          <a:p>
            <a:pPr lvl="1" algn="just" fontAlgn="auto">
              <a:spcBef>
                <a:spcPts val="0"/>
              </a:spcBef>
              <a:spcAft>
                <a:spcPts val="0"/>
              </a:spcAft>
              <a:buFont typeface="Arial" charset="0"/>
              <a:buChar char="•"/>
              <a:defRPr/>
            </a:pPr>
            <a:r>
              <a:rPr lang="es-ES" sz="2000" dirty="0">
                <a:latin typeface="+mn-lt"/>
                <a:cs typeface="+mn-cs"/>
              </a:rPr>
              <a:t>Investigación con aplicación comercial.</a:t>
            </a:r>
          </a:p>
          <a:p>
            <a:pPr lvl="1" algn="just" fontAlgn="auto">
              <a:spcBef>
                <a:spcPts val="0"/>
              </a:spcBef>
              <a:spcAft>
                <a:spcPts val="0"/>
              </a:spcAft>
              <a:buFont typeface="Arial" charset="0"/>
              <a:buChar char="•"/>
              <a:defRPr/>
            </a:pPr>
            <a:r>
              <a:rPr lang="es-ES" sz="2000" dirty="0">
                <a:latin typeface="+mn-lt"/>
                <a:cs typeface="+mn-cs"/>
              </a:rPr>
              <a:t>Evaluar la viabilidad comercial de proyectos resultado de investigaciones.</a:t>
            </a:r>
          </a:p>
          <a:p>
            <a:pPr lvl="1" algn="just" fontAlgn="auto">
              <a:spcBef>
                <a:spcPts val="0"/>
              </a:spcBef>
              <a:spcAft>
                <a:spcPts val="0"/>
              </a:spcAft>
              <a:buFont typeface="Arial" charset="0"/>
              <a:buChar char="•"/>
              <a:defRPr/>
            </a:pPr>
            <a:r>
              <a:rPr lang="es-ES" sz="2000" dirty="0">
                <a:latin typeface="+mn-lt"/>
                <a:cs typeface="+mn-cs"/>
              </a:rPr>
              <a:t>Generación de Recursos </a:t>
            </a:r>
            <a:r>
              <a:rPr lang="es-ES" sz="2000" dirty="0" smtClean="0">
                <a:latin typeface="+mn-lt"/>
                <a:cs typeface="+mn-cs"/>
              </a:rPr>
              <a:t>Financieros.</a:t>
            </a:r>
            <a:endParaRPr lang="es-ES" sz="2000" dirty="0">
              <a:latin typeface="+mn-lt"/>
              <a:cs typeface="+mn-cs"/>
            </a:endParaRPr>
          </a:p>
          <a:p>
            <a:pPr lvl="1" algn="just" fontAlgn="auto">
              <a:spcBef>
                <a:spcPts val="0"/>
              </a:spcBef>
              <a:spcAft>
                <a:spcPts val="0"/>
              </a:spcAft>
              <a:buFont typeface="Arial" charset="0"/>
              <a:buChar char="•"/>
              <a:defRPr/>
            </a:pPr>
            <a:r>
              <a:rPr lang="es-ES" sz="2000" dirty="0">
                <a:latin typeface="+mn-lt"/>
                <a:cs typeface="+mn-cs"/>
              </a:rPr>
              <a:t>Crear </a:t>
            </a:r>
            <a:r>
              <a:rPr lang="es-ES" sz="2000" dirty="0" smtClean="0">
                <a:latin typeface="+mn-lt"/>
                <a:cs typeface="+mn-cs"/>
              </a:rPr>
              <a:t>empresas autosuficientes.</a:t>
            </a:r>
            <a:endParaRPr lang="es-ES" sz="2000" dirty="0">
              <a:latin typeface="+mn-lt"/>
              <a:cs typeface="+mn-cs"/>
            </a:endParaRPr>
          </a:p>
          <a:p>
            <a:pPr lvl="1" algn="just" fontAlgn="auto">
              <a:spcBef>
                <a:spcPts val="0"/>
              </a:spcBef>
              <a:spcAft>
                <a:spcPts val="0"/>
              </a:spcAft>
              <a:buFont typeface="Arial" charset="0"/>
              <a:buChar char="•"/>
              <a:defRPr/>
            </a:pPr>
            <a:endParaRPr lang="es-ES" sz="2000" dirty="0" smtClean="0">
              <a:cs typeface="+mn-cs"/>
            </a:endParaRPr>
          </a:p>
          <a:p>
            <a:pPr lvl="1" algn="just" fontAlgn="auto">
              <a:spcBef>
                <a:spcPts val="0"/>
              </a:spcBef>
              <a:spcAft>
                <a:spcPts val="0"/>
              </a:spcAft>
              <a:buFont typeface="Arial" charset="0"/>
              <a:buChar char="•"/>
              <a:defRPr/>
            </a:pPr>
            <a:endParaRPr lang="es-ES" sz="2000" dirty="0" smtClean="0">
              <a:cs typeface="+mn-cs"/>
            </a:endParaRPr>
          </a:p>
        </p:txBody>
      </p:sp>
      <p:sp>
        <p:nvSpPr>
          <p:cNvPr id="36866" name="Título 1"/>
          <p:cNvSpPr txBox="1">
            <a:spLocks/>
          </p:cNvSpPr>
          <p:nvPr/>
        </p:nvSpPr>
        <p:spPr bwMode="auto">
          <a:xfrm>
            <a:off x="1115616"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2027871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323528" y="1631950"/>
            <a:ext cx="8144197"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De la operación de la OTT:</a:t>
            </a:r>
          </a:p>
          <a:p>
            <a:pPr algn="just" fontAlgn="auto">
              <a:spcBef>
                <a:spcPts val="0"/>
              </a:spcBef>
              <a:spcAft>
                <a:spcPts val="0"/>
              </a:spcAft>
              <a:defRPr/>
            </a:pPr>
            <a:endParaRPr lang="es-ES" sz="2000" b="1" dirty="0" smtClean="0"/>
          </a:p>
          <a:p>
            <a:pPr marL="1200150" lvl="1" indent="-457200" algn="just" fontAlgn="auto">
              <a:spcBef>
                <a:spcPts val="0"/>
              </a:spcBef>
              <a:spcAft>
                <a:spcPts val="0"/>
              </a:spcAft>
              <a:buFont typeface="Arial"/>
              <a:buChar char="•"/>
              <a:defRPr/>
            </a:pPr>
            <a:r>
              <a:rPr lang="es-ES" sz="2000" dirty="0">
                <a:latin typeface="+mn-lt"/>
                <a:cs typeface="+mn-cs"/>
              </a:rPr>
              <a:t>Apego a </a:t>
            </a:r>
            <a:r>
              <a:rPr lang="es-ES" sz="2000" dirty="0" smtClean="0">
                <a:latin typeface="+mn-lt"/>
                <a:cs typeface="+mn-cs"/>
              </a:rPr>
              <a:t>la misión y a la </a:t>
            </a:r>
            <a:r>
              <a:rPr lang="es-ES" sz="2000" dirty="0">
                <a:latin typeface="+mn-lt"/>
                <a:cs typeface="+mn-cs"/>
              </a:rPr>
              <a:t>visión</a:t>
            </a:r>
          </a:p>
          <a:p>
            <a:pPr marL="1200150" lvl="1" indent="-457200" algn="just" fontAlgn="auto">
              <a:spcBef>
                <a:spcPts val="0"/>
              </a:spcBef>
              <a:spcAft>
                <a:spcPts val="0"/>
              </a:spcAft>
              <a:buFont typeface="Arial"/>
              <a:buChar char="•"/>
              <a:defRPr/>
            </a:pPr>
            <a:r>
              <a:rPr lang="es-ES" sz="2000" dirty="0">
                <a:latin typeface="+mn-lt"/>
                <a:cs typeface="+mn-cs"/>
              </a:rPr>
              <a:t>Apego </a:t>
            </a:r>
            <a:r>
              <a:rPr lang="es-ES" sz="2000" dirty="0" smtClean="0">
                <a:latin typeface="+mn-lt"/>
                <a:cs typeface="+mn-cs"/>
              </a:rPr>
              <a:t>a los </a:t>
            </a:r>
            <a:r>
              <a:rPr lang="es-ES" sz="2000" dirty="0">
                <a:latin typeface="+mn-lt"/>
                <a:cs typeface="+mn-cs"/>
              </a:rPr>
              <a:t>procedimientos</a:t>
            </a:r>
          </a:p>
          <a:p>
            <a:pPr marL="1200150" lvl="1" indent="-457200" algn="just" fontAlgn="auto">
              <a:spcBef>
                <a:spcPts val="0"/>
              </a:spcBef>
              <a:spcAft>
                <a:spcPts val="0"/>
              </a:spcAft>
              <a:buFont typeface="Arial"/>
              <a:buChar char="•"/>
              <a:defRPr/>
            </a:pPr>
            <a:r>
              <a:rPr lang="es-ES" sz="2000" dirty="0" smtClean="0">
                <a:latin typeface="+mn-lt"/>
                <a:cs typeface="+mn-cs"/>
              </a:rPr>
              <a:t>Administración de </a:t>
            </a:r>
            <a:r>
              <a:rPr lang="es-ES" sz="2000" dirty="0">
                <a:latin typeface="+mn-lt"/>
                <a:cs typeface="+mn-cs"/>
              </a:rPr>
              <a:t>c</a:t>
            </a:r>
            <a:r>
              <a:rPr lang="es-ES" sz="2000" dirty="0" smtClean="0">
                <a:latin typeface="+mn-lt"/>
                <a:cs typeface="+mn-cs"/>
              </a:rPr>
              <a:t>ontratos.</a:t>
            </a:r>
            <a:endParaRPr lang="es-ES" sz="2000" dirty="0">
              <a:latin typeface="+mn-lt"/>
              <a:cs typeface="+mn-cs"/>
            </a:endParaRPr>
          </a:p>
          <a:p>
            <a:pPr marL="1200150" lvl="1" indent="-457200" algn="just" fontAlgn="auto">
              <a:spcBef>
                <a:spcPts val="0"/>
              </a:spcBef>
              <a:spcAft>
                <a:spcPts val="0"/>
              </a:spcAft>
              <a:buFont typeface="Arial"/>
              <a:buChar char="•"/>
              <a:defRPr/>
            </a:pPr>
            <a:r>
              <a:rPr lang="es-ES" sz="2000" dirty="0">
                <a:latin typeface="+mn-lt"/>
                <a:cs typeface="+mn-cs"/>
              </a:rPr>
              <a:t>Búsqueda de </a:t>
            </a:r>
            <a:r>
              <a:rPr lang="es-ES" sz="2000" dirty="0" smtClean="0">
                <a:latin typeface="+mn-lt"/>
                <a:cs typeface="+mn-cs"/>
              </a:rPr>
              <a:t>financiamiento.</a:t>
            </a:r>
            <a:endParaRPr lang="es-ES" sz="2000" dirty="0">
              <a:latin typeface="+mn-lt"/>
              <a:cs typeface="+mn-cs"/>
            </a:endParaRPr>
          </a:p>
          <a:p>
            <a:pPr marL="1200150" lvl="1" indent="-457200" algn="just" fontAlgn="auto">
              <a:spcBef>
                <a:spcPts val="0"/>
              </a:spcBef>
              <a:spcAft>
                <a:spcPts val="0"/>
              </a:spcAft>
              <a:buFont typeface="Arial"/>
              <a:buChar char="•"/>
              <a:defRPr/>
            </a:pPr>
            <a:r>
              <a:rPr lang="es-ES" sz="2000" dirty="0">
                <a:latin typeface="+mn-lt"/>
                <a:cs typeface="+mn-cs"/>
              </a:rPr>
              <a:t>Licenciamiento como medio de transferencia de tecnología.</a:t>
            </a:r>
          </a:p>
          <a:p>
            <a:pPr marL="1200150" lvl="1" indent="-457200" algn="just" fontAlgn="auto">
              <a:spcBef>
                <a:spcPts val="0"/>
              </a:spcBef>
              <a:spcAft>
                <a:spcPts val="0"/>
              </a:spcAft>
              <a:buFont typeface="Arial"/>
              <a:buChar char="•"/>
              <a:defRPr/>
            </a:pPr>
            <a:r>
              <a:rPr lang="es-ES" sz="2000" dirty="0">
                <a:latin typeface="+mn-lt"/>
                <a:cs typeface="+mn-cs"/>
              </a:rPr>
              <a:t>Asesorías para registro de patentes</a:t>
            </a:r>
          </a:p>
          <a:p>
            <a:pPr marL="1200150" lvl="1" indent="-457200" algn="just" fontAlgn="auto">
              <a:spcBef>
                <a:spcPts val="0"/>
              </a:spcBef>
              <a:spcAft>
                <a:spcPts val="0"/>
              </a:spcAft>
              <a:buFont typeface="Arial"/>
              <a:buChar char="•"/>
              <a:defRPr/>
            </a:pPr>
            <a:r>
              <a:rPr lang="es-ES" sz="2000" dirty="0">
                <a:latin typeface="+mn-lt"/>
                <a:cs typeface="+mn-cs"/>
              </a:rPr>
              <a:t>Confidencialidad, responsabilidad, ética.</a:t>
            </a:r>
          </a:p>
          <a:p>
            <a:pPr marL="1200150" lvl="1" indent="-457200" algn="just" fontAlgn="auto">
              <a:spcBef>
                <a:spcPts val="0"/>
              </a:spcBef>
              <a:spcAft>
                <a:spcPts val="0"/>
              </a:spcAft>
              <a:buFont typeface="Arial"/>
              <a:buChar char="•"/>
              <a:defRPr/>
            </a:pPr>
            <a:r>
              <a:rPr lang="es-ES" sz="2000" dirty="0">
                <a:latin typeface="+mn-lt"/>
                <a:cs typeface="+mn-cs"/>
              </a:rPr>
              <a:t>Honestidad y transferencia en manejo de </a:t>
            </a:r>
            <a:r>
              <a:rPr lang="es-ES" sz="2000" dirty="0" smtClean="0">
                <a:latin typeface="+mn-lt"/>
                <a:cs typeface="+mn-cs"/>
              </a:rPr>
              <a:t>recursos.</a:t>
            </a:r>
            <a:endParaRPr lang="es-ES" sz="2000" dirty="0">
              <a:latin typeface="+mn-lt"/>
              <a:cs typeface="+mn-cs"/>
            </a:endParaRPr>
          </a:p>
          <a:p>
            <a:pPr marL="1200150" lvl="1" indent="-457200" algn="just" fontAlgn="auto">
              <a:spcBef>
                <a:spcPts val="0"/>
              </a:spcBef>
              <a:spcAft>
                <a:spcPts val="0"/>
              </a:spcAft>
              <a:buFont typeface="Arial"/>
              <a:buChar char="•"/>
              <a:defRPr/>
            </a:pPr>
            <a:r>
              <a:rPr lang="es-ES" sz="2000" dirty="0">
                <a:latin typeface="+mn-lt"/>
                <a:cs typeface="+mn-cs"/>
              </a:rPr>
              <a:t>Rendición de cuentas permanente.</a:t>
            </a:r>
          </a:p>
          <a:p>
            <a:pPr lvl="1" indent="0" algn="just" fontAlgn="auto">
              <a:spcBef>
                <a:spcPts val="0"/>
              </a:spcBef>
              <a:spcAft>
                <a:spcPts val="0"/>
              </a:spcAft>
              <a:defRPr/>
            </a:pPr>
            <a:endParaRPr lang="es-ES" sz="2800" dirty="0" smtClean="0">
              <a:cs typeface="+mn-cs"/>
            </a:endParaRPr>
          </a:p>
        </p:txBody>
      </p:sp>
      <p:sp>
        <p:nvSpPr>
          <p:cNvPr id="37890" name="Título 1"/>
          <p:cNvSpPr txBox="1">
            <a:spLocks/>
          </p:cNvSpPr>
          <p:nvPr/>
        </p:nvSpPr>
        <p:spPr bwMode="auto">
          <a:xfrm>
            <a:off x="1331640"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20184490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323528" y="1412776"/>
            <a:ext cx="8136903"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a:t>De los proyectos que coordina la OTT</a:t>
            </a:r>
            <a:r>
              <a:rPr lang="es-ES" sz="2000" b="1" dirty="0" smtClean="0"/>
              <a:t>:</a:t>
            </a:r>
          </a:p>
          <a:p>
            <a:pPr algn="just" fontAlgn="auto">
              <a:spcBef>
                <a:spcPts val="0"/>
              </a:spcBef>
              <a:spcAft>
                <a:spcPts val="0"/>
              </a:spcAft>
              <a:defRPr/>
            </a:pPr>
            <a:endParaRPr lang="es-ES" sz="2000" dirty="0">
              <a:latin typeface="+mn-lt"/>
            </a:endParaRPr>
          </a:p>
          <a:p>
            <a:pPr marL="1200150" lvl="1" indent="-457200" algn="just" fontAlgn="auto">
              <a:spcBef>
                <a:spcPts val="0"/>
              </a:spcBef>
              <a:spcAft>
                <a:spcPts val="0"/>
              </a:spcAft>
              <a:buFont typeface="Arial"/>
              <a:buChar char="•"/>
              <a:defRPr/>
            </a:pPr>
            <a:r>
              <a:rPr lang="es-ES" dirty="0">
                <a:latin typeface="+mn-lt"/>
                <a:cs typeface="+mn-cs"/>
              </a:rPr>
              <a:t>Descripción de proyecto con propuesta técnico financiera.</a:t>
            </a:r>
          </a:p>
          <a:p>
            <a:pPr marL="1200150" lvl="1" indent="-457200" algn="just" fontAlgn="auto">
              <a:spcBef>
                <a:spcPts val="0"/>
              </a:spcBef>
              <a:spcAft>
                <a:spcPts val="0"/>
              </a:spcAft>
              <a:buFont typeface="Arial"/>
              <a:buChar char="•"/>
              <a:defRPr/>
            </a:pPr>
            <a:r>
              <a:rPr lang="es-ES" dirty="0">
                <a:latin typeface="+mn-lt"/>
                <a:cs typeface="+mn-cs"/>
              </a:rPr>
              <a:t>Aprobación de la Coordinación Sectorial Académica.</a:t>
            </a:r>
          </a:p>
          <a:p>
            <a:pPr marL="1200150" lvl="1" indent="-457200" algn="just" fontAlgn="auto">
              <a:spcBef>
                <a:spcPts val="0"/>
              </a:spcBef>
              <a:spcAft>
                <a:spcPts val="0"/>
              </a:spcAft>
              <a:buFont typeface="Arial"/>
              <a:buChar char="•"/>
              <a:defRPr/>
            </a:pPr>
            <a:r>
              <a:rPr lang="es-ES" dirty="0" smtClean="0">
                <a:latin typeface="+mn-lt"/>
                <a:cs typeface="+mn-cs"/>
              </a:rPr>
              <a:t>Formalización de </a:t>
            </a:r>
            <a:r>
              <a:rPr lang="es-ES" dirty="0">
                <a:latin typeface="+mn-lt"/>
                <a:cs typeface="+mn-cs"/>
              </a:rPr>
              <a:t>proyectos a través de convenios o contratos.</a:t>
            </a:r>
          </a:p>
          <a:p>
            <a:pPr marL="1200150" lvl="1" indent="-457200" algn="just" fontAlgn="auto">
              <a:spcBef>
                <a:spcPts val="0"/>
              </a:spcBef>
              <a:spcAft>
                <a:spcPts val="0"/>
              </a:spcAft>
              <a:buFont typeface="Arial"/>
              <a:buChar char="•"/>
              <a:defRPr/>
            </a:pPr>
            <a:r>
              <a:rPr lang="es-ES" dirty="0" smtClean="0">
                <a:latin typeface="+mn-lt"/>
                <a:cs typeface="+mn-cs"/>
              </a:rPr>
              <a:t>Descripción de </a:t>
            </a:r>
            <a:r>
              <a:rPr lang="es-ES" dirty="0">
                <a:latin typeface="+mn-lt"/>
                <a:cs typeface="+mn-cs"/>
              </a:rPr>
              <a:t>las funciones de los responsables de los proyectos.</a:t>
            </a:r>
          </a:p>
          <a:p>
            <a:pPr marL="1200150" lvl="1" indent="-457200" algn="just" fontAlgn="auto">
              <a:spcBef>
                <a:spcPts val="0"/>
              </a:spcBef>
              <a:spcAft>
                <a:spcPts val="0"/>
              </a:spcAft>
              <a:buFont typeface="Arial"/>
              <a:buChar char="•"/>
              <a:defRPr/>
            </a:pPr>
            <a:r>
              <a:rPr lang="es-ES" dirty="0">
                <a:latin typeface="+mn-lt"/>
                <a:cs typeface="+mn-cs"/>
              </a:rPr>
              <a:t>Acciones jurídicas</a:t>
            </a:r>
          </a:p>
        </p:txBody>
      </p:sp>
      <p:sp>
        <p:nvSpPr>
          <p:cNvPr id="38914" name="Título 1"/>
          <p:cNvSpPr txBox="1">
            <a:spLocks/>
          </p:cNvSpPr>
          <p:nvPr/>
        </p:nvSpPr>
        <p:spPr bwMode="auto">
          <a:xfrm>
            <a:off x="1043608" y="-315416"/>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29402335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251521" y="1268760"/>
            <a:ext cx="8105080" cy="5447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Del personal participante :</a:t>
            </a:r>
          </a:p>
          <a:p>
            <a:pPr algn="just" fontAlgn="auto">
              <a:spcBef>
                <a:spcPts val="0"/>
              </a:spcBef>
              <a:spcAft>
                <a:spcPts val="0"/>
              </a:spcAft>
              <a:defRPr/>
            </a:pPr>
            <a:endParaRPr lang="es-ES" sz="2000" dirty="0">
              <a:latin typeface="+mn-lt"/>
            </a:endParaRPr>
          </a:p>
          <a:p>
            <a:pPr marL="1200150" lvl="1" indent="-457200" algn="just" fontAlgn="auto">
              <a:spcBef>
                <a:spcPts val="0"/>
              </a:spcBef>
              <a:spcAft>
                <a:spcPts val="0"/>
              </a:spcAft>
              <a:buFont typeface="Arial"/>
              <a:buChar char="•"/>
              <a:defRPr/>
            </a:pPr>
            <a:r>
              <a:rPr lang="es-ES" sz="2800" dirty="0">
                <a:latin typeface="+mn-lt"/>
                <a:cs typeface="+mn-cs"/>
              </a:rPr>
              <a:t>Carta de confidencialidad y cesión de derechos.</a:t>
            </a:r>
          </a:p>
          <a:p>
            <a:pPr marL="1200150" lvl="1" indent="-457200" algn="just" fontAlgn="auto">
              <a:spcBef>
                <a:spcPts val="0"/>
              </a:spcBef>
              <a:spcAft>
                <a:spcPts val="0"/>
              </a:spcAft>
              <a:buFont typeface="Arial"/>
              <a:buChar char="•"/>
              <a:defRPr/>
            </a:pPr>
            <a:r>
              <a:rPr lang="es-ES" sz="2800" dirty="0">
                <a:latin typeface="+mn-lt"/>
                <a:cs typeface="+mn-cs"/>
              </a:rPr>
              <a:t>Personal que participa.</a:t>
            </a:r>
          </a:p>
          <a:p>
            <a:pPr marL="1200150" lvl="1" indent="-457200" algn="just" fontAlgn="auto">
              <a:spcBef>
                <a:spcPts val="0"/>
              </a:spcBef>
              <a:spcAft>
                <a:spcPts val="0"/>
              </a:spcAft>
              <a:buFont typeface="Arial"/>
              <a:buChar char="•"/>
              <a:defRPr/>
            </a:pPr>
            <a:r>
              <a:rPr lang="es-ES" sz="2800" dirty="0">
                <a:latin typeface="+mn-lt"/>
                <a:cs typeface="+mn-cs"/>
              </a:rPr>
              <a:t>Condición escolar de alumnos participantes.</a:t>
            </a:r>
          </a:p>
          <a:p>
            <a:pPr marL="1200150" lvl="1" indent="-457200" algn="just" fontAlgn="auto">
              <a:spcBef>
                <a:spcPts val="0"/>
              </a:spcBef>
              <a:spcAft>
                <a:spcPts val="0"/>
              </a:spcAft>
              <a:buFont typeface="Arial"/>
              <a:buChar char="•"/>
              <a:defRPr/>
            </a:pPr>
            <a:r>
              <a:rPr lang="es-ES" sz="2800" dirty="0">
                <a:latin typeface="+mn-lt"/>
                <a:cs typeface="+mn-cs"/>
              </a:rPr>
              <a:t>Remuneraciones en especie o monetarios.</a:t>
            </a:r>
          </a:p>
          <a:p>
            <a:pPr marL="1200150" lvl="1" indent="-457200" algn="just" fontAlgn="auto">
              <a:spcBef>
                <a:spcPts val="0"/>
              </a:spcBef>
              <a:spcAft>
                <a:spcPts val="0"/>
              </a:spcAft>
              <a:buFont typeface="Arial"/>
              <a:buChar char="•"/>
              <a:defRPr/>
            </a:pPr>
            <a:r>
              <a:rPr lang="es-ES" sz="2800" dirty="0">
                <a:latin typeface="+mn-lt"/>
                <a:cs typeface="+mn-cs"/>
              </a:rPr>
              <a:t>Contratación de personas físicas o morales (externas, nacionales o extranjeras)</a:t>
            </a:r>
          </a:p>
          <a:p>
            <a:pPr marL="1200150" lvl="1" indent="-457200" algn="just" fontAlgn="auto">
              <a:spcBef>
                <a:spcPts val="0"/>
              </a:spcBef>
              <a:spcAft>
                <a:spcPts val="0"/>
              </a:spcAft>
              <a:buFont typeface="Arial"/>
              <a:buChar char="•"/>
              <a:defRPr/>
            </a:pPr>
            <a:r>
              <a:rPr lang="es-ES" sz="2800" dirty="0">
                <a:latin typeface="+mn-lt"/>
                <a:cs typeface="+mn-cs"/>
              </a:rPr>
              <a:t>Constancia de participación.</a:t>
            </a:r>
          </a:p>
        </p:txBody>
      </p:sp>
      <p:sp>
        <p:nvSpPr>
          <p:cNvPr id="39938" name="Título 1"/>
          <p:cNvSpPr txBox="1">
            <a:spLocks/>
          </p:cNvSpPr>
          <p:nvPr/>
        </p:nvSpPr>
        <p:spPr bwMode="auto">
          <a:xfrm>
            <a:off x="1043608"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1835373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663575" y="1493838"/>
            <a:ext cx="769302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Del licenciamiento y la consultoría:</a:t>
            </a:r>
          </a:p>
          <a:p>
            <a:pPr algn="just" fontAlgn="auto">
              <a:spcBef>
                <a:spcPts val="0"/>
              </a:spcBef>
              <a:spcAft>
                <a:spcPts val="0"/>
              </a:spcAft>
              <a:defRPr/>
            </a:pPr>
            <a:endParaRPr lang="es-ES" sz="2000" dirty="0">
              <a:latin typeface="+mn-lt"/>
            </a:endParaRPr>
          </a:p>
          <a:p>
            <a:pPr marL="1200150" lvl="1" indent="-457200" algn="just" fontAlgn="auto">
              <a:spcBef>
                <a:spcPts val="0"/>
              </a:spcBef>
              <a:spcAft>
                <a:spcPts val="0"/>
              </a:spcAft>
              <a:buFont typeface="Arial"/>
              <a:buChar char="•"/>
              <a:defRPr/>
            </a:pPr>
            <a:r>
              <a:rPr lang="es-ES" sz="2000" dirty="0">
                <a:latin typeface="+mn-lt"/>
                <a:cs typeface="+mn-cs"/>
              </a:rPr>
              <a:t>Licenciamiento</a:t>
            </a:r>
          </a:p>
          <a:p>
            <a:pPr marL="1200150" lvl="1" indent="-457200" algn="just" fontAlgn="auto">
              <a:spcBef>
                <a:spcPts val="0"/>
              </a:spcBef>
              <a:spcAft>
                <a:spcPts val="0"/>
              </a:spcAft>
              <a:buFont typeface="Arial"/>
              <a:buChar char="•"/>
              <a:defRPr/>
            </a:pPr>
            <a:r>
              <a:rPr lang="es-ES" sz="2000" dirty="0">
                <a:latin typeface="+mn-lt"/>
                <a:cs typeface="+mn-cs"/>
              </a:rPr>
              <a:t>Acciones para la explotación comercial o industrial.</a:t>
            </a:r>
          </a:p>
          <a:p>
            <a:pPr marL="1200150" lvl="1" indent="-457200" algn="just" fontAlgn="auto">
              <a:spcBef>
                <a:spcPts val="0"/>
              </a:spcBef>
              <a:spcAft>
                <a:spcPts val="0"/>
              </a:spcAft>
              <a:buFont typeface="Arial"/>
              <a:buChar char="•"/>
              <a:defRPr/>
            </a:pPr>
            <a:r>
              <a:rPr lang="es-ES" sz="2000" dirty="0">
                <a:latin typeface="+mn-lt"/>
                <a:cs typeface="+mn-cs"/>
              </a:rPr>
              <a:t>Consultoría como medio de aseguramiento económico y tecnológico.</a:t>
            </a:r>
          </a:p>
          <a:p>
            <a:pPr marL="1200150" lvl="1" indent="-457200" algn="just" fontAlgn="auto">
              <a:spcBef>
                <a:spcPts val="0"/>
              </a:spcBef>
              <a:spcAft>
                <a:spcPts val="0"/>
              </a:spcAft>
              <a:buFont typeface="Arial"/>
              <a:buChar char="•"/>
              <a:defRPr/>
            </a:pPr>
            <a:r>
              <a:rPr lang="es-ES" sz="2000" dirty="0">
                <a:latin typeface="+mn-lt"/>
                <a:cs typeface="+mn-cs"/>
              </a:rPr>
              <a:t>Participantes en la consultoría.</a:t>
            </a:r>
          </a:p>
          <a:p>
            <a:pPr marL="1200150" lvl="1" indent="-457200" algn="just" fontAlgn="auto">
              <a:spcBef>
                <a:spcPts val="0"/>
              </a:spcBef>
              <a:spcAft>
                <a:spcPts val="0"/>
              </a:spcAft>
              <a:buFont typeface="Arial"/>
              <a:buChar char="•"/>
              <a:defRPr/>
            </a:pPr>
            <a:r>
              <a:rPr lang="es-ES" sz="2000" dirty="0">
                <a:latin typeface="+mn-lt"/>
                <a:cs typeface="+mn-cs"/>
              </a:rPr>
              <a:t>Derechos patrimoniales</a:t>
            </a:r>
          </a:p>
          <a:p>
            <a:pPr marL="1200150" lvl="1" indent="-457200" algn="just" fontAlgn="auto">
              <a:spcBef>
                <a:spcPts val="0"/>
              </a:spcBef>
              <a:spcAft>
                <a:spcPts val="0"/>
              </a:spcAft>
              <a:buFont typeface="Arial"/>
              <a:buChar char="•"/>
              <a:defRPr/>
            </a:pPr>
            <a:r>
              <a:rPr lang="es-ES" sz="2000" dirty="0">
                <a:latin typeface="+mn-lt"/>
                <a:cs typeface="+mn-cs"/>
              </a:rPr>
              <a:t>Resultados de la consultoría</a:t>
            </a:r>
          </a:p>
          <a:p>
            <a:pPr marL="1200150" lvl="1" indent="-457200" algn="just" fontAlgn="auto">
              <a:spcBef>
                <a:spcPts val="0"/>
              </a:spcBef>
              <a:spcAft>
                <a:spcPts val="0"/>
              </a:spcAft>
              <a:buFont typeface="Arial"/>
              <a:buChar char="•"/>
              <a:defRPr/>
            </a:pPr>
            <a:r>
              <a:rPr lang="es-ES" sz="2000" dirty="0">
                <a:latin typeface="+mn-lt"/>
                <a:cs typeface="+mn-cs"/>
              </a:rPr>
              <a:t>Autoría</a:t>
            </a:r>
          </a:p>
          <a:p>
            <a:pPr marL="1200150" lvl="1" indent="-457200" algn="just" fontAlgn="auto">
              <a:spcBef>
                <a:spcPts val="0"/>
              </a:spcBef>
              <a:spcAft>
                <a:spcPts val="0"/>
              </a:spcAft>
              <a:buFont typeface="Arial"/>
              <a:buChar char="•"/>
              <a:defRPr/>
            </a:pPr>
            <a:r>
              <a:rPr lang="es-ES" sz="2000" dirty="0">
                <a:latin typeface="+mn-lt"/>
                <a:cs typeface="+mn-cs"/>
              </a:rPr>
              <a:t>Uso del licenciamiento de tecnologías</a:t>
            </a:r>
          </a:p>
          <a:p>
            <a:pPr marL="1200150" lvl="1" indent="-457200" algn="just" fontAlgn="auto">
              <a:spcBef>
                <a:spcPts val="0"/>
              </a:spcBef>
              <a:spcAft>
                <a:spcPts val="0"/>
              </a:spcAft>
              <a:buFont typeface="Arial"/>
              <a:buChar char="•"/>
              <a:defRPr/>
            </a:pPr>
            <a:r>
              <a:rPr lang="es-ES" sz="2000" dirty="0">
                <a:latin typeface="+mn-lt"/>
                <a:cs typeface="+mn-cs"/>
              </a:rPr>
              <a:t>Conformación de equipo para negociación de licencia.</a:t>
            </a:r>
          </a:p>
        </p:txBody>
      </p:sp>
      <p:sp>
        <p:nvSpPr>
          <p:cNvPr id="40962" name="Título 1"/>
          <p:cNvSpPr txBox="1">
            <a:spLocks/>
          </p:cNvSpPr>
          <p:nvPr/>
        </p:nvSpPr>
        <p:spPr bwMode="auto">
          <a:xfrm>
            <a:off x="1259632" y="-315416"/>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27891766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251520" y="1988840"/>
            <a:ext cx="8125073"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Del monitoreo del desempeño de la OTT:</a:t>
            </a:r>
          </a:p>
          <a:p>
            <a:pPr algn="just" fontAlgn="auto">
              <a:spcBef>
                <a:spcPts val="0"/>
              </a:spcBef>
              <a:spcAft>
                <a:spcPts val="0"/>
              </a:spcAft>
              <a:defRPr/>
            </a:pPr>
            <a:endParaRPr lang="es-ES" sz="2000" b="1" dirty="0">
              <a:latin typeface="+mn-lt"/>
            </a:endParaRPr>
          </a:p>
          <a:p>
            <a:pPr marL="1200150" lvl="1" indent="-457200" algn="just" fontAlgn="auto">
              <a:spcBef>
                <a:spcPts val="0"/>
              </a:spcBef>
              <a:spcAft>
                <a:spcPts val="0"/>
              </a:spcAft>
              <a:buFont typeface="Arial"/>
              <a:buChar char="•"/>
              <a:defRPr/>
            </a:pPr>
            <a:r>
              <a:rPr lang="es-ES" sz="2000" b="1" dirty="0">
                <a:latin typeface="+mn-lt"/>
                <a:cs typeface="+mn-cs"/>
              </a:rPr>
              <a:t>Indicadores generales</a:t>
            </a:r>
          </a:p>
          <a:p>
            <a:pPr marL="1600200" lvl="2" indent="-457200" algn="just" fontAlgn="auto">
              <a:spcBef>
                <a:spcPts val="0"/>
              </a:spcBef>
              <a:spcAft>
                <a:spcPts val="0"/>
              </a:spcAft>
              <a:buFont typeface="Arial"/>
              <a:buChar char="•"/>
              <a:defRPr/>
            </a:pPr>
            <a:r>
              <a:rPr lang="es-ES" sz="2000" dirty="0">
                <a:latin typeface="+mn-lt"/>
                <a:cs typeface="+mn-cs"/>
              </a:rPr>
              <a:t>Talleres, conferencia y eventos</a:t>
            </a:r>
          </a:p>
          <a:p>
            <a:pPr marL="1600200" lvl="2" indent="-457200" algn="just" fontAlgn="auto">
              <a:spcBef>
                <a:spcPts val="0"/>
              </a:spcBef>
              <a:spcAft>
                <a:spcPts val="0"/>
              </a:spcAft>
              <a:buFont typeface="Arial"/>
              <a:buChar char="•"/>
              <a:defRPr/>
            </a:pPr>
            <a:r>
              <a:rPr lang="es-ES" sz="2000" dirty="0">
                <a:latin typeface="+mn-lt"/>
                <a:cs typeface="+mn-cs"/>
              </a:rPr>
              <a:t>Asesoría de consultoría y licenciamiento</a:t>
            </a:r>
          </a:p>
          <a:p>
            <a:pPr marL="1600200" lvl="2" indent="-457200" algn="just" fontAlgn="auto">
              <a:spcBef>
                <a:spcPts val="0"/>
              </a:spcBef>
              <a:spcAft>
                <a:spcPts val="0"/>
              </a:spcAft>
              <a:buFont typeface="Arial"/>
              <a:buChar char="•"/>
              <a:defRPr/>
            </a:pPr>
            <a:r>
              <a:rPr lang="es-ES" sz="2000" dirty="0">
                <a:latin typeface="+mn-lt"/>
                <a:cs typeface="+mn-cs"/>
              </a:rPr>
              <a:t>Proyectos evaluados</a:t>
            </a:r>
          </a:p>
          <a:p>
            <a:pPr marL="1600200" lvl="2" indent="-457200" algn="just" fontAlgn="auto">
              <a:spcBef>
                <a:spcPts val="0"/>
              </a:spcBef>
              <a:spcAft>
                <a:spcPts val="0"/>
              </a:spcAft>
              <a:buFont typeface="Arial"/>
              <a:buChar char="•"/>
              <a:defRPr/>
            </a:pPr>
            <a:r>
              <a:rPr lang="es-ES" sz="2000" dirty="0">
                <a:latin typeface="+mn-lt"/>
                <a:cs typeface="+mn-cs"/>
              </a:rPr>
              <a:t>Vigilancia tecnológica</a:t>
            </a:r>
          </a:p>
          <a:p>
            <a:pPr marL="1600200" lvl="2" indent="-457200" algn="just" fontAlgn="auto">
              <a:spcBef>
                <a:spcPts val="0"/>
              </a:spcBef>
              <a:spcAft>
                <a:spcPts val="0"/>
              </a:spcAft>
              <a:buFont typeface="Arial"/>
              <a:buChar char="•"/>
              <a:defRPr/>
            </a:pPr>
            <a:r>
              <a:rPr lang="es-ES" sz="2000" dirty="0">
                <a:latin typeface="+mn-lt"/>
                <a:cs typeface="+mn-cs"/>
              </a:rPr>
              <a:t>Servicios de consultoría validados</a:t>
            </a:r>
          </a:p>
          <a:p>
            <a:pPr marL="1600200" lvl="2" indent="-457200" algn="just" fontAlgn="auto">
              <a:spcBef>
                <a:spcPts val="0"/>
              </a:spcBef>
              <a:spcAft>
                <a:spcPts val="0"/>
              </a:spcAft>
              <a:buFont typeface="Arial"/>
              <a:buChar char="•"/>
              <a:defRPr/>
            </a:pPr>
            <a:r>
              <a:rPr lang="es-ES" sz="2000" dirty="0">
                <a:latin typeface="+mn-lt"/>
                <a:cs typeface="+mn-cs"/>
              </a:rPr>
              <a:t>Licenciamiento gestionados.</a:t>
            </a:r>
          </a:p>
          <a:p>
            <a:pPr marL="1600200" lvl="2" indent="-457200" algn="just" fontAlgn="auto">
              <a:spcBef>
                <a:spcPts val="0"/>
              </a:spcBef>
              <a:spcAft>
                <a:spcPts val="0"/>
              </a:spcAft>
              <a:buFont typeface="Arial"/>
              <a:buChar char="•"/>
              <a:defRPr/>
            </a:pPr>
            <a:r>
              <a:rPr lang="es-ES" sz="2000" dirty="0">
                <a:latin typeface="+mn-lt"/>
                <a:cs typeface="+mn-cs"/>
              </a:rPr>
              <a:t>Montos de regalías</a:t>
            </a:r>
          </a:p>
          <a:p>
            <a:pPr marL="1600200" lvl="2" indent="-457200" algn="just" fontAlgn="auto">
              <a:spcBef>
                <a:spcPts val="0"/>
              </a:spcBef>
              <a:spcAft>
                <a:spcPts val="0"/>
              </a:spcAft>
              <a:buFont typeface="Arial"/>
              <a:buChar char="•"/>
              <a:defRPr/>
            </a:pPr>
            <a:r>
              <a:rPr lang="es-ES" sz="2000" dirty="0">
                <a:latin typeface="+mn-lt"/>
                <a:cs typeface="+mn-cs"/>
              </a:rPr>
              <a:t>Instituciones y personal participante.</a:t>
            </a:r>
          </a:p>
        </p:txBody>
      </p:sp>
      <p:sp>
        <p:nvSpPr>
          <p:cNvPr id="41986" name="Título 1"/>
          <p:cNvSpPr txBox="1">
            <a:spLocks/>
          </p:cNvSpPr>
          <p:nvPr/>
        </p:nvSpPr>
        <p:spPr bwMode="auto">
          <a:xfrm>
            <a:off x="1259632"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3097115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323529" y="1493838"/>
            <a:ext cx="803307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Del monitoreo del desempeño de la OTT:</a:t>
            </a:r>
          </a:p>
          <a:p>
            <a:pPr algn="just" fontAlgn="auto">
              <a:spcBef>
                <a:spcPts val="0"/>
              </a:spcBef>
              <a:spcAft>
                <a:spcPts val="0"/>
              </a:spcAft>
              <a:defRPr/>
            </a:pPr>
            <a:endParaRPr lang="es-ES" sz="2000" b="1" dirty="0" smtClean="0"/>
          </a:p>
          <a:p>
            <a:pPr marL="1200150" lvl="1" indent="-457200" algn="just" fontAlgn="auto">
              <a:spcBef>
                <a:spcPts val="0"/>
              </a:spcBef>
              <a:spcAft>
                <a:spcPts val="0"/>
              </a:spcAft>
              <a:buFont typeface="Arial"/>
              <a:buChar char="•"/>
              <a:defRPr/>
            </a:pPr>
            <a:r>
              <a:rPr lang="es-ES" sz="2000" b="1" dirty="0">
                <a:latin typeface="+mn-lt"/>
                <a:cs typeface="+mn-cs"/>
              </a:rPr>
              <a:t>Indicadores a corto plazo</a:t>
            </a:r>
          </a:p>
          <a:p>
            <a:pPr marL="1600200" lvl="2" indent="-457200" algn="just" fontAlgn="auto">
              <a:spcBef>
                <a:spcPts val="0"/>
              </a:spcBef>
              <a:spcAft>
                <a:spcPts val="0"/>
              </a:spcAft>
              <a:buFont typeface="Arial"/>
              <a:buChar char="•"/>
              <a:defRPr/>
            </a:pPr>
            <a:r>
              <a:rPr lang="es-ES" sz="2000" dirty="0">
                <a:latin typeface="+mn-lt"/>
                <a:cs typeface="+mn-cs"/>
              </a:rPr>
              <a:t>Ingresos netos</a:t>
            </a:r>
          </a:p>
          <a:p>
            <a:pPr marL="1600200" lvl="2" indent="-457200" algn="just" fontAlgn="auto">
              <a:spcBef>
                <a:spcPts val="0"/>
              </a:spcBef>
              <a:spcAft>
                <a:spcPts val="0"/>
              </a:spcAft>
              <a:buFont typeface="Arial"/>
              <a:buChar char="•"/>
              <a:defRPr/>
            </a:pPr>
            <a:r>
              <a:rPr lang="es-ES" sz="2000" dirty="0">
                <a:latin typeface="+mn-lt"/>
                <a:cs typeface="+mn-cs"/>
              </a:rPr>
              <a:t>Costo de Operación</a:t>
            </a:r>
          </a:p>
          <a:p>
            <a:pPr marL="1600200" lvl="2" indent="-457200" algn="just" fontAlgn="auto">
              <a:spcBef>
                <a:spcPts val="0"/>
              </a:spcBef>
              <a:spcAft>
                <a:spcPts val="0"/>
              </a:spcAft>
              <a:buFont typeface="Arial"/>
              <a:buChar char="•"/>
              <a:defRPr/>
            </a:pPr>
            <a:r>
              <a:rPr lang="es-ES" sz="2000" dirty="0">
                <a:latin typeface="+mn-lt"/>
                <a:cs typeface="+mn-cs"/>
              </a:rPr>
              <a:t>Utilidad Neta</a:t>
            </a:r>
          </a:p>
          <a:p>
            <a:pPr marL="1600200" lvl="2" indent="-457200" algn="just" fontAlgn="auto">
              <a:spcBef>
                <a:spcPts val="0"/>
              </a:spcBef>
              <a:spcAft>
                <a:spcPts val="0"/>
              </a:spcAft>
              <a:buFont typeface="Arial"/>
              <a:buChar char="•"/>
              <a:defRPr/>
            </a:pPr>
            <a:r>
              <a:rPr lang="es-ES" sz="2000" dirty="0">
                <a:latin typeface="+mn-lt"/>
                <a:cs typeface="+mn-cs"/>
              </a:rPr>
              <a:t>Clientes</a:t>
            </a:r>
          </a:p>
          <a:p>
            <a:pPr marL="1600200" lvl="2" indent="-457200" algn="just" fontAlgn="auto">
              <a:spcBef>
                <a:spcPts val="0"/>
              </a:spcBef>
              <a:spcAft>
                <a:spcPts val="0"/>
              </a:spcAft>
              <a:buFont typeface="Arial"/>
              <a:buChar char="•"/>
              <a:defRPr/>
            </a:pPr>
            <a:r>
              <a:rPr lang="es-ES" sz="2000" dirty="0">
                <a:latin typeface="+mn-lt"/>
                <a:cs typeface="+mn-cs"/>
              </a:rPr>
              <a:t>Divulgaciones</a:t>
            </a:r>
          </a:p>
          <a:p>
            <a:pPr marL="1600200" lvl="2" indent="-457200" algn="just" fontAlgn="auto">
              <a:spcBef>
                <a:spcPts val="0"/>
              </a:spcBef>
              <a:spcAft>
                <a:spcPts val="0"/>
              </a:spcAft>
              <a:buFont typeface="Arial"/>
              <a:buChar char="•"/>
              <a:defRPr/>
            </a:pPr>
            <a:r>
              <a:rPr lang="es-ES" sz="2000" dirty="0" err="1">
                <a:latin typeface="+mn-lt"/>
                <a:cs typeface="+mn-cs"/>
              </a:rPr>
              <a:t>Spinouts</a:t>
            </a:r>
            <a:r>
              <a:rPr lang="es-ES" sz="2000" dirty="0">
                <a:latin typeface="+mn-lt"/>
                <a:cs typeface="+mn-cs"/>
              </a:rPr>
              <a:t> y </a:t>
            </a:r>
            <a:r>
              <a:rPr lang="es-ES" sz="2000" dirty="0" err="1">
                <a:latin typeface="+mn-lt"/>
                <a:cs typeface="+mn-cs"/>
              </a:rPr>
              <a:t>spinoff</a:t>
            </a:r>
            <a:endParaRPr lang="es-ES" sz="2000" dirty="0">
              <a:latin typeface="+mn-lt"/>
              <a:cs typeface="+mn-cs"/>
            </a:endParaRPr>
          </a:p>
          <a:p>
            <a:pPr marL="1600200" lvl="2" indent="-457200" algn="just" fontAlgn="auto">
              <a:spcBef>
                <a:spcPts val="0"/>
              </a:spcBef>
              <a:spcAft>
                <a:spcPts val="0"/>
              </a:spcAft>
              <a:buFont typeface="Arial"/>
              <a:buChar char="•"/>
              <a:defRPr/>
            </a:pPr>
            <a:r>
              <a:rPr lang="es-ES" sz="2000" dirty="0">
                <a:latin typeface="+mn-lt"/>
                <a:cs typeface="+mn-cs"/>
              </a:rPr>
              <a:t>Licenciamientos</a:t>
            </a:r>
          </a:p>
          <a:p>
            <a:pPr marL="1600200" lvl="2" indent="-457200" algn="just" fontAlgn="auto">
              <a:spcBef>
                <a:spcPts val="0"/>
              </a:spcBef>
              <a:spcAft>
                <a:spcPts val="0"/>
              </a:spcAft>
              <a:buFont typeface="Arial"/>
              <a:buChar char="•"/>
              <a:defRPr/>
            </a:pPr>
            <a:r>
              <a:rPr lang="es-ES" sz="2000" dirty="0">
                <a:latin typeface="+mn-lt"/>
                <a:cs typeface="+mn-cs"/>
              </a:rPr>
              <a:t>Consultorías</a:t>
            </a:r>
          </a:p>
          <a:p>
            <a:pPr marL="1600200" lvl="2" indent="-457200" algn="just" fontAlgn="auto">
              <a:spcBef>
                <a:spcPts val="0"/>
              </a:spcBef>
              <a:spcAft>
                <a:spcPts val="0"/>
              </a:spcAft>
              <a:buFont typeface="Arial"/>
              <a:buChar char="•"/>
              <a:defRPr/>
            </a:pPr>
            <a:r>
              <a:rPr lang="es-ES" sz="2000" dirty="0">
                <a:latin typeface="+mn-lt"/>
                <a:cs typeface="+mn-cs"/>
              </a:rPr>
              <a:t>Asesorías</a:t>
            </a:r>
          </a:p>
        </p:txBody>
      </p:sp>
      <p:sp>
        <p:nvSpPr>
          <p:cNvPr id="43010" name="Título 1"/>
          <p:cNvSpPr txBox="1">
            <a:spLocks/>
          </p:cNvSpPr>
          <p:nvPr/>
        </p:nvSpPr>
        <p:spPr bwMode="auto">
          <a:xfrm>
            <a:off x="1043608"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3167186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1" y="1493838"/>
            <a:ext cx="83566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Del monitoreo del desempeño de la OTT:</a:t>
            </a:r>
          </a:p>
          <a:p>
            <a:pPr algn="just" fontAlgn="auto">
              <a:spcBef>
                <a:spcPts val="0"/>
              </a:spcBef>
              <a:spcAft>
                <a:spcPts val="0"/>
              </a:spcAft>
              <a:defRPr/>
            </a:pPr>
            <a:endParaRPr lang="es-ES" sz="2000" b="1" dirty="0" smtClean="0"/>
          </a:p>
          <a:p>
            <a:pPr marL="1200150" lvl="1" indent="-457200" algn="just" fontAlgn="auto">
              <a:spcBef>
                <a:spcPts val="0"/>
              </a:spcBef>
              <a:spcAft>
                <a:spcPts val="0"/>
              </a:spcAft>
              <a:buFont typeface="Arial"/>
              <a:buChar char="•"/>
              <a:defRPr/>
            </a:pPr>
            <a:r>
              <a:rPr lang="es-ES" sz="2000" b="1" dirty="0">
                <a:latin typeface="+mn-lt"/>
                <a:cs typeface="+mn-cs"/>
              </a:rPr>
              <a:t>Indicadores a largo plazo</a:t>
            </a:r>
          </a:p>
          <a:p>
            <a:pPr marL="1600200" lvl="2" indent="-457200" algn="just" fontAlgn="auto">
              <a:spcBef>
                <a:spcPts val="0"/>
              </a:spcBef>
              <a:spcAft>
                <a:spcPts val="0"/>
              </a:spcAft>
              <a:buFont typeface="Arial"/>
              <a:buChar char="•"/>
              <a:defRPr/>
            </a:pPr>
            <a:r>
              <a:rPr lang="es-ES" sz="2000" dirty="0">
                <a:latin typeface="+mn-lt"/>
                <a:cs typeface="+mn-cs"/>
              </a:rPr>
              <a:t>Instrumentos de propiedad intelectual</a:t>
            </a:r>
          </a:p>
          <a:p>
            <a:pPr marL="1600200" lvl="2" indent="-457200" algn="just" fontAlgn="auto">
              <a:spcBef>
                <a:spcPts val="0"/>
              </a:spcBef>
              <a:spcAft>
                <a:spcPts val="0"/>
              </a:spcAft>
              <a:buFont typeface="Arial"/>
              <a:buChar char="•"/>
              <a:defRPr/>
            </a:pPr>
            <a:r>
              <a:rPr lang="es-ES" sz="2000" dirty="0">
                <a:latin typeface="+mn-lt"/>
                <a:cs typeface="+mn-cs"/>
              </a:rPr>
              <a:t>Ingresos promedio por consultoría</a:t>
            </a:r>
          </a:p>
          <a:p>
            <a:pPr marL="1600200" lvl="2" indent="-457200" algn="just" fontAlgn="auto">
              <a:spcBef>
                <a:spcPts val="0"/>
              </a:spcBef>
              <a:spcAft>
                <a:spcPts val="0"/>
              </a:spcAft>
              <a:buFont typeface="Arial"/>
              <a:buChar char="•"/>
              <a:defRPr/>
            </a:pPr>
            <a:r>
              <a:rPr lang="es-ES" sz="2000" dirty="0">
                <a:latin typeface="+mn-lt"/>
                <a:cs typeface="+mn-cs"/>
              </a:rPr>
              <a:t>Ingresos promedio por licenciamiento</a:t>
            </a:r>
          </a:p>
          <a:p>
            <a:pPr marL="1600200" lvl="2" indent="-457200" algn="just" fontAlgn="auto">
              <a:spcBef>
                <a:spcPts val="0"/>
              </a:spcBef>
              <a:spcAft>
                <a:spcPts val="0"/>
              </a:spcAft>
              <a:buFont typeface="Arial"/>
              <a:buChar char="•"/>
              <a:defRPr/>
            </a:pPr>
            <a:r>
              <a:rPr lang="es-ES" sz="2000" dirty="0">
                <a:latin typeface="+mn-lt"/>
                <a:cs typeface="+mn-cs"/>
              </a:rPr>
              <a:t>Ingresos promedio por </a:t>
            </a:r>
            <a:r>
              <a:rPr lang="es-ES" sz="2000" dirty="0" err="1">
                <a:latin typeface="+mn-lt"/>
                <a:cs typeface="+mn-cs"/>
              </a:rPr>
              <a:t>spinout</a:t>
            </a:r>
            <a:r>
              <a:rPr lang="es-ES" sz="2000" dirty="0">
                <a:latin typeface="+mn-lt"/>
                <a:cs typeface="+mn-cs"/>
              </a:rPr>
              <a:t> y </a:t>
            </a:r>
            <a:r>
              <a:rPr lang="es-ES" sz="2000" dirty="0" err="1">
                <a:latin typeface="+mn-lt"/>
                <a:cs typeface="+mn-cs"/>
              </a:rPr>
              <a:t>spinoff</a:t>
            </a:r>
            <a:endParaRPr lang="es-ES" sz="2000" dirty="0">
              <a:latin typeface="+mn-lt"/>
              <a:cs typeface="+mn-cs"/>
            </a:endParaRPr>
          </a:p>
          <a:p>
            <a:pPr marL="1600200" lvl="2" indent="-457200" algn="just" fontAlgn="auto">
              <a:spcBef>
                <a:spcPts val="0"/>
              </a:spcBef>
              <a:spcAft>
                <a:spcPts val="0"/>
              </a:spcAft>
              <a:buFont typeface="Arial"/>
              <a:buChar char="•"/>
              <a:defRPr/>
            </a:pPr>
            <a:r>
              <a:rPr lang="es-ES" sz="2000" dirty="0">
                <a:latin typeface="+mn-lt"/>
                <a:cs typeface="+mn-cs"/>
              </a:rPr>
              <a:t>Empresas</a:t>
            </a:r>
          </a:p>
          <a:p>
            <a:pPr lvl="2" indent="0" algn="just" fontAlgn="auto">
              <a:spcBef>
                <a:spcPts val="0"/>
              </a:spcBef>
              <a:spcAft>
                <a:spcPts val="0"/>
              </a:spcAft>
              <a:defRPr/>
            </a:pPr>
            <a:endParaRPr lang="es-ES" sz="2000" dirty="0" smtClean="0">
              <a:cs typeface="+mn-cs"/>
            </a:endParaRPr>
          </a:p>
        </p:txBody>
      </p:sp>
      <p:sp>
        <p:nvSpPr>
          <p:cNvPr id="44034" name="Título 1"/>
          <p:cNvSpPr txBox="1">
            <a:spLocks/>
          </p:cNvSpPr>
          <p:nvPr/>
        </p:nvSpPr>
        <p:spPr bwMode="auto">
          <a:xfrm>
            <a:off x="1115616"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436591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p:cNvSpPr>
            <a:spLocks noGrp="1"/>
          </p:cNvSpPr>
          <p:nvPr>
            <p:ph type="title"/>
          </p:nvPr>
        </p:nvSpPr>
        <p:spPr>
          <a:xfrm>
            <a:off x="467544" y="1124744"/>
            <a:ext cx="8229600" cy="1143000"/>
          </a:xfrm>
        </p:spPr>
        <p:txBody>
          <a:bodyPr/>
          <a:lstStyle/>
          <a:p>
            <a:pPr eaLnBrk="1" hangingPunct="1"/>
            <a:r>
              <a:rPr lang="es-ES" sz="2400" b="1" dirty="0">
                <a:latin typeface="Calibri" charset="0"/>
              </a:rPr>
              <a:t>Objetivo Estratégico para una política de Estado </a:t>
            </a:r>
            <a:r>
              <a:rPr lang="es-ES" sz="2400" b="1" dirty="0" smtClean="0">
                <a:latin typeface="Calibri" charset="0"/>
              </a:rPr>
              <a:t>2013-</a:t>
            </a:r>
            <a:r>
              <a:rPr lang="es-ES" sz="2400" b="1" dirty="0">
                <a:latin typeface="Calibri" charset="0"/>
              </a:rPr>
              <a:t>2018</a:t>
            </a:r>
          </a:p>
        </p:txBody>
      </p:sp>
      <p:sp>
        <p:nvSpPr>
          <p:cNvPr id="17410" name="Marcador de contenido 2"/>
          <p:cNvSpPr>
            <a:spLocks noGrp="1"/>
          </p:cNvSpPr>
          <p:nvPr>
            <p:ph idx="1"/>
          </p:nvPr>
        </p:nvSpPr>
        <p:spPr>
          <a:xfrm>
            <a:off x="457200" y="1990725"/>
            <a:ext cx="8229600" cy="4525963"/>
          </a:xfrm>
        </p:spPr>
        <p:txBody>
          <a:bodyPr>
            <a:noAutofit/>
          </a:bodyPr>
          <a:lstStyle/>
          <a:p>
            <a:pPr marL="0" indent="0" algn="just" eaLnBrk="1" hangingPunct="1">
              <a:buFont typeface="Arial" charset="0"/>
              <a:buNone/>
            </a:pPr>
            <a:r>
              <a:rPr lang="es-ES" sz="3600" dirty="0">
                <a:latin typeface="Calibri" charset="0"/>
              </a:rPr>
              <a:t>Hacer del conocimiento y la innovación una palanca fundamental para el crecimiento económico sustentable de México, que favorezca el desarrollo humano, que posibilite una mayor justicia social, que consolide la democracia y la paz y fortalezca la soberanía nacional.</a:t>
            </a:r>
          </a:p>
        </p:txBody>
      </p:sp>
    </p:spTree>
    <p:extLst>
      <p:ext uri="{BB962C8B-B14F-4D97-AF65-F5344CB8AC3E}">
        <p14:creationId xmlns:p14="http://schemas.microsoft.com/office/powerpoint/2010/main" val="19117802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5100" y="3213100"/>
            <a:ext cx="6696075" cy="1470025"/>
          </a:xfrm>
        </p:spPr>
        <p:txBody>
          <a:bodyPr rtlCol="0">
            <a:normAutofit/>
          </a:bodyPr>
          <a:lstStyle/>
          <a:p>
            <a:pPr algn="r" eaLnBrk="1" fontAlgn="auto" hangingPunct="1">
              <a:spcAft>
                <a:spcPts val="0"/>
              </a:spcAft>
              <a:defRPr/>
            </a:pPr>
            <a:r>
              <a:rPr lang="es-ES" b="1" dirty="0" smtClean="0">
                <a:solidFill>
                  <a:schemeClr val="accent5">
                    <a:lumMod val="50000"/>
                  </a:schemeClr>
                </a:solidFill>
                <a:ea typeface="+mj-ea"/>
                <a:cs typeface="+mj-cs"/>
              </a:rPr>
              <a:t>Políticas de Propiedad Intelectual del SNIT</a:t>
            </a:r>
            <a:endParaRPr lang="es-ES" b="1" dirty="0">
              <a:solidFill>
                <a:schemeClr val="accent5">
                  <a:lumMod val="50000"/>
                </a:schemeClr>
              </a:solidFill>
              <a:ea typeface="+mj-ea"/>
              <a:cs typeface="+mj-cs"/>
            </a:endParaRPr>
          </a:p>
        </p:txBody>
      </p:sp>
    </p:spTree>
    <p:extLst>
      <p:ext uri="{BB962C8B-B14F-4D97-AF65-F5344CB8AC3E}">
        <p14:creationId xmlns:p14="http://schemas.microsoft.com/office/powerpoint/2010/main" val="17124404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uadroTexto 2"/>
          <p:cNvSpPr txBox="1">
            <a:spLocks noChangeArrowheads="1"/>
          </p:cNvSpPr>
          <p:nvPr/>
        </p:nvSpPr>
        <p:spPr bwMode="auto">
          <a:xfrm>
            <a:off x="1169988" y="1966913"/>
            <a:ext cx="69850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a:r>
              <a:rPr lang="es-ES"/>
              <a:t>En el marco de lo previsto en el Artículo 11, fracción X del Reglamento Interno de la Secretaría de Educación Pública, la Dirección General de Educación Superior Tecnológica establece las presentes Políticas de Propiedad Intelectual (PPI) que tienen el propósito de regir la actuación de los Institutos Tecnológicos y Centros del Sistema Nacional de Institutos Tecnológicos (SNIT) en materia de activos intangibles, e incluye los procedimientos para administrar, gestionar y transferir el conocimiento para beneficio de los inventores, de la institución y de la sociedad.</a:t>
            </a:r>
          </a:p>
        </p:txBody>
      </p:sp>
      <p:sp>
        <p:nvSpPr>
          <p:cNvPr id="46082" name="Título 1"/>
          <p:cNvSpPr txBox="1">
            <a:spLocks/>
          </p:cNvSpPr>
          <p:nvPr/>
        </p:nvSpPr>
        <p:spPr bwMode="auto">
          <a:xfrm>
            <a:off x="1187624" y="764704"/>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4400" b="1" dirty="0"/>
              <a:t>JUSTIFICACIÓN</a:t>
            </a:r>
          </a:p>
        </p:txBody>
      </p:sp>
    </p:spTree>
    <p:extLst>
      <p:ext uri="{BB962C8B-B14F-4D97-AF65-F5344CB8AC3E}">
        <p14:creationId xmlns:p14="http://schemas.microsoft.com/office/powerpoint/2010/main" val="34326185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uadroTexto 2"/>
          <p:cNvSpPr txBox="1">
            <a:spLocks noChangeArrowheads="1"/>
          </p:cNvSpPr>
          <p:nvPr/>
        </p:nvSpPr>
        <p:spPr bwMode="auto">
          <a:xfrm>
            <a:off x="881063" y="2139950"/>
            <a:ext cx="7627937"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57350" indent="-28575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s-ES" b="1"/>
              <a:t>Las Políticas de Propiedad Intelectual </a:t>
            </a:r>
            <a:r>
              <a:rPr lang="es-ES"/>
              <a:t>permiten identificar los resultados de investigación susceptibles de ser protegidos, así como establecer, la distribución de las regalías derivadas de la transferencia de los intangibles de manera justa y debida, las bases para crear empresas de base tecnológica, los esquemas para las consultorías de académicos con el sector productivo, los procedimientos para la realización de proyectos de investigación, desarrollo tecnológico e innovación a través de contratos con terceros.</a:t>
            </a:r>
          </a:p>
          <a:p>
            <a:pPr lvl="3" algn="just" eaLnBrk="1" hangingPunct="1">
              <a:buFont typeface="Arial" charset="0"/>
              <a:buChar char="•"/>
            </a:pPr>
            <a:endParaRPr lang="es-ES"/>
          </a:p>
        </p:txBody>
      </p:sp>
      <p:sp>
        <p:nvSpPr>
          <p:cNvPr id="47106" name="Título 1"/>
          <p:cNvSpPr txBox="1">
            <a:spLocks/>
          </p:cNvSpPr>
          <p:nvPr/>
        </p:nvSpPr>
        <p:spPr bwMode="auto">
          <a:xfrm>
            <a:off x="611560" y="98072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s-ES" b="1" dirty="0"/>
              <a:t>POLÍTICAS DE PROPIEDAD INTELECTUAL</a:t>
            </a:r>
          </a:p>
        </p:txBody>
      </p:sp>
    </p:spTree>
    <p:extLst>
      <p:ext uri="{BB962C8B-B14F-4D97-AF65-F5344CB8AC3E}">
        <p14:creationId xmlns:p14="http://schemas.microsoft.com/office/powerpoint/2010/main" val="8894521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663575" y="1493838"/>
            <a:ext cx="769302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De los Derechos y las obligaciones de la Comunidad Tecnológica:</a:t>
            </a:r>
          </a:p>
          <a:p>
            <a:pPr algn="just" fontAlgn="auto">
              <a:spcBef>
                <a:spcPts val="0"/>
              </a:spcBef>
              <a:spcAft>
                <a:spcPts val="0"/>
              </a:spcAft>
              <a:defRPr/>
            </a:pPr>
            <a:endParaRPr lang="es-ES" sz="2000" b="1" dirty="0" smtClean="0"/>
          </a:p>
          <a:p>
            <a:pPr marL="1200150" lvl="1" indent="-457200" algn="just" fontAlgn="auto">
              <a:spcBef>
                <a:spcPts val="0"/>
              </a:spcBef>
              <a:spcAft>
                <a:spcPts val="0"/>
              </a:spcAft>
              <a:buFont typeface="Arial"/>
              <a:buChar char="•"/>
              <a:defRPr/>
            </a:pPr>
            <a:r>
              <a:rPr lang="es-ES" sz="2000" dirty="0">
                <a:latin typeface="+mn-lt"/>
                <a:cs typeface="+mn-cs"/>
              </a:rPr>
              <a:t>Propiedad patrimonial</a:t>
            </a:r>
          </a:p>
          <a:p>
            <a:pPr marL="1200150" lvl="1" indent="-457200" algn="just" fontAlgn="auto">
              <a:spcBef>
                <a:spcPts val="0"/>
              </a:spcBef>
              <a:spcAft>
                <a:spcPts val="0"/>
              </a:spcAft>
              <a:buFont typeface="Arial"/>
              <a:buChar char="•"/>
              <a:defRPr/>
            </a:pPr>
            <a:r>
              <a:rPr lang="es-ES" sz="2000" dirty="0">
                <a:latin typeface="+mn-lt"/>
                <a:cs typeface="+mn-cs"/>
              </a:rPr>
              <a:t>Carta de adhesión a las Políticas de Propiedad Intelectual.</a:t>
            </a:r>
          </a:p>
          <a:p>
            <a:pPr marL="1200150" lvl="1" indent="-457200" algn="just" fontAlgn="auto">
              <a:spcBef>
                <a:spcPts val="0"/>
              </a:spcBef>
              <a:spcAft>
                <a:spcPts val="0"/>
              </a:spcAft>
              <a:buFont typeface="Arial"/>
              <a:buChar char="•"/>
              <a:defRPr/>
            </a:pPr>
            <a:r>
              <a:rPr lang="es-ES" sz="2000" dirty="0">
                <a:latin typeface="+mn-lt"/>
                <a:cs typeface="+mn-cs"/>
              </a:rPr>
              <a:t>Divulgación del proyecto.</a:t>
            </a:r>
          </a:p>
          <a:p>
            <a:pPr marL="1200150" lvl="1" indent="-457200" algn="just" fontAlgn="auto">
              <a:spcBef>
                <a:spcPts val="0"/>
              </a:spcBef>
              <a:spcAft>
                <a:spcPts val="0"/>
              </a:spcAft>
              <a:buFont typeface="Arial"/>
              <a:buChar char="•"/>
              <a:defRPr/>
            </a:pPr>
            <a:r>
              <a:rPr lang="es-ES" sz="2000" dirty="0">
                <a:latin typeface="+mn-lt"/>
                <a:cs typeface="+mn-cs"/>
              </a:rPr>
              <a:t>Autoría y porcentaje de regalías.</a:t>
            </a:r>
          </a:p>
          <a:p>
            <a:pPr marL="1200150" lvl="1" indent="-457200" algn="just" fontAlgn="auto">
              <a:spcBef>
                <a:spcPts val="0"/>
              </a:spcBef>
              <a:spcAft>
                <a:spcPts val="0"/>
              </a:spcAft>
              <a:buFont typeface="Arial"/>
              <a:buChar char="•"/>
              <a:defRPr/>
            </a:pPr>
            <a:r>
              <a:rPr lang="es-ES" sz="2000" dirty="0">
                <a:latin typeface="+mn-lt"/>
                <a:cs typeface="+mn-cs"/>
              </a:rPr>
              <a:t>Propiedad Moral del autor y Propiedad Patrimonial de la DGEST. (Porcentaje de regalías).</a:t>
            </a:r>
          </a:p>
          <a:p>
            <a:pPr marL="1200150" lvl="1" indent="-457200" algn="just" fontAlgn="auto">
              <a:spcBef>
                <a:spcPts val="0"/>
              </a:spcBef>
              <a:spcAft>
                <a:spcPts val="0"/>
              </a:spcAft>
              <a:buFont typeface="Arial"/>
              <a:buChar char="•"/>
              <a:defRPr/>
            </a:pPr>
            <a:r>
              <a:rPr lang="es-ES" sz="2000" dirty="0">
                <a:latin typeface="+mn-lt"/>
                <a:cs typeface="+mn-cs"/>
              </a:rPr>
              <a:t>Porcentaje de regalías con el sector productivo.</a:t>
            </a:r>
          </a:p>
          <a:p>
            <a:pPr marL="1200150" lvl="1" indent="-457200" algn="just" fontAlgn="auto">
              <a:spcBef>
                <a:spcPts val="0"/>
              </a:spcBef>
              <a:spcAft>
                <a:spcPts val="0"/>
              </a:spcAft>
              <a:buFont typeface="Arial"/>
              <a:buChar char="•"/>
              <a:defRPr/>
            </a:pPr>
            <a:r>
              <a:rPr lang="es-ES" sz="2000" dirty="0">
                <a:latin typeface="+mn-lt"/>
                <a:cs typeface="+mn-cs"/>
              </a:rPr>
              <a:t>Estricto apego de las CIIE a las Políticas de Propiedad Intelectual.</a:t>
            </a:r>
          </a:p>
          <a:p>
            <a:pPr marL="1200150" lvl="1" indent="-457200" algn="just" fontAlgn="auto">
              <a:spcBef>
                <a:spcPts val="0"/>
              </a:spcBef>
              <a:spcAft>
                <a:spcPts val="0"/>
              </a:spcAft>
              <a:buFont typeface="Arial"/>
              <a:buChar char="•"/>
              <a:defRPr/>
            </a:pPr>
            <a:r>
              <a:rPr lang="es-ES" sz="2000" dirty="0">
                <a:latin typeface="+mn-lt"/>
                <a:cs typeface="+mn-cs"/>
              </a:rPr>
              <a:t>Estricto apego de apoyos del </a:t>
            </a:r>
            <a:r>
              <a:rPr lang="es-ES" sz="2000" dirty="0" err="1">
                <a:latin typeface="+mn-lt"/>
                <a:cs typeface="+mn-cs"/>
              </a:rPr>
              <a:t>CONACyT</a:t>
            </a:r>
            <a:r>
              <a:rPr lang="es-ES" sz="2000" dirty="0">
                <a:latin typeface="+mn-lt"/>
                <a:cs typeface="+mn-cs"/>
              </a:rPr>
              <a:t> a las Políticas de Propiedad Intelectual.</a:t>
            </a:r>
          </a:p>
          <a:p>
            <a:pPr lvl="1" indent="0" algn="just" fontAlgn="auto">
              <a:spcBef>
                <a:spcPts val="0"/>
              </a:spcBef>
              <a:spcAft>
                <a:spcPts val="0"/>
              </a:spcAft>
              <a:defRPr/>
            </a:pPr>
            <a:endParaRPr lang="es-ES" sz="2000" dirty="0">
              <a:cs typeface="+mn-cs"/>
            </a:endParaRPr>
          </a:p>
        </p:txBody>
      </p:sp>
      <p:sp>
        <p:nvSpPr>
          <p:cNvPr id="48130" name="Título 1"/>
          <p:cNvSpPr txBox="1">
            <a:spLocks/>
          </p:cNvSpPr>
          <p:nvPr/>
        </p:nvSpPr>
        <p:spPr bwMode="auto">
          <a:xfrm>
            <a:off x="1259632"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4179571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663575" y="1493838"/>
            <a:ext cx="7693025"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De los procedimientos asociados a la política de propiedad intelectual:</a:t>
            </a:r>
          </a:p>
          <a:p>
            <a:pPr algn="just" fontAlgn="auto">
              <a:spcBef>
                <a:spcPts val="0"/>
              </a:spcBef>
              <a:spcAft>
                <a:spcPts val="0"/>
              </a:spcAft>
              <a:defRPr/>
            </a:pPr>
            <a:endParaRPr lang="es-ES" sz="2000" b="1" dirty="0" smtClean="0"/>
          </a:p>
          <a:p>
            <a:pPr marL="1200150" lvl="1" indent="-457200" algn="just" fontAlgn="auto">
              <a:spcBef>
                <a:spcPts val="0"/>
              </a:spcBef>
              <a:spcAft>
                <a:spcPts val="0"/>
              </a:spcAft>
              <a:buFont typeface="Arial"/>
              <a:buChar char="•"/>
              <a:defRPr/>
            </a:pPr>
            <a:r>
              <a:rPr lang="es-ES" sz="2800" dirty="0">
                <a:latin typeface="+mn-lt"/>
                <a:cs typeface="+mn-cs"/>
              </a:rPr>
              <a:t>Procedimiento de creación de valor.</a:t>
            </a:r>
          </a:p>
          <a:p>
            <a:pPr marL="1200150" lvl="1" indent="-457200" algn="just" fontAlgn="auto">
              <a:spcBef>
                <a:spcPts val="0"/>
              </a:spcBef>
              <a:spcAft>
                <a:spcPts val="0"/>
              </a:spcAft>
              <a:buFont typeface="Arial"/>
              <a:buChar char="•"/>
              <a:defRPr/>
            </a:pPr>
            <a:r>
              <a:rPr lang="es-ES" sz="2800" dirty="0">
                <a:latin typeface="+mn-lt"/>
                <a:cs typeface="+mn-cs"/>
              </a:rPr>
              <a:t>Procedimiento de validación de registros de propiedad intelectual del SNIT.</a:t>
            </a:r>
          </a:p>
          <a:p>
            <a:pPr marL="1200150" lvl="1" indent="-457200" algn="just" fontAlgn="auto">
              <a:spcBef>
                <a:spcPts val="0"/>
              </a:spcBef>
              <a:spcAft>
                <a:spcPts val="0"/>
              </a:spcAft>
              <a:buFont typeface="Arial"/>
              <a:buChar char="•"/>
              <a:defRPr/>
            </a:pPr>
            <a:r>
              <a:rPr lang="es-ES" sz="2800" dirty="0">
                <a:latin typeface="+mn-lt"/>
                <a:cs typeface="+mn-cs"/>
              </a:rPr>
              <a:t>Procedimiento de validación de proyectos externos.</a:t>
            </a:r>
          </a:p>
          <a:p>
            <a:pPr lvl="1" indent="0" algn="just" fontAlgn="auto">
              <a:spcBef>
                <a:spcPts val="0"/>
              </a:spcBef>
              <a:spcAft>
                <a:spcPts val="0"/>
              </a:spcAft>
              <a:defRPr/>
            </a:pPr>
            <a:endParaRPr lang="es-ES" sz="2000" dirty="0">
              <a:cs typeface="+mn-cs"/>
            </a:endParaRPr>
          </a:p>
        </p:txBody>
      </p:sp>
      <p:sp>
        <p:nvSpPr>
          <p:cNvPr id="49154" name="Título 1"/>
          <p:cNvSpPr txBox="1">
            <a:spLocks/>
          </p:cNvSpPr>
          <p:nvPr/>
        </p:nvSpPr>
        <p:spPr bwMode="auto">
          <a:xfrm>
            <a:off x="1115616" y="-243408"/>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25823967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251521" y="1493838"/>
            <a:ext cx="810508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marL="457200" indent="-457200" algn="just" fontAlgn="auto">
              <a:spcBef>
                <a:spcPts val="0"/>
              </a:spcBef>
              <a:spcAft>
                <a:spcPts val="0"/>
              </a:spcAft>
              <a:buFont typeface="Arial"/>
              <a:buChar char="•"/>
              <a:defRPr/>
            </a:pPr>
            <a:r>
              <a:rPr lang="es-ES" sz="2000" b="1" dirty="0" smtClean="0"/>
              <a:t>Documentos operativos clave:</a:t>
            </a:r>
          </a:p>
          <a:p>
            <a:pPr algn="just" fontAlgn="auto">
              <a:spcBef>
                <a:spcPts val="0"/>
              </a:spcBef>
              <a:spcAft>
                <a:spcPts val="0"/>
              </a:spcAft>
              <a:defRPr/>
            </a:pPr>
            <a:endParaRPr lang="es-ES" sz="2000" b="1" dirty="0" smtClean="0"/>
          </a:p>
          <a:p>
            <a:pPr marL="1085850" lvl="1" indent="-342900" algn="just" fontAlgn="auto">
              <a:spcBef>
                <a:spcPts val="0"/>
              </a:spcBef>
              <a:spcAft>
                <a:spcPts val="0"/>
              </a:spcAft>
              <a:buFont typeface="Arial"/>
              <a:buChar char="•"/>
              <a:defRPr/>
            </a:pPr>
            <a:r>
              <a:rPr lang="es-ES" sz="2800" dirty="0">
                <a:latin typeface="+mn-lt"/>
                <a:cs typeface="+mn-cs"/>
              </a:rPr>
              <a:t>Guía para la entrevista de detección.</a:t>
            </a:r>
          </a:p>
          <a:p>
            <a:pPr marL="1085850" lvl="1" indent="-342900" algn="just" fontAlgn="auto">
              <a:spcBef>
                <a:spcPts val="0"/>
              </a:spcBef>
              <a:spcAft>
                <a:spcPts val="0"/>
              </a:spcAft>
              <a:buFont typeface="Arial"/>
              <a:buChar char="•"/>
              <a:defRPr/>
            </a:pPr>
            <a:r>
              <a:rPr lang="es-ES" sz="2800" dirty="0">
                <a:latin typeface="+mn-lt"/>
                <a:cs typeface="+mn-cs"/>
              </a:rPr>
              <a:t>Formato “Declaración de Invención”</a:t>
            </a:r>
          </a:p>
          <a:p>
            <a:pPr marL="1085850" lvl="1" indent="-342900" algn="just" fontAlgn="auto">
              <a:spcBef>
                <a:spcPts val="0"/>
              </a:spcBef>
              <a:spcAft>
                <a:spcPts val="0"/>
              </a:spcAft>
              <a:buFont typeface="Arial"/>
              <a:buChar char="•"/>
              <a:defRPr/>
            </a:pPr>
            <a:r>
              <a:rPr lang="es-ES" sz="2800" dirty="0">
                <a:latin typeface="+mn-lt"/>
                <a:cs typeface="+mn-cs"/>
              </a:rPr>
              <a:t>Formato “Propuesta de valor”.</a:t>
            </a:r>
          </a:p>
          <a:p>
            <a:pPr marL="1085850" lvl="1" indent="-342900" algn="just" fontAlgn="auto">
              <a:spcBef>
                <a:spcPts val="0"/>
              </a:spcBef>
              <a:spcAft>
                <a:spcPts val="0"/>
              </a:spcAft>
              <a:buFont typeface="Arial"/>
              <a:buChar char="•"/>
              <a:defRPr/>
            </a:pPr>
            <a:r>
              <a:rPr lang="es-ES" sz="2800" dirty="0">
                <a:latin typeface="+mn-lt"/>
                <a:cs typeface="+mn-cs"/>
              </a:rPr>
              <a:t>Reporte de seguimiento del proceso de creación de valor.</a:t>
            </a:r>
          </a:p>
          <a:p>
            <a:pPr marL="1085850" lvl="1" indent="-342900" algn="just" fontAlgn="auto">
              <a:spcBef>
                <a:spcPts val="0"/>
              </a:spcBef>
              <a:spcAft>
                <a:spcPts val="0"/>
              </a:spcAft>
              <a:buFont typeface="Arial"/>
              <a:buChar char="•"/>
              <a:defRPr/>
            </a:pPr>
            <a:r>
              <a:rPr lang="es-ES" sz="2800" dirty="0">
                <a:latin typeface="+mn-lt"/>
                <a:cs typeface="+mn-cs"/>
              </a:rPr>
              <a:t>Reporte de seguimiento del proceso de proyectos validados.</a:t>
            </a:r>
          </a:p>
          <a:p>
            <a:pPr lvl="1" indent="0" algn="just" fontAlgn="auto">
              <a:spcBef>
                <a:spcPts val="0"/>
              </a:spcBef>
              <a:spcAft>
                <a:spcPts val="0"/>
              </a:spcAft>
              <a:defRPr/>
            </a:pPr>
            <a:endParaRPr lang="es-ES" sz="2000" dirty="0">
              <a:cs typeface="+mn-cs"/>
            </a:endParaRPr>
          </a:p>
        </p:txBody>
      </p:sp>
      <p:sp>
        <p:nvSpPr>
          <p:cNvPr id="50178" name="Título 1"/>
          <p:cNvSpPr txBox="1">
            <a:spLocks/>
          </p:cNvSpPr>
          <p:nvPr/>
        </p:nvSpPr>
        <p:spPr bwMode="auto">
          <a:xfrm>
            <a:off x="1043608" y="-315416"/>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dirty="0"/>
              <a:t>DISPOSICIONES</a:t>
            </a:r>
          </a:p>
        </p:txBody>
      </p:sp>
    </p:spTree>
    <p:extLst>
      <p:ext uri="{BB962C8B-B14F-4D97-AF65-F5344CB8AC3E}">
        <p14:creationId xmlns:p14="http://schemas.microsoft.com/office/powerpoint/2010/main" val="33596641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adroTexto 2"/>
          <p:cNvSpPr txBox="1">
            <a:spLocks noChangeArrowheads="1"/>
          </p:cNvSpPr>
          <p:nvPr/>
        </p:nvSpPr>
        <p:spPr bwMode="auto">
          <a:xfrm>
            <a:off x="1" y="1493838"/>
            <a:ext cx="835660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just" fontAlgn="auto">
              <a:spcBef>
                <a:spcPts val="0"/>
              </a:spcBef>
              <a:spcAft>
                <a:spcPts val="0"/>
              </a:spcAft>
              <a:defRPr/>
            </a:pPr>
            <a:r>
              <a:rPr lang="es-ES" sz="2000" b="1" dirty="0" smtClean="0"/>
              <a:t>Perfiles de puesto involucrados en los procedimientos :</a:t>
            </a:r>
          </a:p>
          <a:p>
            <a:pPr algn="just" fontAlgn="auto">
              <a:spcBef>
                <a:spcPts val="0"/>
              </a:spcBef>
              <a:spcAft>
                <a:spcPts val="0"/>
              </a:spcAft>
              <a:defRPr/>
            </a:pPr>
            <a:endParaRPr lang="es-ES" sz="2000" b="1" dirty="0" smtClean="0"/>
          </a:p>
          <a:p>
            <a:pPr marL="1485900" lvl="2" indent="-342900" algn="just" fontAlgn="auto">
              <a:spcBef>
                <a:spcPts val="0"/>
              </a:spcBef>
              <a:spcAft>
                <a:spcPts val="0"/>
              </a:spcAft>
              <a:buFont typeface="Arial"/>
              <a:buChar char="•"/>
              <a:defRPr/>
            </a:pPr>
            <a:r>
              <a:rPr lang="es-ES" sz="2800" dirty="0">
                <a:latin typeface="+mn-lt"/>
                <a:cs typeface="+mn-cs"/>
              </a:rPr>
              <a:t>El Responsable de la operación del Centro de Patentamiento.</a:t>
            </a:r>
          </a:p>
          <a:p>
            <a:pPr marL="1485900" lvl="2" indent="-342900" algn="just" fontAlgn="auto">
              <a:spcBef>
                <a:spcPts val="0"/>
              </a:spcBef>
              <a:spcAft>
                <a:spcPts val="0"/>
              </a:spcAft>
              <a:buFont typeface="Arial"/>
              <a:buChar char="•"/>
              <a:defRPr/>
            </a:pPr>
            <a:r>
              <a:rPr lang="es-ES" sz="2800" dirty="0">
                <a:latin typeface="+mn-lt"/>
                <a:cs typeface="+mn-cs"/>
              </a:rPr>
              <a:t>El Responsable de la operación de la Oficina de Transferencia de Tecnología.</a:t>
            </a:r>
          </a:p>
          <a:p>
            <a:pPr marL="1485900" lvl="2" indent="-342900" algn="just" fontAlgn="auto">
              <a:spcBef>
                <a:spcPts val="0"/>
              </a:spcBef>
              <a:spcAft>
                <a:spcPts val="0"/>
              </a:spcAft>
              <a:buFont typeface="Arial"/>
              <a:buChar char="•"/>
              <a:defRPr/>
            </a:pPr>
            <a:r>
              <a:rPr lang="es-ES" sz="2800" dirty="0">
                <a:latin typeface="+mn-lt"/>
                <a:cs typeface="+mn-cs"/>
              </a:rPr>
              <a:t>El Administrador de la Oficina de Transferencia de Tecnología.</a:t>
            </a:r>
          </a:p>
          <a:p>
            <a:pPr marL="1485900" lvl="2" indent="-342900" algn="just" fontAlgn="auto">
              <a:spcBef>
                <a:spcPts val="0"/>
              </a:spcBef>
              <a:spcAft>
                <a:spcPts val="0"/>
              </a:spcAft>
              <a:buFont typeface="Arial"/>
              <a:buChar char="•"/>
              <a:defRPr/>
            </a:pPr>
            <a:r>
              <a:rPr lang="es-ES" sz="2800" dirty="0">
                <a:latin typeface="+mn-lt"/>
                <a:cs typeface="+mn-cs"/>
              </a:rPr>
              <a:t>El Encargado de la Comercialización de los Activos Intelectuales.</a:t>
            </a:r>
          </a:p>
        </p:txBody>
      </p:sp>
      <p:sp>
        <p:nvSpPr>
          <p:cNvPr id="51202" name="Título 1"/>
          <p:cNvSpPr txBox="1">
            <a:spLocks/>
          </p:cNvSpPr>
          <p:nvPr/>
        </p:nvSpPr>
        <p:spPr bwMode="auto">
          <a:xfrm>
            <a:off x="1043608" y="-315416"/>
            <a:ext cx="6911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s-ES" sz="3600" b="1"/>
              <a:t>DISPOSICIONES</a:t>
            </a:r>
          </a:p>
        </p:txBody>
      </p:sp>
    </p:spTree>
    <p:extLst>
      <p:ext uri="{BB962C8B-B14F-4D97-AF65-F5344CB8AC3E}">
        <p14:creationId xmlns:p14="http://schemas.microsoft.com/office/powerpoint/2010/main" val="25359596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143000"/>
          </a:xfrm>
        </p:spPr>
        <p:txBody>
          <a:bodyPr/>
          <a:lstStyle/>
          <a:p>
            <a:r>
              <a:rPr lang="es-ES" dirty="0" smtClean="0"/>
              <a:t>Políticas de PI</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t>Los resultados de las investigaciones en proceso o terminadas, antes de ser publicadas en revistas científicas, deberán ser valoradas para protección del conocimiento implícito y la mejor estrategia de publicación, sin que afecte el estado del arte para su protección.</a:t>
            </a:r>
          </a:p>
          <a:p>
            <a:pPr algn="just"/>
            <a:r>
              <a:rPr lang="es-ES" dirty="0" smtClean="0"/>
              <a:t>Los resultados derivados de proyectos de colaboración deberán especificar en el acuerdo el reconocimiento y porcentaje de participación de las partes.</a:t>
            </a:r>
          </a:p>
          <a:p>
            <a:pPr algn="just"/>
            <a:endParaRPr lang="es-ES" dirty="0"/>
          </a:p>
        </p:txBody>
      </p:sp>
    </p:spTree>
    <p:extLst>
      <p:ext uri="{BB962C8B-B14F-4D97-AF65-F5344CB8AC3E}">
        <p14:creationId xmlns:p14="http://schemas.microsoft.com/office/powerpoint/2010/main" val="24033512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1143000"/>
          </a:xfrm>
        </p:spPr>
        <p:txBody>
          <a:bodyPr/>
          <a:lstStyle/>
          <a:p>
            <a:r>
              <a:rPr lang="es-ES" dirty="0" smtClean="0"/>
              <a:t>Políticas de PI</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t>En caso de transferir el conocimiento, o de contrato editorial, etc., la distribución de regalías es la siguiente:</a:t>
            </a:r>
          </a:p>
          <a:p>
            <a:pPr marL="0" indent="0" algn="just">
              <a:buNone/>
            </a:pPr>
            <a:r>
              <a:rPr lang="es-ES" dirty="0"/>
              <a:t>	</a:t>
            </a:r>
            <a:r>
              <a:rPr lang="es-ES" dirty="0" smtClean="0">
                <a:solidFill>
                  <a:srgbClr val="FF0000"/>
                </a:solidFill>
              </a:rPr>
              <a:t>a. Autor hasta el 40%</a:t>
            </a:r>
          </a:p>
          <a:p>
            <a:pPr marL="0" indent="0" algn="just">
              <a:buNone/>
            </a:pPr>
            <a:r>
              <a:rPr lang="es-ES" dirty="0">
                <a:solidFill>
                  <a:srgbClr val="FF0000"/>
                </a:solidFill>
              </a:rPr>
              <a:t>	</a:t>
            </a:r>
            <a:r>
              <a:rPr lang="es-ES" dirty="0" smtClean="0">
                <a:solidFill>
                  <a:srgbClr val="FF0000"/>
                </a:solidFill>
              </a:rPr>
              <a:t>b. IT de Adscripción del inventor 30%</a:t>
            </a:r>
          </a:p>
          <a:p>
            <a:pPr marL="0" indent="0" algn="just">
              <a:buNone/>
            </a:pPr>
            <a:r>
              <a:rPr lang="es-ES" dirty="0">
                <a:solidFill>
                  <a:srgbClr val="FF0000"/>
                </a:solidFill>
              </a:rPr>
              <a:t>	</a:t>
            </a:r>
            <a:r>
              <a:rPr lang="es-ES" dirty="0" smtClean="0">
                <a:solidFill>
                  <a:srgbClr val="FF0000"/>
                </a:solidFill>
              </a:rPr>
              <a:t>c. Dpto. de adscripción del inventor 30%</a:t>
            </a:r>
          </a:p>
          <a:p>
            <a:pPr marL="0" indent="0" algn="just">
              <a:buNone/>
            </a:pPr>
            <a:r>
              <a:rPr lang="es-ES" dirty="0">
                <a:solidFill>
                  <a:srgbClr val="FF0000"/>
                </a:solidFill>
              </a:rPr>
              <a:t>	</a:t>
            </a:r>
            <a:r>
              <a:rPr lang="es-ES" dirty="0" smtClean="0">
                <a:solidFill>
                  <a:srgbClr val="FF0000"/>
                </a:solidFill>
              </a:rPr>
              <a:t>d. Centro de </a:t>
            </a:r>
            <a:r>
              <a:rPr lang="es-ES" dirty="0" err="1" smtClean="0">
                <a:solidFill>
                  <a:srgbClr val="FF0000"/>
                </a:solidFill>
              </a:rPr>
              <a:t>patentamiento</a:t>
            </a:r>
            <a:r>
              <a:rPr lang="es-ES" dirty="0" smtClean="0">
                <a:solidFill>
                  <a:srgbClr val="FF0000"/>
                </a:solidFill>
              </a:rPr>
              <a:t> 5%</a:t>
            </a:r>
          </a:p>
          <a:p>
            <a:pPr marL="0" indent="0" algn="just">
              <a:buNone/>
            </a:pPr>
            <a:r>
              <a:rPr lang="es-ES" dirty="0">
                <a:solidFill>
                  <a:srgbClr val="FF0000"/>
                </a:solidFill>
              </a:rPr>
              <a:t>	</a:t>
            </a:r>
            <a:r>
              <a:rPr lang="es-ES" dirty="0" smtClean="0">
                <a:solidFill>
                  <a:srgbClr val="FF0000"/>
                </a:solidFill>
              </a:rPr>
              <a:t>e. Oficina de Transferencia de Tecnología 5%</a:t>
            </a:r>
          </a:p>
          <a:p>
            <a:pPr algn="just"/>
            <a:r>
              <a:rPr lang="es-ES" dirty="0" smtClean="0"/>
              <a:t>En resultados compartidos con otras IES la distribución se acordará entre las partes.</a:t>
            </a:r>
            <a:endParaRPr lang="es-ES" dirty="0"/>
          </a:p>
        </p:txBody>
      </p:sp>
    </p:spTree>
    <p:extLst>
      <p:ext uri="{BB962C8B-B14F-4D97-AF65-F5344CB8AC3E}">
        <p14:creationId xmlns:p14="http://schemas.microsoft.com/office/powerpoint/2010/main" val="4326117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143000"/>
          </a:xfrm>
        </p:spPr>
        <p:txBody>
          <a:bodyPr/>
          <a:lstStyle/>
          <a:p>
            <a:r>
              <a:rPr lang="es-ES" dirty="0" smtClean="0"/>
              <a:t>Políticas de PI</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t>Los proyectos que participan en el ENIT y en otros en los que se participe institucionalmente se reconoce como Derechos Morales a los autores, inventores u obtentores y como causahabiente o Derecho Patrimonial al SNIT.</a:t>
            </a:r>
          </a:p>
          <a:p>
            <a:pPr algn="just"/>
            <a:r>
              <a:rPr lang="es-ES" dirty="0" smtClean="0"/>
              <a:t>Los proyectos con el sector productivo deberán incluir una cláusula de propiedad intelectual en el convenio, que contemple las autorías y la participación de las partes en las regalías.</a:t>
            </a:r>
            <a:endParaRPr lang="es-ES" dirty="0"/>
          </a:p>
        </p:txBody>
      </p:sp>
    </p:spTree>
    <p:extLst>
      <p:ext uri="{BB962C8B-B14F-4D97-AF65-F5344CB8AC3E}">
        <p14:creationId xmlns:p14="http://schemas.microsoft.com/office/powerpoint/2010/main" val="3392518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ESTRATEGIA 3.5.4.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994144" y="-896323"/>
            <a:ext cx="6760179" cy="8748466"/>
          </a:xfrm>
          <a:prstGeom prst="rect">
            <a:avLst/>
          </a:prstGeom>
        </p:spPr>
      </p:pic>
    </p:spTree>
    <p:extLst>
      <p:ext uri="{BB962C8B-B14F-4D97-AF65-F5344CB8AC3E}">
        <p14:creationId xmlns:p14="http://schemas.microsoft.com/office/powerpoint/2010/main" val="21123565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1143000"/>
          </a:xfrm>
        </p:spPr>
        <p:txBody>
          <a:bodyPr/>
          <a:lstStyle/>
          <a:p>
            <a:r>
              <a:rPr lang="es-ES" dirty="0" smtClean="0"/>
              <a:t>Políticas de PI</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t>Los proyectos atendidos en los CIIE que deriven en un desarrollo tecnológico por parte del personal docente del SNIT deberán apegarse a las presentes políticas.</a:t>
            </a:r>
          </a:p>
          <a:p>
            <a:pPr marL="0" indent="0" algn="just">
              <a:buNone/>
            </a:pPr>
            <a:endParaRPr lang="es-ES" dirty="0" smtClean="0"/>
          </a:p>
          <a:p>
            <a:pPr algn="just"/>
            <a:r>
              <a:rPr lang="es-ES" dirty="0" smtClean="0"/>
              <a:t>Los proyectos de investigación propuestos para obtener financiamiento deberán ser evaluados sobre la susceptibilidad de protección de sus resultados.</a:t>
            </a:r>
          </a:p>
          <a:p>
            <a:pPr algn="just"/>
            <a:endParaRPr lang="es-ES" dirty="0"/>
          </a:p>
          <a:p>
            <a:pPr algn="just"/>
            <a:r>
              <a:rPr lang="es-ES" dirty="0" smtClean="0"/>
              <a:t>Las solicitudes de registro de PI contarán, preferentemente con un mercado potencial identificado.</a:t>
            </a:r>
          </a:p>
          <a:p>
            <a:pPr algn="just"/>
            <a:endParaRPr lang="es-ES" dirty="0"/>
          </a:p>
        </p:txBody>
      </p:sp>
    </p:spTree>
    <p:extLst>
      <p:ext uri="{BB962C8B-B14F-4D97-AF65-F5344CB8AC3E}">
        <p14:creationId xmlns:p14="http://schemas.microsoft.com/office/powerpoint/2010/main" val="7351033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908720"/>
            <a:ext cx="8229600" cy="1143000"/>
          </a:xfrm>
        </p:spPr>
        <p:txBody>
          <a:bodyPr>
            <a:normAutofit fontScale="90000"/>
          </a:bodyPr>
          <a:lstStyle/>
          <a:p>
            <a:r>
              <a:rPr lang="es-ES" sz="4000" dirty="0" smtClean="0"/>
              <a:t>Registros de propiedad intelectual</a:t>
            </a:r>
            <a:endParaRPr lang="es-ES" sz="4000" dirty="0"/>
          </a:p>
        </p:txBody>
      </p:sp>
      <p:graphicFrame>
        <p:nvGraphicFramePr>
          <p:cNvPr id="6" name="7 Tabla"/>
          <p:cNvGraphicFramePr>
            <a:graphicFrameLocks noGrp="1"/>
          </p:cNvGraphicFramePr>
          <p:nvPr>
            <p:extLst>
              <p:ext uri="{D42A27DB-BD31-4B8C-83A1-F6EECF244321}">
                <p14:modId xmlns:p14="http://schemas.microsoft.com/office/powerpoint/2010/main" val="264154725"/>
              </p:ext>
            </p:extLst>
          </p:nvPr>
        </p:nvGraphicFramePr>
        <p:xfrm>
          <a:off x="457200" y="1670073"/>
          <a:ext cx="8229600" cy="4830058"/>
        </p:xfrm>
        <a:graphic>
          <a:graphicData uri="http://schemas.openxmlformats.org/drawingml/2006/table">
            <a:tbl>
              <a:tblPr firstRow="1" firstCol="1" lastRow="1" lastCol="1" bandRow="1" bandCol="1"/>
              <a:tblGrid>
                <a:gridCol w="4263528"/>
                <a:gridCol w="3966072"/>
              </a:tblGrid>
              <a:tr h="445307">
                <a:tc>
                  <a:txBody>
                    <a:bodyPr/>
                    <a:lstStyle/>
                    <a:p>
                      <a:pPr>
                        <a:spcAft>
                          <a:spcPts val="0"/>
                        </a:spcAft>
                      </a:pPr>
                      <a:r>
                        <a:rPr lang="es-MX" sz="2400" b="1" dirty="0">
                          <a:solidFill>
                            <a:schemeClr val="bg1"/>
                          </a:solidFill>
                          <a:effectLst/>
                          <a:latin typeface="Arial Narrow"/>
                          <a:ea typeface="Times New Roman"/>
                          <a:cs typeface="Tahoma"/>
                        </a:rPr>
                        <a:t>Figura Jurídica</a:t>
                      </a:r>
                      <a:endParaRPr lang="es-MX" sz="2400" dirty="0">
                        <a:solidFill>
                          <a:schemeClr val="bg1"/>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a:spcAft>
                          <a:spcPts val="0"/>
                        </a:spcAft>
                      </a:pPr>
                      <a:r>
                        <a:rPr lang="es-MX" sz="2400" b="1" dirty="0">
                          <a:solidFill>
                            <a:schemeClr val="bg1"/>
                          </a:solidFill>
                          <a:effectLst/>
                          <a:latin typeface="Arial Narrow"/>
                          <a:ea typeface="Times New Roman"/>
                          <a:cs typeface="Tahoma"/>
                        </a:rPr>
                        <a:t>No.</a:t>
                      </a:r>
                      <a:endParaRPr lang="es-MX" sz="2400" dirty="0">
                        <a:solidFill>
                          <a:schemeClr val="bg1"/>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r>
              <a:tr h="376985">
                <a:tc>
                  <a:txBody>
                    <a:bodyPr/>
                    <a:lstStyle/>
                    <a:p>
                      <a:pPr>
                        <a:spcAft>
                          <a:spcPts val="0"/>
                        </a:spcAft>
                      </a:pPr>
                      <a:r>
                        <a:rPr lang="es-MX" sz="2400" dirty="0">
                          <a:effectLst/>
                          <a:latin typeface="Arial Narrow"/>
                          <a:ea typeface="Times New Roman"/>
                          <a:cs typeface="Tahoma"/>
                        </a:rPr>
                        <a:t>Obra Literaria</a:t>
                      </a:r>
                      <a:endParaRPr lang="es-MX"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dirty="0" smtClean="0">
                          <a:effectLst/>
                          <a:latin typeface="Times New Roman"/>
                          <a:ea typeface="Times New Roman"/>
                        </a:rPr>
                        <a:t>20</a:t>
                      </a:r>
                      <a:endParaRPr lang="es-MX" sz="24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412">
                <a:tc>
                  <a:txBody>
                    <a:bodyPr/>
                    <a:lstStyle/>
                    <a:p>
                      <a:pPr>
                        <a:spcAft>
                          <a:spcPts val="0"/>
                        </a:spcAft>
                      </a:pPr>
                      <a:r>
                        <a:rPr lang="es-MX" sz="2400">
                          <a:solidFill>
                            <a:srgbClr val="FFFFFF"/>
                          </a:solidFill>
                          <a:effectLst/>
                          <a:latin typeface="Arial Narrow"/>
                          <a:ea typeface="Times New Roman"/>
                          <a:cs typeface="Tahoma"/>
                        </a:rPr>
                        <a:t>Programas de Cómputo</a:t>
                      </a:r>
                      <a:endParaRPr lang="es-MX" sz="240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ctr">
                        <a:spcAft>
                          <a:spcPts val="0"/>
                        </a:spcAft>
                      </a:pPr>
                      <a:r>
                        <a:rPr lang="es-MX" sz="2400" b="1" dirty="0">
                          <a:solidFill>
                            <a:srgbClr val="FFFFFF"/>
                          </a:solidFill>
                          <a:effectLst/>
                          <a:latin typeface="Arial Narrow"/>
                          <a:ea typeface="Times New Roman"/>
                          <a:cs typeface="Tahoma"/>
                        </a:rPr>
                        <a:t>47</a:t>
                      </a:r>
                      <a:endParaRPr lang="es-MX" sz="2400" dirty="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r>
              <a:tr h="376985">
                <a:tc>
                  <a:txBody>
                    <a:bodyPr/>
                    <a:lstStyle/>
                    <a:p>
                      <a:pPr>
                        <a:spcAft>
                          <a:spcPts val="0"/>
                        </a:spcAft>
                      </a:pPr>
                      <a:r>
                        <a:rPr lang="es-MX" sz="2400" dirty="0">
                          <a:effectLst/>
                          <a:latin typeface="Arial Narrow"/>
                          <a:ea typeface="Times New Roman"/>
                          <a:cs typeface="Tahoma"/>
                        </a:rPr>
                        <a:t>Pictórica</a:t>
                      </a:r>
                      <a:endParaRPr lang="es-MX"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a:effectLst/>
                          <a:latin typeface="Arial Narrow"/>
                          <a:ea typeface="Times New Roman"/>
                          <a:cs typeface="Tahoma"/>
                        </a:rPr>
                        <a:t>2</a:t>
                      </a:r>
                      <a:endParaRPr lang="es-MX"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85">
                <a:tc>
                  <a:txBody>
                    <a:bodyPr/>
                    <a:lstStyle/>
                    <a:p>
                      <a:pPr>
                        <a:spcAft>
                          <a:spcPts val="0"/>
                        </a:spcAft>
                      </a:pPr>
                      <a:r>
                        <a:rPr lang="es-MX" sz="2400">
                          <a:effectLst/>
                          <a:latin typeface="Arial Narrow"/>
                          <a:ea typeface="Times New Roman"/>
                          <a:cs typeface="Tahoma"/>
                        </a:rPr>
                        <a:t>Reservas</a:t>
                      </a:r>
                      <a:endParaRPr lang="es-MX"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dirty="0" smtClean="0">
                          <a:effectLst/>
                          <a:latin typeface="Times New Roman"/>
                          <a:ea typeface="Times New Roman"/>
                        </a:rPr>
                        <a:t>10</a:t>
                      </a:r>
                      <a:endParaRPr lang="es-MX" sz="24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85">
                <a:tc>
                  <a:txBody>
                    <a:bodyPr/>
                    <a:lstStyle/>
                    <a:p>
                      <a:pPr>
                        <a:spcAft>
                          <a:spcPts val="0"/>
                        </a:spcAft>
                      </a:pPr>
                      <a:r>
                        <a:rPr lang="es-MX" sz="2400">
                          <a:solidFill>
                            <a:srgbClr val="FFFFFF"/>
                          </a:solidFill>
                          <a:effectLst/>
                          <a:latin typeface="Arial Narrow"/>
                          <a:ea typeface="Times New Roman"/>
                          <a:cs typeface="Tahoma"/>
                        </a:rPr>
                        <a:t>Patentes </a:t>
                      </a:r>
                      <a:endParaRPr lang="es-MX" sz="240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ctr">
                        <a:spcAft>
                          <a:spcPts val="0"/>
                        </a:spcAft>
                      </a:pPr>
                      <a:r>
                        <a:rPr lang="es-MX" sz="2400" b="1" dirty="0">
                          <a:solidFill>
                            <a:srgbClr val="FFFFFF"/>
                          </a:solidFill>
                          <a:effectLst/>
                          <a:latin typeface="Arial Narrow"/>
                          <a:ea typeface="Times New Roman"/>
                          <a:cs typeface="Tahoma"/>
                        </a:rPr>
                        <a:t>7</a:t>
                      </a:r>
                      <a:endParaRPr lang="es-MX" sz="2400" dirty="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r>
              <a:tr h="427621">
                <a:tc>
                  <a:txBody>
                    <a:bodyPr/>
                    <a:lstStyle/>
                    <a:p>
                      <a:pPr>
                        <a:spcAft>
                          <a:spcPts val="0"/>
                        </a:spcAft>
                      </a:pPr>
                      <a:r>
                        <a:rPr lang="es-MX" sz="2400">
                          <a:solidFill>
                            <a:srgbClr val="FFFFFF"/>
                          </a:solidFill>
                          <a:effectLst/>
                          <a:latin typeface="Arial Narrow"/>
                          <a:ea typeface="Times New Roman"/>
                          <a:cs typeface="Tahoma"/>
                        </a:rPr>
                        <a:t>Modelos de Utilidad</a:t>
                      </a:r>
                      <a:endParaRPr lang="es-MX" sz="240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ctr">
                        <a:spcAft>
                          <a:spcPts val="0"/>
                        </a:spcAft>
                      </a:pPr>
                      <a:r>
                        <a:rPr lang="es-MX" sz="2400" b="1" dirty="0">
                          <a:solidFill>
                            <a:srgbClr val="FFFFFF"/>
                          </a:solidFill>
                          <a:effectLst/>
                          <a:latin typeface="Arial Narrow"/>
                          <a:ea typeface="Times New Roman"/>
                          <a:cs typeface="Tahoma"/>
                        </a:rPr>
                        <a:t>2</a:t>
                      </a:r>
                      <a:endParaRPr lang="es-MX" sz="2400" dirty="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r>
              <a:tr h="376985">
                <a:tc>
                  <a:txBody>
                    <a:bodyPr/>
                    <a:lstStyle/>
                    <a:p>
                      <a:pPr>
                        <a:spcAft>
                          <a:spcPts val="0"/>
                        </a:spcAft>
                      </a:pPr>
                      <a:r>
                        <a:rPr lang="es-MX" sz="2400">
                          <a:effectLst/>
                          <a:latin typeface="Arial Narrow"/>
                          <a:ea typeface="Times New Roman"/>
                          <a:cs typeface="Tahoma"/>
                        </a:rPr>
                        <a:t>Marcas</a:t>
                      </a:r>
                      <a:endParaRPr lang="es-MX"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dirty="0" smtClean="0">
                          <a:effectLst/>
                          <a:latin typeface="Arial Narrow"/>
                          <a:ea typeface="Times New Roman"/>
                          <a:cs typeface="Tahoma"/>
                        </a:rPr>
                        <a:t>95</a:t>
                      </a:r>
                      <a:endParaRPr lang="es-MX"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85">
                <a:tc>
                  <a:txBody>
                    <a:bodyPr/>
                    <a:lstStyle/>
                    <a:p>
                      <a:pPr>
                        <a:spcAft>
                          <a:spcPts val="0"/>
                        </a:spcAft>
                      </a:pPr>
                      <a:r>
                        <a:rPr lang="es-MX" sz="2400">
                          <a:effectLst/>
                          <a:latin typeface="Arial Narrow"/>
                          <a:ea typeface="Times New Roman"/>
                          <a:cs typeface="Tahoma"/>
                        </a:rPr>
                        <a:t>Avisos Comerciales</a:t>
                      </a:r>
                      <a:endParaRPr lang="es-MX"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dirty="0" smtClean="0">
                          <a:effectLst/>
                          <a:latin typeface="Arial Narrow"/>
                          <a:ea typeface="Times New Roman"/>
                          <a:cs typeface="Tahoma"/>
                        </a:rPr>
                        <a:t>56</a:t>
                      </a:r>
                      <a:endParaRPr lang="es-MX"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16">
                <a:tc>
                  <a:txBody>
                    <a:bodyPr/>
                    <a:lstStyle/>
                    <a:p>
                      <a:pPr>
                        <a:spcAft>
                          <a:spcPts val="0"/>
                        </a:spcAft>
                      </a:pPr>
                      <a:r>
                        <a:rPr lang="es-MX" sz="2400" dirty="0">
                          <a:effectLst/>
                          <a:latin typeface="Arial Narrow"/>
                          <a:ea typeface="Times New Roman"/>
                          <a:cs typeface="Tahoma"/>
                        </a:rPr>
                        <a:t>ISBN asignados</a:t>
                      </a:r>
                      <a:endParaRPr lang="es-MX"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dirty="0" smtClean="0">
                          <a:effectLst/>
                          <a:latin typeface="Arial Narrow"/>
                          <a:ea typeface="Times New Roman"/>
                          <a:cs typeface="Tahoma"/>
                        </a:rPr>
                        <a:t>28</a:t>
                      </a:r>
                      <a:endParaRPr lang="es-MX"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a:spcAft>
                          <a:spcPts val="0"/>
                        </a:spcAft>
                      </a:pPr>
                      <a:r>
                        <a:rPr lang="es-MX" sz="2400">
                          <a:effectLst/>
                          <a:latin typeface="Arial Narrow"/>
                          <a:ea typeface="Times New Roman"/>
                          <a:cs typeface="Tahoma"/>
                        </a:rPr>
                        <a:t>ISSN asignados</a:t>
                      </a:r>
                      <a:endParaRPr lang="es-MX"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2400" b="1">
                          <a:effectLst/>
                          <a:latin typeface="Arial Narrow"/>
                          <a:ea typeface="Times New Roman"/>
                          <a:cs typeface="Tahoma"/>
                        </a:rPr>
                        <a:t>1</a:t>
                      </a:r>
                      <a:endParaRPr lang="es-MX"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85">
                <a:tc>
                  <a:txBody>
                    <a:bodyPr/>
                    <a:lstStyle/>
                    <a:p>
                      <a:pPr algn="l">
                        <a:spcAft>
                          <a:spcPts val="0"/>
                        </a:spcAft>
                      </a:pPr>
                      <a:r>
                        <a:rPr lang="es-MX" sz="2400" b="1" dirty="0">
                          <a:solidFill>
                            <a:srgbClr val="FFFFFF"/>
                          </a:solidFill>
                          <a:effectLst/>
                          <a:latin typeface="Arial Narrow"/>
                          <a:ea typeface="Times New Roman"/>
                          <a:cs typeface="Tahoma"/>
                        </a:rPr>
                        <a:t>TOTAL</a:t>
                      </a:r>
                      <a:endParaRPr lang="es-MX" sz="2400" dirty="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E"/>
                    </a:solidFill>
                  </a:tcPr>
                </a:tc>
                <a:tc>
                  <a:txBody>
                    <a:bodyPr/>
                    <a:lstStyle/>
                    <a:p>
                      <a:pPr algn="ctr">
                        <a:spcAft>
                          <a:spcPts val="0"/>
                        </a:spcAft>
                      </a:pPr>
                      <a:r>
                        <a:rPr lang="es-MX" sz="2400" b="1" dirty="0" smtClean="0">
                          <a:solidFill>
                            <a:srgbClr val="FFFFFF"/>
                          </a:solidFill>
                          <a:effectLst/>
                          <a:latin typeface="Arial Narrow"/>
                          <a:ea typeface="Times New Roman"/>
                          <a:cs typeface="Tahoma"/>
                        </a:rPr>
                        <a:t>268</a:t>
                      </a:r>
                      <a:endParaRPr lang="es-MX" sz="2400" dirty="0">
                        <a:solidFill>
                          <a:srgbClr val="FFFFFF"/>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E"/>
                    </a:solidFill>
                  </a:tcPr>
                </a:tc>
              </a:tr>
            </a:tbl>
          </a:graphicData>
        </a:graphic>
      </p:graphicFrame>
      <p:sp>
        <p:nvSpPr>
          <p:cNvPr id="7" name="CuadroTexto 6"/>
          <p:cNvSpPr txBox="1"/>
          <p:nvPr/>
        </p:nvSpPr>
        <p:spPr>
          <a:xfrm>
            <a:off x="5057132" y="6514829"/>
            <a:ext cx="3508179" cy="369332"/>
          </a:xfrm>
          <a:prstGeom prst="rect">
            <a:avLst/>
          </a:prstGeom>
          <a:noFill/>
        </p:spPr>
        <p:txBody>
          <a:bodyPr wrap="none" rtlCol="0">
            <a:spAutoFit/>
          </a:bodyPr>
          <a:lstStyle/>
          <a:p>
            <a:r>
              <a:rPr lang="es-ES" dirty="0" smtClean="0"/>
              <a:t>META DEL SEXENIO 200 REGISTROS</a:t>
            </a:r>
            <a:endParaRPr lang="es-ES" dirty="0"/>
          </a:p>
        </p:txBody>
      </p:sp>
    </p:spTree>
    <p:extLst>
      <p:ext uri="{BB962C8B-B14F-4D97-AF65-F5344CB8AC3E}">
        <p14:creationId xmlns:p14="http://schemas.microsoft.com/office/powerpoint/2010/main" val="111415268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267" y="583798"/>
            <a:ext cx="8229600" cy="1143000"/>
          </a:xfrm>
        </p:spPr>
        <p:txBody>
          <a:bodyPr>
            <a:normAutofit/>
          </a:bodyPr>
          <a:lstStyle/>
          <a:p>
            <a:r>
              <a:rPr lang="es-ES" sz="3100" dirty="0" smtClean="0"/>
              <a:t>Registros de propiedad intelectual en proceso</a:t>
            </a:r>
            <a:endParaRPr lang="es-ES" dirty="0"/>
          </a:p>
        </p:txBody>
      </p:sp>
      <p:graphicFrame>
        <p:nvGraphicFramePr>
          <p:cNvPr id="5" name="7 Tabla"/>
          <p:cNvGraphicFramePr>
            <a:graphicFrameLocks noGrp="1"/>
          </p:cNvGraphicFramePr>
          <p:nvPr>
            <p:extLst>
              <p:ext uri="{D42A27DB-BD31-4B8C-83A1-F6EECF244321}">
                <p14:modId xmlns:p14="http://schemas.microsoft.com/office/powerpoint/2010/main" val="450896858"/>
              </p:ext>
            </p:extLst>
          </p:nvPr>
        </p:nvGraphicFramePr>
        <p:xfrm>
          <a:off x="457200" y="2071915"/>
          <a:ext cx="8396514" cy="4525962"/>
        </p:xfrm>
        <a:graphic>
          <a:graphicData uri="http://schemas.openxmlformats.org/drawingml/2006/table">
            <a:tbl>
              <a:tblPr firstRow="1" firstCol="1" lastRow="1" lastCol="1" bandRow="1" bandCol="1">
                <a:tableStyleId>{3C2FFA5D-87B4-456A-9821-1D502468CF0F}</a:tableStyleId>
              </a:tblPr>
              <a:tblGrid>
                <a:gridCol w="4350002"/>
                <a:gridCol w="4046512"/>
              </a:tblGrid>
              <a:tr h="737810">
                <a:tc>
                  <a:txBody>
                    <a:bodyPr/>
                    <a:lstStyle/>
                    <a:p>
                      <a:pPr>
                        <a:spcAft>
                          <a:spcPts val="0"/>
                        </a:spcAft>
                      </a:pPr>
                      <a:r>
                        <a:rPr lang="es-MX" sz="2400" dirty="0">
                          <a:effectLst/>
                        </a:rPr>
                        <a:t>Figura Jurídica</a:t>
                      </a:r>
                      <a:endParaRPr lang="es-MX" sz="2400" dirty="0">
                        <a:effectLst/>
                        <a:latin typeface="Times New Roman"/>
                        <a:ea typeface="Times New Roman"/>
                      </a:endParaRPr>
                    </a:p>
                  </a:txBody>
                  <a:tcPr marL="68580" marR="68580" marT="0" marB="0"/>
                </a:tc>
                <a:tc>
                  <a:txBody>
                    <a:bodyPr/>
                    <a:lstStyle/>
                    <a:p>
                      <a:pPr algn="ctr">
                        <a:spcAft>
                          <a:spcPts val="0"/>
                        </a:spcAft>
                      </a:pPr>
                      <a:r>
                        <a:rPr lang="es-MX" sz="2400" dirty="0">
                          <a:effectLst/>
                        </a:rPr>
                        <a:t>No.</a:t>
                      </a:r>
                      <a:endParaRPr lang="es-MX" sz="2400" dirty="0">
                        <a:effectLst/>
                        <a:latin typeface="Times New Roman"/>
                        <a:ea typeface="Times New Roman"/>
                      </a:endParaRPr>
                    </a:p>
                  </a:txBody>
                  <a:tcPr marL="68580" marR="68580" marT="0" marB="0"/>
                </a:tc>
              </a:tr>
              <a:tr h="737810">
                <a:tc>
                  <a:txBody>
                    <a:bodyPr/>
                    <a:lstStyle/>
                    <a:p>
                      <a:pPr>
                        <a:spcAft>
                          <a:spcPts val="0"/>
                        </a:spcAft>
                      </a:pPr>
                      <a:r>
                        <a:rPr lang="es-MX" sz="2400" dirty="0">
                          <a:effectLst/>
                        </a:rPr>
                        <a:t>Patentes </a:t>
                      </a:r>
                      <a:endParaRPr lang="es-MX" sz="2400" dirty="0">
                        <a:effectLst/>
                        <a:latin typeface="Arial Narrow" pitchFamily="34" charset="0"/>
                        <a:ea typeface="Times New Roman"/>
                      </a:endParaRPr>
                    </a:p>
                  </a:txBody>
                  <a:tcPr marL="68580" marR="68580" marT="0" marB="0"/>
                </a:tc>
                <a:tc>
                  <a:txBody>
                    <a:bodyPr/>
                    <a:lstStyle/>
                    <a:p>
                      <a:pPr algn="ctr">
                        <a:spcAft>
                          <a:spcPts val="0"/>
                        </a:spcAft>
                      </a:pPr>
                      <a:r>
                        <a:rPr lang="es-MX" sz="2400" b="1" dirty="0" smtClean="0">
                          <a:effectLst/>
                          <a:latin typeface="+mn-lt"/>
                          <a:ea typeface="+mn-ea"/>
                        </a:rPr>
                        <a:t>21</a:t>
                      </a:r>
                      <a:endParaRPr lang="es-MX" sz="2400" b="1" dirty="0">
                        <a:effectLst/>
                        <a:latin typeface="Arial Narrow" pitchFamily="34" charset="0"/>
                        <a:ea typeface="Times New Roman"/>
                      </a:endParaRPr>
                    </a:p>
                  </a:txBody>
                  <a:tcPr marL="68580" marR="68580" marT="0" marB="0"/>
                </a:tc>
              </a:tr>
              <a:tr h="836912">
                <a:tc>
                  <a:txBody>
                    <a:bodyPr/>
                    <a:lstStyle/>
                    <a:p>
                      <a:pPr>
                        <a:spcAft>
                          <a:spcPts val="0"/>
                        </a:spcAft>
                      </a:pPr>
                      <a:r>
                        <a:rPr lang="es-MX" sz="2400" dirty="0">
                          <a:effectLst/>
                        </a:rPr>
                        <a:t>Modelos de Utilidad</a:t>
                      </a:r>
                      <a:endParaRPr lang="es-MX" sz="2400" dirty="0">
                        <a:effectLst/>
                        <a:latin typeface="Arial Narrow" pitchFamily="34" charset="0"/>
                        <a:ea typeface="Times New Roman"/>
                      </a:endParaRPr>
                    </a:p>
                  </a:txBody>
                  <a:tcPr marL="68580" marR="68580" marT="0" marB="0"/>
                </a:tc>
                <a:tc>
                  <a:txBody>
                    <a:bodyPr/>
                    <a:lstStyle/>
                    <a:p>
                      <a:pPr algn="ctr">
                        <a:spcAft>
                          <a:spcPts val="0"/>
                        </a:spcAft>
                      </a:pPr>
                      <a:r>
                        <a:rPr lang="es-MX" sz="2400" dirty="0" smtClean="0">
                          <a:effectLst/>
                        </a:rPr>
                        <a:t>5</a:t>
                      </a:r>
                      <a:endParaRPr lang="es-MX" sz="2400" b="1" dirty="0">
                        <a:effectLst/>
                        <a:latin typeface="Arial Narrow" pitchFamily="34" charset="0"/>
                        <a:ea typeface="Times New Roman"/>
                      </a:endParaRPr>
                    </a:p>
                  </a:txBody>
                  <a:tcPr marL="68580" marR="68580" marT="0" marB="0"/>
                </a:tc>
              </a:tr>
              <a:tr h="737810">
                <a:tc>
                  <a:txBody>
                    <a:bodyPr/>
                    <a:lstStyle/>
                    <a:p>
                      <a:pPr>
                        <a:spcAft>
                          <a:spcPts val="0"/>
                        </a:spcAft>
                      </a:pPr>
                      <a:r>
                        <a:rPr lang="es-MX" sz="2400">
                          <a:effectLst/>
                        </a:rPr>
                        <a:t>Marcas</a:t>
                      </a:r>
                      <a:endParaRPr lang="es-MX" sz="2400">
                        <a:effectLst/>
                        <a:latin typeface="Arial Narrow" pitchFamily="34" charset="0"/>
                        <a:ea typeface="Times New Roman"/>
                      </a:endParaRPr>
                    </a:p>
                  </a:txBody>
                  <a:tcPr marL="68580" marR="68580" marT="0" marB="0"/>
                </a:tc>
                <a:tc>
                  <a:txBody>
                    <a:bodyPr/>
                    <a:lstStyle/>
                    <a:p>
                      <a:pPr algn="ctr">
                        <a:spcAft>
                          <a:spcPts val="0"/>
                        </a:spcAft>
                      </a:pPr>
                      <a:r>
                        <a:rPr lang="es-MX" sz="2400" dirty="0" smtClean="0">
                          <a:effectLst/>
                        </a:rPr>
                        <a:t>15</a:t>
                      </a:r>
                      <a:endParaRPr lang="es-MX" sz="2400" b="1" dirty="0">
                        <a:effectLst/>
                        <a:latin typeface="Arial Narrow" pitchFamily="34" charset="0"/>
                        <a:ea typeface="Times New Roman"/>
                      </a:endParaRPr>
                    </a:p>
                  </a:txBody>
                  <a:tcPr marL="68580" marR="68580" marT="0" marB="0"/>
                </a:tc>
              </a:tr>
              <a:tr h="737810">
                <a:tc>
                  <a:txBody>
                    <a:bodyPr/>
                    <a:lstStyle/>
                    <a:p>
                      <a:pPr>
                        <a:spcAft>
                          <a:spcPts val="0"/>
                        </a:spcAft>
                      </a:pPr>
                      <a:r>
                        <a:rPr lang="es-MX" sz="2400">
                          <a:effectLst/>
                        </a:rPr>
                        <a:t>Avisos Comerciales</a:t>
                      </a:r>
                      <a:endParaRPr lang="es-MX" sz="2400">
                        <a:effectLst/>
                        <a:latin typeface="Arial Narrow" pitchFamily="34" charset="0"/>
                        <a:ea typeface="Times New Roman"/>
                      </a:endParaRPr>
                    </a:p>
                  </a:txBody>
                  <a:tcPr marL="68580" marR="68580" marT="0" marB="0"/>
                </a:tc>
                <a:tc>
                  <a:txBody>
                    <a:bodyPr/>
                    <a:lstStyle/>
                    <a:p>
                      <a:pPr algn="ctr">
                        <a:spcAft>
                          <a:spcPts val="0"/>
                        </a:spcAft>
                      </a:pPr>
                      <a:r>
                        <a:rPr lang="es-MX" sz="2400" dirty="0" smtClean="0">
                          <a:effectLst/>
                        </a:rPr>
                        <a:t>11</a:t>
                      </a:r>
                      <a:endParaRPr lang="es-MX" sz="2400" dirty="0">
                        <a:effectLst/>
                        <a:latin typeface="Arial Narrow" pitchFamily="34" charset="0"/>
                        <a:ea typeface="Times New Roman"/>
                      </a:endParaRPr>
                    </a:p>
                  </a:txBody>
                  <a:tcPr marL="68580" marR="68580" marT="0" marB="0"/>
                </a:tc>
              </a:tr>
              <a:tr h="737810">
                <a:tc>
                  <a:txBody>
                    <a:bodyPr/>
                    <a:lstStyle/>
                    <a:p>
                      <a:pPr algn="l">
                        <a:spcAft>
                          <a:spcPts val="0"/>
                        </a:spcAft>
                      </a:pPr>
                      <a:r>
                        <a:rPr lang="es-MX" sz="2400" dirty="0">
                          <a:solidFill>
                            <a:srgbClr val="000090"/>
                          </a:solidFill>
                          <a:effectLst/>
                        </a:rPr>
                        <a:t>TOTAL</a:t>
                      </a:r>
                      <a:endParaRPr lang="es-MX" sz="2400" dirty="0">
                        <a:solidFill>
                          <a:srgbClr val="000090"/>
                        </a:solidFill>
                        <a:effectLst/>
                        <a:latin typeface="Arial Narrow" pitchFamily="34" charset="0"/>
                        <a:ea typeface="Times New Roman"/>
                      </a:endParaRPr>
                    </a:p>
                  </a:txBody>
                  <a:tcPr marL="68580" marR="68580" marT="0" marB="0"/>
                </a:tc>
                <a:tc>
                  <a:txBody>
                    <a:bodyPr/>
                    <a:lstStyle/>
                    <a:p>
                      <a:pPr algn="ctr">
                        <a:spcAft>
                          <a:spcPts val="0"/>
                        </a:spcAft>
                      </a:pPr>
                      <a:r>
                        <a:rPr lang="es-MX" sz="2400" dirty="0" smtClean="0">
                          <a:solidFill>
                            <a:srgbClr val="000090"/>
                          </a:solidFill>
                          <a:effectLst/>
                        </a:rPr>
                        <a:t>42</a:t>
                      </a:r>
                      <a:endParaRPr lang="es-MX" sz="2400" b="1" dirty="0">
                        <a:solidFill>
                          <a:srgbClr val="000090"/>
                        </a:solidFill>
                        <a:effectLst/>
                        <a:latin typeface="Arial Narrow" pitchFamily="34" charset="0"/>
                        <a:ea typeface="Times New Roman"/>
                      </a:endParaRPr>
                    </a:p>
                  </a:txBody>
                  <a:tcPr marL="68580" marR="68580" marT="0" marB="0"/>
                </a:tc>
              </a:tr>
            </a:tbl>
          </a:graphicData>
        </a:graphic>
      </p:graphicFrame>
    </p:spTree>
    <p:extLst>
      <p:ext uri="{BB962C8B-B14F-4D97-AF65-F5344CB8AC3E}">
        <p14:creationId xmlns:p14="http://schemas.microsoft.com/office/powerpoint/2010/main" val="29842275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331640" y="2060848"/>
            <a:ext cx="7200800" cy="2554545"/>
          </a:xfrm>
          <a:prstGeom prst="rect">
            <a:avLst/>
          </a:prstGeom>
          <a:noFill/>
        </p:spPr>
        <p:txBody>
          <a:bodyPr wrap="square" rtlCol="0">
            <a:spAutoFit/>
          </a:bodyPr>
          <a:lstStyle/>
          <a:p>
            <a:pPr algn="ctr"/>
            <a:r>
              <a:rPr lang="es-ES" sz="4000" dirty="0" smtClean="0">
                <a:latin typeface="Apple Chancery"/>
                <a:cs typeface="Apple Chancery"/>
              </a:rPr>
              <a:t>Muchas gracias por su atención</a:t>
            </a:r>
          </a:p>
          <a:p>
            <a:pPr algn="ctr"/>
            <a:endParaRPr lang="es-ES" sz="4000" dirty="0">
              <a:latin typeface="Apple Chancery"/>
              <a:cs typeface="Apple Chancery"/>
            </a:endParaRPr>
          </a:p>
          <a:p>
            <a:pPr algn="ctr"/>
            <a:r>
              <a:rPr lang="es-ES" sz="4000" dirty="0" smtClean="0">
                <a:latin typeface="Apple Chancery"/>
                <a:cs typeface="Apple Chancery"/>
              </a:rPr>
              <a:t>vinculacion@dgest.gob.mx</a:t>
            </a:r>
            <a:endParaRPr lang="es-ES" sz="4000" dirty="0">
              <a:latin typeface="Apple Chancery"/>
              <a:cs typeface="Apple Chancery"/>
            </a:endParaRPr>
          </a:p>
        </p:txBody>
      </p:sp>
    </p:spTree>
    <p:extLst>
      <p:ext uri="{BB962C8B-B14F-4D97-AF65-F5344CB8AC3E}">
        <p14:creationId xmlns:p14="http://schemas.microsoft.com/office/powerpoint/2010/main" val="4100199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22 Objeto" hidden="1"/>
          <p:cNvGraphicFramePr>
            <a:graphicFrameLocks noChangeAspect="1"/>
          </p:cNvGraphicFramePr>
          <p:nvPr>
            <p:custDataLst>
              <p:tags r:id="rId2"/>
            </p:custDataLst>
            <p:extLst>
              <p:ext uri="{D42A27DB-BD31-4B8C-83A1-F6EECF244321}">
                <p14:modId xmlns:p14="http://schemas.microsoft.com/office/powerpoint/2010/main" val="266295603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9" name="think-cell Slide" r:id="rId23" imgW="270" imgH="270" progId="TCLayout.ActiveDocument.1">
                  <p:embed/>
                </p:oleObj>
              </mc:Choice>
              <mc:Fallback>
                <p:oleObj name="think-cell Slide" r:id="rId23" imgW="270" imgH="270" progId="TCLayout.ActiveDocument.1">
                  <p:embed/>
                  <p:pic>
                    <p:nvPicPr>
                      <p:cNvPr id="0" name=""/>
                      <p:cNvPicPr/>
                      <p:nvPr/>
                    </p:nvPicPr>
                    <p:blipFill>
                      <a:blip r:embed="rId24"/>
                      <a:stretch>
                        <a:fillRect/>
                      </a:stretch>
                    </p:blipFill>
                    <p:spPr>
                      <a:xfrm>
                        <a:off x="1588" y="1588"/>
                        <a:ext cx="1587" cy="1587"/>
                      </a:xfrm>
                      <a:prstGeom prst="rect">
                        <a:avLst/>
                      </a:prstGeom>
                    </p:spPr>
                  </p:pic>
                </p:oleObj>
              </mc:Fallback>
            </mc:AlternateContent>
          </a:graphicData>
        </a:graphic>
      </p:graphicFrame>
      <p:sp>
        <p:nvSpPr>
          <p:cNvPr id="5" name="4 Rectángulo" hidden="1"/>
          <p:cNvSpPr/>
          <p:nvPr>
            <p:custDataLst>
              <p:tags r:id="rId3"/>
            </p:custDataLst>
          </p:nvPr>
        </p:nvSpPr>
        <p:spPr bwMode="auto">
          <a:xfrm>
            <a:off x="0" y="0"/>
            <a:ext cx="158750" cy="158750"/>
          </a:xfrm>
          <a:prstGeom prst="rect">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a:effectLst/>
          <a:extLs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vert="horz" wrap="none" lIns="0" tIns="0" rIns="0" bIns="0" rtlCol="0" anchor="ctr" anchorCtr="0">
            <a:noAutofit/>
          </a:bodyPr>
          <a:lstStyle/>
          <a:p>
            <a:pPr algn="ctr">
              <a:spcBef>
                <a:spcPct val="0"/>
              </a:spcBef>
              <a:spcAft>
                <a:spcPct val="0"/>
              </a:spcAft>
            </a:pPr>
            <a:endParaRPr lang="es-MX" sz="1400">
              <a:latin typeface="Arial"/>
              <a:cs typeface="Arial"/>
              <a:sym typeface="Arial"/>
            </a:endParaRPr>
          </a:p>
        </p:txBody>
      </p:sp>
      <p:graphicFrame>
        <p:nvGraphicFramePr>
          <p:cNvPr id="3" name="2 Objeto"/>
          <p:cNvGraphicFramePr>
            <a:graphicFrameLocks/>
          </p:cNvGraphicFramePr>
          <p:nvPr>
            <p:custDataLst>
              <p:tags r:id="rId4"/>
            </p:custDataLst>
            <p:extLst>
              <p:ext uri="{D42A27DB-BD31-4B8C-83A1-F6EECF244321}">
                <p14:modId xmlns:p14="http://schemas.microsoft.com/office/powerpoint/2010/main" val="2421858568"/>
              </p:ext>
            </p:extLst>
          </p:nvPr>
        </p:nvGraphicFramePr>
        <p:xfrm>
          <a:off x="1485900" y="2476500"/>
          <a:ext cx="6267551" cy="2648062"/>
        </p:xfrm>
        <a:graphic>
          <a:graphicData uri="http://schemas.openxmlformats.org/presentationml/2006/ole">
            <mc:AlternateContent xmlns:mc="http://schemas.openxmlformats.org/markup-compatibility/2006">
              <mc:Choice xmlns:v="urn:schemas-microsoft-com:vml" Requires="v">
                <p:oleObj spid="_x0000_s1040" name="Gráfico" r:id="rId25" imgW="6267510" imgH="2648040" progId="MSGraph.Chart.8">
                  <p:embed followColorScheme="full"/>
                </p:oleObj>
              </mc:Choice>
              <mc:Fallback>
                <p:oleObj name="Gráfico" r:id="rId25" imgW="6267510" imgH="2648040" progId="MSGraph.Chart.8">
                  <p:embed followColorScheme="full"/>
                  <p:pic>
                    <p:nvPicPr>
                      <p:cNvPr id="0" name=""/>
                      <p:cNvPicPr/>
                      <p:nvPr/>
                    </p:nvPicPr>
                    <p:blipFill>
                      <a:blip r:embed="rId26"/>
                      <a:stretch>
                        <a:fillRect/>
                      </a:stretch>
                    </p:blipFill>
                    <p:spPr>
                      <a:xfrm>
                        <a:off x="1485900" y="2476500"/>
                        <a:ext cx="6267551" cy="2648062"/>
                      </a:xfrm>
                      <a:prstGeom prst="rect">
                        <a:avLst/>
                      </a:prstGeom>
                    </p:spPr>
                  </p:pic>
                </p:oleObj>
              </mc:Fallback>
            </mc:AlternateContent>
          </a:graphicData>
        </a:graphic>
      </p:graphicFrame>
      <p:sp>
        <p:nvSpPr>
          <p:cNvPr id="45" name="44 Rectángulo"/>
          <p:cNvSpPr/>
          <p:nvPr>
            <p:custDataLst>
              <p:tags r:id="rId5"/>
            </p:custDataLst>
          </p:nvPr>
        </p:nvSpPr>
        <p:spPr bwMode="auto">
          <a:xfrm>
            <a:off x="6788150" y="5191125"/>
            <a:ext cx="722313"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square" lIns="0" tIns="0" rIns="0" bIns="0" rtlCol="0" anchor="t"/>
          <a:lstStyle/>
          <a:p>
            <a:pPr algn="ctr">
              <a:spcBef>
                <a:spcPct val="0"/>
              </a:spcBef>
              <a:spcAft>
                <a:spcPct val="0"/>
              </a:spcAft>
            </a:pPr>
            <a:fld id="{77819B50-2C9A-4D14-905D-F342BAC1E842}" type="datetime'''''S''''i''''''n''''''''''''''''g''a''pur'''''''''''''">
              <a:rPr lang="en-US" sz="1400">
                <a:solidFill>
                  <a:schemeClr val="tx1"/>
                </a:solidFill>
                <a:latin typeface="Arial"/>
                <a:cs typeface="Arial"/>
                <a:sym typeface="Arial"/>
              </a:rPr>
              <a:pPr/>
              <a:t>Singapur</a:t>
            </a:fld>
            <a:endParaRPr lang="es-MX" sz="1400">
              <a:solidFill>
                <a:schemeClr val="tx1"/>
              </a:solidFill>
              <a:latin typeface="Arial"/>
              <a:cs typeface="Arial"/>
              <a:sym typeface="Arial"/>
            </a:endParaRPr>
          </a:p>
        </p:txBody>
      </p:sp>
      <p:sp>
        <p:nvSpPr>
          <p:cNvPr id="21" name="20 Rectángulo"/>
          <p:cNvSpPr/>
          <p:nvPr>
            <p:custDataLst>
              <p:tags r:id="rId6"/>
            </p:custDataLst>
          </p:nvPr>
        </p:nvSpPr>
        <p:spPr bwMode="auto">
          <a:xfrm>
            <a:off x="6902450" y="4743450"/>
            <a:ext cx="493713"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25400" tIns="0" rIns="25400" bIns="0" rtlCol="0" anchor="b"/>
          <a:lstStyle/>
          <a:p>
            <a:pPr algn="ctr">
              <a:spcBef>
                <a:spcPct val="0"/>
              </a:spcBef>
              <a:spcAft>
                <a:spcPct val="0"/>
              </a:spcAft>
            </a:pPr>
            <a:fld id="{211CB4B5-E8F2-4D31-87EE-CFBBFA446014}" type="datetime'''''''''''9'''',''''7''''''7''''3'''''''''''''''''''''''''''">
              <a:rPr lang="en-US" sz="1400">
                <a:solidFill>
                  <a:schemeClr val="tx1"/>
                </a:solidFill>
                <a:latin typeface="Arial"/>
                <a:cs typeface="Arial"/>
                <a:sym typeface="Arial"/>
              </a:rPr>
              <a:pPr/>
              <a:t>9,773</a:t>
            </a:fld>
            <a:endParaRPr lang="es-MX" sz="1400">
              <a:solidFill>
                <a:schemeClr val="tx1"/>
              </a:solidFill>
              <a:latin typeface="Arial"/>
              <a:cs typeface="Arial"/>
              <a:sym typeface="Arial"/>
            </a:endParaRPr>
          </a:p>
        </p:txBody>
      </p:sp>
      <p:sp>
        <p:nvSpPr>
          <p:cNvPr id="44" name="43 Rectángulo"/>
          <p:cNvSpPr/>
          <p:nvPr>
            <p:custDataLst>
              <p:tags r:id="rId7"/>
            </p:custDataLst>
          </p:nvPr>
        </p:nvSpPr>
        <p:spPr bwMode="auto">
          <a:xfrm>
            <a:off x="5851525" y="5191125"/>
            <a:ext cx="574675"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square" lIns="0" tIns="0" rIns="0" bIns="0" rtlCol="0" anchor="t"/>
          <a:lstStyle/>
          <a:p>
            <a:pPr algn="ctr">
              <a:spcBef>
                <a:spcPct val="0"/>
              </a:spcBef>
              <a:spcAft>
                <a:spcPct val="0"/>
              </a:spcAft>
            </a:pPr>
            <a:fld id="{E108B7EE-EBFE-4F8C-B309-0753EA564A73}" type="datetime'''''''''''M''''é''''''''x''i''''''''''''''''c''''''''o'''''''">
              <a:rPr lang="en-US" sz="1400">
                <a:solidFill>
                  <a:schemeClr val="tx1"/>
                </a:solidFill>
                <a:latin typeface="Arial"/>
                <a:cs typeface="Arial"/>
                <a:sym typeface="Arial"/>
              </a:rPr>
              <a:pPr/>
              <a:t>México</a:t>
            </a:fld>
            <a:endParaRPr lang="es-MX" sz="1400">
              <a:solidFill>
                <a:schemeClr val="tx1"/>
              </a:solidFill>
              <a:latin typeface="Arial"/>
              <a:cs typeface="Arial"/>
              <a:sym typeface="Arial"/>
            </a:endParaRPr>
          </a:p>
        </p:txBody>
      </p:sp>
      <p:sp>
        <p:nvSpPr>
          <p:cNvPr id="20" name="19 Rectángulo"/>
          <p:cNvSpPr/>
          <p:nvPr>
            <p:custDataLst>
              <p:tags r:id="rId8"/>
            </p:custDataLst>
          </p:nvPr>
        </p:nvSpPr>
        <p:spPr bwMode="auto">
          <a:xfrm>
            <a:off x="5843588" y="4714875"/>
            <a:ext cx="592138"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25400" tIns="0" rIns="25400" bIns="0" rtlCol="0" anchor="b"/>
          <a:lstStyle/>
          <a:p>
            <a:pPr algn="ctr">
              <a:spcBef>
                <a:spcPct val="0"/>
              </a:spcBef>
              <a:spcAft>
                <a:spcPct val="0"/>
              </a:spcAft>
            </a:pPr>
            <a:fld id="{C6C02F73-15D9-4E90-B44F-B0479FEC41F1}" type="datetime'''''''''''1''''''''''4'',''''''''7''5''''''''''''''6'''">
              <a:rPr lang="en-US" sz="1400">
                <a:solidFill>
                  <a:schemeClr val="tx1"/>
                </a:solidFill>
                <a:latin typeface="Arial"/>
                <a:cs typeface="Arial"/>
                <a:sym typeface="Arial"/>
              </a:rPr>
              <a:pPr/>
              <a:t>14,756</a:t>
            </a:fld>
            <a:endParaRPr lang="es-MX" sz="1400">
              <a:solidFill>
                <a:schemeClr val="tx1"/>
              </a:solidFill>
              <a:latin typeface="Arial"/>
              <a:cs typeface="Arial"/>
              <a:sym typeface="Arial"/>
            </a:endParaRPr>
          </a:p>
        </p:txBody>
      </p:sp>
      <p:sp>
        <p:nvSpPr>
          <p:cNvPr id="13" name="12 Rectángulo"/>
          <p:cNvSpPr/>
          <p:nvPr>
            <p:custDataLst>
              <p:tags r:id="rId9"/>
            </p:custDataLst>
          </p:nvPr>
        </p:nvSpPr>
        <p:spPr bwMode="auto">
          <a:xfrm>
            <a:off x="4792663" y="5191125"/>
            <a:ext cx="682625"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square" lIns="0" tIns="0" rIns="0" bIns="0" rtlCol="0" anchor="t"/>
          <a:lstStyle/>
          <a:p>
            <a:pPr algn="ctr">
              <a:spcBef>
                <a:spcPct val="0"/>
              </a:spcBef>
              <a:spcAft>
                <a:spcPct val="0"/>
              </a:spcAft>
            </a:pPr>
            <a:fld id="{4B2C5AFB-62A8-4C65-94E0-5C36FDAE6939}" type="datetime'''''C''''''''''''an''''a''d''''''''''''''''''''''á'''' '''''">
              <a:rPr lang="en-US" sz="1400">
                <a:solidFill>
                  <a:schemeClr val="tx1"/>
                </a:solidFill>
                <a:latin typeface="Arial"/>
                <a:cs typeface="Arial"/>
                <a:sym typeface="Arial"/>
              </a:rPr>
              <a:pPr/>
              <a:t>Canadá </a:t>
            </a:fld>
            <a:endParaRPr lang="es-MX" sz="1400">
              <a:solidFill>
                <a:schemeClr val="tx1"/>
              </a:solidFill>
              <a:latin typeface="Arial"/>
              <a:cs typeface="Arial"/>
              <a:sym typeface="Arial"/>
            </a:endParaRPr>
          </a:p>
        </p:txBody>
      </p:sp>
      <p:sp>
        <p:nvSpPr>
          <p:cNvPr id="17" name="16 Rectángulo"/>
          <p:cNvSpPr/>
          <p:nvPr>
            <p:custDataLst>
              <p:tags r:id="rId10"/>
            </p:custDataLst>
          </p:nvPr>
        </p:nvSpPr>
        <p:spPr bwMode="auto">
          <a:xfrm>
            <a:off x="4838700" y="4638675"/>
            <a:ext cx="592138"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25400" tIns="0" rIns="25400" bIns="0" rtlCol="0" anchor="b"/>
          <a:lstStyle/>
          <a:p>
            <a:pPr algn="ctr">
              <a:spcBef>
                <a:spcPct val="0"/>
              </a:spcBef>
              <a:spcAft>
                <a:spcPct val="0"/>
              </a:spcAft>
            </a:pPr>
            <a:fld id="{F55AC77E-24E9-400B-8837-5749C3366278}" type="datetime'''''3''''0'''''''',''''8''9''''''''''9'''''''">
              <a:rPr lang="en-US" sz="1400">
                <a:solidFill>
                  <a:schemeClr val="tx1"/>
                </a:solidFill>
                <a:latin typeface="Arial"/>
                <a:cs typeface="Arial"/>
                <a:sym typeface="Arial"/>
              </a:rPr>
              <a:pPr/>
              <a:t>30,899</a:t>
            </a:fld>
            <a:endParaRPr lang="es-MX" sz="1400">
              <a:solidFill>
                <a:schemeClr val="tx1"/>
              </a:solidFill>
              <a:latin typeface="Arial"/>
              <a:cs typeface="Arial"/>
              <a:sym typeface="Arial"/>
            </a:endParaRPr>
          </a:p>
        </p:txBody>
      </p:sp>
      <p:sp>
        <p:nvSpPr>
          <p:cNvPr id="9" name="8 Rectángulo"/>
          <p:cNvSpPr/>
          <p:nvPr>
            <p:custDataLst>
              <p:tags r:id="rId11"/>
            </p:custDataLst>
          </p:nvPr>
        </p:nvSpPr>
        <p:spPr bwMode="auto">
          <a:xfrm>
            <a:off x="3881438" y="5191125"/>
            <a:ext cx="495300"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square" lIns="0" tIns="0" rIns="0" bIns="0" rtlCol="0" anchor="t"/>
          <a:lstStyle/>
          <a:p>
            <a:pPr algn="ctr">
              <a:spcBef>
                <a:spcPct val="0"/>
              </a:spcBef>
              <a:spcAft>
                <a:spcPct val="0"/>
              </a:spcAft>
            </a:pPr>
            <a:fld id="{3BB500EC-84C7-4911-96F4-7B50EC34E56B}" type="datetime'''''C''''''''o''''r''''e''a'''''''''''''''''''''''''''''''''''">
              <a:rPr lang="en-US" sz="1400">
                <a:solidFill>
                  <a:schemeClr val="tx1"/>
                </a:solidFill>
                <a:latin typeface="Arial"/>
                <a:cs typeface="Arial"/>
                <a:sym typeface="Arial"/>
              </a:rPr>
              <a:pPr/>
              <a:t>Corea</a:t>
            </a:fld>
            <a:endParaRPr lang="es-MX" sz="1400">
              <a:solidFill>
                <a:schemeClr val="tx1"/>
              </a:solidFill>
              <a:latin typeface="Arial"/>
              <a:cs typeface="Arial"/>
              <a:sym typeface="Arial"/>
            </a:endParaRPr>
          </a:p>
        </p:txBody>
      </p:sp>
      <p:sp>
        <p:nvSpPr>
          <p:cNvPr id="16" name="15 Rectángulo"/>
          <p:cNvSpPr/>
          <p:nvPr>
            <p:custDataLst>
              <p:tags r:id="rId12"/>
            </p:custDataLst>
          </p:nvPr>
        </p:nvSpPr>
        <p:spPr bwMode="auto">
          <a:xfrm>
            <a:off x="3784600" y="3943350"/>
            <a:ext cx="690563"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25400" tIns="0" rIns="25400" bIns="0" rtlCol="0" anchor="b"/>
          <a:lstStyle/>
          <a:p>
            <a:pPr algn="ctr">
              <a:spcBef>
                <a:spcPct val="0"/>
              </a:spcBef>
              <a:spcAft>
                <a:spcPct val="0"/>
              </a:spcAft>
            </a:pPr>
            <a:fld id="{2F5C4547-9241-4919-A726-428522A0C97E}" type="datetime'''''1''''''''''7''''''''''''''''''0,''1''''''0''''''''1'">
              <a:rPr lang="en-US" sz="1400">
                <a:solidFill>
                  <a:schemeClr val="tx1"/>
                </a:solidFill>
                <a:latin typeface="Arial"/>
                <a:cs typeface="Arial"/>
                <a:sym typeface="Arial"/>
              </a:rPr>
              <a:pPr/>
              <a:t>170,101</a:t>
            </a:fld>
            <a:endParaRPr lang="es-MX" sz="1400">
              <a:solidFill>
                <a:schemeClr val="tx1"/>
              </a:solidFill>
              <a:latin typeface="Arial"/>
              <a:cs typeface="Arial"/>
              <a:sym typeface="Arial"/>
            </a:endParaRPr>
          </a:p>
        </p:txBody>
      </p:sp>
      <p:sp>
        <p:nvSpPr>
          <p:cNvPr id="4" name="3 Rectángulo"/>
          <p:cNvSpPr/>
          <p:nvPr>
            <p:custDataLst>
              <p:tags r:id="rId13"/>
            </p:custDataLst>
          </p:nvPr>
        </p:nvSpPr>
        <p:spPr bwMode="auto">
          <a:xfrm>
            <a:off x="2871788" y="5191125"/>
            <a:ext cx="495300"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square" lIns="0" tIns="0" rIns="0" bIns="0" rtlCol="0" anchor="t"/>
          <a:lstStyle/>
          <a:p>
            <a:pPr algn="ctr">
              <a:spcBef>
                <a:spcPct val="0"/>
              </a:spcBef>
              <a:spcAft>
                <a:spcPct val="0"/>
              </a:spcAft>
            </a:pPr>
            <a:fld id="{5116D029-5C92-4477-B147-1A1E9499F0DF}" type="datetime'''''''J''''''ap''''''ó''''''''''''''''''''''''''n'''''''''''">
              <a:rPr lang="en-US" sz="1400">
                <a:solidFill>
                  <a:schemeClr val="tx1"/>
                </a:solidFill>
                <a:latin typeface="Arial"/>
                <a:cs typeface="Arial"/>
                <a:sym typeface="Arial"/>
              </a:rPr>
              <a:pPr/>
              <a:t>Japón</a:t>
            </a:fld>
            <a:endParaRPr lang="es-MX" sz="1400">
              <a:solidFill>
                <a:schemeClr val="tx1"/>
              </a:solidFill>
              <a:latin typeface="Arial"/>
              <a:cs typeface="Arial"/>
              <a:sym typeface="Arial"/>
            </a:endParaRPr>
          </a:p>
        </p:txBody>
      </p:sp>
      <p:sp>
        <p:nvSpPr>
          <p:cNvPr id="15" name="14 Rectángulo"/>
          <p:cNvSpPr/>
          <p:nvPr>
            <p:custDataLst>
              <p:tags r:id="rId14"/>
            </p:custDataLst>
          </p:nvPr>
        </p:nvSpPr>
        <p:spPr bwMode="auto">
          <a:xfrm>
            <a:off x="2774950" y="3076575"/>
            <a:ext cx="690563"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25400" tIns="0" rIns="25400" bIns="0" rtlCol="0" anchor="b"/>
          <a:lstStyle/>
          <a:p>
            <a:pPr algn="ctr">
              <a:spcBef>
                <a:spcPct val="0"/>
              </a:spcBef>
              <a:spcAft>
                <a:spcPct val="0"/>
              </a:spcAft>
            </a:pPr>
            <a:fld id="{E8A06AD4-B9E3-4ED9-B0F5-C88464AA5C94}" type="datetime'''''''3''''''''''''''''4''4'''''''''''''',59''''''8'''''''''''">
              <a:rPr lang="en-US" sz="1400">
                <a:solidFill>
                  <a:schemeClr val="tx1"/>
                </a:solidFill>
                <a:latin typeface="Arial"/>
                <a:cs typeface="Arial"/>
                <a:sym typeface="Arial"/>
              </a:rPr>
              <a:pPr/>
              <a:t>344,598</a:t>
            </a:fld>
            <a:endParaRPr lang="es-MX" sz="1400">
              <a:solidFill>
                <a:schemeClr val="tx1"/>
              </a:solidFill>
              <a:latin typeface="Arial"/>
              <a:cs typeface="Arial"/>
              <a:sym typeface="Arial"/>
            </a:endParaRPr>
          </a:p>
        </p:txBody>
      </p:sp>
      <p:sp>
        <p:nvSpPr>
          <p:cNvPr id="12" name="11 Rectángulo"/>
          <p:cNvSpPr/>
          <p:nvPr>
            <p:custDataLst>
              <p:tags r:id="rId15"/>
            </p:custDataLst>
          </p:nvPr>
        </p:nvSpPr>
        <p:spPr bwMode="auto">
          <a:xfrm>
            <a:off x="1782763" y="5191125"/>
            <a:ext cx="654050" cy="425450"/>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lIns="0" tIns="0" rIns="0" bIns="0" rtlCol="0" anchor="t"/>
          <a:lstStyle/>
          <a:p>
            <a:pPr algn="ctr">
              <a:spcBef>
                <a:spcPct val="0"/>
              </a:spcBef>
              <a:spcAft>
                <a:spcPct val="0"/>
              </a:spcAft>
            </a:pPr>
            <a:fld id="{ADF3D397-0A40-4C39-ACC7-7C261675B8F9}" type="datetime'''E''''s''t''ado''s'' ''U''''n''''''''i''''''''d''os'''''' '">
              <a:rPr lang="en-US" sz="1400">
                <a:solidFill>
                  <a:schemeClr val="tx1"/>
                </a:solidFill>
                <a:latin typeface="Arial"/>
                <a:cs typeface="Arial"/>
                <a:sym typeface="Arial"/>
              </a:rPr>
              <a:pPr/>
              <a:t>Estados Unidos </a:t>
            </a:fld>
            <a:endParaRPr lang="es-MX" sz="1400">
              <a:solidFill>
                <a:schemeClr val="tx1"/>
              </a:solidFill>
              <a:latin typeface="Arial"/>
              <a:cs typeface="Arial"/>
              <a:sym typeface="Arial"/>
            </a:endParaRPr>
          </a:p>
        </p:txBody>
      </p:sp>
      <p:sp>
        <p:nvSpPr>
          <p:cNvPr id="32" name="31 Rectángulo"/>
          <p:cNvSpPr/>
          <p:nvPr>
            <p:custDataLst>
              <p:tags r:id="rId16"/>
            </p:custDataLst>
          </p:nvPr>
        </p:nvSpPr>
        <p:spPr bwMode="auto">
          <a:xfrm>
            <a:off x="1765300" y="2352675"/>
            <a:ext cx="690563"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25400" tIns="0" rIns="25400" bIns="0" rtlCol="0" anchor="b"/>
          <a:lstStyle/>
          <a:p>
            <a:pPr algn="ctr">
              <a:spcBef>
                <a:spcPct val="0"/>
              </a:spcBef>
              <a:spcAft>
                <a:spcPct val="0"/>
              </a:spcAft>
            </a:pPr>
            <a:fld id="{8B6A40FC-8830-4CBE-97F5-7E435109F1C8}" type="datetime'''''''''''''''4''9''''''''0'',22''''''''''''''''''''6'''''''">
              <a:rPr lang="en-US" sz="1400">
                <a:solidFill>
                  <a:schemeClr val="tx1"/>
                </a:solidFill>
                <a:latin typeface="Arial"/>
                <a:cs typeface="Arial"/>
                <a:sym typeface="Arial"/>
              </a:rPr>
              <a:pPr/>
              <a:t>490,226</a:t>
            </a:fld>
            <a:endParaRPr lang="es-MX" sz="1400">
              <a:solidFill>
                <a:schemeClr val="tx1"/>
              </a:solidFill>
              <a:latin typeface="Arial"/>
              <a:cs typeface="Arial"/>
              <a:sym typeface="Arial"/>
            </a:endParaRPr>
          </a:p>
        </p:txBody>
      </p:sp>
      <p:sp>
        <p:nvSpPr>
          <p:cNvPr id="61" name="60 Rectángulo"/>
          <p:cNvSpPr/>
          <p:nvPr>
            <p:custDataLst>
              <p:tags r:id="rId17"/>
            </p:custDataLst>
          </p:nvPr>
        </p:nvSpPr>
        <p:spPr bwMode="auto">
          <a:xfrm>
            <a:off x="6858000" y="2947988"/>
            <a:ext cx="250825" cy="187325"/>
          </a:xfrm>
          <a:prstGeom prst="rect">
            <a:avLst/>
          </a:prstGeom>
          <a:solidFill>
            <a:schemeClr val="accent1"/>
          </a:solidFill>
          <a:ln w="9525">
            <a:solidFill>
              <a:schemeClr val="tx1"/>
            </a:solidFill>
          </a:ln>
          <a:effectLst/>
          <a:extLs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62" name="61 Rectángulo"/>
          <p:cNvSpPr/>
          <p:nvPr>
            <p:custDataLst>
              <p:tags r:id="rId18"/>
            </p:custDataLst>
          </p:nvPr>
        </p:nvSpPr>
        <p:spPr bwMode="auto">
          <a:xfrm>
            <a:off x="6858000" y="3211513"/>
            <a:ext cx="250825" cy="187325"/>
          </a:xfrm>
          <a:prstGeom prst="rect">
            <a:avLst/>
          </a:prstGeom>
          <a:solidFill>
            <a:schemeClr val="accent2"/>
          </a:solidFill>
          <a:ln w="9525">
            <a:solidFill>
              <a:schemeClr val="tx1"/>
            </a:solidFill>
          </a:ln>
          <a:effectLst/>
          <a:extLs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19" name="18 Rectángulo"/>
          <p:cNvSpPr/>
          <p:nvPr>
            <p:custDataLst>
              <p:tags r:id="rId19"/>
            </p:custDataLst>
          </p:nvPr>
        </p:nvSpPr>
        <p:spPr bwMode="auto">
          <a:xfrm>
            <a:off x="7159625" y="3206750"/>
            <a:ext cx="1004888"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spcBef>
                <a:spcPct val="0"/>
              </a:spcBef>
              <a:spcAft>
                <a:spcPct val="0"/>
              </a:spcAft>
            </a:pPr>
            <a:fld id="{C91267FE-C17E-4C4C-86CE-06CC9C016054}" type="datetime'''No'' r''''''e''''s''i''''d''''''''''e''n''''t''''''e'''''">
              <a:rPr lang="en-US" sz="1400">
                <a:solidFill>
                  <a:schemeClr val="tx1"/>
                </a:solidFill>
                <a:latin typeface="Arial"/>
                <a:cs typeface="Arial"/>
                <a:sym typeface="Arial"/>
              </a:rPr>
              <a:pPr/>
              <a:t>No residente</a:t>
            </a:fld>
            <a:endParaRPr lang="es-MX" sz="1400">
              <a:solidFill>
                <a:schemeClr val="tx1"/>
              </a:solidFill>
              <a:latin typeface="Arial"/>
              <a:cs typeface="Arial"/>
              <a:sym typeface="Arial"/>
            </a:endParaRPr>
          </a:p>
        </p:txBody>
      </p:sp>
      <p:sp>
        <p:nvSpPr>
          <p:cNvPr id="18" name="17 Rectángulo"/>
          <p:cNvSpPr/>
          <p:nvPr>
            <p:custDataLst>
              <p:tags r:id="rId20"/>
            </p:custDataLst>
          </p:nvPr>
        </p:nvSpPr>
        <p:spPr bwMode="auto">
          <a:xfrm>
            <a:off x="7159625" y="2943225"/>
            <a:ext cx="887413" cy="212725"/>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spcBef>
                <a:spcPct val="0"/>
              </a:spcBef>
              <a:spcAft>
                <a:spcPct val="0"/>
              </a:spcAft>
            </a:pPr>
            <a:fld id="{59275E87-2E7C-465D-8D9C-FECC2EEA2E3E}" type="datetime'''R''''''''''''''''e''''''''s''ide''''n''''t''''''e''''s'''">
              <a:rPr lang="en-US" sz="1400">
                <a:solidFill>
                  <a:schemeClr val="tx1"/>
                </a:solidFill>
                <a:latin typeface="Arial"/>
                <a:cs typeface="Arial"/>
                <a:sym typeface="Arial"/>
              </a:rPr>
              <a:pPr/>
              <a:t>Residentes</a:t>
            </a:fld>
            <a:endParaRPr lang="es-MX" sz="1400">
              <a:solidFill>
                <a:schemeClr val="tx1"/>
              </a:solidFill>
              <a:latin typeface="Arial"/>
              <a:cs typeface="Arial"/>
              <a:sym typeface="Arial"/>
            </a:endParaRPr>
          </a:p>
        </p:txBody>
      </p:sp>
      <p:sp>
        <p:nvSpPr>
          <p:cNvPr id="63" name="62 CuadroTexto"/>
          <p:cNvSpPr txBox="1"/>
          <p:nvPr/>
        </p:nvSpPr>
        <p:spPr>
          <a:xfrm>
            <a:off x="552893" y="1213217"/>
            <a:ext cx="8346558" cy="646331"/>
          </a:xfrm>
          <a:prstGeom prst="rect">
            <a:avLst/>
          </a:prstGeom>
          <a:noFill/>
        </p:spPr>
        <p:txBody>
          <a:bodyPr wrap="square" rtlCol="0">
            <a:spAutoFit/>
          </a:bodyPr>
          <a:lstStyle/>
          <a:p>
            <a:r>
              <a:rPr lang="es-MX" b="1" dirty="0" smtClean="0">
                <a:latin typeface="Arial" pitchFamily="34" charset="0"/>
                <a:cs typeface="Arial" pitchFamily="34" charset="0"/>
              </a:rPr>
              <a:t>Número de patentes otorgadas según el país y condición de residentes, 2010 </a:t>
            </a:r>
            <a:endParaRPr lang="es-MX" b="1" dirty="0">
              <a:latin typeface="Arial" pitchFamily="34" charset="0"/>
              <a:cs typeface="Arial" pitchFamily="34" charset="0"/>
            </a:endParaRPr>
          </a:p>
        </p:txBody>
      </p:sp>
      <p:sp>
        <p:nvSpPr>
          <p:cNvPr id="80" name="79 CuadroTexto"/>
          <p:cNvSpPr txBox="1"/>
          <p:nvPr/>
        </p:nvSpPr>
        <p:spPr>
          <a:xfrm>
            <a:off x="3135562" y="142421"/>
            <a:ext cx="3406276" cy="769441"/>
          </a:xfrm>
          <a:prstGeom prst="rect">
            <a:avLst/>
          </a:prstGeom>
          <a:noFill/>
        </p:spPr>
        <p:txBody>
          <a:bodyPr wrap="square" rtlCol="0">
            <a:spAutoFit/>
          </a:bodyPr>
          <a:lstStyle/>
          <a:p>
            <a:r>
              <a:rPr lang="es-MX" sz="2200" b="1" dirty="0" smtClean="0">
                <a:latin typeface="Arial" pitchFamily="34" charset="0"/>
                <a:cs typeface="Arial" pitchFamily="34" charset="0"/>
              </a:rPr>
              <a:t>Indicadores de ciencia y tecnología</a:t>
            </a:r>
            <a:endParaRPr lang="es-MX" sz="2200" b="1" dirty="0">
              <a:latin typeface="Arial" pitchFamily="34" charset="0"/>
              <a:cs typeface="Arial" pitchFamily="34" charset="0"/>
            </a:endParaRPr>
          </a:p>
        </p:txBody>
      </p:sp>
      <p:sp>
        <p:nvSpPr>
          <p:cNvPr id="22" name="21 CuadroTexto"/>
          <p:cNvSpPr txBox="1"/>
          <p:nvPr/>
        </p:nvSpPr>
        <p:spPr>
          <a:xfrm>
            <a:off x="2871788" y="3530834"/>
            <a:ext cx="645689" cy="307777"/>
          </a:xfrm>
          <a:prstGeom prst="rect">
            <a:avLst/>
          </a:prstGeom>
          <a:noFill/>
        </p:spPr>
        <p:txBody>
          <a:bodyPr wrap="square" rtlCol="0">
            <a:spAutoFit/>
          </a:bodyPr>
          <a:lstStyle/>
          <a:p>
            <a:r>
              <a:rPr lang="es-MX" sz="1400" b="1" dirty="0" smtClean="0">
                <a:solidFill>
                  <a:schemeClr val="bg1"/>
                </a:solidFill>
              </a:rPr>
              <a:t>85%</a:t>
            </a:r>
            <a:endParaRPr lang="es-MX" sz="1400" b="1" dirty="0">
              <a:solidFill>
                <a:schemeClr val="bg1"/>
              </a:solidFill>
            </a:endParaRPr>
          </a:p>
        </p:txBody>
      </p:sp>
      <p:sp>
        <p:nvSpPr>
          <p:cNvPr id="40" name="39 CuadroTexto"/>
          <p:cNvSpPr txBox="1"/>
          <p:nvPr/>
        </p:nvSpPr>
        <p:spPr>
          <a:xfrm>
            <a:off x="3847814" y="4213571"/>
            <a:ext cx="645689" cy="307777"/>
          </a:xfrm>
          <a:prstGeom prst="rect">
            <a:avLst/>
          </a:prstGeom>
          <a:noFill/>
        </p:spPr>
        <p:txBody>
          <a:bodyPr wrap="square" rtlCol="0">
            <a:spAutoFit/>
          </a:bodyPr>
          <a:lstStyle/>
          <a:p>
            <a:r>
              <a:rPr lang="es-MX" sz="1400" b="1" dirty="0" smtClean="0">
                <a:solidFill>
                  <a:schemeClr val="bg1"/>
                </a:solidFill>
              </a:rPr>
              <a:t>78%</a:t>
            </a:r>
            <a:endParaRPr lang="es-MX" sz="1400" b="1" dirty="0">
              <a:solidFill>
                <a:schemeClr val="bg1"/>
              </a:solidFill>
            </a:endParaRPr>
          </a:p>
        </p:txBody>
      </p:sp>
      <p:sp>
        <p:nvSpPr>
          <p:cNvPr id="41" name="40 CuadroTexto"/>
          <p:cNvSpPr txBox="1"/>
          <p:nvPr/>
        </p:nvSpPr>
        <p:spPr>
          <a:xfrm>
            <a:off x="4811130" y="5483277"/>
            <a:ext cx="645689" cy="307777"/>
          </a:xfrm>
          <a:prstGeom prst="rect">
            <a:avLst/>
          </a:prstGeom>
          <a:solidFill>
            <a:schemeClr val="accent1"/>
          </a:solidFill>
        </p:spPr>
        <p:txBody>
          <a:bodyPr wrap="square" rtlCol="0">
            <a:spAutoFit/>
          </a:bodyPr>
          <a:lstStyle/>
          <a:p>
            <a:r>
              <a:rPr lang="es-MX" sz="1400" b="1" dirty="0" smtClean="0">
                <a:solidFill>
                  <a:schemeClr val="bg1"/>
                </a:solidFill>
              </a:rPr>
              <a:t>13%</a:t>
            </a:r>
            <a:endParaRPr lang="es-MX" sz="1400" b="1" dirty="0">
              <a:solidFill>
                <a:schemeClr val="bg1"/>
              </a:solidFill>
            </a:endParaRPr>
          </a:p>
        </p:txBody>
      </p:sp>
      <p:sp>
        <p:nvSpPr>
          <p:cNvPr id="42" name="41 CuadroTexto"/>
          <p:cNvSpPr txBox="1"/>
          <p:nvPr/>
        </p:nvSpPr>
        <p:spPr>
          <a:xfrm>
            <a:off x="5843255" y="5489466"/>
            <a:ext cx="645689" cy="307777"/>
          </a:xfrm>
          <a:prstGeom prst="rect">
            <a:avLst/>
          </a:prstGeom>
          <a:solidFill>
            <a:schemeClr val="accent1"/>
          </a:solidFill>
        </p:spPr>
        <p:txBody>
          <a:bodyPr wrap="square" rtlCol="0">
            <a:spAutoFit/>
          </a:bodyPr>
          <a:lstStyle/>
          <a:p>
            <a:pPr algn="ctr"/>
            <a:r>
              <a:rPr lang="es-MX" sz="1400" b="1" dirty="0" smtClean="0">
                <a:solidFill>
                  <a:schemeClr val="bg1"/>
                </a:solidFill>
              </a:rPr>
              <a:t>7%</a:t>
            </a:r>
            <a:endParaRPr lang="es-MX" sz="1400" b="1" dirty="0">
              <a:solidFill>
                <a:schemeClr val="bg1"/>
              </a:solidFill>
            </a:endParaRPr>
          </a:p>
        </p:txBody>
      </p:sp>
      <p:sp>
        <p:nvSpPr>
          <p:cNvPr id="43" name="42 CuadroTexto"/>
          <p:cNvSpPr txBox="1"/>
          <p:nvPr/>
        </p:nvSpPr>
        <p:spPr>
          <a:xfrm>
            <a:off x="6836780" y="5492671"/>
            <a:ext cx="645689" cy="307777"/>
          </a:xfrm>
          <a:prstGeom prst="rect">
            <a:avLst/>
          </a:prstGeom>
          <a:solidFill>
            <a:schemeClr val="accent1"/>
          </a:solidFill>
        </p:spPr>
        <p:txBody>
          <a:bodyPr wrap="square" rtlCol="0">
            <a:spAutoFit/>
          </a:bodyPr>
          <a:lstStyle/>
          <a:p>
            <a:pPr algn="ctr"/>
            <a:r>
              <a:rPr lang="es-MX" sz="1400" b="1" dirty="0" smtClean="0">
                <a:solidFill>
                  <a:schemeClr val="bg1"/>
                </a:solidFill>
              </a:rPr>
              <a:t>10%</a:t>
            </a:r>
            <a:endParaRPr lang="es-MX" sz="1400" b="1" dirty="0">
              <a:solidFill>
                <a:schemeClr val="bg1"/>
              </a:solidFill>
            </a:endParaRPr>
          </a:p>
        </p:txBody>
      </p:sp>
      <p:sp>
        <p:nvSpPr>
          <p:cNvPr id="6" name="5 CuadroTexto"/>
          <p:cNvSpPr txBox="1"/>
          <p:nvPr/>
        </p:nvSpPr>
        <p:spPr>
          <a:xfrm>
            <a:off x="755576" y="5733256"/>
            <a:ext cx="3502533" cy="584775"/>
          </a:xfrm>
          <a:prstGeom prst="rect">
            <a:avLst/>
          </a:prstGeom>
          <a:noFill/>
        </p:spPr>
        <p:txBody>
          <a:bodyPr wrap="square" rtlCol="0">
            <a:spAutoFit/>
          </a:bodyPr>
          <a:lstStyle/>
          <a:p>
            <a:r>
              <a:rPr lang="es-MX" sz="1600" dirty="0" smtClean="0">
                <a:latin typeface="Arial" pitchFamily="34" charset="0"/>
                <a:cs typeface="Arial" pitchFamily="34" charset="0"/>
              </a:rPr>
              <a:t>En México sólo 7% de las patentes se otorgan a residentes</a:t>
            </a:r>
            <a:endParaRPr lang="es-MX" sz="1600" dirty="0">
              <a:latin typeface="Arial" pitchFamily="34" charset="0"/>
              <a:cs typeface="Arial" pitchFamily="34" charset="0"/>
            </a:endParaRPr>
          </a:p>
        </p:txBody>
      </p:sp>
      <p:sp>
        <p:nvSpPr>
          <p:cNvPr id="46" name="45 CuadroTexto"/>
          <p:cNvSpPr txBox="1"/>
          <p:nvPr/>
        </p:nvSpPr>
        <p:spPr>
          <a:xfrm>
            <a:off x="1765300" y="2987872"/>
            <a:ext cx="645689" cy="307777"/>
          </a:xfrm>
          <a:prstGeom prst="rect">
            <a:avLst/>
          </a:prstGeom>
          <a:noFill/>
        </p:spPr>
        <p:txBody>
          <a:bodyPr wrap="square" rtlCol="0">
            <a:spAutoFit/>
          </a:bodyPr>
          <a:lstStyle/>
          <a:p>
            <a:r>
              <a:rPr lang="es-MX" sz="1400" b="1" dirty="0" smtClean="0">
                <a:solidFill>
                  <a:schemeClr val="bg1"/>
                </a:solidFill>
              </a:rPr>
              <a:t>50.6%</a:t>
            </a:r>
            <a:endParaRPr lang="es-MX" sz="1400" b="1" dirty="0">
              <a:solidFill>
                <a:schemeClr val="bg1"/>
              </a:solidFill>
            </a:endParaRPr>
          </a:p>
        </p:txBody>
      </p:sp>
    </p:spTree>
    <p:extLst>
      <p:ext uri="{BB962C8B-B14F-4D97-AF65-F5344CB8AC3E}">
        <p14:creationId xmlns:p14="http://schemas.microsoft.com/office/powerpoint/2010/main" val="2411518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188640"/>
            <a:ext cx="8229600" cy="1143000"/>
          </a:xfrm>
        </p:spPr>
        <p:txBody>
          <a:bodyPr/>
          <a:lstStyle/>
          <a:p>
            <a:r>
              <a:rPr lang="es-ES" dirty="0" smtClean="0"/>
              <a:t>Propiedad intelectual</a:t>
            </a:r>
            <a:endParaRPr lang="es-ES" dirty="0"/>
          </a:p>
        </p:txBody>
      </p:sp>
      <p:sp>
        <p:nvSpPr>
          <p:cNvPr id="3" name="Marcador de contenido 2"/>
          <p:cNvSpPr>
            <a:spLocks noGrp="1"/>
          </p:cNvSpPr>
          <p:nvPr>
            <p:ph idx="1"/>
          </p:nvPr>
        </p:nvSpPr>
        <p:spPr>
          <a:xfrm>
            <a:off x="188172" y="1600200"/>
            <a:ext cx="9154962" cy="5257800"/>
          </a:xfrm>
        </p:spPr>
        <p:txBody>
          <a:bodyPr>
            <a:normAutofit/>
          </a:bodyPr>
          <a:lstStyle/>
          <a:p>
            <a:r>
              <a:rPr lang="es-ES" sz="2000" b="1" dirty="0" smtClean="0">
                <a:solidFill>
                  <a:schemeClr val="tx2">
                    <a:lumMod val="50000"/>
                  </a:schemeClr>
                </a:solidFill>
              </a:rPr>
              <a:t>PROPIEDAD INDUSTRIAL</a:t>
            </a:r>
            <a:r>
              <a:rPr lang="es-ES" sz="2000" dirty="0" smtClean="0"/>
              <a:t>: </a:t>
            </a:r>
          </a:p>
          <a:p>
            <a:pPr marL="457200" lvl="1" indent="0">
              <a:buNone/>
            </a:pPr>
            <a:r>
              <a:rPr lang="es-ES" b="1" dirty="0" smtClean="0">
                <a:solidFill>
                  <a:srgbClr val="008000"/>
                </a:solidFill>
              </a:rPr>
              <a:t>	LEY DE LA PROPIEDAD INDUSTRIAL Y SU REGLAMENTO</a:t>
            </a:r>
          </a:p>
          <a:p>
            <a:pPr marL="457200" lvl="1" indent="0">
              <a:buNone/>
            </a:pPr>
            <a:r>
              <a:rPr lang="es-ES" b="1" dirty="0" smtClean="0">
                <a:solidFill>
                  <a:srgbClr val="008000"/>
                </a:solidFill>
              </a:rPr>
              <a:t> </a:t>
            </a:r>
            <a:r>
              <a:rPr lang="es-ES" dirty="0" smtClean="0"/>
              <a:t> 	</a:t>
            </a:r>
            <a:r>
              <a:rPr lang="es-ES" b="1" dirty="0" smtClean="0">
                <a:solidFill>
                  <a:srgbClr val="660066"/>
                </a:solidFill>
              </a:rPr>
              <a:t>IMPI</a:t>
            </a:r>
            <a:r>
              <a:rPr lang="es-ES" dirty="0" smtClean="0"/>
              <a:t> </a:t>
            </a:r>
          </a:p>
          <a:p>
            <a:pPr marL="457200" lvl="1" indent="0">
              <a:buNone/>
            </a:pPr>
            <a:r>
              <a:rPr lang="es-ES" b="1" dirty="0" smtClean="0">
                <a:solidFill>
                  <a:srgbClr val="FF0000"/>
                </a:solidFill>
              </a:rPr>
              <a:t>	INVENTORES</a:t>
            </a:r>
            <a:endParaRPr lang="es-ES" dirty="0" smtClean="0"/>
          </a:p>
          <a:p>
            <a:r>
              <a:rPr lang="es-ES" sz="2000" b="1" dirty="0" smtClean="0">
                <a:solidFill>
                  <a:srgbClr val="10253F"/>
                </a:solidFill>
              </a:rPr>
              <a:t>DERECHOS DE AUTOR </a:t>
            </a:r>
          </a:p>
          <a:p>
            <a:pPr marL="457200" lvl="1" indent="0">
              <a:buNone/>
            </a:pPr>
            <a:r>
              <a:rPr lang="es-ES" b="1" dirty="0">
                <a:solidFill>
                  <a:srgbClr val="10253F"/>
                </a:solidFill>
              </a:rPr>
              <a:t>	</a:t>
            </a:r>
            <a:r>
              <a:rPr lang="es-ES" b="1" dirty="0" smtClean="0">
                <a:solidFill>
                  <a:srgbClr val="008000"/>
                </a:solidFill>
              </a:rPr>
              <a:t>LEY FEDERAL DEL DERECHO DE AUTOR Y SU REGLAMENTO</a:t>
            </a:r>
            <a:r>
              <a:rPr lang="es-ES" dirty="0" smtClean="0"/>
              <a:t> </a:t>
            </a:r>
          </a:p>
          <a:p>
            <a:pPr marL="457200" lvl="1" indent="0">
              <a:buNone/>
            </a:pPr>
            <a:r>
              <a:rPr lang="es-ES" b="1" dirty="0">
                <a:solidFill>
                  <a:srgbClr val="660066"/>
                </a:solidFill>
              </a:rPr>
              <a:t>	</a:t>
            </a:r>
            <a:r>
              <a:rPr lang="es-ES" b="1" dirty="0" smtClean="0">
                <a:solidFill>
                  <a:srgbClr val="660066"/>
                </a:solidFill>
              </a:rPr>
              <a:t>INDAUTOR</a:t>
            </a:r>
            <a:r>
              <a:rPr lang="es-ES" dirty="0" smtClean="0"/>
              <a:t> </a:t>
            </a:r>
          </a:p>
          <a:p>
            <a:pPr marL="457200" lvl="1" indent="0">
              <a:buNone/>
            </a:pPr>
            <a:r>
              <a:rPr lang="es-ES" b="1" dirty="0">
                <a:solidFill>
                  <a:srgbClr val="FF0000"/>
                </a:solidFill>
              </a:rPr>
              <a:t>	</a:t>
            </a:r>
            <a:r>
              <a:rPr lang="es-ES" b="1" dirty="0" smtClean="0">
                <a:solidFill>
                  <a:srgbClr val="FF0000"/>
                </a:solidFill>
              </a:rPr>
              <a:t>AUTORES </a:t>
            </a:r>
          </a:p>
          <a:p>
            <a:r>
              <a:rPr lang="es-ES" sz="2000" b="1" dirty="0" smtClean="0">
                <a:solidFill>
                  <a:srgbClr val="10253F"/>
                </a:solidFill>
              </a:rPr>
              <a:t>VARIEDADES VEGETALES </a:t>
            </a:r>
            <a:endParaRPr lang="es-ES" sz="2000" dirty="0" smtClean="0"/>
          </a:p>
          <a:p>
            <a:pPr marL="0" indent="0">
              <a:buNone/>
            </a:pPr>
            <a:r>
              <a:rPr lang="es-ES" sz="2000" b="1" dirty="0">
                <a:solidFill>
                  <a:srgbClr val="008000"/>
                </a:solidFill>
              </a:rPr>
              <a:t>	</a:t>
            </a:r>
            <a:r>
              <a:rPr lang="es-ES" sz="2000" b="1" dirty="0" smtClean="0">
                <a:solidFill>
                  <a:srgbClr val="008000"/>
                </a:solidFill>
              </a:rPr>
              <a:t>LEY FEDERAL DE VARIEDADES VEGETALES Y SU REGLAMENTO</a:t>
            </a:r>
          </a:p>
          <a:p>
            <a:pPr marL="0" indent="0">
              <a:buNone/>
            </a:pPr>
            <a:r>
              <a:rPr lang="es-ES" sz="2000" b="1" dirty="0">
                <a:solidFill>
                  <a:srgbClr val="008000"/>
                </a:solidFill>
              </a:rPr>
              <a:t>	</a:t>
            </a:r>
            <a:r>
              <a:rPr lang="es-ES" sz="2000" b="1" dirty="0" smtClean="0">
                <a:solidFill>
                  <a:srgbClr val="660066"/>
                </a:solidFill>
              </a:rPr>
              <a:t>SAGARPA-SNICS </a:t>
            </a:r>
          </a:p>
          <a:p>
            <a:pPr marL="0" indent="0">
              <a:buNone/>
            </a:pPr>
            <a:r>
              <a:rPr lang="es-ES" sz="2000" b="1" dirty="0">
                <a:solidFill>
                  <a:srgbClr val="660066"/>
                </a:solidFill>
              </a:rPr>
              <a:t>	</a:t>
            </a:r>
            <a:r>
              <a:rPr lang="es-ES" sz="2000" b="1" dirty="0" smtClean="0">
                <a:solidFill>
                  <a:srgbClr val="FF0000"/>
                </a:solidFill>
              </a:rPr>
              <a:t>OBTENTORES</a:t>
            </a:r>
            <a:r>
              <a:rPr lang="es-ES" dirty="0" smtClean="0"/>
              <a:t>.</a:t>
            </a:r>
            <a:endParaRPr lang="es-ES" dirty="0"/>
          </a:p>
        </p:txBody>
      </p:sp>
    </p:spTree>
    <p:extLst>
      <p:ext uri="{BB962C8B-B14F-4D97-AF65-F5344CB8AC3E}">
        <p14:creationId xmlns:p14="http://schemas.microsoft.com/office/powerpoint/2010/main" val="822968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116632"/>
            <a:ext cx="8229600" cy="1143000"/>
          </a:xfrm>
        </p:spPr>
        <p:txBody>
          <a:bodyPr/>
          <a:lstStyle/>
          <a:p>
            <a:r>
              <a:rPr lang="es-ES" dirty="0" smtClean="0"/>
              <a:t>Propiedad industrial</a:t>
            </a:r>
            <a:endParaRPr lang="es-ES" dirty="0"/>
          </a:p>
        </p:txBody>
      </p:sp>
      <p:sp>
        <p:nvSpPr>
          <p:cNvPr id="3" name="Marcador de contenido 2"/>
          <p:cNvSpPr>
            <a:spLocks noGrp="1"/>
          </p:cNvSpPr>
          <p:nvPr>
            <p:ph idx="1"/>
          </p:nvPr>
        </p:nvSpPr>
        <p:spPr>
          <a:xfrm>
            <a:off x="0" y="1600199"/>
            <a:ext cx="9176490" cy="5588727"/>
          </a:xfrm>
        </p:spPr>
        <p:txBody>
          <a:bodyPr>
            <a:normAutofit fontScale="92500" lnSpcReduction="10000"/>
          </a:bodyPr>
          <a:lstStyle/>
          <a:p>
            <a:pPr algn="just"/>
            <a:r>
              <a:rPr lang="es-ES" dirty="0" smtClean="0">
                <a:solidFill>
                  <a:schemeClr val="tx2">
                    <a:lumMod val="50000"/>
                  </a:schemeClr>
                </a:solidFill>
              </a:rPr>
              <a:t>La Ley de propiedad industrial establece en el Art. 14 que </a:t>
            </a:r>
            <a:r>
              <a:rPr lang="es-ES" dirty="0" smtClean="0">
                <a:solidFill>
                  <a:srgbClr val="E46C0A"/>
                </a:solidFill>
              </a:rPr>
              <a:t>las invenciones, modelos de utilidad y diseños industriales</a:t>
            </a:r>
            <a:r>
              <a:rPr lang="es-ES" dirty="0" smtClean="0">
                <a:solidFill>
                  <a:schemeClr val="tx2">
                    <a:lumMod val="50000"/>
                  </a:schemeClr>
                </a:solidFill>
              </a:rPr>
              <a:t> realizados por personas sujetas a una relación de trabajo les será aplicable el </a:t>
            </a:r>
            <a:r>
              <a:rPr lang="es-ES" dirty="0" smtClean="0">
                <a:solidFill>
                  <a:srgbClr val="E46C0A"/>
                </a:solidFill>
              </a:rPr>
              <a:t>art. 163 de la LFT</a:t>
            </a:r>
            <a:r>
              <a:rPr lang="es-ES" dirty="0" smtClean="0">
                <a:solidFill>
                  <a:schemeClr val="tx2">
                    <a:lumMod val="50000"/>
                  </a:schemeClr>
                </a:solidFill>
              </a:rPr>
              <a:t>, que dice lo siguiente:</a:t>
            </a:r>
          </a:p>
          <a:p>
            <a:pPr algn="just"/>
            <a:r>
              <a:rPr lang="es-ES" dirty="0" smtClean="0">
                <a:solidFill>
                  <a:schemeClr val="tx2">
                    <a:lumMod val="50000"/>
                  </a:schemeClr>
                </a:solidFill>
              </a:rPr>
              <a:t>La atribución de los derechos al nombre y a la propiedad y explotación de las invenciones realizadas en la empresa, se regirán por las normas siguientes:</a:t>
            </a:r>
          </a:p>
          <a:p>
            <a:pPr algn="just"/>
            <a:r>
              <a:rPr lang="es-ES" dirty="0" smtClean="0">
                <a:solidFill>
                  <a:schemeClr val="tx2">
                    <a:lumMod val="50000"/>
                  </a:schemeClr>
                </a:solidFill>
              </a:rPr>
              <a:t>INVENTOR. </a:t>
            </a:r>
            <a:r>
              <a:rPr lang="es-ES" dirty="0" smtClean="0">
                <a:solidFill>
                  <a:srgbClr val="E46C0A"/>
                </a:solidFill>
              </a:rPr>
              <a:t>Derecho a que su nombre figure como autor de la invención.</a:t>
            </a:r>
          </a:p>
          <a:p>
            <a:pPr algn="just"/>
            <a:r>
              <a:rPr lang="es-ES" dirty="0" smtClean="0">
                <a:solidFill>
                  <a:schemeClr val="tx2">
                    <a:lumMod val="50000"/>
                  </a:schemeClr>
                </a:solidFill>
              </a:rPr>
              <a:t>Cuando el trabajador se dedique a la investigación o al perfeccionamiento de los procedimientos utilizados en la empresa que cuenta de esta, </a:t>
            </a:r>
            <a:r>
              <a:rPr lang="es-ES" dirty="0" smtClean="0">
                <a:solidFill>
                  <a:srgbClr val="E46C0A"/>
                </a:solidFill>
              </a:rPr>
              <a:t>la propiedad de la invención y el derecho a la explotación de la patente corresponderá al patrón</a:t>
            </a:r>
            <a:r>
              <a:rPr lang="es-ES" dirty="0" smtClean="0">
                <a:solidFill>
                  <a:schemeClr val="tx2">
                    <a:lumMod val="50000"/>
                  </a:schemeClr>
                </a:solidFill>
              </a:rPr>
              <a:t>. El inventor, independientemente del salario que percibe, tendrá derecho de compensación complementaria, que se fijará por convenio de las partes o por la Junta de Conciliación y Arbitraje.</a:t>
            </a:r>
          </a:p>
          <a:p>
            <a:pPr marL="0" indent="0" algn="just">
              <a:buNone/>
            </a:pPr>
            <a:endParaRPr lang="es-ES" dirty="0" smtClean="0">
              <a:solidFill>
                <a:schemeClr val="tx2">
                  <a:lumMod val="50000"/>
                </a:schemeClr>
              </a:solidFill>
            </a:endParaRPr>
          </a:p>
          <a:p>
            <a:pPr algn="just"/>
            <a:endParaRPr lang="es-ES" dirty="0"/>
          </a:p>
        </p:txBody>
      </p:sp>
    </p:spTree>
    <p:extLst>
      <p:ext uri="{BB962C8B-B14F-4D97-AF65-F5344CB8AC3E}">
        <p14:creationId xmlns:p14="http://schemas.microsoft.com/office/powerpoint/2010/main" val="560340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116632"/>
            <a:ext cx="8229600" cy="1143000"/>
          </a:xfrm>
        </p:spPr>
        <p:txBody>
          <a:bodyPr/>
          <a:lstStyle/>
          <a:p>
            <a:r>
              <a:rPr lang="es-ES" dirty="0" smtClean="0"/>
              <a:t>Propiedad industrial</a:t>
            </a:r>
            <a:endParaRPr lang="es-ES" dirty="0"/>
          </a:p>
        </p:txBody>
      </p:sp>
      <p:sp>
        <p:nvSpPr>
          <p:cNvPr id="3" name="Marcador de contenido 2"/>
          <p:cNvSpPr>
            <a:spLocks noGrp="1"/>
          </p:cNvSpPr>
          <p:nvPr>
            <p:ph idx="1"/>
          </p:nvPr>
        </p:nvSpPr>
        <p:spPr>
          <a:xfrm>
            <a:off x="188172" y="1600200"/>
            <a:ext cx="8498628" cy="5054970"/>
          </a:xfrm>
        </p:spPr>
        <p:txBody>
          <a:bodyPr>
            <a:normAutofit/>
          </a:bodyPr>
          <a:lstStyle/>
          <a:p>
            <a:pPr algn="just"/>
            <a:r>
              <a:rPr lang="es-ES" dirty="0" smtClean="0">
                <a:solidFill>
                  <a:schemeClr val="tx2">
                    <a:lumMod val="50000"/>
                  </a:schemeClr>
                </a:solidFill>
              </a:rPr>
              <a:t>Son </a:t>
            </a:r>
            <a:r>
              <a:rPr lang="es-ES" dirty="0" smtClean="0">
                <a:solidFill>
                  <a:srgbClr val="FF0000"/>
                </a:solidFill>
              </a:rPr>
              <a:t>DERECHOS </a:t>
            </a:r>
            <a:r>
              <a:rPr lang="es-ES" dirty="0" smtClean="0">
                <a:solidFill>
                  <a:schemeClr val="tx2">
                    <a:lumMod val="50000"/>
                  </a:schemeClr>
                </a:solidFill>
              </a:rPr>
              <a:t>del Personal Docente </a:t>
            </a:r>
          </a:p>
          <a:p>
            <a:pPr marL="0" indent="0" algn="just">
              <a:buNone/>
            </a:pPr>
            <a:endParaRPr lang="es-ES" dirty="0">
              <a:solidFill>
                <a:schemeClr val="tx2">
                  <a:lumMod val="50000"/>
                </a:schemeClr>
              </a:solidFill>
            </a:endParaRPr>
          </a:p>
          <a:p>
            <a:pPr marL="0" indent="0" algn="just">
              <a:buNone/>
            </a:pPr>
            <a:r>
              <a:rPr lang="es-ES" dirty="0" smtClean="0">
                <a:solidFill>
                  <a:schemeClr val="tx2">
                    <a:lumMod val="50000"/>
                  </a:schemeClr>
                </a:solidFill>
              </a:rPr>
              <a:t>“</a:t>
            </a:r>
            <a:r>
              <a:rPr lang="es-ES" dirty="0" smtClean="0">
                <a:solidFill>
                  <a:srgbClr val="FF0000"/>
                </a:solidFill>
              </a:rPr>
              <a:t>Recibir las regalías </a:t>
            </a:r>
            <a:r>
              <a:rPr lang="es-ES" dirty="0" smtClean="0">
                <a:solidFill>
                  <a:schemeClr val="tx2">
                    <a:lumMod val="50000"/>
                  </a:schemeClr>
                </a:solidFill>
              </a:rPr>
              <a:t>correspondientes por concepto de </a:t>
            </a:r>
            <a:r>
              <a:rPr lang="es-ES" dirty="0" smtClean="0">
                <a:solidFill>
                  <a:srgbClr val="008000"/>
                </a:solidFill>
              </a:rPr>
              <a:t>Derechos de Autor </a:t>
            </a:r>
            <a:r>
              <a:rPr lang="es-ES" dirty="0" smtClean="0">
                <a:solidFill>
                  <a:schemeClr val="tx2">
                    <a:lumMod val="50000"/>
                  </a:schemeClr>
                </a:solidFill>
              </a:rPr>
              <a:t>sobre libros y materiales didácticos que sean publicados por los IT, por </a:t>
            </a:r>
            <a:r>
              <a:rPr lang="es-ES" dirty="0" smtClean="0">
                <a:solidFill>
                  <a:srgbClr val="FF6600"/>
                </a:solidFill>
              </a:rPr>
              <a:t>registro de patentes </a:t>
            </a:r>
            <a:r>
              <a:rPr lang="es-ES" dirty="0" smtClean="0">
                <a:solidFill>
                  <a:schemeClr val="tx2">
                    <a:lumMod val="50000"/>
                  </a:schemeClr>
                </a:solidFill>
              </a:rPr>
              <a:t>y otros servicios”</a:t>
            </a:r>
          </a:p>
          <a:p>
            <a:pPr marL="0" indent="0" algn="just">
              <a:buNone/>
            </a:pPr>
            <a:endParaRPr lang="es-ES" dirty="0" smtClean="0">
              <a:solidFill>
                <a:schemeClr val="tx2">
                  <a:lumMod val="50000"/>
                </a:schemeClr>
              </a:solidFill>
            </a:endParaRPr>
          </a:p>
          <a:p>
            <a:pPr marL="0" indent="0" algn="just">
              <a:buNone/>
            </a:pPr>
            <a:r>
              <a:rPr lang="es-ES" dirty="0" smtClean="0">
                <a:solidFill>
                  <a:schemeClr val="tx2">
                    <a:lumMod val="50000"/>
                  </a:schemeClr>
                </a:solidFill>
              </a:rPr>
              <a:t> (Art. 10, Inciso VIII, del Reglamento interior del personal docente de los IT y Centros del SNIT)</a:t>
            </a:r>
          </a:p>
          <a:p>
            <a:pPr algn="just"/>
            <a:endParaRPr lang="es-ES" dirty="0"/>
          </a:p>
        </p:txBody>
      </p:sp>
    </p:spTree>
    <p:extLst>
      <p:ext uri="{BB962C8B-B14F-4D97-AF65-F5344CB8AC3E}">
        <p14:creationId xmlns:p14="http://schemas.microsoft.com/office/powerpoint/2010/main" val="30696229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rTaKBgwUvkCdI2i9pzUAf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rddkTe9yo0u1hoY6Ad2h7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_05nDnJQ0uwBZWKpwNbu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MkeHdh_Ark.a.PmFlpOpX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soDN4jbg.EmHVAYdDuL1f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VCOx2qPwoUSa49qsXzeJX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4tqIo9gqW0CzgxNPJFkO5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Zjd9Fk1NBEWCHjbB7N_9c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jJ3YkzIZ9EyEKn14Qv9bd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kNNl.aG.W06wAHmypCpF5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AbGxKLUUv0GgTeg2n8r1f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8ymyEynFnUW5gZr676a.z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9RNDqAdU0OM7_mv1Nti7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PRO0rAfcqkGA80_6_HKs4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p.GViKkuG0.DQx0ROmGKB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rLBz1QV4qkSp_G1hU.f6l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NAQp1qzw00CG4kNVN6OtQ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O0jFE1tECEefDnp0UUC.MQ"/>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479</TotalTime>
  <Words>2533</Words>
  <Application>Microsoft Office PowerPoint</Application>
  <PresentationFormat>Presentación en pantalla (4:3)</PresentationFormat>
  <Paragraphs>387</Paragraphs>
  <Slides>53</Slides>
  <Notes>2</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53</vt:i4>
      </vt:variant>
    </vt:vector>
  </HeadingPairs>
  <TitlesOfParts>
    <vt:vector size="56" baseType="lpstr">
      <vt:lpstr>Tema de Office</vt:lpstr>
      <vt:lpstr>think-cell Slide</vt:lpstr>
      <vt:lpstr>Gráfico</vt:lpstr>
      <vt:lpstr>Procedimientos y políticas de propiedad intelectual para la innovación en el SNIT</vt:lpstr>
      <vt:lpstr>Presentación de PowerPoint</vt:lpstr>
      <vt:lpstr>Presentación de PowerPoint</vt:lpstr>
      <vt:lpstr>Objetivo Estratégico para una política de Estado 2013-2018</vt:lpstr>
      <vt:lpstr>Presentación de PowerPoint</vt:lpstr>
      <vt:lpstr>Presentación de PowerPoint</vt:lpstr>
      <vt:lpstr>Propiedad intelectual</vt:lpstr>
      <vt:lpstr>Propiedad industrial</vt:lpstr>
      <vt:lpstr>Propiedad industrial</vt:lpstr>
      <vt:lpstr>Derechos de Autor</vt:lpstr>
      <vt:lpstr>Derechos de Autor</vt:lpstr>
      <vt:lpstr>Políticas de PI</vt:lpstr>
      <vt:lpstr>Lineamiento para la Operación de los Centros de Patentamiento (CePat) del SNIT</vt:lpstr>
      <vt:lpstr>NORMATIVIDAD PARA LA OPERACIÓN DE LOS CEPAT</vt:lpstr>
      <vt:lpstr>CENTRO DE PATENTAMIENTO</vt:lpstr>
      <vt:lpstr>MISIÓN</vt:lpstr>
      <vt:lpstr>VISIÓN</vt:lpstr>
      <vt:lpstr>Objetivos de los  CePat</vt:lpstr>
      <vt:lpstr>Presentación de PowerPoint</vt:lpstr>
      <vt:lpstr>Presentación de PowerPoint</vt:lpstr>
      <vt:lpstr>Presentación de PowerPoint</vt:lpstr>
      <vt:lpstr>Presentación de PowerPoint</vt:lpstr>
      <vt:lpstr>Presentación de PowerPoint</vt:lpstr>
      <vt:lpstr>Lineamiento para la Operación de la Oficina de Transferencia de Tecnología (OTT) del SNIT </vt:lpstr>
      <vt:lpstr>OFICINA DE TRANSFERENCIA DE TECNOLOGÍA</vt:lpstr>
      <vt:lpstr>MISIÓN</vt:lpstr>
      <vt:lpstr>VISIÓN</vt:lpstr>
      <vt:lpstr>Objetivos</vt:lpstr>
      <vt:lpstr>Portafolio de servicios</vt:lpstr>
      <vt:lpstr>Presentación de PowerPoint</vt:lpstr>
      <vt:lpstr>Regalías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Políticas de Propiedad Intelectual del SNIT</vt:lpstr>
      <vt:lpstr>Presentación de PowerPoint</vt:lpstr>
      <vt:lpstr>Presentación de PowerPoint</vt:lpstr>
      <vt:lpstr>Presentación de PowerPoint</vt:lpstr>
      <vt:lpstr>Presentación de PowerPoint</vt:lpstr>
      <vt:lpstr>Presentación de PowerPoint</vt:lpstr>
      <vt:lpstr>Presentación de PowerPoint</vt:lpstr>
      <vt:lpstr>Políticas de PI</vt:lpstr>
      <vt:lpstr>Políticas de PI</vt:lpstr>
      <vt:lpstr>Políticas de PI</vt:lpstr>
      <vt:lpstr>Políticas de PI</vt:lpstr>
      <vt:lpstr>Registros de propiedad intelectual</vt:lpstr>
      <vt:lpstr>Registros de propiedad intelectual en proceso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 García Franchini</dc:creator>
  <cp:lastModifiedBy>Eventos2</cp:lastModifiedBy>
  <cp:revision>55</cp:revision>
  <dcterms:created xsi:type="dcterms:W3CDTF">2009-09-09T21:24:42Z</dcterms:created>
  <dcterms:modified xsi:type="dcterms:W3CDTF">2013-05-27T22:37:24Z</dcterms:modified>
</cp:coreProperties>
</file>