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62" r:id="rId2"/>
    <p:sldId id="363" r:id="rId3"/>
    <p:sldId id="365" r:id="rId4"/>
    <p:sldId id="347" r:id="rId5"/>
    <p:sldId id="348" r:id="rId6"/>
    <p:sldId id="349" r:id="rId7"/>
    <p:sldId id="351" r:id="rId8"/>
    <p:sldId id="352" r:id="rId9"/>
    <p:sldId id="353" r:id="rId10"/>
    <p:sldId id="356" r:id="rId11"/>
    <p:sldId id="357" r:id="rId12"/>
    <p:sldId id="358" r:id="rId13"/>
    <p:sldId id="359" r:id="rId14"/>
    <p:sldId id="360" r:id="rId15"/>
    <p:sldId id="361" r:id="rId16"/>
    <p:sldId id="366" r:id="rId17"/>
    <p:sldId id="367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BCAC6C"/>
    <a:srgbClr val="385395"/>
    <a:srgbClr val="918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0EE1E-AE28-415A-AD47-12C9AFE308DC}" type="datetimeFigureOut">
              <a:rPr lang="es-MX" smtClean="0"/>
              <a:pPr/>
              <a:t>20/06/2013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F2663-E039-42F5-A933-A1E0F330CB8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498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08086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53344" y="383664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" y="1254133"/>
            <a:ext cx="787241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1176" y="2468579"/>
            <a:ext cx="7858180" cy="37687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74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A28E99-AEF6-4118-A228-5CBCCBDD7A85}" type="datetimeFigureOut">
              <a:rPr lang="es-ES" smtClean="0"/>
              <a:pPr/>
              <a:t>20/06/2013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1848" y="6356351"/>
            <a:ext cx="1982580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0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1026D3E-8F2B-4792-BD44-CA339CCB2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122181" y="1268760"/>
            <a:ext cx="1906203" cy="4968552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1177" y="1268760"/>
            <a:ext cx="5577408" cy="49685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374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A28E99-AEF6-4118-A228-5CBCCBDD7A85}" type="datetimeFigureOut">
              <a:rPr lang="es-ES" smtClean="0"/>
              <a:pPr/>
              <a:t>20/06/2013</a:t>
            </a:fld>
            <a:endParaRPr lang="es-ES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1848" y="6356351"/>
            <a:ext cx="1982580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0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1026D3E-8F2B-4792-BD44-CA339CCB2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268760"/>
            <a:ext cx="7729534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483206"/>
            <a:ext cx="7715304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71546"/>
            <a:ext cx="787241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95536" y="2285992"/>
            <a:ext cx="3752848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38940" y="2285992"/>
            <a:ext cx="3714776" cy="38401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71546"/>
            <a:ext cx="7786742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5536" y="2357430"/>
            <a:ext cx="368299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3071809"/>
            <a:ext cx="3714776" cy="3054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253188" y="2357430"/>
            <a:ext cx="392909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253188" y="3071809"/>
            <a:ext cx="3970337" cy="305435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528" y="1493912"/>
            <a:ext cx="794388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3453" y="126876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6725" y="1268760"/>
            <a:ext cx="4643470" cy="50546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95536" y="2483206"/>
            <a:ext cx="3008313" cy="3840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5081736"/>
            <a:ext cx="5486400" cy="56673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75656" y="1281243"/>
            <a:ext cx="5486400" cy="3727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75656" y="5648474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29058" y="6500834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</a:rPr>
              <a:t>Cd. Madero 2009</a:t>
            </a:r>
            <a:endParaRPr lang="es-ES" sz="800" dirty="0">
              <a:solidFill>
                <a:schemeClr val="bg1"/>
              </a:solidFill>
            </a:endParaRPr>
          </a:p>
        </p:txBody>
      </p:sp>
      <p:cxnSp>
        <p:nvCxnSpPr>
          <p:cNvPr id="28" name="27 Conector recto"/>
          <p:cNvCxnSpPr/>
          <p:nvPr/>
        </p:nvCxnSpPr>
        <p:spPr>
          <a:xfrm rot="5400000">
            <a:off x="3643318" y="6715136"/>
            <a:ext cx="28572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21 Grupo"/>
          <p:cNvGrpSpPr/>
          <p:nvPr/>
        </p:nvGrpSpPr>
        <p:grpSpPr>
          <a:xfrm rot="5400000">
            <a:off x="6051383" y="3835169"/>
            <a:ext cx="5858686" cy="188564"/>
            <a:chOff x="0" y="2811440"/>
            <a:chExt cx="4862513" cy="117475"/>
          </a:xfrm>
        </p:grpSpPr>
        <p:cxnSp>
          <p:nvCxnSpPr>
            <p:cNvPr id="37" name="36 Conector recto"/>
            <p:cNvCxnSpPr/>
            <p:nvPr userDrawn="1"/>
          </p:nvCxnSpPr>
          <p:spPr>
            <a:xfrm>
              <a:off x="0" y="2870178"/>
              <a:ext cx="4862513" cy="1587"/>
            </a:xfrm>
            <a:prstGeom prst="line">
              <a:avLst/>
            </a:prstGeom>
            <a:solidFill>
              <a:srgbClr val="1B416F"/>
            </a:solidFill>
            <a:ln w="3175">
              <a:solidFill>
                <a:srgbClr val="3853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37 Conector recto"/>
            <p:cNvCxnSpPr/>
            <p:nvPr userDrawn="1"/>
          </p:nvCxnSpPr>
          <p:spPr>
            <a:xfrm>
              <a:off x="0" y="2811440"/>
              <a:ext cx="4862513" cy="1588"/>
            </a:xfrm>
            <a:prstGeom prst="line">
              <a:avLst/>
            </a:prstGeom>
            <a:solidFill>
              <a:srgbClr val="1B416F"/>
            </a:solidFill>
            <a:ln w="3175">
              <a:solidFill>
                <a:srgbClr val="BCAC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38 Conector recto"/>
            <p:cNvCxnSpPr/>
            <p:nvPr userDrawn="1"/>
          </p:nvCxnSpPr>
          <p:spPr>
            <a:xfrm>
              <a:off x="0" y="2927328"/>
              <a:ext cx="4862513" cy="1587"/>
            </a:xfrm>
            <a:prstGeom prst="line">
              <a:avLst/>
            </a:prstGeom>
            <a:solidFill>
              <a:srgbClr val="1B416F"/>
            </a:solidFill>
            <a:ln w="3175">
              <a:solidFill>
                <a:srgbClr val="918F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pic>
        <p:nvPicPr>
          <p:cNvPr id="18" name="Picture 4" descr="C:\Users\leopoldo.saenz.AC\Documents\DESACAD-DGEST\PLANTILLA OFICIAL\logo gris lineal.pn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43"/>
          <a:stretch/>
        </p:blipFill>
        <p:spPr bwMode="auto">
          <a:xfrm>
            <a:off x="2434890" y="3789040"/>
            <a:ext cx="4285331" cy="2464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19 Rectángulo"/>
          <p:cNvSpPr/>
          <p:nvPr/>
        </p:nvSpPr>
        <p:spPr>
          <a:xfrm>
            <a:off x="1788515" y="3356992"/>
            <a:ext cx="5578081" cy="30103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  <a:latin typeface="HelveticaNeueLT Std"/>
            </a:endParaRPr>
          </a:p>
        </p:txBody>
      </p:sp>
      <p:pic>
        <p:nvPicPr>
          <p:cNvPr id="16" name="Picture 2" descr="nueva pleca LOGO DORAD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96" y="6662"/>
            <a:ext cx="9177992" cy="1100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camacho22mx@yahoo.es" TargetMode="External"/><Relationship Id="rId2" Type="http://schemas.openxmlformats.org/officeDocument/2006/relationships/hyperlink" Target="mailto:anamariach.dgest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2420888"/>
            <a:ext cx="8208912" cy="1938992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INSTRUMENTO DE EVALUACIÓN DEPARTAMENTAL DOCENTE POR COMPETENCIAS</a:t>
            </a:r>
            <a:endParaRPr lang="es-MX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4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967895"/>
              </p:ext>
            </p:extLst>
          </p:nvPr>
        </p:nvGraphicFramePr>
        <p:xfrm>
          <a:off x="72008" y="260648"/>
          <a:ext cx="8892480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2080"/>
                <a:gridCol w="1482080"/>
                <a:gridCol w="1482080"/>
                <a:gridCol w="1482080"/>
                <a:gridCol w="1482080"/>
                <a:gridCol w="1482080"/>
              </a:tblGrid>
              <a:tr h="1854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9 </a:t>
                      </a:r>
                      <a:r>
                        <a:rPr lang="es-MX" sz="1400">
                          <a:effectLst/>
                        </a:rPr>
                        <a:t> </a:t>
                      </a:r>
                      <a:r>
                        <a:rPr lang="es-MX" sz="1000">
                          <a:effectLst/>
                        </a:rPr>
                        <a:t>Asesora proyectos de  residencia profesional, de investigación, innovación o incubación de empresas que den respuesta a las necesidades planteadas por los diferentes sectores de la sociedad y asesora, capacita,   actualiza y  en actividades de producción y desarrollo tecnológico a los sectores relacionados con su área de especialidad.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Asesora al menos un proyecto de  residencia profesional y al menos un proyecto de investigación,  innovación e incubación de empresas que den respuesta a las necesidades planteadas por los diferentes sectores de la sociedad y   asesora, capacita,  actualiza y participa en actividades de producción y desarrollo tecnológico  a los sectores relacionados con su área de especialidad.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Asesora al menos un proyecto de  residencia profesional y al menos un proyecto de investigación,  innovación e incubación de empresas que den respuesta a las necesidades planteadas por los diferentes sectores de la sociedad, asesora , capacita y participa en actividades de producción y desarrollo tecnológico  a los sectores relacionados con su área de especialidad.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Asesora al menos un proyecto de  residencia profesional y al menos un proyecto de investigación,  innovación o incubación de empresas que den respuesta a las necesidades planteadas por los diferentes sectores de la sociedad y  asesora y participa en actividades de producción y desarrollo tecnológico  a los sectores relacionados con su área de especialidad.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Asesora al menos un proyecto de  residencia profesional y al menos un proyecto de investigación  de empresas que den respuesta a las necesidades planteadas por los diferentes sectores de la sociedad y participa en actividades de producción y desarrollo tecnológico  a los sectores relacionados con su área de especialidad.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Asesora al menos un proyecto de  residencia profesional, de investigación,  innovación o incubación de empresas que den respuesta a las necesidades planteadas por los diferentes sectores de la sociedad.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</a:tr>
              <a:tr h="11923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  Desarrolla y  realiza un curso de capacitación,  participa en el diseño de un diplomado,  realiza un proyecto, da  asesoría técnica, o realiza  actividades,   para los sectores empresarial, gubernamental y social.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Desarrolla y realiza un curso de capacitación o participa en el diseño de un diplomado o  realiza un proyecto,  para los sectores empresarial, gubernamental y social.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Realiza una o más propuestas de cursos de capacitación, diplomados, asesoría técnica o desarrollo de proyecto, etc., para los sectores empresarial, gubernamental y social.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Da  asesoría técnica a los sectores empresarial, gubernamental y social  a través de residencias profesionales.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 Participa en actividades que generen la vinculación con los sectores gubernamental, empresarial y social (concursos, jurado, asistencia a eventos, etc.).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Identifica organismos de los sectores empresariales, gubernamentales y sociales relacionados con su materia en conjunto con la academia a la cual pertenece. 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896163"/>
              </p:ext>
            </p:extLst>
          </p:nvPr>
        </p:nvGraphicFramePr>
        <p:xfrm>
          <a:off x="107503" y="404664"/>
          <a:ext cx="8928992" cy="6075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407"/>
                <a:gridCol w="1455403"/>
                <a:gridCol w="1455403"/>
                <a:gridCol w="1522188"/>
                <a:gridCol w="1522188"/>
                <a:gridCol w="1455403"/>
              </a:tblGrid>
              <a:tr h="24229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>
                          <a:effectLst/>
                        </a:rPr>
                        <a:t>ÁREA DE INVESTIGACIÓN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376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CRITERIOS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INDICADORES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2698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5 </a:t>
                      </a:r>
                      <a:r>
                        <a:rPr lang="es-MX" sz="1200" dirty="0">
                          <a:effectLst/>
                        </a:rPr>
                        <a:t>= Excelente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4 </a:t>
                      </a:r>
                      <a:r>
                        <a:rPr lang="es-MX" sz="1200" dirty="0">
                          <a:effectLst/>
                        </a:rPr>
                        <a:t>= Notable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3 </a:t>
                      </a:r>
                      <a:r>
                        <a:rPr lang="es-MX" sz="1200" dirty="0">
                          <a:effectLst/>
                        </a:rPr>
                        <a:t>= Bueno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200" dirty="0" smtClean="0">
                          <a:effectLst/>
                        </a:rPr>
                        <a:t>2 </a:t>
                      </a:r>
                      <a:r>
                        <a:rPr lang="es-MX" sz="1200" dirty="0">
                          <a:effectLst/>
                        </a:rPr>
                        <a:t>= Suficiente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 </a:t>
                      </a:r>
                      <a:r>
                        <a:rPr lang="es-MX" sz="1200" dirty="0">
                          <a:effectLst/>
                        </a:rPr>
                        <a:t>= No suficiente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  <a:tr h="17985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s-MX" sz="1050" dirty="0">
                          <a:effectLst/>
                        </a:rPr>
                        <a:t>11 Presenta informe final de proyecto de investigación disciplinar o educativa, o tiene un proyecto terminado en el periodo anterior y presenta una nueva línea de investigación o  presenta un nuevo protocolo de proyecto de investigación disciplinar o educativa.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>
                        <a:effectLst/>
                        <a:latin typeface="Calibri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>
                        <a:effectLst/>
                        <a:latin typeface="Calibri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>
                        <a:effectLst/>
                        <a:latin typeface="Calibri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>
                        <a:effectLst/>
                        <a:latin typeface="Calibri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200">
                        <a:effectLst/>
                        <a:latin typeface="Calibri"/>
                      </a:endParaRPr>
                    </a:p>
                  </a:txBody>
                  <a:tcPr marL="63979" marR="63979" marT="0" marB="0" anchor="ctr"/>
                </a:tc>
              </a:tr>
              <a:tr h="143881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s-MX" sz="1050" dirty="0">
                          <a:effectLst/>
                        </a:rPr>
                        <a:t>Presenta informe final de proyecto de investigación disciplinar o educativa con registro ante la Dirección General de Educación Superior Tecnológica (DGEST), o tiene un proyecto terminado en el periodo anterior y presenta un nuevo protocolo de proyecto de investigación disciplinar o educativa.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s-MX" sz="1050" dirty="0">
                          <a:effectLst/>
                        </a:rPr>
                        <a:t>Desarrolla una investigación, presenta sus informes y colabora en otra investigación.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s-MX" sz="1050" dirty="0">
                          <a:effectLst/>
                        </a:rPr>
                        <a:t>Presenta informe parcial del proyecto de investigación disciplinar o educativa.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s-MX" sz="1050" dirty="0">
                          <a:effectLst/>
                        </a:rPr>
                        <a:t>Tiene una investigación en curso registrada en el instituto.</a:t>
                      </a:r>
                      <a:endParaRPr lang="es-MX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05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s-MX" sz="1050" dirty="0">
                          <a:effectLst/>
                        </a:rPr>
                        <a:t>Presenta protocolos de proyectos de investigación disciplinar o educativa.</a:t>
                      </a:r>
                      <a:endParaRPr lang="es-MX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05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  <a:tr h="654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s-MX" sz="1050">
                          <a:effectLst/>
                        </a:rPr>
                        <a:t>12 Participa en grupos o redes de investigación (área de conocimiento de su competencia o educativos).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Pertenece a una red de investigación y es miembro o colaborador con cuerpos académicos institucionales e interinstitucionales.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Es miembro o colaborador con cuerpos académicos institucionales e interinstitucionales.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Es miembro o colaborador en un cuerpo académico institucional.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Pertenece a un grupo de investigación y  genera un producto (paneles, foros, ponencias, conferencias, artículos, etc.).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</a:rPr>
                        <a:t>Pertenece a un grupo de investigación institucional.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61908"/>
              </p:ext>
            </p:extLst>
          </p:nvPr>
        </p:nvGraphicFramePr>
        <p:xfrm>
          <a:off x="323528" y="1340768"/>
          <a:ext cx="8229601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7680"/>
                <a:gridCol w="1328750"/>
                <a:gridCol w="1368441"/>
                <a:gridCol w="1305054"/>
                <a:gridCol w="1431235"/>
                <a:gridCol w="1368441"/>
              </a:tblGrid>
              <a:tr h="654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13 Publica resultados de proyectos  de investigación en (artículos de revistas científicas indexada, capítulo de libro o libros, patentes, etc.). 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Publica resultados, difunde y divulga los resultados de sus proyectos de investigación disciplinar o educativa.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Presenta avances o  resultados de su investigación en evento internacional o artículo de revista científica de divulgación internacional.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Presenta avances o  resultados de su investigación en evento nacionales o artículo de revista científica de divulgación nacional.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Presenta avances o  resultados de su investigación en evento local, regional o estatal, o artículo de revista científica de divulgación estatal.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Presenta avances o  resultados de su investigación en evento institucional.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  <a:tr h="179852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600">
                        <a:effectLst/>
                        <a:latin typeface="Calibri"/>
                      </a:endParaRPr>
                    </a:p>
                  </a:txBody>
                  <a:tcPr marL="63979" marR="63979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81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14 Establece el plan de trabajo y asesora al o los estudiante (s)  en el proyecto de investigación, avala bitácora de actividades realizadas y el estudiante genera producto(s) como resultado de las actividades realizadas en la investigación.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Asesora al o los estudiante (s) en el proyecto de investigación, avala bitácora de actividades realizadas y el estudiante genera producto(s) como resultado de las actividades realizadas en la investigación.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Asesora al  o  los estudiante (s) en el proyecto de investigación, avala bitácora de actividades realizadas y presenta evidencias de las aportaciones del o los estudiante (s).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Asesora al o los estudiante (s) en el proyecto de investigación y avala bitácora de actividades realizadas.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Establece el plan de trabajo de las actividades a realizar por el o los estudiante(s). 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Involucra de manera oficial al o los estudiante(s) en proyecto(s)  de investigación.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1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07516"/>
              </p:ext>
            </p:extLst>
          </p:nvPr>
        </p:nvGraphicFramePr>
        <p:xfrm>
          <a:off x="107503" y="188640"/>
          <a:ext cx="8784976" cy="1197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8752"/>
                <a:gridCol w="1330122"/>
                <a:gridCol w="1460482"/>
                <a:gridCol w="1537350"/>
                <a:gridCol w="1537350"/>
                <a:gridCol w="1240920"/>
              </a:tblGrid>
              <a:tr h="24229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ÁREA DE TUTORÍA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597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CRITERIOS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INDICADORES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9545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 = Excelente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 = Notable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 = Bueno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 = Suficiente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1 = No suficiente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731472"/>
              </p:ext>
            </p:extLst>
          </p:nvPr>
        </p:nvGraphicFramePr>
        <p:xfrm>
          <a:off x="107503" y="1556792"/>
          <a:ext cx="8733657" cy="4968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8034"/>
                <a:gridCol w="1427406"/>
                <a:gridCol w="1425518"/>
                <a:gridCol w="1431809"/>
                <a:gridCol w="1516107"/>
                <a:gridCol w="1504783"/>
              </a:tblGrid>
              <a:tr h="80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15 Cuenta con formación en Tutoría con un diplomado  o cursos que apoyan la actividad tutorial.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Cuenta con un diplomado referente a la tutoría y cursos que apoyan la actividad tutorial.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Cuenta con un diplomado referente a la  tutoría.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Acredita tres cursos que apoyan la actividad tutorial.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Acredita dos cursos que apoyan la actividad tutorial.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Acredita un curso que apoya la actividad tutorial.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</a:tr>
              <a:tr h="1701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16  Participa en la organización y  proceso de inducción de nuevo ingreso, elabora el Programa de Acción Tutorial considerando: el diagnóstico, la competencia,  los contenidos, el cronograma de actividades,  los recursos necesarios, las estrategias, y la  evaluación,  y  lo presenta en tiempo y forma.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Elabora el Programa de Acción Tutorial considerando: el diagnóstico, la competencia,  los contenidos, el cronograma de actividades,  los recursos necesarios, las estrategias, y la  evaluación,  y  lo presenta en tiempo y forma y participa en el proceso de inducción de nuevo ingreso.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Elabora el Programa de Acción Tutorial considerando: el diagnóstico, la  competencia,  los contenidos,  el cronograma de actividades,  los recursos necesarios, y las estrategias,  y  lo presenta en tiempo y forma.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Elabora el Programa de Acción Tutorial considerando: el diagnóstico, la competencia,  los contenidos, el cronograma de actividades y los recursos </a:t>
                      </a:r>
                      <a:r>
                        <a:rPr lang="es-MX" sz="1050" dirty="0" err="1">
                          <a:effectLst/>
                        </a:rPr>
                        <a:t>necesarios,y</a:t>
                      </a:r>
                      <a:r>
                        <a:rPr lang="es-MX" sz="1050" dirty="0">
                          <a:effectLst/>
                        </a:rPr>
                        <a:t>  lo presenta en tiempo y forma.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Elabora el Programa de Acción Tutorial considerando el diagnóstico, la competencia,  los contenidos y el cronograma de actividades,y  lo presenta en tiempo y forma.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Elabora el Programa de Acción Tutorial considerando: el diagnóstico, la competencia, los contenidos, y  lo presenta en tiempo y forma.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811604"/>
              </p:ext>
            </p:extLst>
          </p:nvPr>
        </p:nvGraphicFramePr>
        <p:xfrm>
          <a:off x="251520" y="1196752"/>
          <a:ext cx="8229600" cy="4241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616"/>
                <a:gridCol w="1257016"/>
                <a:gridCol w="1431253"/>
                <a:gridCol w="1349173"/>
                <a:gridCol w="1428606"/>
                <a:gridCol w="1417936"/>
              </a:tblGrid>
              <a:tr h="1701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16  Participa en la organización y  proceso de inducción de nuevo ingreso, elabora el Programa de Acción Tutorial considerando: el diagnóstico, la competencia,  los contenidos, el cronograma de actividades,  los recursos necesarios, las estrategias, y la  evaluación,  y  lo presenta en tiempo y forma.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Elabora el Programa de Acción Tutorial considerando: el diagnóstico, la competencia,  los contenidos, el cronograma de actividades,  los recursos necesarios, las estrategias, y la  evaluación,  y  lo presenta en tiempo y forma y participa en el proceso de inducción de nuevo ingreso.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Elabora el Programa de Acción Tutorial considerando: el diagnóstico, la  competencia,  los contenidos,  el cronograma de actividades,  los recursos necesarios, y las estrategias,  y  lo presenta en tiempo y forma.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Elabora el Programa de Acción Tutorial considerando: el diagnóstico, la competencia,  los contenidos, el cronograma de actividades y los recursos necesarios,y  lo presenta en tiempo y forma.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Elabora el Programa de Acción Tutorial considerando el diagnóstico, la competencia,  los contenidos y el cronograma de actividades,y  lo presenta en tiempo y forma.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Elabora el Programa de Acción Tutorial considerando: el diagnóstico, la competencia, los contenidos, y  lo presenta en tiempo y forma.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21" marR="640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4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811787"/>
              </p:ext>
            </p:extLst>
          </p:nvPr>
        </p:nvGraphicFramePr>
        <p:xfrm>
          <a:off x="179512" y="209550"/>
          <a:ext cx="8856984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261"/>
                <a:gridCol w="1446624"/>
                <a:gridCol w="1444711"/>
                <a:gridCol w="1451087"/>
                <a:gridCol w="1536519"/>
                <a:gridCol w="1530782"/>
              </a:tblGrid>
              <a:tr h="1308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17 Realiza sesiones individuales y grupales planeadas,  realiza diagnóstico y canaliza estudiantes en riesgo, y promueve programas de apoyo para la formación integral del tutorado,  aplica estrategias tutoriales, da seguimiento a los tutorados que le sean asignados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Realiza sesiones planeadas,  detecta áreas de atención en el alumno. y canaliza estudiantes en riesgo de ser necesario, y promueve programas de apoyo internos y externos para la formación integral del tutorado  y aplica estrategias tutoriales en el seguimiento al tutorado. 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Realiza sesiones planeadas,  detecta áreas de atención en el alumno. y canaliza estudiantes en riesgo de ser necesario, y promueve programas de apoyo internos y externos para la formación integral del tutorado.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Realiza sesiones planeadas,  y detecta áreas de atención en el alumno y canaliza estudiantes en riesgo de ser necesario.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Realiza sesiones planeadas  y detecta áreas de atención en el alumno.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Realiza sesiones planeadas.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  <a:tr h="1700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18 Entrega un reporte con las actividades desarrolladas en el Programa de Acción Tutorial, presenta evidencias del seguimiento,  hace contrastación entre lo planeado y lo realizado, identifica sus áreas de oportunidad  y elabora una propuesta de realimentación del Programa.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Entrega un reporte con las actividades desarrolladas en el Programa de Acción Tutorial, presenta evidencias del seguimiento, hace contrastación entre lo planeado y lo realizado, identifica sus áreas de oportunidad  y elabora una propuesta de realimentación del programa con métodos y  estrategias propias de la actividad tutorial.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Entrega un reporte con las actividades desarrolladas en el Programa de Acción Tutorial, presenta evidencias del seguimiento,  realimenta el programa e identifica sus áreas de oportunidad.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Entrega un reporte con las actividades desarrolladas en el Programa de Acción Tutorial, presenta evidencias del seguimiento,   y realimenta el programa.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Entrega un reporte con las actividades desarrolladas en el Programa de Acción Tutorial y presenta evidencias del seguimiento.  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Entrega un reporte con las actividades desarrolladas en el Programa de Acción Tutorial.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79" marR="639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77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032238" y="1268760"/>
            <a:ext cx="2763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/>
              <a:t>www.snit.mx</a:t>
            </a:r>
            <a:endParaRPr lang="es-MX" sz="3200" b="1" dirty="0"/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4427984" y="1959224"/>
            <a:ext cx="0" cy="13257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502763" y="3284984"/>
            <a:ext cx="1994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/>
              <a:t>Docencia</a:t>
            </a:r>
            <a:endParaRPr lang="es-MX" sz="3200" b="1" dirty="0"/>
          </a:p>
        </p:txBody>
      </p:sp>
      <p:cxnSp>
        <p:nvCxnSpPr>
          <p:cNvPr id="53" name="52 Conector recto de flecha"/>
          <p:cNvCxnSpPr/>
          <p:nvPr/>
        </p:nvCxnSpPr>
        <p:spPr>
          <a:xfrm>
            <a:off x="4499992" y="4149080"/>
            <a:ext cx="0" cy="11751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1083577" y="5517232"/>
            <a:ext cx="7120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/>
              <a:t>Evaluación Departamental Docente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6153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67744" y="2112081"/>
            <a:ext cx="48205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600" dirty="0" smtClean="0">
                <a:latin typeface="Monotype Corsiva" pitchFamily="66" charset="0"/>
              </a:rPr>
              <a:t>Muchas gracias</a:t>
            </a:r>
            <a:endParaRPr lang="es-MX" sz="6600" dirty="0">
              <a:latin typeface="Monotype Corsiva" pitchFamily="66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4077072"/>
            <a:ext cx="77428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/>
              <a:t>Ana María del Refugio Camacho Hernández</a:t>
            </a:r>
          </a:p>
          <a:p>
            <a:endParaRPr lang="es-MX" sz="2000" dirty="0" smtClean="0"/>
          </a:p>
          <a:p>
            <a:r>
              <a:rPr lang="es-MX" sz="2000" dirty="0" smtClean="0"/>
              <a:t>Email: </a:t>
            </a:r>
            <a:r>
              <a:rPr lang="es-MX" sz="2000" dirty="0" smtClean="0">
                <a:hlinkClick r:id="rId2"/>
              </a:rPr>
              <a:t>anamariach.dgest@gmail.com</a:t>
            </a:r>
            <a:endParaRPr lang="es-MX" sz="2000" dirty="0" smtClean="0"/>
          </a:p>
          <a:p>
            <a:endParaRPr lang="es-MX" sz="2000" dirty="0"/>
          </a:p>
          <a:p>
            <a:r>
              <a:rPr lang="es-MX" sz="2000" dirty="0" smtClean="0"/>
              <a:t>           </a:t>
            </a:r>
            <a:r>
              <a:rPr lang="es-MX" sz="2000" dirty="0" smtClean="0">
                <a:hlinkClick r:id="rId3"/>
              </a:rPr>
              <a:t>acamacho22mx@yahoo.es</a:t>
            </a:r>
            <a:r>
              <a:rPr lang="es-MX" sz="2000" dirty="0" smtClean="0"/>
              <a:t>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97043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84090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Evaluar </a:t>
            </a:r>
            <a:r>
              <a:rPr lang="es-MX" dirty="0"/>
              <a:t>el desempeño del docente, por parte de los jefes de departamento para obtener información que permita mejorar el proceso educativo </a:t>
            </a:r>
          </a:p>
          <a:p>
            <a:pPr algn="just"/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730500" y="1428800"/>
            <a:ext cx="1882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/>
              <a:t> </a:t>
            </a:r>
            <a:r>
              <a:rPr lang="es-MX" b="1" dirty="0">
                <a:latin typeface="HandelGotDBol" pitchFamily="32" charset="0"/>
              </a:rPr>
              <a:t>1. PROPÓSITO</a:t>
            </a:r>
            <a:endParaRPr lang="es-MX" b="1" dirty="0"/>
          </a:p>
        </p:txBody>
      </p:sp>
      <p:sp>
        <p:nvSpPr>
          <p:cNvPr id="4" name="3 Rectángulo"/>
          <p:cNvSpPr/>
          <p:nvPr/>
        </p:nvSpPr>
        <p:spPr>
          <a:xfrm>
            <a:off x="899592" y="307427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s-MX" b="1" dirty="0">
                <a:latin typeface="HandelGotDBol" pitchFamily="32" charset="0"/>
              </a:rPr>
              <a:t>2. ALCANCE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99592" y="357301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tabLst>
                <a:tab pos="6080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s-MX" dirty="0" smtClean="0"/>
              <a:t>Esta evaluación aplica </a:t>
            </a:r>
            <a:r>
              <a:rPr lang="es-MX" dirty="0"/>
              <a:t>a todos </a:t>
            </a:r>
            <a:r>
              <a:rPr lang="es-MX" dirty="0" smtClean="0"/>
              <a:t>los docentes </a:t>
            </a:r>
            <a:r>
              <a:rPr lang="es-MX" dirty="0"/>
              <a:t>del Instituto Tecnológico con </a:t>
            </a:r>
            <a:r>
              <a:rPr lang="es-MX" dirty="0" smtClean="0"/>
              <a:t>actividad </a:t>
            </a:r>
            <a:r>
              <a:rPr lang="es-MX" dirty="0"/>
              <a:t>frente a grupo.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87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195736" y="1222086"/>
            <a:ext cx="4608512" cy="5472608"/>
            <a:chOff x="2483768" y="1222086"/>
            <a:chExt cx="4608512" cy="5472608"/>
          </a:xfrm>
        </p:grpSpPr>
        <p:pic>
          <p:nvPicPr>
            <p:cNvPr id="1741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68" y="1222086"/>
              <a:ext cx="4608512" cy="54726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3" name="2 Imagen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5721" y="1222086"/>
              <a:ext cx="4596559" cy="865505"/>
            </a:xfrm>
            <a:prstGeom prst="rect">
              <a:avLst/>
            </a:prstGeom>
            <a:noFill/>
          </p:spPr>
        </p:pic>
        <p:sp>
          <p:nvSpPr>
            <p:cNvPr id="2" name="1 Rectángulo"/>
            <p:cNvSpPr/>
            <p:nvPr/>
          </p:nvSpPr>
          <p:spPr>
            <a:xfrm>
              <a:off x="3059832" y="5301208"/>
              <a:ext cx="3528392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Manual de Instalación</a:t>
              </a:r>
              <a:endParaRPr lang="es-MX" sz="12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95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018075"/>
              </p:ext>
            </p:extLst>
          </p:nvPr>
        </p:nvGraphicFramePr>
        <p:xfrm>
          <a:off x="179512" y="1196752"/>
          <a:ext cx="8712967" cy="4768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9307"/>
                <a:gridCol w="1578718"/>
                <a:gridCol w="1578718"/>
                <a:gridCol w="1401725"/>
                <a:gridCol w="1401725"/>
                <a:gridCol w="1232774"/>
              </a:tblGrid>
              <a:tr h="19939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ÁREA DE FORMACIÓN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832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CRITERIOS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INDICADORES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8321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5 = Excelente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4 = Notable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3 = Bueno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2 = Suficiente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1 = No suficiente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</a:tr>
              <a:tr h="178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1 Termina y  acredita en el año anterior inmediato un diplomado en formación docente  o profesional , o realiza una estadía técnica en su área de formación, y asiste a un evento (congreso, simposio, convención, entre otros),  y acredita cursos de formación docente y/o profesional 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y muestra evidencias de aplicación de mejora en su práctica educativa como resultado de la formación adquirida.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Acredita en los 2 semestres anteriores inmediatos un diplomado en formación docente  o profesional , o realiza una estadía técnica en su área de formación, y asiste a un evento (congreso, simposio, convención, entre otros),  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y muestra evidencias de aplicación de mejora en su práctica educativa como resultado de la formación adquirida.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Acredita en el semestre anterior inmediato por lo menos dos cursos de actualización docente o profesional, o uno docente y uno profesional, y asiste a un evento académico (congreso, simposio, convención, entre otros),  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y muestra evidencias de aplicación de mejora en su práctica educativa como resultado de la formación adquirida.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Acredita en el semestre anterior inmediato por lo menos dos cursos de actualización docente o profesional, o uno docente y uno profesional, y asiste a un evento académico  (congreso, simposio, convención, entre otros). 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Acredita en el semestre anterior inmediato por lo menos dos cursos de actualización docente o profesional, o uno docente y uno profesional.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Acredita en el semestre anterior inmediato por lo menos un curso de actualización docente o profesional.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</a:tr>
              <a:tr h="356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2 Cuenta con el título y la cédula de licenciatura, maestría y doctorado.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Cuenta con el título y la cédula de nivel   doctorado.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Cuenta con dos  títulos y cédulas de nivel maestría.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Cuenta con el título y la cédula de nivel   maestría.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Cuenta con el título y la cédula de nivel licenciatura y una especialización.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Cuenta con el título y la cédula de nivel licenciatura.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</a:tr>
              <a:tr h="1424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3 Diseña un curso de actualización docente o profesional que considere: la guía de sesión, cronograma y los  materiales didácticos, y participa en la impartición de cursos  entregando el reporte final.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Diseña un curso de actualización docente o profesional en los 2 semestres anteriores inmediatos que considere: el programa del curso, la guía de sesión, cronograma y los  materiales didácticos, y participa en la impartición  del mismo entregando el reporte final o diseño más de un curso.</a:t>
                      </a:r>
                      <a:endParaRPr lang="es-MX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Diseña al menos un curso de actualización docente o profesional en los 2 semestres anteriores inmediatos que considere: el programa del curso, la guía de sesión, cronograma y los  materiales didácticos.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Imparte  un curso de actualización docente  y/o profesional en los 2 semestres anteriores inmediatos en base al contenido previamente diseñado, elabora  la guía de sesión, el cronograma y los materiales didácticos o rediseña un curso para mejorarlo.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Imparte al menos  un curso de actualización docente o profesional en los 2 semestres anteriores inmediatos desarrollado en el cual se le proporciona el material de apoyo, guía de sesión y cronograma.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No imparte ni diseña cursos de actualización docente o profesional.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46" marR="580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51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89778"/>
              </p:ext>
            </p:extLst>
          </p:nvPr>
        </p:nvGraphicFramePr>
        <p:xfrm>
          <a:off x="539552" y="1196752"/>
          <a:ext cx="8229600" cy="5152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44793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ÁREA DE GESTIÓN ACADÉMICA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411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CRITERIOS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INDICADORES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303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5 = Excelente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4 = Notable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3 = Bueno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 = Suficiente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 = No suficiente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</a:tr>
              <a:tr h="132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4 Participa en la academia  o comités de evaluación y pláticas de inducción o en exámenes de nuevo ingreso o promoción de las carreras del instituto o imparte cursos de Educación Continua y pertenece a asociaciones académicas o profesionales nacionales o internacionales. 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Participa en la academia   o comités de evaluación y pláticas de inducción o en exámenes de nuevo ingreso o promoción de las carreras del instituto o imparte cursos especiales y pertenece a asociaciones académicas o profesionales  internacionales.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Participa en la academia   o comités de evaluación y pláticas de inducción o en exámenes de nuevo ingreso o promoción de las carreras del instituto o imparte cursos especiales y pertenece a asociaciones académicas o profesionales nacionales.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Participa en la academia   o comités de evaluación y pláticas de inducción o en exámenes de nuevo ingreso o promoción de las carreras del instituto o imparte cursos especiales.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Participa en la academia  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 comités de evaluación.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 Participa en la academia.</a:t>
                      </a:r>
                      <a:endParaRPr lang="es-MX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49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32440"/>
              </p:ext>
            </p:extLst>
          </p:nvPr>
        </p:nvGraphicFramePr>
        <p:xfrm>
          <a:off x="251520" y="1196752"/>
          <a:ext cx="8748466" cy="5328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7653"/>
                <a:gridCol w="1458290"/>
                <a:gridCol w="1458290"/>
                <a:gridCol w="1457653"/>
                <a:gridCol w="1458290"/>
                <a:gridCol w="1458290"/>
              </a:tblGrid>
              <a:tr h="5328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5 Realiza el avance programático de curso y/o  elabora la instrumentación didáctica,  la presenta en tiempo y forma, realiza seguimiento a lo programado, realiza las acciones necesarias para propiciar el logro de  las competencias profesionales de los estudiantes,   participa en el diseño o seguimiento curricular y en la consolidación de los planes de estudio y/o diseño de especialidades.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Realiza el avance programático de curso y/o  elabora la instrumentación didáctica en el seno de las academias por áreas del conocimiento (con docentes que dan la misma asignatura),  y los presenta en tiempo y forma, y da seguimiento a lo programado realizando las acciones necesarias para propiciar el logro de  las competencias profesionales de los estudiantes, y participa en el diseño o seguimiento curricular de los planes de estudio o diseño de especialidades.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Realiza el avance programático de curso y/o  elabora la instrumentación didáctica en el seno de las academias por áreas del conocimiento (con docentes que dan la misma asignatura),  y los presenta en tiempo y forma, y da seguimiento a lo programado,y realiza las acciones necesarias para propiciar el logro de  las competencias profesionales de los estudiantes.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Realiza el avance programático de curso y/o  elabora la instrumentación didáctica en el seno de las academias por áreas del conocimiento (con docentes que dan la misma asignatura),  y los presenta en tiempo y forma, y da seguimiento a lo programado.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Realiza el avance programático de curso y/o elabora la instrumentación didáctica en el seno de las academias por áreas del conocimiento (con docentes que dan la misma asignatura),  y las entrega  en tiempo y forma.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Realiza el avance programático de curso y/o elabora la instrumentación didáctica de manera individual, y las entrega en  tiempo y forma.</a:t>
                      </a:r>
                      <a:endParaRPr lang="es-MX" sz="12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67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10263"/>
              </p:ext>
            </p:extLst>
          </p:nvPr>
        </p:nvGraphicFramePr>
        <p:xfrm>
          <a:off x="107506" y="116632"/>
          <a:ext cx="8928990" cy="6835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7733"/>
                <a:gridCol w="1488381"/>
                <a:gridCol w="1488381"/>
                <a:gridCol w="1487733"/>
                <a:gridCol w="1488381"/>
                <a:gridCol w="1488381"/>
              </a:tblGrid>
              <a:tr h="6741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 En el año anterior promueve y contribuye al uso y actualización de los recursos didácticos, del acervo bibliográfico y de las tecnologías de la información y comunicación, prepara presentaciones  electrónicas o material didáctico para sus clases, implementa las tecnologías de la información  en la instrumentación didáctica de su asignatura,  y utiliza plataformas complementarias para fortalecer el aprendizaje a través de publicaciones, carga de archivos, foros de discusión, etc., y prepara apuntes o manual de prácticas o prototipos didácticos para sus asignaturas.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 el semestre anterior inmediato entrega al Departamento Académico una relación de bibliografía básica y de consulta sugerida para mantener actualizado el acervo bibliográfico de su asignatura, y prepara presentaciones  electrónicas o antologías para sus clases con el visto bueno del jefe de departamento, y propone el uso de tecnologías de la información y las implementa en su instrumentación didáctica,  y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utiliza plataformas complementarias para fortalecer el aprendizaje a través de publicaciones, carga de archivos, foros de discusión, etc., y en los últimos 2 semestres inmediatos prepara apuntes o guías de estudio o manual de prácticas o prototipos didácticos para sus asignaturas.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 el semestre anterior inmediato entrega al Departamento Académico una relación de bibliografía básica y de consulta sugerida para mantener actualizado el acervo bibliográfico de su asignatura, y prepara presentaciones  electrónicas o antologías para sus clases con el visto bueno del jefe de departamento, y propone el uso de tecnologías de la información, y las implementa en su instrumentación didáctica, y utiliza plataformas complementarias para fortalecer el aprendizaje a través de publicaciones, carga de archivos, foros de discusión, etc.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 el semestre anterior inmediato entrega al Departamento Académico una relación de bibliografía básica y de consulta sugerida para mantener actualizado el acervo bibliográfico de su asignatura, y prepara presentaciones  electrónicas o antologías para sus clases, y propone el uso de tecnologías de la información, y las implementa en su instrumentación didáctica.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 el semestre anterior inmediato entrega al Departamento Académico una relación de bibliografía básica y de consulta sugerida para mantener actualizado el acervo bibliográfico de su asignatura, y prepara presentaciones  electrónicas o antologías para sus clases.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Entrega al Departamento Académico una relación de bibliografía básica y de consulta y/o  software necesarios  para mantener actualizado el acervo bibliográfico de su asignatura.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1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43870"/>
              </p:ext>
            </p:extLst>
          </p:nvPr>
        </p:nvGraphicFramePr>
        <p:xfrm>
          <a:off x="107504" y="27537"/>
          <a:ext cx="9036494" cy="694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5645"/>
                <a:gridCol w="1506301"/>
                <a:gridCol w="1506301"/>
                <a:gridCol w="1505645"/>
                <a:gridCol w="1506301"/>
                <a:gridCol w="1506301"/>
              </a:tblGrid>
              <a:tr h="6830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7 Asiste a / Participa en: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-Eventos institucionales.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-Pláticas o reuniones informativas convocadas por las academias, de la institución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Con su grupo asiste a  pláticas de formación integral como por ejemplo cursos sobre normas de certificación o cursos de seguridad e higiene,  la difusión de eventos culturales o que promuevan los valores universales, o realiza  las siguientes actividades: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 I. Es miembro de una comisión de seguridad e higiene u otra,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o participa como expositor en pláticas o reuniones informativas por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II. Organiza pláticas o reuniones informativas  por grupos de trabajo con el fin de mejorar la vida institucional y promueve la difusión de la cultura nacional y la vivencia de los valores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nacionales y universales y participa en la organización de eventos culturales.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Asiste a / Participa en: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-Eventos institucionales.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-Pláticas o reuniones informativas convocadas por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Con su grupo asiste a pláticas de formación integral como por ejemplo cursos sobre normas de certificación o cursos de seguridad e higiene - La difusión de eventos culturales o que promuevan los valores universales. o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realiza  las siguientes actividades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 I. Es miembro de una comisión de seguridad e higiene u otra o participa como expositor en pláticas o reuniones informativas por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II. Organiza pláticas o reuniones informativas  las academias con el fin de mejorar la vida institucional y participa en la organización de eventos culturales o que promuevan los valores universales.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III. Participa en eventos conjuntos con organismos ajenos al instituto con el fin de mejorar la vida institucional.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Asiste a / Participa en: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-Eventos institucionales.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Pláticas o reuniones informativas convocadas por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Con su grupo asiste a platicas de formación integral como por ejemplo cursos sobre normas de certificación o cursos de seguridad e higiene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La difusión de eventos culturales o que promuevan los valores universales. o realiza dos de las siguientes actividades: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 I. Es miembro de una comisión de seguridad e higiene</a:t>
                      </a:r>
                      <a:r>
                        <a:rPr lang="es-MX" sz="900" u="sng">
                          <a:effectLst/>
                        </a:rPr>
                        <a:t> </a:t>
                      </a:r>
                      <a:r>
                        <a:rPr lang="es-MX" sz="900">
                          <a:effectLst/>
                        </a:rPr>
                        <a:t>u otra o participa como expositor en pláticas o reuniones informativas de por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II. Organiza pláticas o reuniones informativas  por las academias con el fin de mejorar la vida institucional o colabora  en la parte operativa de eventos culturales o que promuevan los valores universales.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Asiste a / Participa en: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Eventos institucionales.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Pláticas o reuniones informativas convocadas por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Con su grupo asiste a platicas de formación integral como por ejemplo cursos sobre normas de certificación o cursos de seguridad e higiene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La difusión de eventos culturales o que promuevan los valores universales, o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 realiza una de las siguientes actividades: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 I. Es miembro de una comisión de seguridad e higiene u otra o participa como expositor en pláticas o reuniones informativas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II. Organiza pláticas o reuniones informativas  las academias con el fin de mejorar la vida institucional.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Asiste a / Participa en: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Eventos institucionales.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Pláticas o reuniones informativas convocadas por las academias con el fin de mejorar la vida institucional. 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 Con su grupo asiste a pláticas de formación integral como por ejemplo  cursos sobre normas de certificación o cursos de seguridad e higiene.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Asiste a / Participa en: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- Eventos institucionales. 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- Pláticas o reuniones informativas convocadas por las academias con el fin de mejorar la vida institucional.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3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934752"/>
              </p:ext>
            </p:extLst>
          </p:nvPr>
        </p:nvGraphicFramePr>
        <p:xfrm>
          <a:off x="251520" y="22403"/>
          <a:ext cx="8640959" cy="13151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574"/>
                <a:gridCol w="1690574"/>
                <a:gridCol w="1382115"/>
                <a:gridCol w="1738969"/>
                <a:gridCol w="1209718"/>
                <a:gridCol w="929009"/>
              </a:tblGrid>
              <a:tr h="14422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ÁREA DE VINCULACIÓN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933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CRITERIOS 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INDICADORES 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3680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5 = Excelente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4 = Notable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3 = Bueno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2 = Suficiente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1 = No suficiente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40" marR="64640" marT="0" marB="0"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57027"/>
              </p:ext>
            </p:extLst>
          </p:nvPr>
        </p:nvGraphicFramePr>
        <p:xfrm>
          <a:off x="179512" y="1412776"/>
          <a:ext cx="8820474" cy="5112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0079"/>
                <a:gridCol w="1470079"/>
                <a:gridCol w="1470079"/>
                <a:gridCol w="1470079"/>
                <a:gridCol w="1470079"/>
                <a:gridCol w="1470079"/>
              </a:tblGrid>
              <a:tr h="51125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8 </a:t>
                      </a:r>
                      <a:r>
                        <a:rPr lang="es-MX" sz="1600">
                          <a:effectLst/>
                        </a:rPr>
                        <a:t> </a:t>
                      </a:r>
                      <a:r>
                        <a:rPr lang="es-MX" sz="1050">
                          <a:effectLst/>
                        </a:rPr>
                        <a:t>Favorece la integración de</a:t>
                      </a:r>
                      <a:endParaRPr lang="es-MX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comunidades de aprendizaje para el fortalecimiento de sus asignaturas llevando a cabo actividades de planeación y ejecución con representantes de los sectores empresarial, gubernamental y social (conferencias, visitas industriales, talleres, foros, seminarios, paneles, entre otras),  articulándolo en conjunto con otros docentes  y estudiantes de la carrera.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Planea  y realiza las gestiones necesarias para realizar actividades para el fortalecimiento del aprendizaje  a todas de sus asignaturas con representantes de los sectores empresarial, gubernamental y social (conferencias, visitas industriales, talleres, foros, seminarios, paneles, entre otras), articulándolo en conjunto con otros docentes  y estudiantes de la carrera. 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Planea  y realiza las gestiones necesarias para   realizar  actividades para el fortalecimiento del aprendizaje de todas sus asignaturas que imparte (conferencias, visitas industriales, talleres, foros, seminarios y paneles, entre otras).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Planea  y realiza las gestiones necesarias para   realizar  actividades para el fortalecimiento del aprendizaje  a tres de sus asignaturas que imparte (conferencias, visitas industriales, talleres, foros, seminarios y paneles, entre otras).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Planea  y realiza las gestiones necesarias para   realizar  una actividad para el fortalecimiento del aprendizaje  a dos de  sus asignaturas que imparte (conferencias o visitas industriales o talleres o foros  o seminarios o paneles, entre otras).</a:t>
                      </a:r>
                      <a:endParaRPr lang="es-MX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Planea actividades para el fortalecimiento del aprendizaje a   una de sus asignaturas (conferencias o visitas industriales o talleres o foros o seminarios, o paneles entre otras).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3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4204</TotalTime>
  <Words>4277</Words>
  <Application>Microsoft Office PowerPoint</Application>
  <PresentationFormat>Presentación en pantalla (4:3)</PresentationFormat>
  <Paragraphs>289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García Franchini</dc:creator>
  <cp:lastModifiedBy>Ana María del Refugio Camacho Hernández</cp:lastModifiedBy>
  <cp:revision>142</cp:revision>
  <dcterms:created xsi:type="dcterms:W3CDTF">2009-09-09T21:24:42Z</dcterms:created>
  <dcterms:modified xsi:type="dcterms:W3CDTF">2013-06-20T15:28:51Z</dcterms:modified>
</cp:coreProperties>
</file>