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62" r:id="rId2"/>
    <p:sldId id="363" r:id="rId3"/>
    <p:sldId id="364" r:id="rId4"/>
    <p:sldId id="371" r:id="rId5"/>
    <p:sldId id="365" r:id="rId6"/>
    <p:sldId id="370" r:id="rId7"/>
    <p:sldId id="368" r:id="rId8"/>
    <p:sldId id="372" r:id="rId9"/>
    <p:sldId id="366" r:id="rId10"/>
    <p:sldId id="369" r:id="rId11"/>
    <p:sldId id="367" r:id="rId12"/>
    <p:sldId id="373" r:id="rId13"/>
    <p:sldId id="381" r:id="rId14"/>
    <p:sldId id="374" r:id="rId15"/>
    <p:sldId id="375" r:id="rId16"/>
    <p:sldId id="376" r:id="rId17"/>
    <p:sldId id="377" r:id="rId18"/>
    <p:sldId id="378" r:id="rId19"/>
    <p:sldId id="379" r:id="rId20"/>
    <p:sldId id="380" r:id="rId2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BCAC6C"/>
    <a:srgbClr val="385395"/>
    <a:srgbClr val="918F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0EE1E-AE28-415A-AD47-12C9AFE308DC}" type="datetimeFigureOut">
              <a:rPr lang="es-MX" smtClean="0"/>
              <a:pPr/>
              <a:t>19/06/2013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F2663-E039-42F5-A933-A1E0F330CB8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4987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208086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53344" y="383664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1176" y="1254133"/>
            <a:ext cx="787241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41176" y="2468579"/>
            <a:ext cx="7858180" cy="376873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374848" y="6356351"/>
            <a:ext cx="1460848" cy="241001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5BA28E99-AEF6-4118-A228-5CBCCBDD7A85}" type="datetimeFigureOut">
              <a:rPr lang="es-ES" smtClean="0"/>
              <a:pPr/>
              <a:t>19/06/2013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1848" y="6356351"/>
            <a:ext cx="1982580" cy="241001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470848" y="6356351"/>
            <a:ext cx="1460848" cy="241001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81026D3E-8F2B-4792-BD44-CA339CCB2B6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122181" y="1268760"/>
            <a:ext cx="1906203" cy="4968552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41177" y="1268760"/>
            <a:ext cx="5577408" cy="496855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10"/>
          </p:nvPr>
        </p:nvSpPr>
        <p:spPr>
          <a:xfrm>
            <a:off x="374848" y="6356351"/>
            <a:ext cx="1460848" cy="241001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5BA28E99-AEF6-4118-A228-5CBCCBDD7A85}" type="datetimeFigureOut">
              <a:rPr lang="es-ES" smtClean="0"/>
              <a:pPr/>
              <a:t>19/06/2013</a:t>
            </a:fld>
            <a:endParaRPr lang="es-ES" dirty="0"/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1848" y="6356351"/>
            <a:ext cx="1982580" cy="241001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es-ES" dirty="0"/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470848" y="6356351"/>
            <a:ext cx="1460848" cy="241001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81026D3E-8F2B-4792-BD44-CA339CCB2B6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268760"/>
            <a:ext cx="7729534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483206"/>
            <a:ext cx="7715304" cy="39116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406900"/>
            <a:ext cx="77724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3200" b="1" cap="all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7544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071546"/>
            <a:ext cx="787241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95536" y="2285992"/>
            <a:ext cx="3752848" cy="39116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38940" y="2285992"/>
            <a:ext cx="3714776" cy="384017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071546"/>
            <a:ext cx="7786742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5536" y="2357430"/>
            <a:ext cx="368299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95536" y="3071809"/>
            <a:ext cx="3714776" cy="305435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253188" y="2357430"/>
            <a:ext cx="3929090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253188" y="3071809"/>
            <a:ext cx="3970337" cy="305435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528" y="1493912"/>
            <a:ext cx="794388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03453" y="126876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46725" y="1268760"/>
            <a:ext cx="4643470" cy="505461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95536" y="2483206"/>
            <a:ext cx="3008313" cy="38401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5081736"/>
            <a:ext cx="5486400" cy="56673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18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475656" y="1281243"/>
            <a:ext cx="5486400" cy="3727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475656" y="5648474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CuadroTexto"/>
          <p:cNvSpPr txBox="1"/>
          <p:nvPr/>
        </p:nvSpPr>
        <p:spPr>
          <a:xfrm>
            <a:off x="3929058" y="6500834"/>
            <a:ext cx="10715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solidFill>
                  <a:schemeClr val="bg1"/>
                </a:solidFill>
              </a:rPr>
              <a:t>Cd. Madero 2009</a:t>
            </a:r>
            <a:endParaRPr lang="es-ES" sz="800" dirty="0">
              <a:solidFill>
                <a:schemeClr val="bg1"/>
              </a:solidFill>
            </a:endParaRPr>
          </a:p>
        </p:txBody>
      </p:sp>
      <p:cxnSp>
        <p:nvCxnSpPr>
          <p:cNvPr id="28" name="27 Conector recto"/>
          <p:cNvCxnSpPr/>
          <p:nvPr/>
        </p:nvCxnSpPr>
        <p:spPr>
          <a:xfrm rot="5400000">
            <a:off x="3643318" y="6715136"/>
            <a:ext cx="285728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21 Grupo"/>
          <p:cNvGrpSpPr/>
          <p:nvPr/>
        </p:nvGrpSpPr>
        <p:grpSpPr>
          <a:xfrm rot="5400000">
            <a:off x="6051383" y="3835169"/>
            <a:ext cx="5858686" cy="188564"/>
            <a:chOff x="0" y="2811440"/>
            <a:chExt cx="4862513" cy="117475"/>
          </a:xfrm>
        </p:grpSpPr>
        <p:cxnSp>
          <p:nvCxnSpPr>
            <p:cNvPr id="37" name="36 Conector recto"/>
            <p:cNvCxnSpPr/>
            <p:nvPr userDrawn="1"/>
          </p:nvCxnSpPr>
          <p:spPr>
            <a:xfrm>
              <a:off x="0" y="2870178"/>
              <a:ext cx="4862513" cy="1587"/>
            </a:xfrm>
            <a:prstGeom prst="line">
              <a:avLst/>
            </a:prstGeom>
            <a:solidFill>
              <a:srgbClr val="1B416F"/>
            </a:solidFill>
            <a:ln w="3175">
              <a:solidFill>
                <a:srgbClr val="3853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8" name="37 Conector recto"/>
            <p:cNvCxnSpPr/>
            <p:nvPr userDrawn="1"/>
          </p:nvCxnSpPr>
          <p:spPr>
            <a:xfrm>
              <a:off x="0" y="2811440"/>
              <a:ext cx="4862513" cy="1588"/>
            </a:xfrm>
            <a:prstGeom prst="line">
              <a:avLst/>
            </a:prstGeom>
            <a:solidFill>
              <a:srgbClr val="1B416F"/>
            </a:solidFill>
            <a:ln w="3175">
              <a:solidFill>
                <a:srgbClr val="BCAC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9" name="38 Conector recto"/>
            <p:cNvCxnSpPr/>
            <p:nvPr userDrawn="1"/>
          </p:nvCxnSpPr>
          <p:spPr>
            <a:xfrm>
              <a:off x="0" y="2927328"/>
              <a:ext cx="4862513" cy="1587"/>
            </a:xfrm>
            <a:prstGeom prst="line">
              <a:avLst/>
            </a:prstGeom>
            <a:solidFill>
              <a:srgbClr val="1B416F"/>
            </a:solidFill>
            <a:ln w="3175">
              <a:solidFill>
                <a:srgbClr val="918F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18" name="Picture 4" descr="C:\Users\leopoldo.saenz.AC\Documents\DESACAD-DGEST\PLANTILLA OFICIAL\logo gris lineal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43"/>
          <a:stretch/>
        </p:blipFill>
        <p:spPr bwMode="auto">
          <a:xfrm>
            <a:off x="2434890" y="3789040"/>
            <a:ext cx="4285331" cy="246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19 Rectángulo"/>
          <p:cNvSpPr/>
          <p:nvPr/>
        </p:nvSpPr>
        <p:spPr>
          <a:xfrm>
            <a:off x="1788515" y="3356992"/>
            <a:ext cx="5578081" cy="30103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  <a:latin typeface="HelveticaNeueLT Std"/>
            </a:endParaRPr>
          </a:p>
        </p:txBody>
      </p:sp>
      <p:pic>
        <p:nvPicPr>
          <p:cNvPr id="16" name="Picture 2" descr="nueva pleca LOGO DORAD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96" y="6662"/>
            <a:ext cx="9177992" cy="1100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podsam22@hotmail.com" TargetMode="External"/><Relationship Id="rId2" Type="http://schemas.openxmlformats.org/officeDocument/2006/relationships/hyperlink" Target="mailto:gamamtz@netscape.net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daruva0511@hotmail.com" TargetMode="External"/><Relationship Id="rId5" Type="http://schemas.openxmlformats.org/officeDocument/2006/relationships/hyperlink" Target="mailto:ganduaga@gmail.com" TargetMode="External"/><Relationship Id="rId4" Type="http://schemas.openxmlformats.org/officeDocument/2006/relationships/hyperlink" Target="mailto:Rafa.portillo.rosales@gmail.com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VirtualBox%20en%20Windows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Software" TargetMode="External"/><Relationship Id="rId2" Type="http://schemas.openxmlformats.org/officeDocument/2006/relationships/hyperlink" Target="http://es.wikipedia.org/wiki/Inform%C3%A1tica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nit.mx/docencia/evaluaciondocente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685800" y="1600200"/>
            <a:ext cx="7772400" cy="178010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mtClean="0"/>
              <a:t>Sistema de Evaluación Docente Multiplataforma (SED)</a:t>
            </a:r>
            <a:endParaRPr lang="es-MX" dirty="0"/>
          </a:p>
        </p:txBody>
      </p:sp>
      <p:sp>
        <p:nvSpPr>
          <p:cNvPr id="3" name="2 Subtítulo"/>
          <p:cNvSpPr txBox="1">
            <a:spLocks/>
          </p:cNvSpPr>
          <p:nvPr/>
        </p:nvSpPr>
        <p:spPr>
          <a:xfrm>
            <a:off x="1371600" y="3556001"/>
            <a:ext cx="6400800" cy="1473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dirty="0" smtClean="0"/>
              <a:t>Reunión Nacional de Jefes de Departamento de Desarrollo Académico del SNIT 2013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93477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636176" y="1268760"/>
            <a:ext cx="7729534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mtClean="0"/>
              <a:t>Datos de contacto </a:t>
            </a:r>
            <a:br>
              <a:rPr lang="es-MX" smtClean="0"/>
            </a:br>
            <a:r>
              <a:rPr lang="es-MX" smtClean="0">
                <a:solidFill>
                  <a:schemeClr val="accent1"/>
                </a:solidFill>
              </a:rPr>
              <a:t>Equipo Desarrollador</a:t>
            </a:r>
            <a:endParaRPr lang="es-MX" dirty="0">
              <a:solidFill>
                <a:schemeClr val="accent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59568" y="2804735"/>
            <a:ext cx="2952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/>
              <a:t>Ing. Gamaliel Martínez</a:t>
            </a:r>
          </a:p>
          <a:p>
            <a:pPr algn="ctr"/>
            <a:r>
              <a:rPr lang="es-MX" sz="1600" b="1" dirty="0" smtClean="0"/>
              <a:t>I. T. Cd. Victoria</a:t>
            </a:r>
          </a:p>
          <a:p>
            <a:pPr algn="ctr"/>
            <a:r>
              <a:rPr lang="es-MX" sz="1600" dirty="0" smtClean="0">
                <a:hlinkClick r:id="rId2"/>
              </a:rPr>
              <a:t>gamamtz@netscape.net</a:t>
            </a:r>
            <a:endParaRPr lang="es-MX" sz="1600" dirty="0" smtClean="0"/>
          </a:p>
          <a:p>
            <a:pPr algn="ctr"/>
            <a:endParaRPr lang="es-MX" sz="1600" dirty="0"/>
          </a:p>
        </p:txBody>
      </p:sp>
      <p:sp>
        <p:nvSpPr>
          <p:cNvPr id="4" name="3 CuadroTexto"/>
          <p:cNvSpPr txBox="1"/>
          <p:nvPr/>
        </p:nvSpPr>
        <p:spPr>
          <a:xfrm>
            <a:off x="4795175" y="2812264"/>
            <a:ext cx="37444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/>
              <a:t>Ing. Rubén Darío  </a:t>
            </a:r>
            <a:r>
              <a:rPr lang="es-MX" sz="1600" b="1" dirty="0" err="1" smtClean="0"/>
              <a:t>Rdz</a:t>
            </a:r>
            <a:r>
              <a:rPr lang="es-MX" sz="1600" b="1" dirty="0"/>
              <a:t>.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Samado</a:t>
            </a:r>
            <a:endParaRPr lang="es-MX" sz="1600" b="1" dirty="0" smtClean="0"/>
          </a:p>
          <a:p>
            <a:pPr algn="ctr"/>
            <a:r>
              <a:rPr lang="es-MX" sz="1600" b="1" dirty="0" smtClean="0"/>
              <a:t>I. T. de Minatitlán</a:t>
            </a:r>
          </a:p>
          <a:p>
            <a:pPr algn="ctr"/>
            <a:r>
              <a:rPr lang="es-MX" sz="1600" dirty="0" smtClean="0">
                <a:hlinkClick r:id="rId3"/>
              </a:rPr>
              <a:t>podsam22@hotmail.com</a:t>
            </a:r>
            <a:endParaRPr lang="es-MX" sz="1600" dirty="0"/>
          </a:p>
        </p:txBody>
      </p:sp>
      <p:sp>
        <p:nvSpPr>
          <p:cNvPr id="5" name="4 CuadroTexto"/>
          <p:cNvSpPr txBox="1"/>
          <p:nvPr/>
        </p:nvSpPr>
        <p:spPr>
          <a:xfrm>
            <a:off x="2771800" y="5396864"/>
            <a:ext cx="379165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/>
              <a:t>MCE. Rafael Portillo Rosales</a:t>
            </a:r>
          </a:p>
          <a:p>
            <a:pPr algn="ctr"/>
            <a:r>
              <a:rPr lang="es-MX" sz="1600" b="1" dirty="0" smtClean="0"/>
              <a:t>I. T. de Reynosa</a:t>
            </a:r>
          </a:p>
          <a:p>
            <a:r>
              <a:rPr lang="es-MX" sz="1600" dirty="0" smtClean="0">
                <a:hlinkClick r:id="rId4"/>
              </a:rPr>
              <a:t>Rafa.portillo.rosales@gmail.com</a:t>
            </a:r>
            <a:endParaRPr lang="es-MX" sz="1600" dirty="0"/>
          </a:p>
        </p:txBody>
      </p:sp>
      <p:sp>
        <p:nvSpPr>
          <p:cNvPr id="6" name="5 CuadroTexto"/>
          <p:cNvSpPr txBox="1"/>
          <p:nvPr/>
        </p:nvSpPr>
        <p:spPr>
          <a:xfrm>
            <a:off x="4795175" y="4005064"/>
            <a:ext cx="37444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/>
              <a:t>M. C. Gilberto Anduaga Márquez</a:t>
            </a:r>
          </a:p>
          <a:p>
            <a:pPr algn="ctr"/>
            <a:r>
              <a:rPr lang="es-MX" sz="1600" b="1" dirty="0" smtClean="0"/>
              <a:t>I. T. de Aguascalientes</a:t>
            </a:r>
          </a:p>
          <a:p>
            <a:pPr algn="ctr"/>
            <a:r>
              <a:rPr lang="es-MX" sz="1600" dirty="0" smtClean="0">
                <a:hlinkClick r:id="rId5"/>
              </a:rPr>
              <a:t>ganduaga@gmail.com</a:t>
            </a:r>
            <a:endParaRPr lang="es-MX" sz="1600" dirty="0"/>
          </a:p>
        </p:txBody>
      </p:sp>
      <p:sp>
        <p:nvSpPr>
          <p:cNvPr id="7" name="6 CuadroTexto"/>
          <p:cNvSpPr txBox="1"/>
          <p:nvPr/>
        </p:nvSpPr>
        <p:spPr>
          <a:xfrm>
            <a:off x="414464" y="4005064"/>
            <a:ext cx="37444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/>
              <a:t>Ing. Luis Felipe Ruiz García</a:t>
            </a:r>
          </a:p>
          <a:p>
            <a:pPr algn="ctr"/>
            <a:r>
              <a:rPr lang="es-MX" sz="1600" b="1" dirty="0" smtClean="0"/>
              <a:t>I. T. Cd. Victoria</a:t>
            </a:r>
          </a:p>
          <a:p>
            <a:pPr algn="ctr"/>
            <a:r>
              <a:rPr lang="es-MX" sz="1600" dirty="0" smtClean="0">
                <a:hlinkClick r:id="rId6"/>
              </a:rPr>
              <a:t>daruva0511@hotmail.com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436981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 txBox="1">
            <a:spLocks/>
          </p:cNvSpPr>
          <p:nvPr/>
        </p:nvSpPr>
        <p:spPr>
          <a:xfrm>
            <a:off x="457200" y="1628800"/>
            <a:ext cx="8229600" cy="12527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/>
              <a:t>Instalación y uso del sistema</a:t>
            </a:r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002" y="2297621"/>
            <a:ext cx="5625318" cy="4227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2204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Título"/>
          <p:cNvSpPr txBox="1">
            <a:spLocks/>
          </p:cNvSpPr>
          <p:nvPr/>
        </p:nvSpPr>
        <p:spPr>
          <a:xfrm>
            <a:off x="611560" y="3284984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mtClean="0"/>
              <a:t>Gracias, por su atención……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97420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347864" y="3429000"/>
            <a:ext cx="1991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 smtClean="0"/>
              <a:t>ANEXOS</a:t>
            </a:r>
          </a:p>
        </p:txBody>
      </p:sp>
    </p:spTree>
    <p:extLst>
      <p:ext uri="{BB962C8B-B14F-4D97-AF65-F5344CB8AC3E}">
        <p14:creationId xmlns:p14="http://schemas.microsoft.com/office/powerpoint/2010/main" val="3312482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¿Cómo opera el SED?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348880"/>
            <a:ext cx="7715304" cy="3911609"/>
          </a:xfrm>
        </p:spPr>
        <p:txBody>
          <a:bodyPr/>
          <a:lstStyle/>
          <a:p>
            <a:pPr marL="457200" indent="-457200" algn="just">
              <a:buFont typeface="+mj-lt"/>
              <a:buAutoNum type="arabicPeriod"/>
            </a:pPr>
            <a:r>
              <a:rPr lang="es-MX" dirty="0">
                <a:hlinkClick r:id="rId2" action="ppaction://hlinksldjump"/>
              </a:rPr>
              <a:t>Instalación de la Maquina Virtual (virtual Box</a:t>
            </a:r>
            <a:r>
              <a:rPr lang="es-MX" dirty="0" smtClean="0"/>
              <a:t>)</a:t>
            </a:r>
            <a:endParaRPr lang="es-MX" dirty="0"/>
          </a:p>
          <a:p>
            <a:pPr marL="457200" indent="-457200" algn="just">
              <a:buFont typeface="+mj-lt"/>
              <a:buAutoNum type="arabicPeriod"/>
            </a:pPr>
            <a:endParaRPr lang="es-MX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s-MX" dirty="0" smtClean="0">
                <a:hlinkClick r:id="rId3" action="ppaction://hlinksldjump"/>
              </a:rPr>
              <a:t>De manera local a través de la siguiente dirección IP: 127.0.0.1/SED </a:t>
            </a:r>
            <a:r>
              <a:rPr lang="es-MX" sz="1800" dirty="0" smtClean="0">
                <a:solidFill>
                  <a:schemeClr val="accent2">
                    <a:lumMod val="75000"/>
                  </a:schemeClr>
                </a:solidFill>
              </a:rPr>
              <a:t>(escrita en la barra de direcciones de navegador web de preferencia)</a:t>
            </a:r>
            <a:endParaRPr lang="es-MX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endParaRPr lang="es-MX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s-MX" dirty="0" smtClean="0">
                <a:hlinkClick r:id="rId4" action="ppaction://hlinksldjump"/>
              </a:rPr>
              <a:t>Configuración inicial </a:t>
            </a:r>
            <a:r>
              <a:rPr lang="es-MX" sz="1800" dirty="0" smtClean="0">
                <a:solidFill>
                  <a:schemeClr val="accent2">
                    <a:lumMod val="75000"/>
                  </a:schemeClr>
                </a:solidFill>
              </a:rPr>
              <a:t>(personalizar datos del IT)</a:t>
            </a:r>
            <a:endParaRPr lang="es-MX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endParaRPr lang="es-MX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s-MX" dirty="0" smtClean="0">
                <a:hlinkClick r:id="rId5" action="ppaction://hlinksldjump"/>
              </a:rPr>
              <a:t>Carga de datos </a:t>
            </a:r>
            <a:r>
              <a:rPr lang="es-MX" sz="1800" dirty="0" smtClean="0">
                <a:solidFill>
                  <a:schemeClr val="accent2">
                    <a:lumMod val="75000"/>
                  </a:schemeClr>
                </a:solidFill>
              </a:rPr>
              <a:t>(archivos </a:t>
            </a:r>
            <a:r>
              <a:rPr lang="es-MX" sz="1800" dirty="0" err="1" smtClean="0">
                <a:solidFill>
                  <a:schemeClr val="accent2">
                    <a:lumMod val="75000"/>
                  </a:schemeClr>
                </a:solidFill>
              </a:rPr>
              <a:t>excel</a:t>
            </a:r>
            <a:r>
              <a:rPr lang="es-MX" sz="180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es-MX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292080" y="6427113"/>
            <a:ext cx="35283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100" dirty="0" smtClean="0"/>
              <a:t>Reunión Nacional de Subdirectores Académicos</a:t>
            </a:r>
          </a:p>
          <a:p>
            <a:pPr algn="r"/>
            <a:r>
              <a:rPr lang="es-MX" sz="1100" dirty="0" smtClean="0"/>
              <a:t>Mayo 2013</a:t>
            </a:r>
            <a:endParaRPr lang="es-MX" sz="1100" dirty="0"/>
          </a:p>
        </p:txBody>
      </p:sp>
    </p:spTree>
    <p:extLst>
      <p:ext uri="{BB962C8B-B14F-4D97-AF65-F5344CB8AC3E}">
        <p14:creationId xmlns:p14="http://schemas.microsoft.com/office/powerpoint/2010/main" val="271693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492896"/>
            <a:ext cx="7715304" cy="39116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MX" sz="2800" dirty="0" smtClean="0"/>
          </a:p>
          <a:p>
            <a:pPr marL="0" indent="0" algn="ctr">
              <a:buNone/>
            </a:pPr>
            <a:r>
              <a:rPr lang="es-MX" sz="2800" dirty="0" smtClean="0">
                <a:hlinkClick r:id="rId2" action="ppaction://hlinkfile"/>
              </a:rPr>
              <a:t>Instalación de la Maquina Virtual</a:t>
            </a:r>
            <a:endParaRPr lang="es-MX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268760"/>
            <a:ext cx="3724120" cy="110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22" y="3645024"/>
            <a:ext cx="7768794" cy="2100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89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375518"/>
            <a:ext cx="6336704" cy="419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Instalación de la maquina virtual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7060108" y="4174054"/>
            <a:ext cx="1800200" cy="175432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MX" dirty="0" smtClean="0"/>
              <a:t>Usuario: </a:t>
            </a:r>
          </a:p>
          <a:p>
            <a:pPr algn="r"/>
            <a:r>
              <a:rPr lang="es-MX" b="1" dirty="0" err="1" smtClean="0"/>
              <a:t>root</a:t>
            </a:r>
            <a:endParaRPr lang="es-MX" b="1" dirty="0" smtClean="0"/>
          </a:p>
          <a:p>
            <a:pPr algn="r"/>
            <a:endParaRPr lang="es-MX" dirty="0"/>
          </a:p>
          <a:p>
            <a:pPr algn="r"/>
            <a:endParaRPr lang="es-MX" dirty="0" smtClean="0"/>
          </a:p>
          <a:p>
            <a:pPr algn="r"/>
            <a:r>
              <a:rPr lang="es-MX" dirty="0" err="1" smtClean="0"/>
              <a:t>Password</a:t>
            </a:r>
            <a:r>
              <a:rPr lang="es-MX" dirty="0" smtClean="0"/>
              <a:t>: </a:t>
            </a:r>
            <a:endParaRPr lang="es-MX" dirty="0"/>
          </a:p>
          <a:p>
            <a:pPr algn="r"/>
            <a:r>
              <a:rPr lang="es-MX" b="1" dirty="0" err="1" smtClean="0"/>
              <a:t>tecnologico</a:t>
            </a:r>
            <a:endParaRPr lang="es-MX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908" y="1711675"/>
            <a:ext cx="2522825" cy="711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5 Conector recto de flecha"/>
          <p:cNvCxnSpPr/>
          <p:nvPr/>
        </p:nvCxnSpPr>
        <p:spPr>
          <a:xfrm flipH="1">
            <a:off x="971600" y="5157192"/>
            <a:ext cx="6264696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6 Flecha derecha">
            <a:hlinkClick r:id="rId4" action="ppaction://hlinksldjump"/>
          </p:cNvPr>
          <p:cNvSpPr/>
          <p:nvPr/>
        </p:nvSpPr>
        <p:spPr>
          <a:xfrm>
            <a:off x="8460432" y="1196752"/>
            <a:ext cx="39987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895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Acceso al sistema - Dirección IP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65" y="2636912"/>
            <a:ext cx="8667750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724128" y="4102899"/>
            <a:ext cx="2952328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 smtClean="0"/>
              <a:t>Usuarios (predefinidos):</a:t>
            </a:r>
          </a:p>
          <a:p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</a:rPr>
              <a:t>desarrollo</a:t>
            </a:r>
          </a:p>
          <a:p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</a:rPr>
              <a:t>administrador</a:t>
            </a:r>
          </a:p>
          <a:p>
            <a:r>
              <a:rPr lang="es-MX" b="1" dirty="0" err="1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es-MX" b="1" dirty="0" err="1" smtClean="0">
                <a:solidFill>
                  <a:schemeClr val="accent2">
                    <a:lumMod val="75000"/>
                  </a:schemeClr>
                </a:solidFill>
              </a:rPr>
              <a:t>cademico</a:t>
            </a:r>
            <a:endParaRPr lang="es-MX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s-MX" dirty="0"/>
          </a:p>
          <a:p>
            <a:r>
              <a:rPr lang="es-MX" dirty="0" smtClean="0"/>
              <a:t>Contraseña: </a:t>
            </a:r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</a:rPr>
              <a:t>123456</a:t>
            </a:r>
            <a:endParaRPr lang="es-MX" dirty="0"/>
          </a:p>
        </p:txBody>
      </p:sp>
      <p:cxnSp>
        <p:nvCxnSpPr>
          <p:cNvPr id="6" name="5 Conector recto de flecha"/>
          <p:cNvCxnSpPr>
            <a:stCxn id="2" idx="2"/>
          </p:cNvCxnSpPr>
          <p:nvPr/>
        </p:nvCxnSpPr>
        <p:spPr>
          <a:xfrm flipH="1">
            <a:off x="1979712" y="2411760"/>
            <a:ext cx="2280591" cy="4411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6 Elipse"/>
          <p:cNvSpPr/>
          <p:nvPr/>
        </p:nvSpPr>
        <p:spPr>
          <a:xfrm>
            <a:off x="755576" y="2636912"/>
            <a:ext cx="1224136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CuadroTexto"/>
          <p:cNvSpPr txBox="1"/>
          <p:nvPr/>
        </p:nvSpPr>
        <p:spPr>
          <a:xfrm>
            <a:off x="4287726" y="2101498"/>
            <a:ext cx="3740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127.0.0.1/sed </a:t>
            </a:r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</a:rPr>
              <a:t>(IP uso local</a:t>
            </a:r>
            <a:r>
              <a:rPr lang="es-MX" dirty="0" smtClean="0"/>
              <a:t>)</a:t>
            </a:r>
            <a:endParaRPr lang="es-MX" dirty="0"/>
          </a:p>
        </p:txBody>
      </p:sp>
      <p:cxnSp>
        <p:nvCxnSpPr>
          <p:cNvPr id="10" name="9 Conector recto de flecha"/>
          <p:cNvCxnSpPr/>
          <p:nvPr/>
        </p:nvCxnSpPr>
        <p:spPr>
          <a:xfrm flipH="1">
            <a:off x="4287727" y="4365104"/>
            <a:ext cx="143640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13 Flecha derecha">
            <a:hlinkClick r:id="rId3" action="ppaction://hlinksldjump"/>
          </p:cNvPr>
          <p:cNvSpPr/>
          <p:nvPr/>
        </p:nvSpPr>
        <p:spPr>
          <a:xfrm>
            <a:off x="8532440" y="1196752"/>
            <a:ext cx="360075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7667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Configuración Inicial del SED</a:t>
            </a:r>
            <a:br>
              <a:rPr lang="es-MX" dirty="0" smtClean="0"/>
            </a:br>
            <a:r>
              <a:rPr lang="es-MX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Cargar escudo del IT</a:t>
            </a:r>
            <a:endParaRPr lang="es-MX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836" y="2269768"/>
            <a:ext cx="645414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65104"/>
            <a:ext cx="2868851" cy="2185616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668344" y="3045728"/>
            <a:ext cx="1085855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MX" dirty="0" err="1" smtClean="0"/>
              <a:t>Click</a:t>
            </a:r>
            <a:endParaRPr lang="es-MX" dirty="0" smtClean="0"/>
          </a:p>
        </p:txBody>
      </p:sp>
      <p:cxnSp>
        <p:nvCxnSpPr>
          <p:cNvPr id="6" name="5 Conector recto de flecha"/>
          <p:cNvCxnSpPr/>
          <p:nvPr/>
        </p:nvCxnSpPr>
        <p:spPr>
          <a:xfrm flipH="1">
            <a:off x="6403047" y="3222268"/>
            <a:ext cx="1290409" cy="3507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 flipH="1">
            <a:off x="899592" y="3573016"/>
            <a:ext cx="4752528" cy="7920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H="1">
            <a:off x="3624427" y="3573016"/>
            <a:ext cx="2027693" cy="297770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037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Personalizar SED </a:t>
            </a:r>
            <a:br>
              <a:rPr lang="es-MX" dirty="0" smtClean="0"/>
            </a:br>
            <a:r>
              <a:rPr lang="es-MX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(datos del IT)</a:t>
            </a:r>
            <a:endParaRPr lang="es-MX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0648" y="2483206"/>
            <a:ext cx="7715304" cy="3911609"/>
          </a:xfrm>
        </p:spPr>
        <p:txBody>
          <a:bodyPr/>
          <a:lstStyle/>
          <a:p>
            <a:endParaRPr lang="es-MX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81128"/>
            <a:ext cx="5561320" cy="186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60" y="2204864"/>
            <a:ext cx="5456728" cy="212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5908031" y="2729914"/>
            <a:ext cx="1085855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MX" dirty="0" err="1" smtClean="0"/>
              <a:t>Click</a:t>
            </a:r>
            <a:endParaRPr lang="es-MX" dirty="0" smtClean="0"/>
          </a:p>
        </p:txBody>
      </p:sp>
      <p:cxnSp>
        <p:nvCxnSpPr>
          <p:cNvPr id="8" name="7 Conector recto de flecha"/>
          <p:cNvCxnSpPr/>
          <p:nvPr/>
        </p:nvCxnSpPr>
        <p:spPr>
          <a:xfrm flipH="1">
            <a:off x="5149152" y="3099246"/>
            <a:ext cx="758879" cy="4410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3 CuadroTexto"/>
          <p:cNvSpPr txBox="1"/>
          <p:nvPr/>
        </p:nvSpPr>
        <p:spPr>
          <a:xfrm>
            <a:off x="539552" y="4869160"/>
            <a:ext cx="1368152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 smtClean="0"/>
              <a:t>2. Verificar datos</a:t>
            </a:r>
            <a:endParaRPr lang="es-MX" dirty="0"/>
          </a:p>
        </p:txBody>
      </p:sp>
      <p:cxnSp>
        <p:nvCxnSpPr>
          <p:cNvPr id="6" name="5 Conector recto de flecha"/>
          <p:cNvCxnSpPr/>
          <p:nvPr/>
        </p:nvCxnSpPr>
        <p:spPr>
          <a:xfrm>
            <a:off x="1691680" y="5409220"/>
            <a:ext cx="104411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8 Abrir llave"/>
          <p:cNvSpPr/>
          <p:nvPr/>
        </p:nvSpPr>
        <p:spPr>
          <a:xfrm>
            <a:off x="2555776" y="4581128"/>
            <a:ext cx="360040" cy="1656184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Elipse"/>
          <p:cNvSpPr/>
          <p:nvPr/>
        </p:nvSpPr>
        <p:spPr>
          <a:xfrm>
            <a:off x="7524982" y="5792490"/>
            <a:ext cx="1008112" cy="4448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3" name="12 Conector recto de flecha"/>
          <p:cNvCxnSpPr/>
          <p:nvPr/>
        </p:nvCxnSpPr>
        <p:spPr>
          <a:xfrm>
            <a:off x="7740352" y="4328740"/>
            <a:ext cx="144016" cy="14637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6439559" y="3364890"/>
            <a:ext cx="2236897" cy="92333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MX" b="1" dirty="0" smtClean="0"/>
              <a:t>IP</a:t>
            </a:r>
            <a:r>
              <a:rPr lang="es-MX" dirty="0" smtClean="0"/>
              <a:t> que le asigne el administrador de su red</a:t>
            </a:r>
            <a:endParaRPr lang="es-MX" dirty="0"/>
          </a:p>
        </p:txBody>
      </p:sp>
      <p:sp>
        <p:nvSpPr>
          <p:cNvPr id="18" name="17 Flecha derecha">
            <a:hlinkClick r:id="rId4" action="ppaction://hlinksldjump"/>
          </p:cNvPr>
          <p:cNvSpPr/>
          <p:nvPr/>
        </p:nvSpPr>
        <p:spPr>
          <a:xfrm>
            <a:off x="8344722" y="1268760"/>
            <a:ext cx="37674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822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 txBox="1">
            <a:spLocks/>
          </p:cNvSpPr>
          <p:nvPr/>
        </p:nvSpPr>
        <p:spPr>
          <a:xfrm>
            <a:off x="107504" y="2642600"/>
            <a:ext cx="5500133" cy="34506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Cuestionario para alumnos</a:t>
            </a:r>
          </a:p>
          <a:p>
            <a:pPr lvl="1"/>
            <a:r>
              <a:rPr lang="es-MX" dirty="0" smtClean="0"/>
              <a:t> 48 estímulos </a:t>
            </a:r>
          </a:p>
          <a:p>
            <a:pPr lvl="1"/>
            <a:r>
              <a:rPr lang="es-MX" dirty="0" smtClean="0"/>
              <a:t>Se aplica en Mayo y Noviembre</a:t>
            </a:r>
          </a:p>
          <a:p>
            <a:endParaRPr lang="es-MX" dirty="0" smtClean="0"/>
          </a:p>
          <a:p>
            <a:r>
              <a:rPr lang="es-MX" dirty="0" smtClean="0"/>
              <a:t>Cuestionario para el Departamento Académico </a:t>
            </a:r>
          </a:p>
          <a:p>
            <a:pPr lvl="1"/>
            <a:r>
              <a:rPr lang="es-MX" dirty="0" smtClean="0"/>
              <a:t>18 Criterios</a:t>
            </a:r>
          </a:p>
          <a:p>
            <a:pPr lvl="1"/>
            <a:r>
              <a:rPr lang="es-MX" dirty="0" smtClean="0"/>
              <a:t>Se aplica en Septiembre y Febrero</a:t>
            </a:r>
          </a:p>
          <a:p>
            <a:endParaRPr lang="es-MX" dirty="0"/>
          </a:p>
        </p:txBody>
      </p:sp>
      <p:sp>
        <p:nvSpPr>
          <p:cNvPr id="3" name="2 Título"/>
          <p:cNvSpPr txBox="1">
            <a:spLocks/>
          </p:cNvSpPr>
          <p:nvPr/>
        </p:nvSpPr>
        <p:spPr>
          <a:xfrm>
            <a:off x="480226" y="1077417"/>
            <a:ext cx="8229600" cy="12527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mtClean="0"/>
              <a:t>Instrumentos de Evaluación</a:t>
            </a:r>
            <a:endParaRPr lang="es-MX" dirty="0"/>
          </a:p>
        </p:txBody>
      </p:sp>
      <p:pic>
        <p:nvPicPr>
          <p:cNvPr id="4" name="Picture 6" descr="http://www.enlaescuelademabel.com/wp-content/2009/04/20070129152100-portfoli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55539"/>
            <a:ext cx="3114675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9009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Cargar datos 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5724525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4 Conector recto de flecha"/>
          <p:cNvCxnSpPr/>
          <p:nvPr/>
        </p:nvCxnSpPr>
        <p:spPr>
          <a:xfrm flipH="1">
            <a:off x="4499992" y="3140968"/>
            <a:ext cx="20882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6625560" y="2348880"/>
            <a:ext cx="2088232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b="1" dirty="0" smtClean="0"/>
              <a:t>1. </a:t>
            </a:r>
            <a:r>
              <a:rPr lang="es-MX" b="1" dirty="0" err="1" smtClean="0"/>
              <a:t>Click</a:t>
            </a:r>
            <a:r>
              <a:rPr lang="es-MX" b="1" dirty="0" smtClean="0"/>
              <a:t> en </a:t>
            </a:r>
            <a:r>
              <a:rPr lang="es-MX" dirty="0" smtClean="0"/>
              <a:t>menú </a:t>
            </a:r>
            <a:r>
              <a:rPr lang="es-MX" b="1" dirty="0" smtClean="0"/>
              <a:t>herramientas</a:t>
            </a:r>
            <a:r>
              <a:rPr lang="es-MX" dirty="0" smtClean="0"/>
              <a:t>, submenú </a:t>
            </a:r>
            <a:r>
              <a:rPr lang="es-MX" b="1" dirty="0" smtClean="0"/>
              <a:t>configuración</a:t>
            </a:r>
            <a:endParaRPr lang="es-MX" b="1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055818"/>
            <a:ext cx="5064110" cy="2655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1550618" y="4845928"/>
            <a:ext cx="1085855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 smtClean="0"/>
              <a:t>2. </a:t>
            </a:r>
            <a:r>
              <a:rPr lang="es-MX" dirty="0" err="1" smtClean="0"/>
              <a:t>Click</a:t>
            </a:r>
            <a:endParaRPr lang="es-MX" dirty="0" smtClean="0"/>
          </a:p>
        </p:txBody>
      </p:sp>
      <p:cxnSp>
        <p:nvCxnSpPr>
          <p:cNvPr id="12" name="11 Conector recto de flecha"/>
          <p:cNvCxnSpPr/>
          <p:nvPr/>
        </p:nvCxnSpPr>
        <p:spPr>
          <a:xfrm>
            <a:off x="2636473" y="5208351"/>
            <a:ext cx="3483588" cy="3507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368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 txBox="1">
            <a:spLocks/>
          </p:cNvSpPr>
          <p:nvPr/>
        </p:nvSpPr>
        <p:spPr>
          <a:xfrm>
            <a:off x="611560" y="2108028"/>
            <a:ext cx="4608512" cy="221732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mtClean="0"/>
              <a:t>Sistema Integral de Información (SII)</a:t>
            </a:r>
          </a:p>
          <a:p>
            <a:pPr lvl="1"/>
            <a:r>
              <a:rPr lang="es-MX" smtClean="0"/>
              <a:t>Contiene un modulo de servicios escolares y otro de Recursos Humanos</a:t>
            </a:r>
          </a:p>
          <a:p>
            <a:pPr lvl="1"/>
            <a:r>
              <a:rPr lang="es-MX" smtClean="0"/>
              <a:t>Por sus características se necesita por lo menos un servidor Linux</a:t>
            </a:r>
            <a:endParaRPr lang="es-MX" dirty="0" smtClean="0"/>
          </a:p>
        </p:txBody>
      </p:sp>
      <p:sp>
        <p:nvSpPr>
          <p:cNvPr id="3" name="2 Título"/>
          <p:cNvSpPr txBox="1">
            <a:spLocks/>
          </p:cNvSpPr>
          <p:nvPr/>
        </p:nvSpPr>
        <p:spPr>
          <a:xfrm>
            <a:off x="457200" y="1096152"/>
            <a:ext cx="8229600" cy="125272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/>
              <a:t>Sistemas para la aplicación de encuestas</a:t>
            </a:r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094448"/>
            <a:ext cx="2978098" cy="2230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 Marcador de contenido"/>
          <p:cNvSpPr txBox="1">
            <a:spLocks/>
          </p:cNvSpPr>
          <p:nvPr/>
        </p:nvSpPr>
        <p:spPr>
          <a:xfrm>
            <a:off x="4139952" y="4325353"/>
            <a:ext cx="4752528" cy="24880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dirty="0"/>
              <a:t>Sistema Independiente (PROEVA)</a:t>
            </a:r>
          </a:p>
          <a:p>
            <a:pPr lvl="1"/>
            <a:r>
              <a:rPr lang="es-MX" sz="2000" dirty="0"/>
              <a:t>Es un sistema que apoya la aplicación de las encuestas y generación de graficas.</a:t>
            </a:r>
          </a:p>
          <a:p>
            <a:pPr lvl="1"/>
            <a:r>
              <a:rPr lang="es-MX" sz="2000" dirty="0"/>
              <a:t>Se tiene que cargar con la información del semestre</a:t>
            </a:r>
          </a:p>
          <a:p>
            <a:pPr lvl="1"/>
            <a:r>
              <a:rPr lang="es-MX" sz="2000" dirty="0"/>
              <a:t>Por sus características se tiene que instalar en Windows.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3" y="4957296"/>
            <a:ext cx="424744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5530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395536" y="1268760"/>
            <a:ext cx="7729534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mtClean="0"/>
              <a:t>¿Qué es el Sistema de Evaluación Docente Multiplataforma (SED) ?</a:t>
            </a:r>
            <a:endParaRPr lang="es-MX" dirty="0"/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467544" y="2708920"/>
            <a:ext cx="7715304" cy="391160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mtClean="0"/>
              <a:t>Es un conjunto de aplicaciones informáticas encapsuladas (</a:t>
            </a:r>
            <a:r>
              <a:rPr lang="es-MX" b="1" smtClean="0"/>
              <a:t>maquina virtual</a:t>
            </a:r>
            <a:r>
              <a:rPr lang="es-MX" smtClean="0"/>
              <a:t>) para llevar a cabo la </a:t>
            </a:r>
            <a:r>
              <a:rPr lang="es-MX" b="1" smtClean="0"/>
              <a:t>evaluación docente</a:t>
            </a:r>
            <a:r>
              <a:rPr lang="es-MX" smtClean="0"/>
              <a:t> con enfoque por competencias de los </a:t>
            </a:r>
            <a:r>
              <a:rPr lang="es-MX" b="1" smtClean="0"/>
              <a:t>alumnos y departamental</a:t>
            </a:r>
            <a:r>
              <a:rPr lang="es-MX" smtClean="0"/>
              <a:t>, que puede operar en red y de manera local </a:t>
            </a:r>
            <a:r>
              <a:rPr lang="es-MX" b="1" smtClean="0"/>
              <a:t>independientemente del sistema operativo</a:t>
            </a:r>
            <a:r>
              <a:rPr lang="es-MX" smtClean="0"/>
              <a:t> donde se ejecute.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42389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 txBox="1">
            <a:spLocks/>
          </p:cNvSpPr>
          <p:nvPr/>
        </p:nvSpPr>
        <p:spPr>
          <a:xfrm>
            <a:off x="107504" y="1844824"/>
            <a:ext cx="4780053" cy="34506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En </a:t>
            </a:r>
            <a:r>
              <a:rPr lang="es-MX" dirty="0" smtClean="0">
                <a:hlinkClick r:id="rId2" tooltip="Informática"/>
              </a:rPr>
              <a:t>informática</a:t>
            </a:r>
            <a:r>
              <a:rPr lang="es-MX" dirty="0" smtClean="0"/>
              <a:t> una </a:t>
            </a:r>
            <a:r>
              <a:rPr lang="es-MX" b="1" dirty="0" smtClean="0"/>
              <a:t>máquina virtual</a:t>
            </a:r>
            <a:r>
              <a:rPr lang="es-MX" dirty="0" smtClean="0"/>
              <a:t> es un </a:t>
            </a:r>
            <a:r>
              <a:rPr lang="es-MX" dirty="0" smtClean="0">
                <a:hlinkClick r:id="rId3" tooltip="Software"/>
              </a:rPr>
              <a:t>software</a:t>
            </a:r>
            <a:r>
              <a:rPr lang="es-MX" dirty="0" smtClean="0"/>
              <a:t> que simula a una computadora y puede ejecutar programas como si fuese una computadora real.</a:t>
            </a:r>
          </a:p>
          <a:p>
            <a:r>
              <a:rPr lang="es-MX" dirty="0" smtClean="0"/>
              <a:t>Ofrece una maquina idéntica al Sistema Operativo aunque se instale en distintas plataformas,</a:t>
            </a:r>
            <a:endParaRPr lang="es-MX" dirty="0"/>
          </a:p>
        </p:txBody>
      </p:sp>
      <p:sp>
        <p:nvSpPr>
          <p:cNvPr id="3" name="2 Título"/>
          <p:cNvSpPr txBox="1">
            <a:spLocks/>
          </p:cNvSpPr>
          <p:nvPr/>
        </p:nvSpPr>
        <p:spPr>
          <a:xfrm>
            <a:off x="374848" y="1096152"/>
            <a:ext cx="8229600" cy="12527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/>
              <a:t>Maquina Virtual </a:t>
            </a:r>
            <a:endParaRPr lang="es-MX" dirty="0"/>
          </a:p>
        </p:txBody>
      </p:sp>
      <p:pic>
        <p:nvPicPr>
          <p:cNvPr id="4" name="Picture 2" descr="File:VMM-Typ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975" y="2348880"/>
            <a:ext cx="389254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71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395536" y="1268760"/>
            <a:ext cx="7729534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mtClean="0"/>
              <a:t>Requerimientos</a:t>
            </a:r>
            <a:br>
              <a:rPr lang="es-MX" smtClean="0"/>
            </a:br>
            <a:endParaRPr lang="es-MX" dirty="0"/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395536" y="2483206"/>
            <a:ext cx="7715304" cy="391160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MX" dirty="0" smtClean="0"/>
              <a:t>Técnicos mínimos:</a:t>
            </a:r>
          </a:p>
          <a:p>
            <a:pPr lvl="1"/>
            <a:r>
              <a:rPr lang="es-MX" dirty="0" smtClean="0"/>
              <a:t>Procesador: 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</a:rPr>
              <a:t>Centrino 2.7 </a:t>
            </a:r>
            <a:r>
              <a:rPr lang="es-MX" dirty="0" err="1" smtClean="0">
                <a:solidFill>
                  <a:schemeClr val="bg1">
                    <a:lumMod val="50000"/>
                  </a:schemeClr>
                </a:solidFill>
              </a:rPr>
              <a:t>Ghz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s-MX" dirty="0" err="1" smtClean="0">
                <a:solidFill>
                  <a:schemeClr val="bg1">
                    <a:lumMod val="50000"/>
                  </a:schemeClr>
                </a:solidFill>
              </a:rPr>
              <a:t>Core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MX" dirty="0" err="1" smtClean="0">
                <a:solidFill>
                  <a:schemeClr val="bg1">
                    <a:lumMod val="50000"/>
                  </a:schemeClr>
                </a:solidFill>
              </a:rPr>
              <a:t>duo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</a:rPr>
              <a:t>, 2.2 </a:t>
            </a:r>
            <a:r>
              <a:rPr lang="es-MX" dirty="0" err="1" smtClean="0">
                <a:solidFill>
                  <a:schemeClr val="bg1">
                    <a:lumMod val="50000"/>
                  </a:schemeClr>
                </a:solidFill>
              </a:rPr>
              <a:t>Ghz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lvl="1"/>
            <a:r>
              <a:rPr lang="es-MX" dirty="0" smtClean="0"/>
              <a:t>Sistema operativo: 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</a:rPr>
              <a:t>Windows XP, Windows 7, Linux Ubuntu, GNU-</a:t>
            </a:r>
            <a:r>
              <a:rPr lang="es-MX" dirty="0" err="1" smtClean="0">
                <a:solidFill>
                  <a:schemeClr val="bg1">
                    <a:lumMod val="50000"/>
                  </a:schemeClr>
                </a:solidFill>
              </a:rPr>
              <a:t>linux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</a:rPr>
              <a:t>, Mac </a:t>
            </a:r>
            <a:r>
              <a:rPr lang="es-MX" dirty="0" err="1" smtClean="0">
                <a:solidFill>
                  <a:schemeClr val="bg1">
                    <a:lumMod val="50000"/>
                  </a:schemeClr>
                </a:solidFill>
              </a:rPr>
              <a:t>OsX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</a:rPr>
              <a:t>, etc</a:t>
            </a:r>
            <a:r>
              <a:rPr lang="es-MX" dirty="0" smtClean="0"/>
              <a:t>…</a:t>
            </a:r>
          </a:p>
          <a:p>
            <a:pPr lvl="1"/>
            <a:r>
              <a:rPr lang="es-MX" dirty="0" smtClean="0"/>
              <a:t>RAM: 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</a:rPr>
              <a:t>1 Gb (deseable 3 Gb o mas)</a:t>
            </a:r>
          </a:p>
          <a:p>
            <a:pPr marL="457200" lvl="1" indent="0">
              <a:buFont typeface="Arial" pitchFamily="34" charset="0"/>
              <a:buNone/>
            </a:pPr>
            <a:r>
              <a:rPr lang="es-MX" dirty="0" smtClean="0"/>
              <a:t>-Navegador de Internet: 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</a:rPr>
              <a:t>Mozilla </a:t>
            </a:r>
            <a:r>
              <a:rPr lang="es-MX" dirty="0" err="1" smtClean="0">
                <a:solidFill>
                  <a:schemeClr val="bg1">
                    <a:lumMod val="50000"/>
                  </a:schemeClr>
                </a:solidFill>
              </a:rPr>
              <a:t>firefox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</a:rPr>
              <a:t>, Internet Explorer 9, Google </a:t>
            </a:r>
            <a:r>
              <a:rPr lang="es-MX" dirty="0" err="1" smtClean="0">
                <a:solidFill>
                  <a:schemeClr val="bg1">
                    <a:lumMod val="50000"/>
                  </a:schemeClr>
                </a:solidFill>
              </a:rPr>
              <a:t>chrome</a:t>
            </a:r>
            <a:endParaRPr lang="es-MX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r>
              <a:rPr lang="es-MX" dirty="0" smtClean="0"/>
              <a:t>-</a:t>
            </a:r>
            <a:r>
              <a:rPr lang="es-MX" dirty="0"/>
              <a:t> </a:t>
            </a:r>
            <a:r>
              <a:rPr lang="es-MX" dirty="0" smtClean="0"/>
              <a:t>Espacio en Disco Duro: 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</a:rPr>
              <a:t>5 Gb.</a:t>
            </a:r>
          </a:p>
          <a:p>
            <a:endParaRPr lang="es-MX" dirty="0" smtClean="0"/>
          </a:p>
          <a:p>
            <a:r>
              <a:rPr lang="es-MX" dirty="0" smtClean="0"/>
              <a:t>Conocimientos Básicos: </a:t>
            </a:r>
          </a:p>
          <a:p>
            <a:pPr lvl="1"/>
            <a:r>
              <a:rPr lang="es-MX" dirty="0" smtClean="0"/>
              <a:t>Navegación web, manejo del SII o similar, sistema operativo</a:t>
            </a:r>
          </a:p>
          <a:p>
            <a:pPr lvl="1"/>
            <a:endParaRPr lang="es-MX" dirty="0" smtClean="0"/>
          </a:p>
          <a:p>
            <a:endParaRPr lang="es-MX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690690"/>
            <a:ext cx="2592288" cy="769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5445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139952" y="5949029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MX" sz="1600" dirty="0" smtClean="0"/>
              <a:t>8 Archivos Excel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600" dirty="0" smtClean="0"/>
              <a:t>Manuales usuario y técnico</a:t>
            </a:r>
            <a:endParaRPr lang="es-MX" sz="1600" dirty="0"/>
          </a:p>
        </p:txBody>
      </p:sp>
      <p:grpSp>
        <p:nvGrpSpPr>
          <p:cNvPr id="3" name="2 Grupo"/>
          <p:cNvGrpSpPr/>
          <p:nvPr/>
        </p:nvGrpSpPr>
        <p:grpSpPr>
          <a:xfrm>
            <a:off x="206120" y="2297738"/>
            <a:ext cx="5760640" cy="3335704"/>
            <a:chOff x="130841" y="1988841"/>
            <a:chExt cx="5760640" cy="3335704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9069" y="2885039"/>
              <a:ext cx="2945782" cy="1440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4 CuadroTexto"/>
            <p:cNvSpPr txBox="1"/>
            <p:nvPr/>
          </p:nvSpPr>
          <p:spPr>
            <a:xfrm>
              <a:off x="343181" y="2132856"/>
              <a:ext cx="14401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b="1" dirty="0" smtClean="0"/>
                <a:t>Sistema Operativo </a:t>
              </a:r>
              <a:r>
                <a:rPr lang="es-MX" dirty="0" smtClean="0"/>
                <a:t>GNU-Linux (</a:t>
              </a:r>
              <a:r>
                <a:rPr lang="es-MX" dirty="0" err="1" smtClean="0"/>
                <a:t>Debian</a:t>
              </a:r>
              <a:r>
                <a:rPr lang="es-MX" dirty="0" smtClean="0"/>
                <a:t>) </a:t>
              </a:r>
              <a:endParaRPr lang="es-MX" dirty="0"/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323528" y="3570219"/>
              <a:ext cx="187220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b="1" dirty="0" smtClean="0"/>
                <a:t>SII</a:t>
              </a:r>
              <a:r>
                <a:rPr lang="es-MX" dirty="0" smtClean="0"/>
                <a:t> (Módulos Evaluación docente alumnos y departamental)</a:t>
              </a:r>
            </a:p>
            <a:p>
              <a:endParaRPr lang="es-MX" dirty="0"/>
            </a:p>
          </p:txBody>
        </p:sp>
        <p:cxnSp>
          <p:nvCxnSpPr>
            <p:cNvPr id="7" name="6 Conector recto de flecha"/>
            <p:cNvCxnSpPr/>
            <p:nvPr/>
          </p:nvCxnSpPr>
          <p:spPr>
            <a:xfrm>
              <a:off x="1783341" y="2924943"/>
              <a:ext cx="1224136" cy="40824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7 Conector recto de flecha"/>
            <p:cNvCxnSpPr/>
            <p:nvPr/>
          </p:nvCxnSpPr>
          <p:spPr>
            <a:xfrm flipV="1">
              <a:off x="1567317" y="3679395"/>
              <a:ext cx="1440160" cy="64807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8 Rectángulo redondeado"/>
            <p:cNvSpPr/>
            <p:nvPr/>
          </p:nvSpPr>
          <p:spPr>
            <a:xfrm>
              <a:off x="130841" y="1988841"/>
              <a:ext cx="5760640" cy="3096344"/>
            </a:xfrm>
            <a:prstGeom prst="roundRect">
              <a:avLst/>
            </a:prstGeom>
            <a:noFill/>
            <a:ln w="38100">
              <a:solidFill>
                <a:schemeClr val="accent1">
                  <a:shade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10" name="9 Más"/>
          <p:cNvSpPr/>
          <p:nvPr/>
        </p:nvSpPr>
        <p:spPr>
          <a:xfrm>
            <a:off x="4873724" y="5043107"/>
            <a:ext cx="1039488" cy="1032123"/>
          </a:xfrm>
          <a:prstGeom prst="mathPlu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11" name="10 Grupo"/>
          <p:cNvGrpSpPr/>
          <p:nvPr/>
        </p:nvGrpSpPr>
        <p:grpSpPr>
          <a:xfrm>
            <a:off x="7164288" y="4338950"/>
            <a:ext cx="1512168" cy="1436241"/>
            <a:chOff x="7164288" y="2818892"/>
            <a:chExt cx="1512168" cy="1436241"/>
          </a:xfrm>
        </p:grpSpPr>
        <p:sp>
          <p:nvSpPr>
            <p:cNvPr id="12" name="11 Elipse"/>
            <p:cNvSpPr/>
            <p:nvPr/>
          </p:nvSpPr>
          <p:spPr>
            <a:xfrm>
              <a:off x="7164288" y="2818892"/>
              <a:ext cx="1512168" cy="143624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3" name="12 Elipse"/>
            <p:cNvSpPr/>
            <p:nvPr/>
          </p:nvSpPr>
          <p:spPr>
            <a:xfrm>
              <a:off x="7692040" y="3284984"/>
              <a:ext cx="479049" cy="44776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14" name="13 Flecha derecha"/>
          <p:cNvSpPr/>
          <p:nvPr/>
        </p:nvSpPr>
        <p:spPr>
          <a:xfrm>
            <a:off x="5975276" y="5343144"/>
            <a:ext cx="1048744" cy="4320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Abrir llave"/>
          <p:cNvSpPr/>
          <p:nvPr/>
        </p:nvSpPr>
        <p:spPr>
          <a:xfrm rot="5400000">
            <a:off x="2920111" y="267925"/>
            <a:ext cx="504055" cy="3403171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15 CuadroTexto"/>
          <p:cNvSpPr txBox="1"/>
          <p:nvPr/>
        </p:nvSpPr>
        <p:spPr>
          <a:xfrm>
            <a:off x="1334911" y="1196752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accent2">
                    <a:lumMod val="75000"/>
                  </a:schemeClr>
                </a:solidFill>
              </a:rPr>
              <a:t>Maquina Virtual (Virtual Box) 2.1 Gb</a:t>
            </a:r>
            <a:endParaRPr lang="es-MX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7692040" y="3981975"/>
            <a:ext cx="527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CD </a:t>
            </a:r>
            <a:endParaRPr lang="es-MX" dirty="0"/>
          </a:p>
        </p:txBody>
      </p:sp>
      <p:sp>
        <p:nvSpPr>
          <p:cNvPr id="18" name="17 CuadroTexto"/>
          <p:cNvSpPr txBox="1"/>
          <p:nvPr/>
        </p:nvSpPr>
        <p:spPr>
          <a:xfrm>
            <a:off x="7434318" y="5888869"/>
            <a:ext cx="1242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2.3 Gb </a:t>
            </a:r>
            <a:r>
              <a:rPr lang="es-MX" sz="1400" dirty="0" smtClean="0"/>
              <a:t>de información</a:t>
            </a:r>
            <a:endParaRPr lang="es-MX" sz="14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357500" y="5658780"/>
            <a:ext cx="3721492" cy="107721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chemeClr val="accent2">
                    <a:lumMod val="75000"/>
                  </a:schemeClr>
                </a:solidFill>
              </a:rPr>
              <a:t>(alumnos, carreras, grupos, organigrama, materias, selección materias, periodos escolares, personal</a:t>
            </a:r>
            <a:r>
              <a:rPr lang="es-MX" sz="160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es-MX" sz="1600" dirty="0"/>
          </a:p>
        </p:txBody>
      </p:sp>
      <p:cxnSp>
        <p:nvCxnSpPr>
          <p:cNvPr id="20" name="19 Conector recto de flecha"/>
          <p:cNvCxnSpPr/>
          <p:nvPr/>
        </p:nvCxnSpPr>
        <p:spPr>
          <a:xfrm>
            <a:off x="3995936" y="6075230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841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395536" y="1268760"/>
            <a:ext cx="7729534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mtClean="0"/>
              <a:t>¿Qué se busca con este desarrollo?  </a:t>
            </a:r>
            <a:endParaRPr lang="es-MX" dirty="0"/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467544" y="2132856"/>
            <a:ext cx="7715304" cy="424847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mtClean="0"/>
              <a:t>Apoyar la automatización del proceso de evaluación docente con aplicación en diversas plataformas</a:t>
            </a:r>
          </a:p>
          <a:p>
            <a:pPr algn="just"/>
            <a:endParaRPr lang="es-MX" smtClean="0"/>
          </a:p>
          <a:p>
            <a:pPr algn="just"/>
            <a:r>
              <a:rPr lang="es-MX" smtClean="0"/>
              <a:t>Proveer un sistema estándar que pueda ser utilizado por IT Federales y Descentralizados de acuerdo a lo establecido por la DGEST</a:t>
            </a:r>
          </a:p>
          <a:p>
            <a:pPr marL="0" indent="0" algn="just">
              <a:buFont typeface="Arial" pitchFamily="34" charset="0"/>
              <a:buNone/>
            </a:pPr>
            <a:r>
              <a:rPr lang="es-MX" smtClean="0"/>
              <a:t> </a:t>
            </a:r>
          </a:p>
          <a:p>
            <a:pPr algn="just"/>
            <a:r>
              <a:rPr lang="es-MX" smtClean="0"/>
              <a:t>Facilitar la operación tecnológica del proceso de evaluación docente, para quienes lo coordinan en los ITs 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14431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 txBox="1">
            <a:spLocks/>
          </p:cNvSpPr>
          <p:nvPr/>
        </p:nvSpPr>
        <p:spPr>
          <a:xfrm>
            <a:off x="872067" y="1916832"/>
            <a:ext cx="7408333" cy="345069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Software de maquina virtual</a:t>
            </a:r>
            <a:endParaRPr lang="es-MX" dirty="0" smtClean="0">
              <a:hlinkClick r:id="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s-MX" dirty="0" smtClean="0">
                <a:hlinkClick r:id=""/>
              </a:rPr>
              <a:t>https://www.virtualbox.org/wiki/Downloads</a:t>
            </a:r>
            <a:endParaRPr lang="es-MX" dirty="0" smtClean="0"/>
          </a:p>
          <a:p>
            <a:endParaRPr lang="es-MX" dirty="0" smtClean="0"/>
          </a:p>
          <a:p>
            <a:r>
              <a:rPr lang="es-MX" dirty="0" smtClean="0"/>
              <a:t>Pagina en DGEST</a:t>
            </a:r>
          </a:p>
          <a:p>
            <a:pPr marL="0" indent="0" algn="ctr">
              <a:buNone/>
            </a:pPr>
            <a:r>
              <a:rPr lang="es-MX" sz="2000" dirty="0">
                <a:hlinkClick r:id="rId2"/>
              </a:rPr>
              <a:t>http://www.snit.mx/docencia/evaluaciondocente</a:t>
            </a:r>
            <a:endParaRPr lang="es-MX" sz="2000" dirty="0" smtClean="0"/>
          </a:p>
          <a:p>
            <a:endParaRPr lang="es-MX" dirty="0" smtClean="0"/>
          </a:p>
          <a:p>
            <a:endParaRPr lang="es-MX" dirty="0"/>
          </a:p>
        </p:txBody>
      </p:sp>
      <p:sp>
        <p:nvSpPr>
          <p:cNvPr id="3" name="2 Título"/>
          <p:cNvSpPr txBox="1">
            <a:spLocks/>
          </p:cNvSpPr>
          <p:nvPr/>
        </p:nvSpPr>
        <p:spPr>
          <a:xfrm>
            <a:off x="457200" y="1096152"/>
            <a:ext cx="8229600" cy="12527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/>
              <a:t>Enlaces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21571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4496</TotalTime>
  <Words>609</Words>
  <Application>Microsoft Office PowerPoint</Application>
  <PresentationFormat>Presentación en pantalla (4:3)</PresentationFormat>
  <Paragraphs>108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¿Cómo opera el SED?</vt:lpstr>
      <vt:lpstr>Presentación de PowerPoint</vt:lpstr>
      <vt:lpstr>Instalación de la maquina virtual</vt:lpstr>
      <vt:lpstr>Acceso al sistema - Dirección IP</vt:lpstr>
      <vt:lpstr>Configuración Inicial del SED Cargar escudo del IT</vt:lpstr>
      <vt:lpstr>Personalizar SED  (datos del IT)</vt:lpstr>
      <vt:lpstr>Cargar datos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Carlos García Franchini</dc:creator>
  <cp:lastModifiedBy>user</cp:lastModifiedBy>
  <cp:revision>144</cp:revision>
  <dcterms:created xsi:type="dcterms:W3CDTF">2009-09-09T21:24:42Z</dcterms:created>
  <dcterms:modified xsi:type="dcterms:W3CDTF">2013-06-19T17:26:45Z</dcterms:modified>
</cp:coreProperties>
</file>