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306" r:id="rId5"/>
    <p:sldId id="259" r:id="rId6"/>
    <p:sldId id="307" r:id="rId7"/>
    <p:sldId id="30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309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310" r:id="rId26"/>
    <p:sldId id="276" r:id="rId27"/>
    <p:sldId id="277" r:id="rId28"/>
    <p:sldId id="278" r:id="rId29"/>
    <p:sldId id="279" r:id="rId30"/>
    <p:sldId id="280" r:id="rId31"/>
    <p:sldId id="311" r:id="rId32"/>
    <p:sldId id="281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33CC"/>
    <a:srgbClr val="FFFF00"/>
    <a:srgbClr val="FF3300"/>
    <a:srgbClr val="CC00CC"/>
    <a:srgbClr val="66FF33"/>
    <a:srgbClr val="00FFFF"/>
    <a:srgbClr val="FF6600"/>
    <a:srgbClr val="0099FF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1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1DCDEE-5BBA-456E-A88E-C5431FCA5C6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980AB56-E8FE-4B51-B299-4F108B44EC85}">
      <dgm:prSet custT="1"/>
      <dgm:spPr/>
      <dgm:t>
        <a:bodyPr/>
        <a:lstStyle/>
        <a:p>
          <a:pPr rtl="0"/>
          <a:r>
            <a:rPr lang="es-ES" sz="2400" b="1" dirty="0" smtClean="0">
              <a:solidFill>
                <a:schemeClr val="tx1"/>
              </a:solidFill>
            </a:rPr>
            <a:t>Paso 1. Conversión a escala </a:t>
          </a:r>
          <a:r>
            <a:rPr lang="es-ES" sz="2400" b="1" dirty="0" err="1" smtClean="0">
              <a:solidFill>
                <a:schemeClr val="tx1"/>
              </a:solidFill>
            </a:rPr>
            <a:t>Likert</a:t>
          </a:r>
          <a:r>
            <a:rPr lang="es-ES" sz="2400" b="1" dirty="0" smtClean="0">
              <a:solidFill>
                <a:schemeClr val="tx1"/>
              </a:solidFill>
            </a:rPr>
            <a:t>.</a:t>
          </a:r>
          <a:endParaRPr lang="es-ES" sz="2400" dirty="0">
            <a:solidFill>
              <a:schemeClr val="tx1"/>
            </a:solidFill>
          </a:endParaRPr>
        </a:p>
      </dgm:t>
    </dgm:pt>
    <dgm:pt modelId="{C17B37A6-19B1-4CD1-AA63-89A461645AC4}" type="parTrans" cxnId="{04FF6D97-D280-4BCF-A1FB-8036D407438A}">
      <dgm:prSet/>
      <dgm:spPr/>
      <dgm:t>
        <a:bodyPr/>
        <a:lstStyle/>
        <a:p>
          <a:endParaRPr lang="es-ES"/>
        </a:p>
      </dgm:t>
    </dgm:pt>
    <dgm:pt modelId="{CB39AB81-C989-4782-8ECB-D21D708B1862}" type="sibTrans" cxnId="{04FF6D97-D280-4BCF-A1FB-8036D407438A}">
      <dgm:prSet/>
      <dgm:spPr/>
      <dgm:t>
        <a:bodyPr/>
        <a:lstStyle/>
        <a:p>
          <a:endParaRPr lang="es-ES"/>
        </a:p>
      </dgm:t>
    </dgm:pt>
    <dgm:pt modelId="{E8414527-EDAF-499B-BAB2-A37B8A961805}">
      <dgm:prSet custT="1"/>
      <dgm:spPr/>
      <dgm:t>
        <a:bodyPr/>
        <a:lstStyle/>
        <a:p>
          <a:pPr rtl="0"/>
          <a:r>
            <a:rPr lang="es-ES" sz="2400" b="1" dirty="0" smtClean="0">
              <a:solidFill>
                <a:schemeClr val="tx1"/>
              </a:solidFill>
            </a:rPr>
            <a:t>Paso 2. Puntuación global y por escalas.</a:t>
          </a:r>
          <a:endParaRPr lang="es-ES" sz="2400" dirty="0">
            <a:solidFill>
              <a:schemeClr val="tx1"/>
            </a:solidFill>
          </a:endParaRPr>
        </a:p>
      </dgm:t>
    </dgm:pt>
    <dgm:pt modelId="{C5EF6B55-E748-4693-8061-B1E2214DCDED}" type="parTrans" cxnId="{AC86BB20-9E50-4E29-AE04-97471B8D58A5}">
      <dgm:prSet/>
      <dgm:spPr/>
      <dgm:t>
        <a:bodyPr/>
        <a:lstStyle/>
        <a:p>
          <a:endParaRPr lang="es-ES"/>
        </a:p>
      </dgm:t>
    </dgm:pt>
    <dgm:pt modelId="{F395F8F2-8C02-422C-9252-7677D7E3CA96}" type="sibTrans" cxnId="{AC86BB20-9E50-4E29-AE04-97471B8D58A5}">
      <dgm:prSet/>
      <dgm:spPr/>
      <dgm:t>
        <a:bodyPr/>
        <a:lstStyle/>
        <a:p>
          <a:endParaRPr lang="es-ES"/>
        </a:p>
      </dgm:t>
    </dgm:pt>
    <dgm:pt modelId="{33A1C0A0-20E5-415B-91F7-4A69B94E1155}">
      <dgm:prSet custT="1"/>
      <dgm:spPr/>
      <dgm:t>
        <a:bodyPr/>
        <a:lstStyle/>
        <a:p>
          <a:pPr rtl="0"/>
          <a:r>
            <a:rPr lang="es-ES" sz="2400" b="1" dirty="0" smtClean="0">
              <a:solidFill>
                <a:schemeClr val="tx1"/>
              </a:solidFill>
            </a:rPr>
            <a:t>Paso 3. Selección de las escalas críticas.</a:t>
          </a:r>
          <a:endParaRPr lang="es-ES" sz="2400" dirty="0">
            <a:solidFill>
              <a:schemeClr val="tx1"/>
            </a:solidFill>
          </a:endParaRPr>
        </a:p>
      </dgm:t>
    </dgm:pt>
    <dgm:pt modelId="{A6477001-017D-47C9-B58F-3AD0E94ABE6B}" type="parTrans" cxnId="{E80F2F15-582C-438E-99D6-28772A932AC3}">
      <dgm:prSet/>
      <dgm:spPr/>
      <dgm:t>
        <a:bodyPr/>
        <a:lstStyle/>
        <a:p>
          <a:endParaRPr lang="es-ES"/>
        </a:p>
      </dgm:t>
    </dgm:pt>
    <dgm:pt modelId="{45B2A78B-04FC-4FD7-9DB1-9BE36F0E9BB9}" type="sibTrans" cxnId="{E80F2F15-582C-438E-99D6-28772A932AC3}">
      <dgm:prSet/>
      <dgm:spPr/>
      <dgm:t>
        <a:bodyPr/>
        <a:lstStyle/>
        <a:p>
          <a:endParaRPr lang="es-ES"/>
        </a:p>
      </dgm:t>
    </dgm:pt>
    <dgm:pt modelId="{A31C03F1-D61C-47C9-A28F-3CE3025ED9E2}">
      <dgm:prSet custT="1"/>
      <dgm:spPr/>
      <dgm:t>
        <a:bodyPr/>
        <a:lstStyle/>
        <a:p>
          <a:pPr rtl="0"/>
          <a:r>
            <a:rPr lang="es-ES" sz="2400" b="1" dirty="0" smtClean="0">
              <a:solidFill>
                <a:schemeClr val="tx1"/>
              </a:solidFill>
            </a:rPr>
            <a:t>Paso 4. Selección de profesores que se ubican en el </a:t>
          </a:r>
          <a:r>
            <a:rPr lang="es-ES" sz="2400" b="1" dirty="0" err="1" smtClean="0">
              <a:solidFill>
                <a:schemeClr val="tx1"/>
              </a:solidFill>
            </a:rPr>
            <a:t>cuartil</a:t>
          </a:r>
          <a:r>
            <a:rPr lang="es-ES" sz="2400" b="1" dirty="0" smtClean="0">
              <a:solidFill>
                <a:schemeClr val="tx1"/>
              </a:solidFill>
            </a:rPr>
            <a:t> 1 en ambas listas (puntuación global y escala crítica).</a:t>
          </a:r>
          <a:endParaRPr lang="es-ES" sz="2400" b="1" dirty="0">
            <a:solidFill>
              <a:schemeClr val="tx1"/>
            </a:solidFill>
          </a:endParaRPr>
        </a:p>
      </dgm:t>
    </dgm:pt>
    <dgm:pt modelId="{AB1DDC70-9351-49C6-A947-B0E414B0EDD3}" type="parTrans" cxnId="{1EDC6F29-FFC7-4891-AB2F-0CB7A6530A56}">
      <dgm:prSet/>
      <dgm:spPr/>
      <dgm:t>
        <a:bodyPr/>
        <a:lstStyle/>
        <a:p>
          <a:endParaRPr lang="es-ES"/>
        </a:p>
      </dgm:t>
    </dgm:pt>
    <dgm:pt modelId="{41C6DDEA-66B0-4A71-A651-21E468142C5B}" type="sibTrans" cxnId="{1EDC6F29-FFC7-4891-AB2F-0CB7A6530A56}">
      <dgm:prSet/>
      <dgm:spPr/>
      <dgm:t>
        <a:bodyPr/>
        <a:lstStyle/>
        <a:p>
          <a:endParaRPr lang="es-ES"/>
        </a:p>
      </dgm:t>
    </dgm:pt>
    <dgm:pt modelId="{31868458-7068-4867-B46F-65A513C86CD7}" type="pres">
      <dgm:prSet presAssocID="{021DCDEE-5BBA-456E-A88E-C5431FCA5C60}" presName="CompostProcess" presStyleCnt="0">
        <dgm:presLayoutVars>
          <dgm:dir/>
          <dgm:resizeHandles val="exact"/>
        </dgm:presLayoutVars>
      </dgm:prSet>
      <dgm:spPr/>
    </dgm:pt>
    <dgm:pt modelId="{731E74AC-14C6-4676-963D-32814A507A74}" type="pres">
      <dgm:prSet presAssocID="{021DCDEE-5BBA-456E-A88E-C5431FCA5C60}" presName="arrow" presStyleLbl="bgShp" presStyleIdx="0" presStyleCnt="1" custScaleX="113882"/>
      <dgm:spPr/>
    </dgm:pt>
    <dgm:pt modelId="{98E2F5A1-4953-4A97-8F52-1483A3A75368}" type="pres">
      <dgm:prSet presAssocID="{021DCDEE-5BBA-456E-A88E-C5431FCA5C60}" presName="linearProcess" presStyleCnt="0"/>
      <dgm:spPr/>
    </dgm:pt>
    <dgm:pt modelId="{565DC664-A1F1-4475-801D-C1DB1CA34D19}" type="pres">
      <dgm:prSet presAssocID="{E980AB56-E8FE-4B51-B299-4F108B44EC85}" presName="textNode" presStyleLbl="node1" presStyleIdx="0" presStyleCnt="4" custScaleX="135342" custScaleY="158454">
        <dgm:presLayoutVars>
          <dgm:bulletEnabled val="1"/>
        </dgm:presLayoutVars>
      </dgm:prSet>
      <dgm:spPr/>
    </dgm:pt>
    <dgm:pt modelId="{CEB61465-C0EE-46B4-8E8E-1ADEC13945F4}" type="pres">
      <dgm:prSet presAssocID="{CB39AB81-C989-4782-8ECB-D21D708B1862}" presName="sibTrans" presStyleCnt="0"/>
      <dgm:spPr/>
    </dgm:pt>
    <dgm:pt modelId="{28CB7396-0365-48D1-AA6A-93F19332F1A0}" type="pres">
      <dgm:prSet presAssocID="{E8414527-EDAF-499B-BAB2-A37B8A961805}" presName="textNode" presStyleLbl="node1" presStyleIdx="1" presStyleCnt="4" custScaleX="151516" custScaleY="158454">
        <dgm:presLayoutVars>
          <dgm:bulletEnabled val="1"/>
        </dgm:presLayoutVars>
      </dgm:prSet>
      <dgm:spPr/>
    </dgm:pt>
    <dgm:pt modelId="{F86F6DD0-BF9E-4D7B-B0F9-22D75B1974BC}" type="pres">
      <dgm:prSet presAssocID="{F395F8F2-8C02-422C-9252-7677D7E3CA96}" presName="sibTrans" presStyleCnt="0"/>
      <dgm:spPr/>
    </dgm:pt>
    <dgm:pt modelId="{A34459CC-4906-406B-8B89-4486B9E490CC}" type="pres">
      <dgm:prSet presAssocID="{33A1C0A0-20E5-415B-91F7-4A69B94E1155}" presName="textNode" presStyleLbl="node1" presStyleIdx="2" presStyleCnt="4" custScaleX="125720" custScaleY="158454">
        <dgm:presLayoutVars>
          <dgm:bulletEnabled val="1"/>
        </dgm:presLayoutVars>
      </dgm:prSet>
      <dgm:spPr/>
    </dgm:pt>
    <dgm:pt modelId="{28D1D0CF-D1C2-47A0-B8CE-E292D7C9B3BD}" type="pres">
      <dgm:prSet presAssocID="{45B2A78B-04FC-4FD7-9DB1-9BE36F0E9BB9}" presName="sibTrans" presStyleCnt="0"/>
      <dgm:spPr/>
    </dgm:pt>
    <dgm:pt modelId="{C820F92F-71A4-4504-BD19-77EDAC23F11F}" type="pres">
      <dgm:prSet presAssocID="{A31C03F1-D61C-47C9-A28F-3CE3025ED9E2}" presName="textNode" presStyleLbl="node1" presStyleIdx="3" presStyleCnt="4" custScaleX="133570" custScaleY="236147">
        <dgm:presLayoutVars>
          <dgm:bulletEnabled val="1"/>
        </dgm:presLayoutVars>
      </dgm:prSet>
      <dgm:spPr/>
    </dgm:pt>
  </dgm:ptLst>
  <dgm:cxnLst>
    <dgm:cxn modelId="{AC86BB20-9E50-4E29-AE04-97471B8D58A5}" srcId="{021DCDEE-5BBA-456E-A88E-C5431FCA5C60}" destId="{E8414527-EDAF-499B-BAB2-A37B8A961805}" srcOrd="1" destOrd="0" parTransId="{C5EF6B55-E748-4693-8061-B1E2214DCDED}" sibTransId="{F395F8F2-8C02-422C-9252-7677D7E3CA96}"/>
    <dgm:cxn modelId="{04FF6D97-D280-4BCF-A1FB-8036D407438A}" srcId="{021DCDEE-5BBA-456E-A88E-C5431FCA5C60}" destId="{E980AB56-E8FE-4B51-B299-4F108B44EC85}" srcOrd="0" destOrd="0" parTransId="{C17B37A6-19B1-4CD1-AA63-89A461645AC4}" sibTransId="{CB39AB81-C989-4782-8ECB-D21D708B1862}"/>
    <dgm:cxn modelId="{11555D15-195E-45D8-B8D5-250A1AB74AF2}" type="presOf" srcId="{021DCDEE-5BBA-456E-A88E-C5431FCA5C60}" destId="{31868458-7068-4867-B46F-65A513C86CD7}" srcOrd="0" destOrd="0" presId="urn:microsoft.com/office/officeart/2005/8/layout/hProcess9"/>
    <dgm:cxn modelId="{E80F2F15-582C-438E-99D6-28772A932AC3}" srcId="{021DCDEE-5BBA-456E-A88E-C5431FCA5C60}" destId="{33A1C0A0-20E5-415B-91F7-4A69B94E1155}" srcOrd="2" destOrd="0" parTransId="{A6477001-017D-47C9-B58F-3AD0E94ABE6B}" sibTransId="{45B2A78B-04FC-4FD7-9DB1-9BE36F0E9BB9}"/>
    <dgm:cxn modelId="{56780DB1-FE9A-471F-A65B-CE7C4DA8E825}" type="presOf" srcId="{E8414527-EDAF-499B-BAB2-A37B8A961805}" destId="{28CB7396-0365-48D1-AA6A-93F19332F1A0}" srcOrd="0" destOrd="0" presId="urn:microsoft.com/office/officeart/2005/8/layout/hProcess9"/>
    <dgm:cxn modelId="{FA213CD4-DBD0-4F57-A32F-02991EBB7B80}" type="presOf" srcId="{33A1C0A0-20E5-415B-91F7-4A69B94E1155}" destId="{A34459CC-4906-406B-8B89-4486B9E490CC}" srcOrd="0" destOrd="0" presId="urn:microsoft.com/office/officeart/2005/8/layout/hProcess9"/>
    <dgm:cxn modelId="{1EDC6F29-FFC7-4891-AB2F-0CB7A6530A56}" srcId="{021DCDEE-5BBA-456E-A88E-C5431FCA5C60}" destId="{A31C03F1-D61C-47C9-A28F-3CE3025ED9E2}" srcOrd="3" destOrd="0" parTransId="{AB1DDC70-9351-49C6-A947-B0E414B0EDD3}" sibTransId="{41C6DDEA-66B0-4A71-A651-21E468142C5B}"/>
    <dgm:cxn modelId="{69D5A133-72F6-4C2E-8F98-BF663AB1FEEA}" type="presOf" srcId="{E980AB56-E8FE-4B51-B299-4F108B44EC85}" destId="{565DC664-A1F1-4475-801D-C1DB1CA34D19}" srcOrd="0" destOrd="0" presId="urn:microsoft.com/office/officeart/2005/8/layout/hProcess9"/>
    <dgm:cxn modelId="{8050E98A-3473-4D5A-92A6-B101DDC32BDF}" type="presOf" srcId="{A31C03F1-D61C-47C9-A28F-3CE3025ED9E2}" destId="{C820F92F-71A4-4504-BD19-77EDAC23F11F}" srcOrd="0" destOrd="0" presId="urn:microsoft.com/office/officeart/2005/8/layout/hProcess9"/>
    <dgm:cxn modelId="{F23B248F-DD0A-4A17-8563-D37437EF28A0}" type="presParOf" srcId="{31868458-7068-4867-B46F-65A513C86CD7}" destId="{731E74AC-14C6-4676-963D-32814A507A74}" srcOrd="0" destOrd="0" presId="urn:microsoft.com/office/officeart/2005/8/layout/hProcess9"/>
    <dgm:cxn modelId="{A0CDA51C-085C-426A-BCAD-59AB963D36EE}" type="presParOf" srcId="{31868458-7068-4867-B46F-65A513C86CD7}" destId="{98E2F5A1-4953-4A97-8F52-1483A3A75368}" srcOrd="1" destOrd="0" presId="urn:microsoft.com/office/officeart/2005/8/layout/hProcess9"/>
    <dgm:cxn modelId="{A7A9264D-8015-4813-BD3E-7564B6280068}" type="presParOf" srcId="{98E2F5A1-4953-4A97-8F52-1483A3A75368}" destId="{565DC664-A1F1-4475-801D-C1DB1CA34D19}" srcOrd="0" destOrd="0" presId="urn:microsoft.com/office/officeart/2005/8/layout/hProcess9"/>
    <dgm:cxn modelId="{C2082B59-A33D-4C4F-B3AF-A08B714CD6A7}" type="presParOf" srcId="{98E2F5A1-4953-4A97-8F52-1483A3A75368}" destId="{CEB61465-C0EE-46B4-8E8E-1ADEC13945F4}" srcOrd="1" destOrd="0" presId="urn:microsoft.com/office/officeart/2005/8/layout/hProcess9"/>
    <dgm:cxn modelId="{B63EF456-CF67-44B9-8536-D48C762D2DA1}" type="presParOf" srcId="{98E2F5A1-4953-4A97-8F52-1483A3A75368}" destId="{28CB7396-0365-48D1-AA6A-93F19332F1A0}" srcOrd="2" destOrd="0" presId="urn:microsoft.com/office/officeart/2005/8/layout/hProcess9"/>
    <dgm:cxn modelId="{678DAF58-DFC5-4F77-8220-AF114E3CFB62}" type="presParOf" srcId="{98E2F5A1-4953-4A97-8F52-1483A3A75368}" destId="{F86F6DD0-BF9E-4D7B-B0F9-22D75B1974BC}" srcOrd="3" destOrd="0" presId="urn:microsoft.com/office/officeart/2005/8/layout/hProcess9"/>
    <dgm:cxn modelId="{5462C30D-95E5-4E4C-B4E1-BE83B7027A52}" type="presParOf" srcId="{98E2F5A1-4953-4A97-8F52-1483A3A75368}" destId="{A34459CC-4906-406B-8B89-4486B9E490CC}" srcOrd="4" destOrd="0" presId="urn:microsoft.com/office/officeart/2005/8/layout/hProcess9"/>
    <dgm:cxn modelId="{6D543035-36AA-433F-9C30-D1FA552AA7F7}" type="presParOf" srcId="{98E2F5A1-4953-4A97-8F52-1483A3A75368}" destId="{28D1D0CF-D1C2-47A0-B8CE-E292D7C9B3BD}" srcOrd="5" destOrd="0" presId="urn:microsoft.com/office/officeart/2005/8/layout/hProcess9"/>
    <dgm:cxn modelId="{F1418C57-7DBB-4489-B7FC-7E366E23C068}" type="presParOf" srcId="{98E2F5A1-4953-4A97-8F52-1483A3A75368}" destId="{C820F92F-71A4-4504-BD19-77EDAC23F11F}" srcOrd="6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jpe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9E3DA6-5810-495B-A8C5-6E0C9C2EA28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762000"/>
            <a:ext cx="7620000" cy="2838450"/>
          </a:xfrm>
        </p:spPr>
        <p:txBody>
          <a:bodyPr/>
          <a:lstStyle>
            <a:lvl1pPr>
              <a:defRPr sz="6600" b="0"/>
            </a:lvl1pPr>
          </a:lstStyle>
          <a:p>
            <a:r>
              <a:rPr lang="en-US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10000"/>
            <a:ext cx="7620000" cy="1752600"/>
          </a:xfrm>
        </p:spPr>
        <p:txBody>
          <a:bodyPr/>
          <a:lstStyle>
            <a:lvl1pPr marL="0" indent="0">
              <a:buFontTx/>
              <a:buNone/>
              <a:defRPr sz="4000"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E25A6BD-7109-414E-8DC1-CCFA2C629657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876E9D5-6935-4A79-A519-D43803BEBF8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75B0F4-B6AC-4DD1-A405-467BD782019A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E9439-EB1B-4A89-8009-D2C2013AFB8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5E220B-69BB-4FE1-BA44-68FE4D47C8C2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0AE9A-CEE9-4CDC-914C-052952390DF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85A40B-ABF3-4376-A2FC-94B13A16715B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4B22C-BD4A-490A-930C-9B089A27D9E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081E36-219D-4BE4-BF49-F32833D80BBF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7D600-8B99-4C90-B8AF-102FA20AE5F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415A42-BB2C-4851-A5C5-82F44B19FBD2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A588E-5F0E-4131-ABDC-86BAD3FAF9C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7EF64B-A477-42B9-9E3A-82206380FC48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6245C-442A-4375-A3DA-11025573CC8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EED765-BA87-47D9-8124-F91D240323A4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7CFD4-8D90-4B24-8AA0-0ACD27ABEDC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2EE232-BC5E-4D56-8CA6-AAA768E3B50D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8634-E36B-42E3-8F1A-A26E35A0E41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33D881-CCB4-4208-862B-49CE822C0018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643CD-7DFA-4BC1-B807-A11FBACE948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7D0C2-6AA1-4ED4-AF37-05DF9C891422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FB8F8-70BD-4883-8BD2-65C7860BAF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FF"/>
            </a:gs>
            <a:gs pos="100000">
              <a:srgbClr val="0033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B70F3C5E-2CBA-4292-B50E-3FE2A627A96B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BDD49FC8-9061-4896-A3C8-2BF3935A27E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" dirty="0" smtClean="0"/>
              <a:t>.</a:t>
            </a:r>
            <a:endParaRPr lang="en-US" sz="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8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sz="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  <a:solidFill>
            <a:srgbClr val="FF66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1. CARACTERÍSTICAS PSICOMÉTRICAS DEL INSTRUMENTO</a:t>
            </a: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ln w="38100">
            <a:solidFill>
              <a:schemeClr val="bg1">
                <a:lumMod val="95000"/>
              </a:schemeClr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DOMINIO_ASIG		.905 ** 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PLANIF_CURSO		.869 **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AMBIENTES_APR		.900 **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ESTRATEG_MET_TEC	.948 **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MOTIVACION		.940 **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EVALUACION		.932 **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COMUNIC			.890 **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GESTION_CURSO		.881 **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TECNOL_INFORMAC	.840 **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			SATISFAC_GRAL		.882 **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11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</a:t>
            </a:r>
            <a:r>
              <a:rPr lang="es-ES" sz="1100" dirty="0" smtClean="0">
                <a:latin typeface="Franklin Gothic Book" pitchFamily="34" charset="0"/>
              </a:rPr>
              <a:t>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</a:t>
            </a:r>
            <a:r>
              <a:rPr lang="es-ES" sz="2800" b="1" dirty="0" smtClean="0">
                <a:solidFill>
                  <a:srgbClr val="FF9900"/>
                </a:solidFill>
                <a:latin typeface="Franklin Gothic Book" pitchFamily="34" charset="0"/>
              </a:rPr>
              <a:t>Alta correlación de cada escala con la puntuación 		total   </a:t>
            </a:r>
            <a:r>
              <a:rPr lang="es-ES" sz="2800" b="1" dirty="0" smtClean="0">
                <a:solidFill>
                  <a:srgbClr val="FF9900"/>
                </a:solidFill>
                <a:latin typeface="Franklin Gothic Book" pitchFamily="34" charset="0"/>
                <a:sym typeface="Wingdings" pitchFamily="2" charset="2"/>
              </a:rPr>
              <a:t>  	</a:t>
            </a:r>
            <a:r>
              <a:rPr lang="es-ES" sz="2800" b="1" dirty="0" smtClean="0">
                <a:solidFill>
                  <a:srgbClr val="FF9900"/>
                </a:solidFill>
                <a:latin typeface="Franklin Gothic Book" pitchFamily="34" charset="0"/>
              </a:rPr>
              <a:t>**</a:t>
            </a:r>
            <a:r>
              <a:rPr lang="es-ES" sz="2800" b="1" dirty="0" smtClean="0">
                <a:solidFill>
                  <a:srgbClr val="FF9900"/>
                </a:solidFill>
                <a:latin typeface="Franklin Gothic Book" pitchFamily="34" charset="0"/>
                <a:sym typeface="Wingdings" pitchFamily="2" charset="2"/>
              </a:rPr>
              <a:t>p=0.001</a:t>
            </a:r>
            <a:endParaRPr lang="es-ES" sz="2800" dirty="0" smtClean="0">
              <a:solidFill>
                <a:srgbClr val="FF9900"/>
              </a:solidFill>
              <a:latin typeface="Franklin Gothic Book" pitchFamily="34" charset="0"/>
            </a:endParaRPr>
          </a:p>
          <a:p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5 Rectángulo redondeado"/>
          <p:cNvSpPr/>
          <p:nvPr/>
        </p:nvSpPr>
        <p:spPr>
          <a:xfrm>
            <a:off x="0" y="2564904"/>
            <a:ext cx="2195736" cy="1944216"/>
          </a:xfrm>
          <a:prstGeom prst="roundRect">
            <a:avLst/>
          </a:prstGeom>
          <a:solidFill>
            <a:srgbClr val="FFFF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</a:rPr>
              <a:t>Segundo Descriptor: Correlación </a:t>
            </a:r>
            <a:r>
              <a:rPr lang="es-MX" sz="2400" b="1" dirty="0" err="1" smtClean="0">
                <a:solidFill>
                  <a:schemeClr val="tx1"/>
                </a:solidFill>
              </a:rPr>
              <a:t>item</a:t>
            </a:r>
            <a:r>
              <a:rPr lang="es-MX" sz="2400" b="1" dirty="0" smtClean="0">
                <a:solidFill>
                  <a:schemeClr val="tx1"/>
                </a:solidFill>
              </a:rPr>
              <a:t>-total</a:t>
            </a:r>
            <a:endParaRPr lang="es-MX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ln w="38100">
            <a:solidFill>
              <a:schemeClr val="bg1">
                <a:lumMod val="9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Método: R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otación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varimax</a:t>
            </a: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s-E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Ejemplo:</a:t>
            </a:r>
          </a:p>
          <a:p>
            <a:pPr>
              <a:lnSpc>
                <a:spcPct val="90000"/>
              </a:lnSpc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Componente:  </a:t>
            </a:r>
            <a:r>
              <a:rPr lang="es-ES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DOMINIO_ASIG = 1.</a:t>
            </a:r>
          </a:p>
          <a:p>
            <a:pPr>
              <a:lnSpc>
                <a:spcPct val="90000"/>
              </a:lnSpc>
              <a:buNone/>
            </a:pPr>
            <a:endParaRPr lang="es-ES" sz="1100" b="1" dirty="0" smtClean="0">
              <a:solidFill>
                <a:srgbClr val="00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s-ES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</a:t>
            </a: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AFIRMACIONES</a:t>
            </a:r>
            <a:endParaRPr lang="es-ES" sz="2800" b="1" dirty="0" smtClean="0">
              <a:solidFill>
                <a:srgbClr val="00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AF1		.895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AF2		.885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AF3		.904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AF4		.898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AF5		.907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						</a:t>
            </a:r>
            <a:r>
              <a:rPr lang="es-ES" sz="2800" b="1" dirty="0" smtClean="0">
                <a:solidFill>
                  <a:srgbClr val="FF9900"/>
                </a:solidFill>
                <a:latin typeface="Franklin Gothic Book" pitchFamily="34" charset="0"/>
              </a:rPr>
              <a:t>Análisis  factorial   </a:t>
            </a:r>
            <a:r>
              <a:rPr lang="es-ES" sz="2800" b="1" dirty="0" smtClean="0">
                <a:solidFill>
                  <a:srgbClr val="FF9900"/>
                </a:solidFill>
                <a:latin typeface="Franklin Gothic Book" pitchFamily="34" charset="0"/>
                <a:sym typeface="Wingdings" pitchFamily="2" charset="2"/>
              </a:rPr>
              <a:t>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5 Rectángulo redondeado"/>
          <p:cNvSpPr/>
          <p:nvPr/>
        </p:nvSpPr>
        <p:spPr>
          <a:xfrm>
            <a:off x="395536" y="2564904"/>
            <a:ext cx="2520280" cy="2304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Tercer Descriptor: Análisis de componentes principales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7" name="6 Proceso predefinido"/>
          <p:cNvSpPr/>
          <p:nvPr/>
        </p:nvSpPr>
        <p:spPr>
          <a:xfrm>
            <a:off x="6732240" y="3789040"/>
            <a:ext cx="1872208" cy="1944216"/>
          </a:xfrm>
          <a:prstGeom prst="flowChartPredefined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favorable:</a:t>
            </a:r>
          </a:p>
          <a:p>
            <a:pPr algn="ctr"/>
            <a:r>
              <a:rPr lang="es-MX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cargas factoriales están cercanas a 1.0</a:t>
            </a:r>
            <a:endParaRPr lang="es-MX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curvado"/>
          <p:cNvCxnSpPr/>
          <p:nvPr/>
        </p:nvCxnSpPr>
        <p:spPr>
          <a:xfrm rot="10800000" flipV="1">
            <a:off x="6012160" y="5445224"/>
            <a:ext cx="864096" cy="360040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Título"/>
          <p:cNvSpPr txBox="1">
            <a:spLocks/>
          </p:cNvSpPr>
          <p:nvPr/>
        </p:nvSpPr>
        <p:spPr bwMode="auto">
          <a:xfrm>
            <a:off x="539552" y="188640"/>
            <a:ext cx="8229600" cy="126876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CUESTIONARIO DE EVALUACIÓN DOCENTE</a:t>
            </a:r>
            <a:br>
              <a:rPr kumimoji="0" lang="es-MX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6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PARA PLANES DE COMPETENCIAS</a:t>
            </a:r>
            <a:r>
              <a:rPr kumimoji="0" lang="es-E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  <a:t/>
            </a:r>
            <a:br>
              <a:rPr kumimoji="0" lang="es-E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</a:br>
            <a:r>
              <a:rPr kumimoji="0" lang="es-ES" sz="2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  <a:t>1. CARACTERÍSTICAS PSICOMÉTRICAS DEL INSTRUMENTO</a:t>
            </a:r>
            <a:endParaRPr kumimoji="0" lang="es-MX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1 Título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24936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0" lang="es-MX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CUESTIONARIO DE EVALUACIÓN DOCENTE</a:t>
            </a:r>
            <a:br>
              <a:rPr kumimoji="0" lang="es-MX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PARA PLANES DE COMPETENCIAS</a:t>
            </a: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  <a:t/>
            </a:r>
            <a:b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</a:br>
            <a:r>
              <a:rPr lang="es-E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2</a:t>
            </a:r>
            <a:r>
              <a:rPr kumimoji="0" lang="es-E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  <a:t>.   Transformaciones de los datos</a:t>
            </a:r>
            <a:endParaRPr kumimoji="0" lang="es-MX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2.   Transformaciones de los datos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s-E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1. Conversión a escala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Likert</a:t>
            </a:r>
            <a:r>
              <a:rPr lang="es-E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s-E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Original:</a:t>
            </a:r>
          </a:p>
          <a:p>
            <a:pPr>
              <a:buNone/>
            </a:pPr>
            <a:r>
              <a:rPr lang="es-E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1	 2      3     4      5		</a:t>
            </a:r>
          </a:p>
          <a:p>
            <a:pPr>
              <a:buNone/>
            </a:pPr>
            <a:endParaRPr lang="es-ES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s-ES" sz="3600" dirty="0" smtClean="0"/>
          </a:p>
          <a:p>
            <a:r>
              <a:rPr lang="es-E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Likert</a:t>
            </a:r>
            <a:r>
              <a:rPr lang="es-E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0	 1      2     3      4</a:t>
            </a:r>
          </a:p>
          <a:p>
            <a:pPr>
              <a:buNone/>
            </a:pPr>
            <a:r>
              <a:rPr lang="es-E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</a:p>
        </p:txBody>
      </p:sp>
      <p:sp>
        <p:nvSpPr>
          <p:cNvPr id="8" name="7 Abrir llave"/>
          <p:cNvSpPr/>
          <p:nvPr/>
        </p:nvSpPr>
        <p:spPr>
          <a:xfrm rot="5400000">
            <a:off x="4067944" y="3284984"/>
            <a:ext cx="288032" cy="2880320"/>
          </a:xfrm>
          <a:prstGeom prst="leftBrace">
            <a:avLst>
              <a:gd name="adj1" fmla="val 50674"/>
              <a:gd name="adj2" fmla="val 50000"/>
            </a:avLst>
          </a:prstGeom>
          <a:solidFill>
            <a:srgbClr val="FFFF00"/>
          </a:solidFill>
          <a:ln>
            <a:solidFill>
              <a:srgbClr val="0033CC"/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 redondeado"/>
          <p:cNvSpPr/>
          <p:nvPr/>
        </p:nvSpPr>
        <p:spPr>
          <a:xfrm>
            <a:off x="6444208" y="3717032"/>
            <a:ext cx="2088232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Sensibilidad del instrumento</a:t>
            </a:r>
            <a:endParaRPr lang="es-MX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0" name="9 Conector curvado"/>
          <p:cNvCxnSpPr/>
          <p:nvPr/>
        </p:nvCxnSpPr>
        <p:spPr>
          <a:xfrm rot="10800000" flipV="1">
            <a:off x="4283968" y="4005064"/>
            <a:ext cx="2088232" cy="504056"/>
          </a:xfrm>
          <a:prstGeom prst="curvedConnector3">
            <a:avLst>
              <a:gd name="adj1" fmla="val 50000"/>
            </a:avLst>
          </a:prstGeom>
          <a:ln w="38100"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2.   Transformaciones de los datos</a:t>
            </a:r>
            <a:endParaRPr lang="es-MX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2132856"/>
          <a:ext cx="8229600" cy="338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768"/>
                <a:gridCol w="864096"/>
                <a:gridCol w="936104"/>
                <a:gridCol w="864096"/>
                <a:gridCol w="936104"/>
                <a:gridCol w="802432"/>
              </a:tblGrid>
              <a:tr h="676875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AFIRMACIÓN 24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AFIRMACIÓN 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676875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AFIRMACIÓN 26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AFIRMACIÓN 27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just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AFIRMACIÓN 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800" b="1" i="0" u="none" strike="noStrike" dirty="0" smtClean="0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6 Flecha derecha"/>
          <p:cNvSpPr/>
          <p:nvPr/>
        </p:nvSpPr>
        <p:spPr>
          <a:xfrm rot="1571182">
            <a:off x="-250034" y="2373837"/>
            <a:ext cx="500066" cy="260587"/>
          </a:xfrm>
          <a:prstGeom prst="righ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derecha"/>
          <p:cNvSpPr/>
          <p:nvPr/>
        </p:nvSpPr>
        <p:spPr>
          <a:xfrm rot="20892055">
            <a:off x="-250034" y="3837413"/>
            <a:ext cx="500066" cy="260587"/>
          </a:xfrm>
          <a:prstGeom prst="rightArrow">
            <a:avLst/>
          </a:prstGeom>
          <a:solidFill>
            <a:srgbClr val="FFFF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curvada hacia abajo"/>
          <p:cNvSpPr/>
          <p:nvPr/>
        </p:nvSpPr>
        <p:spPr>
          <a:xfrm rot="333499">
            <a:off x="5715008" y="1714488"/>
            <a:ext cx="785818" cy="428628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9 Llamada con línea 2"/>
          <p:cNvSpPr/>
          <p:nvPr/>
        </p:nvSpPr>
        <p:spPr>
          <a:xfrm>
            <a:off x="5903640" y="5589240"/>
            <a:ext cx="3240360" cy="1440159"/>
          </a:xfrm>
          <a:prstGeom prst="borderCallout2">
            <a:avLst>
              <a:gd name="adj1" fmla="val -789"/>
              <a:gd name="adj2" fmla="val 92002"/>
              <a:gd name="adj3" fmla="val -208287"/>
              <a:gd name="adj4" fmla="val 98554"/>
              <a:gd name="adj5" fmla="val -213847"/>
              <a:gd name="adj6" fmla="val 88394"/>
            </a:avLst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mayoría de las afirmaciones del Cuestionario de  Evaluación Docente se comportan como la afirmación 24</a:t>
            </a:r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2.   Transformaciones de los datos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es-ES" sz="13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s-E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2. Puntuación global y por escalas:</a:t>
            </a:r>
          </a:p>
          <a:p>
            <a:pPr>
              <a:buNone/>
            </a:pPr>
            <a:r>
              <a:rPr lang="es-ES" b="1" u="sng" dirty="0" smtClean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>
              <a:buNone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 “</a:t>
            </a:r>
            <a:r>
              <a:rPr lang="es-E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cualquier afirmación (1 a 48).</a:t>
            </a:r>
          </a:p>
          <a:p>
            <a:pPr>
              <a:buNone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el docente “D” de la lista,</a:t>
            </a:r>
          </a:p>
          <a:p>
            <a:pPr>
              <a:buNone/>
            </a:pPr>
            <a:r>
              <a:rPr lang="es-ES" b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Puntuación global</a:t>
            </a:r>
            <a:r>
              <a:rPr lang="es-E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docente </a:t>
            </a:r>
          </a:p>
          <a:p>
            <a:pPr>
              <a:buNone/>
            </a:pPr>
            <a:endParaRPr lang="es-ES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s-E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= </a:t>
            </a:r>
            <a:r>
              <a:rPr lang="es-E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Afirmación 1 + Af2 + Af3 + … + Af48</a:t>
            </a:r>
          </a:p>
          <a:p>
            <a:pPr>
              <a:buNone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es-ES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2.   Transformaciones de los datos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s-MX" sz="3600" dirty="0" smtClean="0"/>
              <a:t>Rango de </a:t>
            </a:r>
            <a:r>
              <a:rPr lang="es-MX" sz="3600" dirty="0" smtClean="0"/>
              <a:t>puntuación global </a:t>
            </a:r>
            <a:r>
              <a:rPr lang="es-MX" sz="3600" dirty="0" err="1" smtClean="0"/>
              <a:t>Likert</a:t>
            </a:r>
            <a:r>
              <a:rPr lang="es-MX" sz="3600" dirty="0" smtClean="0"/>
              <a:t>:</a:t>
            </a:r>
          </a:p>
          <a:p>
            <a:endParaRPr lang="es-MX" dirty="0" smtClean="0"/>
          </a:p>
          <a:p>
            <a:endParaRPr lang="es-MX" dirty="0" smtClean="0"/>
          </a:p>
          <a:p>
            <a:pPr lvl="1">
              <a:buNone/>
            </a:pPr>
            <a:r>
              <a:rPr lang="es-MX" dirty="0" smtClean="0"/>
              <a:t>	</a:t>
            </a:r>
            <a:endParaRPr lang="es-MX" sz="1200" dirty="0" smtClean="0"/>
          </a:p>
          <a:p>
            <a:pPr lvl="1">
              <a:buNone/>
            </a:pPr>
            <a:r>
              <a:rPr lang="es-MX" sz="3600" dirty="0" smtClean="0"/>
              <a:t>		</a:t>
            </a:r>
            <a:r>
              <a:rPr lang="es-MX" sz="3600" dirty="0" smtClean="0">
                <a:solidFill>
                  <a:srgbClr val="FF0000"/>
                </a:solidFill>
              </a:rPr>
              <a:t>0						</a:t>
            </a:r>
            <a:r>
              <a:rPr lang="es-MX" sz="3600" dirty="0" smtClean="0">
                <a:solidFill>
                  <a:srgbClr val="FF0000"/>
                </a:solidFill>
              </a:rPr>
              <a:t>   142</a:t>
            </a:r>
            <a:endParaRPr lang="es-MX" sz="3600" dirty="0" smtClean="0">
              <a:solidFill>
                <a:srgbClr val="FF0000"/>
              </a:solidFill>
            </a:endParaRPr>
          </a:p>
          <a:p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" name="9 Rectángulo"/>
          <p:cNvSpPr/>
          <p:nvPr/>
        </p:nvSpPr>
        <p:spPr>
          <a:xfrm>
            <a:off x="1571604" y="3214686"/>
            <a:ext cx="6192688" cy="7886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2.   Transformaciones de los datos</a:t>
            </a:r>
            <a:endParaRPr lang="es-MX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Imagen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38258" y="1600200"/>
            <a:ext cx="5667484" cy="4525963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7" name="6 Llamada con línea 2"/>
          <p:cNvSpPr/>
          <p:nvPr/>
        </p:nvSpPr>
        <p:spPr>
          <a:xfrm>
            <a:off x="7164288" y="2924944"/>
            <a:ext cx="1584176" cy="2448272"/>
          </a:xfrm>
          <a:prstGeom prst="borderCallout2">
            <a:avLst>
              <a:gd name="adj1" fmla="val 40694"/>
              <a:gd name="adj2" fmla="val 743"/>
              <a:gd name="adj3" fmla="val 18750"/>
              <a:gd name="adj4" fmla="val -16667"/>
              <a:gd name="adj5" fmla="val 20386"/>
              <a:gd name="adj6" fmla="val -65101"/>
            </a:avLst>
          </a:prstGeom>
          <a:solidFill>
            <a:srgbClr val="FF6600"/>
          </a:solidFill>
          <a:ln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Los alumnos evalúan a los profesores </a:t>
            </a:r>
            <a:r>
              <a:rPr lang="es-MX" b="1" dirty="0" smtClean="0"/>
              <a:t>de </a:t>
            </a:r>
            <a:r>
              <a:rPr lang="es-MX" b="1" dirty="0" smtClean="0"/>
              <a:t>cada asignatura</a:t>
            </a:r>
            <a:endParaRPr lang="es-MX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</a:t>
            </a: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COMPETENCIAS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 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2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.   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Transformaciones 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de los datos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(Paso </a:t>
            </a:r>
            <a:r>
              <a:rPr lang="es-E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Puntuación </a:t>
            </a:r>
            <a:r>
              <a:rPr lang="es-E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</a:t>
            </a:r>
            <a:r>
              <a:rPr lang="es-E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escalas)</a:t>
            </a:r>
          </a:p>
          <a:p>
            <a:pPr>
              <a:buNone/>
            </a:pPr>
            <a:r>
              <a:rPr lang="es-ES" b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r>
              <a:rPr lang="es-E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7" name="6 Elipse"/>
          <p:cNvSpPr/>
          <p:nvPr/>
        </p:nvSpPr>
        <p:spPr>
          <a:xfrm>
            <a:off x="1357290" y="2571744"/>
            <a:ext cx="7384334" cy="35027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“Dominio de la asignatura” =</a:t>
            </a:r>
          </a:p>
          <a:p>
            <a:pPr algn="ctr"/>
            <a:endParaRPr lang="es-ES" sz="40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Af1 + Af2 + Af3 + Af4 + Af5</a:t>
            </a:r>
            <a:endParaRPr lang="es-ES" sz="36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357322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 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2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.   Transformaciones de los datos</a:t>
            </a:r>
            <a:endParaRPr lang="es-MX" sz="28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(Paso 2. Puntuación global y por escalas)</a:t>
            </a:r>
          </a:p>
          <a:p>
            <a:r>
              <a:rPr lang="es-E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DOMINIO_ASIG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sz="1400" dirty="0" smtClean="0"/>
          </a:p>
          <a:p>
            <a:pPr>
              <a:buNone/>
            </a:pPr>
            <a:endParaRPr lang="es-E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s-E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s-E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s-E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s-E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es-E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cada escala se buscaron las afirmaciones con puntuaciones más bajas en el percentil 25.</a:t>
            </a:r>
          </a:p>
          <a:p>
            <a:pPr>
              <a:buNone/>
            </a:pPr>
            <a:endParaRPr lang="es-ES" dirty="0"/>
          </a:p>
        </p:txBody>
      </p:sp>
      <p:graphicFrame>
        <p:nvGraphicFramePr>
          <p:cNvPr id="1026" name="Object 2" descr="Diseño de fondo"/>
          <p:cNvGraphicFramePr>
            <a:graphicFrameLocks noChangeAspect="1"/>
          </p:cNvGraphicFramePr>
          <p:nvPr/>
        </p:nvGraphicFramePr>
        <p:xfrm>
          <a:off x="785786" y="2786058"/>
          <a:ext cx="7296935" cy="2867038"/>
        </p:xfrm>
        <a:graphic>
          <a:graphicData uri="http://schemas.openxmlformats.org/presentationml/2006/ole">
            <p:oleObj spid="_x0000_s1026" name="Hoja de cálculo" r:id="rId3" imgW="3057441" imgH="1209743" progId="Excel.Sheet.12">
              <p:embed/>
            </p:oleObj>
          </a:graphicData>
        </a:graphic>
      </p:graphicFrame>
      <p:cxnSp>
        <p:nvCxnSpPr>
          <p:cNvPr id="9" name="8 Conector curvado"/>
          <p:cNvCxnSpPr/>
          <p:nvPr/>
        </p:nvCxnSpPr>
        <p:spPr>
          <a:xfrm rot="16200000" flipV="1">
            <a:off x="3571871" y="4429134"/>
            <a:ext cx="1643072" cy="928691"/>
          </a:xfrm>
          <a:prstGeom prst="curvedConnector3">
            <a:avLst>
              <a:gd name="adj1" fmla="val 50000"/>
            </a:avLst>
          </a:prstGeom>
          <a:ln w="57150"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00ACE-DF57-40BD-9D96-AC9DF0783DD5}" type="datetime1">
              <a:rPr lang="en-US"/>
              <a:pPr/>
              <a:t>6/19/2013</a:t>
            </a:fld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C513-6C9A-4B0B-AC56-0F63C6F6A966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94322"/>
          </a:xfrm>
          <a:solidFill>
            <a:srgbClr val="FF6600"/>
          </a:solidFill>
        </p:spPr>
        <p:txBody>
          <a:bodyPr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ANÁLISIS TÉCNICO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DEL INSTRUMENTO DE EVALUACIÓN DOCENTE PARA PLANES DE ESTUDIO POR COMPETENCIAS 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3643314"/>
            <a:ext cx="8229600" cy="2428892"/>
          </a:xfrm>
          <a:ln w="38100">
            <a:solidFill>
              <a:srgbClr val="FF3300"/>
            </a:solidFill>
          </a:ln>
        </p:spPr>
        <p:txBody>
          <a:bodyPr/>
          <a:lstStyle/>
          <a:p>
            <a:pPr algn="ctr">
              <a:buNone/>
            </a:pPr>
            <a:r>
              <a:rPr lang="es-MX" b="1" dirty="0" smtClean="0">
                <a:solidFill>
                  <a:srgbClr val="FFFF00"/>
                </a:solidFill>
                <a:latin typeface="Franklin Gothic Book" pitchFamily="34" charset="0"/>
              </a:rPr>
              <a:t>Joaquín M. Mendoza Núñez</a:t>
            </a:r>
          </a:p>
          <a:p>
            <a:pPr algn="ctr">
              <a:buNone/>
            </a:pPr>
            <a:r>
              <a:rPr lang="es-MX" b="1" dirty="0" smtClean="0">
                <a:solidFill>
                  <a:srgbClr val="FFFF00"/>
                </a:solidFill>
                <a:latin typeface="Franklin Gothic Book" pitchFamily="34" charset="0"/>
              </a:rPr>
              <a:t>Instituto Tecnológico de Toluca</a:t>
            </a:r>
          </a:p>
          <a:p>
            <a:pPr algn="ctr">
              <a:buNone/>
            </a:pPr>
            <a:endParaRPr lang="es-MX" b="1" dirty="0" smtClean="0">
              <a:solidFill>
                <a:srgbClr val="FFFF00"/>
              </a:solidFill>
              <a:latin typeface="Franklin Gothic Book" pitchFamily="34" charset="0"/>
            </a:endParaRPr>
          </a:p>
          <a:p>
            <a:pPr algn="ctr">
              <a:buNone/>
            </a:pPr>
            <a:r>
              <a:rPr lang="es-MX" b="1" dirty="0" smtClean="0">
                <a:solidFill>
                  <a:srgbClr val="FFFF00"/>
                </a:solidFill>
                <a:latin typeface="Franklin Gothic Book" pitchFamily="34" charset="0"/>
              </a:rPr>
              <a:t>México, D. F., 20 de junio de 2013</a:t>
            </a:r>
          </a:p>
          <a:p>
            <a:pPr algn="ctr">
              <a:buFontTx/>
              <a:buNone/>
            </a:pPr>
            <a:endParaRPr lang="es-ES_tradnl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 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2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.   Transformaciones de los datos</a:t>
            </a:r>
            <a:endParaRPr lang="es-MX" sz="28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  <a:solidFill>
            <a:schemeClr val="accent1"/>
          </a:solidFill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E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(Paso 2. Puntuación global y por escalas)</a:t>
            </a:r>
          </a:p>
          <a:p>
            <a:r>
              <a:rPr lang="es-E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TECNOL_INFORMAC</a:t>
            </a:r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sz="1800" dirty="0" smtClean="0"/>
          </a:p>
          <a:p>
            <a:pPr>
              <a:buNone/>
            </a:pPr>
            <a:endParaRPr lang="es-E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s-E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>
              <a:buNone/>
            </a:pPr>
            <a:endParaRPr lang="es-ES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s-ES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s-ES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s-E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>
              <a:buNone/>
            </a:pPr>
            <a:r>
              <a:rPr lang="es-E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>
              <a:buNone/>
            </a:pPr>
            <a:r>
              <a:rPr lang="es-E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En esta escala, todas las afirmaciones tenían las  puntuaciones más bajas (“1”) en el percentil 25. Se esperaba que tuvieran una puntuación más alta (“2 ó 3”).</a:t>
            </a:r>
          </a:p>
          <a:p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547664" y="2420888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es-ES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es-E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es-ES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</a:t>
                      </a:r>
                      <a:endParaRPr lang="es-E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es-ES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</a:t>
                      </a:r>
                      <a:endParaRPr lang="es-E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AF 43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AF 44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AF 45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es-E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8" name="7 Conector curvado"/>
          <p:cNvCxnSpPr/>
          <p:nvPr/>
        </p:nvCxnSpPr>
        <p:spPr>
          <a:xfrm rot="16200000" flipV="1">
            <a:off x="3855910" y="4788032"/>
            <a:ext cx="576064" cy="144016"/>
          </a:xfrm>
          <a:prstGeom prst="curvedConnector3">
            <a:avLst>
              <a:gd name="adj1" fmla="val 50000"/>
            </a:avLst>
          </a:prstGeom>
          <a:ln w="57150">
            <a:solidFill>
              <a:srgbClr val="66FF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357158" y="0"/>
            <a:ext cx="8229600" cy="1357322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CUESTIONARIO DE EVALUACIÓN DOCENTE</a:t>
            </a:r>
            <a:br>
              <a:rPr kumimoji="0" lang="es-MX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PARA PLANES DE COMPETENCIAS</a:t>
            </a: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  <a:t/>
            </a:r>
            <a:b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</a:b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  <a:t>2.   Transformaciones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itchFamily="34" charset="0"/>
                <a:ea typeface="+mj-ea"/>
                <a:cs typeface="Microsoft Sans Serif" pitchFamily="34" charset="0"/>
              </a:rPr>
              <a:t> de los datos</a:t>
            </a:r>
            <a:endParaRPr kumimoji="0" lang="es-MX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s-E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</a:t>
            </a:r>
            <a:r>
              <a:rPr lang="es-E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Selección de las escalas críticas</a:t>
            </a:r>
          </a:p>
          <a:p>
            <a:pPr>
              <a:buNone/>
            </a:pPr>
            <a:endParaRPr lang="es-ES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285852" y="2285992"/>
          <a:ext cx="6715171" cy="392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5896"/>
                <a:gridCol w="361031"/>
                <a:gridCol w="288824"/>
                <a:gridCol w="288824"/>
                <a:gridCol w="288824"/>
                <a:gridCol w="288824"/>
                <a:gridCol w="288824"/>
                <a:gridCol w="288824"/>
                <a:gridCol w="288824"/>
                <a:gridCol w="288824"/>
                <a:gridCol w="288824"/>
                <a:gridCol w="288828"/>
              </a:tblGrid>
              <a:tr h="392909">
                <a:tc>
                  <a:txBody>
                    <a:bodyPr/>
                    <a:lstStyle/>
                    <a:p>
                      <a:r>
                        <a:rPr lang="es-ES" b="1" u="none" dirty="0" err="1" smtClean="0">
                          <a:solidFill>
                            <a:schemeClr val="tx1"/>
                          </a:solidFill>
                        </a:rPr>
                        <a:t>Dominio_asig</a:t>
                      </a:r>
                      <a:endParaRPr lang="es-ES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solidFill>
                            <a:schemeClr val="tx1"/>
                          </a:solidFill>
                        </a:rPr>
                        <a:t>4/5</a:t>
                      </a:r>
                      <a:endParaRPr lang="es-E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es-ES" b="1" u="none" dirty="0" err="1" smtClean="0"/>
                        <a:t>Planif_curso</a:t>
                      </a:r>
                      <a:endParaRPr lang="es-E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3/3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es-ES" b="1" u="none" dirty="0" err="1" smtClean="0"/>
                        <a:t>Ambientes_apr</a:t>
                      </a:r>
                      <a:endParaRPr lang="es-E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1/5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es-ES" b="1" u="none" dirty="0" err="1" smtClean="0"/>
                        <a:t>Estrategias_Mét_Téc</a:t>
                      </a:r>
                      <a:endParaRPr lang="es-E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2/7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es-ES" b="1" u="none" dirty="0" smtClean="0"/>
                        <a:t>Motivación</a:t>
                      </a:r>
                      <a:endParaRPr lang="es-E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2/7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es-ES" b="1" u="none" dirty="0" smtClean="0"/>
                        <a:t>Evaluación</a:t>
                      </a:r>
                      <a:endParaRPr lang="es-E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3/8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es-ES" b="1" u="none" dirty="0" err="1" smtClean="0"/>
                        <a:t>Comunic</a:t>
                      </a:r>
                      <a:endParaRPr lang="es-E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3/3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es-ES" b="1" u="none" dirty="0" err="1" smtClean="0"/>
                        <a:t>Gestión_Curso</a:t>
                      </a:r>
                      <a:endParaRPr lang="es-E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2/4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es-ES" b="1" u="none" dirty="0" err="1" smtClean="0"/>
                        <a:t>Tecnol_Informac</a:t>
                      </a:r>
                      <a:endParaRPr lang="es-E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0/3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es-ES" b="1" u="none" dirty="0" err="1" smtClean="0"/>
                        <a:t>Satisfac_Gral</a:t>
                      </a:r>
                      <a:endParaRPr lang="es-E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/>
                        <a:t>1/3</a:t>
                      </a:r>
                      <a:endParaRPr lang="es-E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Flecha a la derecha con bandas"/>
          <p:cNvSpPr/>
          <p:nvPr/>
        </p:nvSpPr>
        <p:spPr>
          <a:xfrm>
            <a:off x="428596" y="5357826"/>
            <a:ext cx="814666" cy="470189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 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</a:t>
            </a:r>
            <a:r>
              <a:rPr lang="es-E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Selección de profesores para la capacitación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09600" indent="-609600" algn="ctr">
              <a:buNone/>
            </a:pPr>
            <a:r>
              <a:rPr lang="es-ES_tradnl" b="1" dirty="0" smtClean="0">
                <a:solidFill>
                  <a:schemeClr val="tx1"/>
                </a:solidFill>
              </a:rPr>
              <a:t>Criterios </a:t>
            </a:r>
            <a:r>
              <a:rPr lang="es-ES_tradnl" b="1" dirty="0" smtClean="0">
                <a:solidFill>
                  <a:schemeClr val="tx1"/>
                </a:solidFill>
              </a:rPr>
              <a:t>de inclusión de los profesores:</a:t>
            </a:r>
          </a:p>
          <a:p>
            <a:pPr marL="609600" indent="-609600">
              <a:buFont typeface="Arial" charset="0"/>
              <a:buNone/>
            </a:pPr>
            <a:r>
              <a:rPr lang="es-ES" dirty="0" smtClean="0"/>
              <a:t>CUARTIL	1		2		3</a:t>
            </a:r>
          </a:p>
          <a:p>
            <a:pPr marL="609600" indent="-609600">
              <a:buNone/>
            </a:pPr>
            <a:endParaRPr lang="es-ES" b="1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None/>
            </a:pPr>
            <a:r>
              <a:rPr lang="es-E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PUNTUACIÓN GLOBAL:</a:t>
            </a:r>
            <a:endParaRPr lang="es-ES" dirty="0" smtClean="0">
              <a:solidFill>
                <a:srgbClr val="FF3300"/>
              </a:solidFill>
            </a:endParaRPr>
          </a:p>
          <a:p>
            <a:pPr marL="609600" indent="-609600">
              <a:buFont typeface="Arial" charset="0"/>
              <a:buNone/>
            </a:pPr>
            <a:r>
              <a:rPr lang="es-ES" dirty="0" smtClean="0"/>
              <a:t>			</a:t>
            </a:r>
            <a:r>
              <a:rPr lang="es-E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78</a:t>
            </a:r>
            <a:r>
              <a:rPr lang="es-E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104		131</a:t>
            </a:r>
            <a:endParaRPr lang="es-ES" u="sng" dirty="0" smtClean="0">
              <a:solidFill>
                <a:srgbClr val="00B050"/>
              </a:solidFill>
            </a:endParaRPr>
          </a:p>
          <a:p>
            <a:pPr marL="609600" indent="-609600">
              <a:buFont typeface="Arial" charset="0"/>
              <a:buNone/>
            </a:pPr>
            <a:endParaRPr lang="es-ES" sz="1300" dirty="0" smtClean="0"/>
          </a:p>
          <a:p>
            <a:pPr marL="609600" indent="-609600">
              <a:buNone/>
            </a:pPr>
            <a:r>
              <a:rPr lang="es-E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TECNOL_INFORMAC:</a:t>
            </a:r>
          </a:p>
          <a:p>
            <a:pPr>
              <a:buNone/>
            </a:pPr>
            <a:r>
              <a:rPr lang="es-ES" dirty="0" smtClean="0"/>
              <a:t>			</a:t>
            </a:r>
            <a:r>
              <a:rPr lang="es-E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s-E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6		9</a:t>
            </a:r>
            <a:endParaRPr lang="es-ES" u="sng" dirty="0" smtClean="0">
              <a:solidFill>
                <a:srgbClr val="00B050"/>
              </a:solidFill>
            </a:endParaRPr>
          </a:p>
          <a:p>
            <a:endParaRPr lang="es-ES" dirty="0"/>
          </a:p>
        </p:txBody>
      </p:sp>
      <p:sp>
        <p:nvSpPr>
          <p:cNvPr id="7" name="6 Flecha a la derecha con bandas"/>
          <p:cNvSpPr/>
          <p:nvPr/>
        </p:nvSpPr>
        <p:spPr>
          <a:xfrm rot="10800000">
            <a:off x="1142976" y="4071942"/>
            <a:ext cx="1071570" cy="380126"/>
          </a:xfrm>
          <a:prstGeom prst="striped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 la derecha con bandas"/>
          <p:cNvSpPr/>
          <p:nvPr/>
        </p:nvSpPr>
        <p:spPr>
          <a:xfrm rot="10800000">
            <a:off x="1071538" y="5500702"/>
            <a:ext cx="1071570" cy="380126"/>
          </a:xfrm>
          <a:prstGeom prst="striped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01122" cy="1357322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 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</a:t>
            </a:r>
            <a:r>
              <a:rPr lang="es-E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Selección de profesores para la capacitación</a:t>
            </a:r>
            <a:endParaRPr lang="es-MX" sz="28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	Media	N	</a:t>
            </a:r>
            <a:r>
              <a:rPr lang="es-E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Desv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estándar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None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None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152601	140.00	6	4.29</a:t>
            </a:r>
          </a:p>
          <a:p>
            <a:pPr>
              <a:buFont typeface="Arial" charset="0"/>
              <a:buNone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170900	136.12	17	16.336</a:t>
            </a:r>
          </a:p>
          <a:p>
            <a:pPr>
              <a:buFont typeface="Arial" charset="0"/>
              <a:buNone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160002	135.17	6	12.156</a:t>
            </a:r>
          </a:p>
          <a:p>
            <a:pPr>
              <a:buFont typeface="Arial" charset="0"/>
              <a:buNone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171201	134.81	21	19.421</a:t>
            </a:r>
          </a:p>
          <a:p>
            <a:pPr>
              <a:buFont typeface="Arial" charset="0"/>
              <a:buNone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176400	132.17	23	13.289</a:t>
            </a:r>
            <a:endPara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Llamada con línea 1"/>
          <p:cNvSpPr/>
          <p:nvPr/>
        </p:nvSpPr>
        <p:spPr>
          <a:xfrm>
            <a:off x="6929454" y="3429000"/>
            <a:ext cx="1714512" cy="864096"/>
          </a:xfrm>
          <a:prstGeom prst="borderCallout1">
            <a:avLst>
              <a:gd name="adj1" fmla="val 57943"/>
              <a:gd name="adj2" fmla="val -5825"/>
              <a:gd name="adj3" fmla="val 186064"/>
              <a:gd name="adj4" fmla="val -30190"/>
            </a:avLst>
          </a:prstGeom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Es el mismo profesor, en dos carreras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8" name="7 Flecha a la derecha con muesca"/>
          <p:cNvSpPr/>
          <p:nvPr/>
        </p:nvSpPr>
        <p:spPr>
          <a:xfrm rot="10800000">
            <a:off x="7072330" y="4714884"/>
            <a:ext cx="978408" cy="484632"/>
          </a:xfrm>
          <a:prstGeom prst="notchedRight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 la derecha con muesca"/>
          <p:cNvSpPr/>
          <p:nvPr/>
        </p:nvSpPr>
        <p:spPr>
          <a:xfrm rot="10800000">
            <a:off x="7072330" y="5357826"/>
            <a:ext cx="978408" cy="484632"/>
          </a:xfrm>
          <a:prstGeom prst="notchedRightArrow">
            <a:avLst/>
          </a:prstGeom>
          <a:solidFill>
            <a:srgbClr val="66FF3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5400000">
            <a:off x="6072198" y="4572008"/>
            <a:ext cx="1285884" cy="428628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s-E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/>
              <a:t>El instrumento de evaluación presenta características psicométricas apropiadas.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/>
              <a:t>El formato del instrumento requiere cambios en la redacción de las afirmaciones. (Evita efecto halo)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 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   Conclusiones</a:t>
            </a:r>
            <a:endParaRPr lang="es-MX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 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   Conclusiones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  <a:solidFill>
            <a:schemeClr val="accent2"/>
          </a:solidFill>
        </p:spPr>
        <p:txBody>
          <a:bodyPr/>
          <a:lstStyle/>
          <a:p>
            <a:pPr marL="742950" indent="-742950">
              <a:buAutoNum type="arabicPeriod" startAt="3"/>
            </a:pPr>
            <a:r>
              <a:rPr lang="es-ES" sz="3600" dirty="0" smtClean="0"/>
              <a:t>El </a:t>
            </a:r>
            <a:r>
              <a:rPr lang="es-ES" sz="3600" dirty="0" smtClean="0"/>
              <a:t>instrumento puede emplearse para detectar necesidades de </a:t>
            </a:r>
            <a:r>
              <a:rPr lang="es-ES" sz="3600" dirty="0" smtClean="0"/>
              <a:t>capacitación, tanto individual como por licenciaturas y en algún Instituto Tecnológico específico del SNIT.</a:t>
            </a:r>
          </a:p>
          <a:p>
            <a:pPr marL="742950" indent="-742950">
              <a:buAutoNum type="arabicPeriod" startAt="3"/>
            </a:pPr>
            <a:r>
              <a:rPr lang="es-ES" sz="3600" dirty="0" smtClean="0"/>
              <a:t>Es conveniente </a:t>
            </a:r>
            <a:r>
              <a:rPr lang="es-ES" sz="3600" dirty="0" err="1" smtClean="0"/>
              <a:t>reanalizar</a:t>
            </a:r>
            <a:r>
              <a:rPr lang="es-ES" sz="3600" dirty="0" smtClean="0"/>
              <a:t> el modelo teórico de las competencias que subyace al instrumento de evaluación</a:t>
            </a:r>
            <a:endParaRPr lang="es-ES" sz="3600" dirty="0" smtClean="0"/>
          </a:p>
          <a:p>
            <a:endParaRPr lang="es-ES" sz="36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 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  Sugerencias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Solución al efecto de halo:</a:t>
            </a:r>
          </a:p>
          <a:p>
            <a:pPr>
              <a:buNone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Cambiar 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redacción de la mitad de las afirmaciones para que la puntuación más alta no siempre sea la opción “</a:t>
            </a:r>
            <a:r>
              <a:rPr lang="es-E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Totalmente de acuerdo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Seleccionar los reactivos más representativos de las escalas del cuestionario e integrar un instrumento más breve.</a:t>
            </a:r>
          </a:p>
          <a:p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35732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 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  Prospectiva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  <a:solidFill>
            <a:schemeClr val="accent2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	</a:t>
            </a:r>
            <a:r>
              <a:rPr lang="es-MX" sz="3600" dirty="0" smtClean="0"/>
              <a:t>De</a:t>
            </a:r>
            <a:r>
              <a:rPr lang="es-MX" sz="3600" dirty="0" smtClean="0"/>
              <a:t> septiembre a diciembre de 2013 se realizará</a:t>
            </a:r>
            <a:r>
              <a:rPr lang="es-MX" sz="3600" dirty="0" smtClean="0"/>
              <a:t> un estudio piloto </a:t>
            </a:r>
            <a:r>
              <a:rPr lang="es-MX" sz="3600" i="1" dirty="0" smtClean="0"/>
              <a:t>test-</a:t>
            </a:r>
            <a:r>
              <a:rPr lang="es-MX" sz="3600" i="1" dirty="0" err="1" smtClean="0"/>
              <a:t>retest</a:t>
            </a:r>
            <a:r>
              <a:rPr lang="es-MX" sz="3600" dirty="0" smtClean="0"/>
              <a:t> de la </a:t>
            </a:r>
            <a:r>
              <a:rPr lang="es-MX" sz="3600" dirty="0" smtClean="0"/>
              <a:t>versión abreviada del instrumento, formada por las 25 afirmaciones que mejor representan a las escalas del instrumento.</a:t>
            </a:r>
            <a:endParaRPr lang="es-MX" sz="36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 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  Prospectiva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s-MX" sz="3600" dirty="0" smtClean="0"/>
              <a:t>2. </a:t>
            </a:r>
            <a:r>
              <a:rPr lang="es-MX" sz="3600" dirty="0" smtClean="0"/>
              <a:t>Para </a:t>
            </a:r>
            <a:r>
              <a:rPr lang="es-MX" sz="3600" dirty="0" smtClean="0"/>
              <a:t>convalidar las diez escalas propuestas del instrumento </a:t>
            </a:r>
            <a:r>
              <a:rPr lang="es-MX" sz="3600" dirty="0" smtClean="0"/>
              <a:t>de </a:t>
            </a:r>
            <a:r>
              <a:rPr lang="es-MX" sz="3600" dirty="0" smtClean="0"/>
              <a:t>evaluación, en </a:t>
            </a:r>
            <a:r>
              <a:rPr lang="es-MX" sz="3600" dirty="0" smtClean="0"/>
              <a:t>octubre y noviembre de 2013 se aplicará un modelo de </a:t>
            </a:r>
            <a:r>
              <a:rPr lang="es-MX" sz="3600" i="1" dirty="0" smtClean="0"/>
              <a:t>inteligencia artificial multicapa</a:t>
            </a:r>
            <a:r>
              <a:rPr lang="es-MX" sz="3600" dirty="0" smtClean="0"/>
              <a:t>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 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  Prospectiva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es-MX" sz="3600" dirty="0" smtClean="0"/>
              <a:t>3. En diciembre de 2013 se presentará la propuesta de una versión del instrumento formada de 8 a 16 afirmaciones, siguiendo el esquema de </a:t>
            </a:r>
            <a:r>
              <a:rPr lang="es-MX" sz="3600" i="1" dirty="0" err="1" smtClean="0"/>
              <a:t>Escalograma</a:t>
            </a:r>
            <a:r>
              <a:rPr lang="es-MX" sz="3600" i="1" dirty="0" smtClean="0"/>
              <a:t> de </a:t>
            </a:r>
            <a:r>
              <a:rPr lang="es-MX" sz="3600" i="1" dirty="0" err="1" smtClean="0"/>
              <a:t>Guttman</a:t>
            </a:r>
            <a:r>
              <a:rPr lang="es-MX" sz="3600" i="1" dirty="0" smtClean="0"/>
              <a:t> </a:t>
            </a:r>
            <a:r>
              <a:rPr lang="es-MX" sz="3600" dirty="0" smtClean="0"/>
              <a:t>y el modelo de validación social “</a:t>
            </a:r>
            <a:r>
              <a:rPr lang="es-MX" sz="3600" i="1" dirty="0" err="1" smtClean="0"/>
              <a:t>bin</a:t>
            </a:r>
            <a:r>
              <a:rPr lang="es-MX" sz="3600" i="1" dirty="0" smtClean="0"/>
              <a:t> </a:t>
            </a:r>
            <a:r>
              <a:rPr lang="es-MX" sz="3600" i="1" dirty="0" err="1" smtClean="0"/>
              <a:t>smooth</a:t>
            </a:r>
            <a:r>
              <a:rPr lang="es-MX" sz="3600" dirty="0" smtClean="0"/>
              <a:t>”.</a:t>
            </a:r>
            <a:endParaRPr lang="es-MX" sz="3600" dirty="0" smtClean="0"/>
          </a:p>
          <a:p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3300"/>
          </a:solidFill>
        </p:spPr>
        <p:txBody>
          <a:bodyPr/>
          <a:lstStyle/>
          <a:p>
            <a:pPr algn="ctr"/>
            <a:r>
              <a:rPr lang="es-MX" sz="3600" dirty="0" smtClean="0">
                <a:latin typeface="Arial Rounded MT Bold" pitchFamily="34" charset="0"/>
              </a:rPr>
              <a:t>CONTENIDO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solidFill>
            <a:srgbClr val="0033CC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Características psicométricas del instrumento.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Transformaciones de los datos.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Procedimiento de selección de profesores para la capacitación.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Lista de profesores para capacitación.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Conclusiones.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Sugerencias.</a:t>
            </a:r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>
                <a:latin typeface="Franklin Gothic Book" pitchFamily="34" charset="0"/>
              </a:rPr>
              <a:t>Prospectiva.</a:t>
            </a:r>
          </a:p>
          <a:p>
            <a:pPr>
              <a:buFont typeface="Wingdings" pitchFamily="2" charset="2"/>
              <a:buChar char="§"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 </a:t>
            </a:r>
            <a:b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  Prospectiva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es-MX" dirty="0" smtClean="0"/>
              <a:t>4. En diciembre de 2013 se contará con un sistema informático validado que reúna los resultados de la evaluación docente (efectuada por los alumnos) y la valoración de los jefes de departamento (carreras) comunicado en un </a:t>
            </a:r>
            <a:r>
              <a:rPr lang="es-MX" dirty="0" err="1" smtClean="0"/>
              <a:t>superindicador</a:t>
            </a:r>
            <a:r>
              <a:rPr lang="es-MX" dirty="0" smtClean="0"/>
              <a:t> unificado, dimensionado y guiado por el modelo de competencia docente que marca el SNIT.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800" dirty="0" smtClean="0"/>
              <a:t>.</a:t>
            </a:r>
            <a:endParaRPr lang="es-ES" sz="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0033CC"/>
          </a:solidFill>
        </p:spPr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sz="4400" dirty="0" smtClean="0"/>
              <a:t>Gracias por su atención</a:t>
            </a:r>
            <a:endParaRPr lang="es-ES" sz="44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Muestreo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997152"/>
          </a:xfrm>
          <a:solidFill>
            <a:srgbClr val="FFFF00"/>
          </a:solidFill>
        </p:spPr>
        <p:txBody>
          <a:bodyPr/>
          <a:lstStyle/>
          <a:p>
            <a:pPr marL="0" lvl="0" indent="414338">
              <a:spcBef>
                <a:spcPct val="0"/>
              </a:spcBef>
              <a:buNone/>
            </a:pP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Tama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o de la poblaci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n = 4849 alumnos</a:t>
            </a:r>
            <a:endParaRPr lang="es-MX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414338" eaLnBrk="0" hangingPunct="0">
              <a:spcBef>
                <a:spcPct val="0"/>
              </a:spcBef>
              <a:buNone/>
            </a:pP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k 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= 0.017440299</a:t>
            </a:r>
            <a:endParaRPr lang="es-MX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414338" eaLnBrk="0" hangingPunct="0">
              <a:spcBef>
                <a:spcPct val="0"/>
              </a:spcBef>
              <a:buNone/>
            </a:pP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Tama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o 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de la muestra = 1913 alumnos</a:t>
            </a:r>
            <a:endParaRPr lang="es-MX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414338" eaLnBrk="0" hangingPunct="0">
              <a:spcBef>
                <a:spcPct val="0"/>
              </a:spcBef>
              <a:buNone/>
            </a:pP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Nivel de confianza = 95 %</a:t>
            </a:r>
            <a:endParaRPr lang="es-MX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414338" eaLnBrk="0" hangingPunct="0">
              <a:spcBef>
                <a:spcPct val="0"/>
              </a:spcBef>
              <a:buNone/>
            </a:pP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Varianza de la proporci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n = m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xima, para 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“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”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 y 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“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q=1-p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”</a:t>
            </a:r>
            <a:endParaRPr lang="es-MX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414338" eaLnBrk="0" hangingPunct="0">
              <a:spcBef>
                <a:spcPct val="0"/>
              </a:spcBef>
              <a:buNone/>
            </a:pP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k = Precisi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n de la muestra</a:t>
            </a:r>
            <a:endParaRPr lang="es-MX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414338" eaLnBrk="0" hangingPunct="0">
              <a:spcBef>
                <a:spcPct val="0"/>
              </a:spcBef>
              <a:buNone/>
            </a:pP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F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rmula:</a:t>
            </a:r>
            <a:endParaRPr lang="es-MX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414338" eaLnBrk="0" hangingPunct="0">
              <a:spcBef>
                <a:spcPct val="0"/>
              </a:spcBef>
              <a:buNone/>
            </a:pP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	k = [ z</a:t>
            </a:r>
            <a:r>
              <a:rPr lang="es-MX" sz="2800" baseline="300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 p q ] SQR  [ (p (1 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 p) / n) ( ( 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	N 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 n) / ( N </a:t>
            </a:r>
            <a:r>
              <a:rPr lang="es-MX" sz="2800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lang="es-MX" sz="2800" dirty="0" smtClean="0">
                <a:solidFill>
                  <a:srgbClr val="0070C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 1 ) ) ]</a:t>
            </a:r>
          </a:p>
          <a:p>
            <a:pPr marL="0" indent="414338" eaLnBrk="0" hangingPunct="0">
              <a:spcBef>
                <a:spcPct val="0"/>
              </a:spcBef>
              <a:buNone/>
            </a:pPr>
            <a:r>
              <a:rPr lang="es-MX" sz="2800" dirty="0" smtClean="0">
                <a:solidFill>
                  <a:srgbClr val="C00000"/>
                </a:solidFill>
              </a:rPr>
              <a:t>k = 0.017440299</a:t>
            </a:r>
          </a:p>
          <a:p>
            <a:pPr marL="0" lvl="0" indent="414338" eaLnBrk="0" hangingPunct="0">
              <a:spcBef>
                <a:spcPct val="0"/>
              </a:spcBef>
              <a:buNone/>
            </a:pPr>
            <a:endParaRPr lang="es-MX" sz="28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6600"/>
          </a:solidFill>
        </p:spPr>
        <p:txBody>
          <a:bodyPr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INSTRUMENTO DE EVALUACIÓN DOCENTE 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PARA PLANES DE ESTUDIO POR COMPETENCIAS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s-E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ANTECEDENTES</a:t>
            </a:r>
          </a:p>
          <a:p>
            <a:pPr>
              <a:buNone/>
            </a:pPr>
            <a:endParaRPr lang="es-E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Franklin Gothic Book" pitchFamily="34" charset="0"/>
            </a:endParaRPr>
          </a:p>
          <a:p>
            <a:pPr>
              <a:buNone/>
            </a:pPr>
            <a:r>
              <a:rPr lang="es-E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El Cuestionario fue aplicado en el año 2010 en los Institutos Tecnológicos del país.</a:t>
            </a:r>
          </a:p>
          <a:p>
            <a:pPr>
              <a:buNone/>
            </a:pPr>
            <a:endParaRPr lang="es-MX" sz="3600" dirty="0">
              <a:latin typeface="Franklin Gothic Book" pitchFamily="34" charset="0"/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8200" y="188640"/>
            <a:ext cx="7620000" cy="1224136"/>
          </a:xfrm>
          <a:solidFill>
            <a:srgbClr val="FF6600"/>
          </a:solidFill>
        </p:spPr>
        <p:txBody>
          <a:bodyPr/>
          <a:lstStyle/>
          <a:p>
            <a:pPr algn="ctr"/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INSTRUMENTO DE EVALUACIÓN DOCENTE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PARA PLANES DE ESTUDIO POR COMPETENCIAS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620000" cy="47971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E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ANTECEDENTES</a:t>
            </a:r>
          </a:p>
          <a:p>
            <a:r>
              <a:rPr lang="es-E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ranklin Gothic Book" pitchFamily="34" charset="0"/>
              </a:rPr>
              <a:t>Expertos de varios Institutos Tecnológicos se reunieron en Querétaro para consolidar una versión más corta del instrumento (de 48 afirmaciones), la cual es objeto de esta presentación.</a:t>
            </a:r>
            <a:endParaRPr lang="es-MX" sz="3600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E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Estructura y numeración de reactivos del cuestionario</a:t>
            </a:r>
          </a:p>
          <a:p>
            <a:pPr algn="ctr">
              <a:buNone/>
            </a:pPr>
            <a:endParaRPr lang="es-ES" sz="16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Dominio de la asignatura		1-  5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Planificación del curso			6 - 8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Ambientes de aprendizaje		9 - 13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Estrategias, métodos y técnicas	14 - 20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Motivación					21 - 27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Evaluación					28 - 35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Comunicación				36 - 38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Gestión del curso				39 - 42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Tecnologías de la información		43 - 45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Satisfacción general			46 - 48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solidFill>
            <a:srgbClr val="FF6600"/>
          </a:solidFill>
        </p:spPr>
        <p:txBody>
          <a:bodyPr/>
          <a:lstStyle/>
          <a:p>
            <a:pPr algn="ctr"/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INSTRUMENTO DE EVALUACIÓN DOCENTE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PARA PLANES DE ESTUDIO POR COMPETENCIAS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Ejemplo:</a:t>
            </a:r>
          </a:p>
          <a:p>
            <a:pPr>
              <a:buNone/>
            </a:pPr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35. </a:t>
            </a:r>
            <a:r>
              <a:rPr lang="es-MX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Otorga calificaciones imparciales</a:t>
            </a:r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endParaRPr lang="es-MX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(Opciones de respuesta:)</a:t>
            </a:r>
          </a:p>
          <a:p>
            <a:pPr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		1. Altamente en desacuerdo</a:t>
            </a:r>
          </a:p>
          <a:p>
            <a:pPr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		2. En desacuerdo</a:t>
            </a:r>
          </a:p>
          <a:p>
            <a:pPr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		3. Indiferente</a:t>
            </a:r>
          </a:p>
          <a:p>
            <a:pPr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		4. De acuerdo</a:t>
            </a:r>
          </a:p>
          <a:p>
            <a:pPr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		5. Totalmente de acuerdo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solidFill>
            <a:srgbClr val="FF6600"/>
          </a:solidFill>
        </p:spPr>
        <p:txBody>
          <a:bodyPr/>
          <a:lstStyle/>
          <a:p>
            <a:pPr algn="ctr"/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INSTRUMENTO DE EVALUACIÓN DOCENTE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Verdana" pitchFamily="34" charset="0"/>
                <a:cs typeface="Verdana" pitchFamily="34" charset="0"/>
              </a:rPr>
              <a:t>PARA PLANES DE ESTUDIO POR COMPETENCIAS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</a:t>
            </a:r>
            <a:r>
              <a:rPr lang="es-MX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fiabilidad		</a:t>
            </a:r>
            <a:endParaRPr lang="es-ES" b="1" dirty="0" smtClean="0"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s-ES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consistencia interna		</a:t>
            </a: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</a:t>
            </a:r>
            <a:endParaRPr lang="es-ES" b="1" dirty="0" smtClean="0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None/>
            </a:pPr>
            <a:r>
              <a:rPr lang="es-ES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correlación escala- total	</a:t>
            </a: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</a:t>
            </a:r>
            <a:endParaRPr lang="es-ES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Análisis  factorial	  	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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Represe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tación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muestral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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Estructura				</a:t>
            </a: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</a:t>
            </a:r>
          </a:p>
          <a:p>
            <a:pPr>
              <a:buFont typeface="Wingdings" pitchFamily="2" charset="2"/>
              <a:buChar char="§"/>
            </a:pPr>
            <a:r>
              <a:rPr lang="es-E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</a:t>
            </a:r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s-E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sibilidad</a:t>
            </a:r>
            <a:r>
              <a:rPr lang="es-E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-especificidad	 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s-ES" b="1" dirty="0" smtClean="0"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None/>
            </a:pP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solidFill>
            <a:srgbClr val="FF6600"/>
          </a:solidFill>
        </p:spPr>
        <p:txBody>
          <a:bodyPr/>
          <a:lstStyle/>
          <a:p>
            <a:pPr lvl="0" algn="ctr"/>
            <a:r>
              <a:rPr lang="es-MX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br>
              <a:rPr lang="es-MX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1. CARACTERÍSTICAS PSICOMÉTRICAS DEL INSTRUMENTO</a:t>
            </a:r>
            <a:endParaRPr lang="es-MX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417638"/>
          </a:xfrm>
          <a:solidFill>
            <a:srgbClr val="FF6600"/>
          </a:solidFill>
        </p:spPr>
        <p:txBody>
          <a:bodyPr/>
          <a:lstStyle/>
          <a:p>
            <a:pPr lvl="0" algn="ctr"/>
            <a:r>
              <a:rPr lang="es-MX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CUESTIONARIO DE EVALUACIÓN DOCENTE</a:t>
            </a:r>
            <a:br>
              <a:rPr lang="es-MX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PLANES DE COMPETENCIAS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/>
            </a:r>
            <a:b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</a:b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Microsoft Sans Serif" pitchFamily="34" charset="0"/>
              </a:rPr>
              <a:t>1. CARACTERÍSTICAS PSICOMÉTRICAS DEL INSTRUMENTO</a:t>
            </a: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9971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es-E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				Alfa de </a:t>
            </a:r>
            <a:r>
              <a:rPr lang="es-E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Cronbach</a:t>
            </a:r>
            <a:r>
              <a:rPr lang="es-ES_tradnl" dirty="0" smtClean="0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s-ES_tradnl" b="1" dirty="0" smtClean="0">
                <a:solidFill>
                  <a:srgbClr val="FFFF00"/>
                </a:solidFill>
                <a:sym typeface="Wingdings" pitchFamily="2" charset="2"/>
              </a:rPr>
              <a:t>= </a:t>
            </a:r>
            <a:r>
              <a:rPr lang="es-ES" b="1" dirty="0" smtClean="0">
                <a:solidFill>
                  <a:srgbClr val="FFFF00"/>
                </a:solidFill>
                <a:sym typeface="Wingdings" pitchFamily="2" charset="2"/>
              </a:rPr>
              <a:t>0.987</a:t>
            </a:r>
          </a:p>
          <a:p>
            <a:pPr>
              <a:buFont typeface="Wingdings" pitchFamily="2" charset="2"/>
              <a:buNone/>
            </a:pPr>
            <a:r>
              <a:rPr lang="es-ES" b="1" dirty="0" smtClean="0"/>
              <a:t>					Número de elementos 				= 48 afirmaciones del 				Cuestionario 	de 					Evaluación Docente</a:t>
            </a:r>
          </a:p>
          <a:p>
            <a:pPr>
              <a:buFont typeface="Wingdings" pitchFamily="2" charset="2"/>
              <a:buNone/>
            </a:pPr>
            <a:endParaRPr lang="es-ES_tradnl" dirty="0" smtClean="0">
              <a:sym typeface="Wingdings" pitchFamily="2" charset="2"/>
            </a:endParaRPr>
          </a:p>
          <a:p>
            <a:pPr>
              <a:buFont typeface="Arial" charset="0"/>
              <a:buNone/>
            </a:pPr>
            <a:r>
              <a:rPr lang="es-ES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</a:t>
            </a:r>
            <a:r>
              <a:rPr lang="es-ES" b="1" dirty="0" smtClean="0">
                <a:solidFill>
                  <a:srgbClr val="FF9900"/>
                </a:solidFill>
              </a:rPr>
              <a:t>Co</a:t>
            </a:r>
            <a:r>
              <a:rPr lang="es-MX" b="1" dirty="0" smtClean="0">
                <a:solidFill>
                  <a:srgbClr val="FF9900"/>
                </a:solidFill>
              </a:rPr>
              <a:t>n</a:t>
            </a:r>
            <a:r>
              <a:rPr lang="es-ES" b="1" dirty="0" smtClean="0">
                <a:solidFill>
                  <a:srgbClr val="FF9900"/>
                </a:solidFill>
              </a:rPr>
              <a:t>fiabilidad 	</a:t>
            </a:r>
            <a:r>
              <a:rPr lang="es-ES" b="1" dirty="0" smtClean="0">
                <a:solidFill>
                  <a:srgbClr val="FF9900"/>
                </a:solidFill>
                <a:sym typeface="Wingdings" pitchFamily="2" charset="2"/>
              </a:rPr>
              <a:t> </a:t>
            </a:r>
          </a:p>
          <a:p>
            <a:pPr>
              <a:buFont typeface="Arial" charset="0"/>
              <a:buNone/>
            </a:pPr>
            <a:r>
              <a:rPr lang="es-ES" b="1" dirty="0" smtClean="0">
                <a:solidFill>
                  <a:srgbClr val="FF9900"/>
                </a:solidFill>
              </a:rPr>
              <a:t>		(alta consistencia interna del 	instrumento)</a:t>
            </a:r>
            <a:r>
              <a:rPr lang="es-ES" b="1" dirty="0" smtClean="0">
                <a:solidFill>
                  <a:srgbClr val="FFFF00"/>
                </a:solidFill>
              </a:rPr>
              <a:t>	</a:t>
            </a:r>
            <a:endParaRPr lang="es-E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A40B-ABF3-4376-A2FC-94B13A16715B}" type="datetime1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B22C-BD4A-490A-930C-9B089A27D9E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5 Rectángulo redondeado"/>
          <p:cNvSpPr/>
          <p:nvPr/>
        </p:nvSpPr>
        <p:spPr>
          <a:xfrm>
            <a:off x="611560" y="2420888"/>
            <a:ext cx="2664296" cy="22322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Primer descriptor:</a:t>
            </a:r>
          </a:p>
          <a:p>
            <a:pPr algn="ctr"/>
            <a:r>
              <a:rPr lang="es-E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Consistencia interna</a:t>
            </a:r>
            <a:endParaRPr lang="es-MX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olBlueWater">
  <a:themeElements>
    <a:clrScheme name="CoolBlueWa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olBlueWa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BlueWa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BlueWa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BlueWa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BlueWa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BlueWa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BlueWa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BlueWa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BlueWa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BlueWa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BlueWa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BlueWa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BlueWa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CoolBlueWater</Template>
  <TotalTime>702</TotalTime>
  <Words>851</Words>
  <Application>Microsoft Office PowerPoint</Application>
  <PresentationFormat>Presentación en pantalla (4:3)</PresentationFormat>
  <Paragraphs>335</Paragraphs>
  <Slides>32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4" baseType="lpstr">
      <vt:lpstr>CoolBlueWater</vt:lpstr>
      <vt:lpstr>Hoja de cálculo</vt:lpstr>
      <vt:lpstr>.</vt:lpstr>
      <vt:lpstr>ANÁLISIS TÉCNICO  DEL INSTRUMENTO DE EVALUACIÓN DOCENTE PARA PLANES DE ESTUDIO POR COMPETENCIAS </vt:lpstr>
      <vt:lpstr>CONTENIDO</vt:lpstr>
      <vt:lpstr>INSTRUMENTO DE EVALUACIÓN DOCENTE  PARA PLANES DE ESTUDIO POR COMPETENCIAS</vt:lpstr>
      <vt:lpstr>  INSTRUMENTO DE EVALUACIÓN DOCENTE  PARA PLANES DE ESTUDIO POR COMPETENCIAS </vt:lpstr>
      <vt:lpstr> INSTRUMENTO DE EVALUACIÓN DOCENTE  PARA PLANES DE ESTUDIO POR COMPETENCIAS </vt:lpstr>
      <vt:lpstr> INSTRUMENTO DE EVALUACIÓN DOCENTE  PARA PLANES DE ESTUDIO POR COMPETENCIAS </vt:lpstr>
      <vt:lpstr>CUESTIONARIO DE EVALUACIÓN DOCENTE PARA PLANES DE COMPETENCIAS 1. CARACTERÍSTICAS PSICOMÉTRICAS DEL INSTRUMENTO</vt:lpstr>
      <vt:lpstr>CUESTIONARIO DE EVALUACIÓN DOCENTE PARA PLANES DE COMPETENCIAS 1. CARACTERÍSTICAS PSICOMÉTRICAS DEL INSTRUMENTO</vt:lpstr>
      <vt:lpstr>CUESTIONARIO DE EVALUACIÓN DOCENTE PARA PLANES DE COMPETENCIAS 1. CARACTERÍSTICAS PSICOMÉTRICAS DEL INSTRUMENTO</vt:lpstr>
      <vt:lpstr>Diapositiva 11</vt:lpstr>
      <vt:lpstr>CUESTIONARIO DE EVALUACIÓN DOCENTE PARA PLANES DE COMPETENCIAS 2.   Transformaciones de los datos</vt:lpstr>
      <vt:lpstr>CUESTIONARIO DE EVALUACIÓN DOCENTE PARA PLANES DE COMPETENCIAS 2.   Transformaciones de los datos</vt:lpstr>
      <vt:lpstr>CUESTIONARIO DE EVALUACIÓN DOCENTE PARA PLANES DE COMPETENCIAS 2.   Transformaciones de los datos</vt:lpstr>
      <vt:lpstr>CUESTIONARIO DE EVALUACIÓN DOCENTE PARA PLANES DE COMPETENCIAS 2.   Transformaciones de los datos</vt:lpstr>
      <vt:lpstr>CUESTIONARIO DE EVALUACIÓN DOCENTE PARA PLANES DE COMPETENCIAS 2.   Transformaciones de los datos</vt:lpstr>
      <vt:lpstr>CUESTIONARIO DE EVALUACIÓN DOCENTE PARA PLANES DE COMPETENCIAS 2.   Transformaciones de los datos</vt:lpstr>
      <vt:lpstr>CUESTIONARIO DE EVALUACIÓN DOCENTE PARA PLANES DE COMPETENCIAS  2.   Transformaciones de los datos</vt:lpstr>
      <vt:lpstr>CUESTIONARIO DE EVALUACIÓN DOCENTE PARA PLANES DE COMPETENCIAS  2.   Transformaciones de los datos</vt:lpstr>
      <vt:lpstr>CUESTIONARIO DE EVALUACIÓN DOCENTE PARA PLANES DE COMPETENCIAS  2.   Transformaciones de los datos</vt:lpstr>
      <vt:lpstr>Diapositiva 21</vt:lpstr>
      <vt:lpstr>CUESTIONARIO DE EVALUACIÓN DOCENTE PARA PLANES DE COMPETENCIAS  4.    Selección de profesores para la capacitación</vt:lpstr>
      <vt:lpstr>CUESTIONARIO DE EVALUACIÓN DOCENTE PARA PLANES DE COMPETENCIAS  4.    Selección de profesores para la capacitación</vt:lpstr>
      <vt:lpstr>CUESTIONARIO DE EVALUACIÓN DOCENTE PARA PLANES DE COMPETENCIAS  5.    Conclusiones</vt:lpstr>
      <vt:lpstr>CUESTIONARIO DE EVALUACIÓN DOCENTE PARA PLANES DE COMPETENCIAS  5.    Conclusiones</vt:lpstr>
      <vt:lpstr>CUESTIONARIO DE EVALUACIÓN DOCENTE PARA PLANES DE COMPETENCIAS  6.    Sugerencias</vt:lpstr>
      <vt:lpstr>CUESTIONARIO DE EVALUACIÓN DOCENTE PARA PLANES DE COMPETENCIAS  7.    Prospectiva</vt:lpstr>
      <vt:lpstr>CUESTIONARIO DE EVALUACIÓN DOCENTE PARA PLANES DE COMPETENCIAS  7.    Prospectiva</vt:lpstr>
      <vt:lpstr>CUESTIONARIO DE EVALUACIÓN DOCENTE PARA PLANES DE COMPETENCIAS  7.    Prospectiva</vt:lpstr>
      <vt:lpstr>CUESTIONARIO DE EVALUACIÓN DOCENTE PARA PLANES DE COMPETENCIAS  7.    Prospectiva</vt:lpstr>
      <vt:lpstr>.</vt:lpstr>
      <vt:lpstr>Muestreo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 Blue Water Fade</dc:title>
  <dc:creator>WinuE</dc:creator>
  <cp:lastModifiedBy>Presario-CQ50</cp:lastModifiedBy>
  <cp:revision>106</cp:revision>
  <dcterms:created xsi:type="dcterms:W3CDTF">2011-11-24T00:19:24Z</dcterms:created>
  <dcterms:modified xsi:type="dcterms:W3CDTF">2013-06-20T04:17:19Z</dcterms:modified>
</cp:coreProperties>
</file>