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-83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9DD6-8EF7-49F6-85F7-F589BCF5030E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9720-9D26-4EDE-9DE2-29EBE66FCA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1209-0345-4BF6-AF2E-AAEF8E3243DE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8AA1B-5B8B-4823-ACC5-37BEE80C4E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C40C-BE91-4A47-8CF0-ADB4278AEFB6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16CE9-8F65-453D-8DEF-394413BDC3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58E0A-206D-485B-A058-A210452FFD56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A2AF-3C35-4FDE-9415-FB8C7C5861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9749-9A1D-42CF-A0E6-A46A37A5D235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0295-F93F-41C5-A87B-A173282AE9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E113-1EFF-436E-A7BD-E9C7BCB962B1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977AE-D9C0-4C20-BBE2-05C605497E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CBA23-82FB-4874-928B-BA63FBC1F6FE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6A254-4168-4196-ACA0-331F6212A5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F6C86-0995-411A-9CFD-7DAAF72F93A3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552E-ABE6-41B9-9A14-D14C96213A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0B64-A7BA-455C-95E7-10D0458FC57C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1F19-E69F-40C5-9590-455EDD1787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1D2D-20FF-4BEA-904B-1366CABDCF88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A5310-7D45-444C-B9B6-2D8679FDFE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EC6D7-A856-4ACE-B1EC-E1ED520C2F21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750E-A2B5-4987-821A-63CFDE4BE9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920B15-40D6-4997-9B22-FF351CDE23B6}" type="datetimeFigureOut">
              <a:rPr lang="es-ES"/>
              <a:pPr>
                <a:defRPr/>
              </a:pPr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EA56AB-E3E2-4F39-AB3D-AA3A01E1CD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../Desktop/SGC%20FINAL/MANUAL%20REVISION%209/ANEXO%205%20PLAN%20DE%20CALIDAD%20DEL%20SERVICIO%20EDUCATIVO.do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../Desktop/SGC%20FINAL/MANUAL%20REVISION%209/ANEXO%204%20PLAN%20RECTOR%20DE%20CALIDAD.docx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403648" y="184482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COORDINACIÓN SECTORIAL DE PROMOCIÓN DE LA CALIDAD Y EVALUACIÓN</a:t>
            </a:r>
            <a:endParaRPr lang="es-MX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51720" y="3429000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DIRECCIÓN DE PROGRAMAS DE INNOVACION Y CALIDAD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MX" dirty="0" smtClean="0"/>
              <a:t>SISTEMA DE GESTION DE CALIDAD</a:t>
            </a:r>
            <a:endParaRPr lang="es-MX" dirty="0"/>
          </a:p>
        </p:txBody>
      </p:sp>
      <p:sp>
        <p:nvSpPr>
          <p:cNvPr id="16" name="15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60441"/>
          </a:xfrm>
        </p:spPr>
        <p:txBody>
          <a:bodyPr/>
          <a:lstStyle/>
          <a:p>
            <a:r>
              <a:rPr lang="es-MX" dirty="0" smtClean="0"/>
              <a:t>ANTECEDENTES:</a:t>
            </a:r>
          </a:p>
          <a:p>
            <a:pPr lvl="1"/>
            <a:r>
              <a:rPr lang="es-MX" dirty="0" smtClean="0"/>
              <a:t>Inicia en Mayo de 2003 el proyecto de certificación en base a la norma ISO 9001:2000.</a:t>
            </a:r>
          </a:p>
          <a:p>
            <a:pPr lvl="1"/>
            <a:r>
              <a:rPr lang="es-MX" dirty="0" smtClean="0"/>
              <a:t>Primer grupo de 13 institutos se certifica en </a:t>
            </a:r>
            <a:r>
              <a:rPr lang="es-MX" dirty="0" err="1" smtClean="0"/>
              <a:t>multisitios</a:t>
            </a:r>
            <a:r>
              <a:rPr lang="es-MX" dirty="0" smtClean="0"/>
              <a:t> en la norma ISO 9001:2000 EN DICIEMBRE DE 2004.</a:t>
            </a:r>
          </a:p>
          <a:p>
            <a:pPr lvl="1"/>
            <a:r>
              <a:rPr lang="es-MX" dirty="0" smtClean="0"/>
              <a:t>A finales de 2007 eran ya 102 institutos y centros certificados en la norma de referencia en cuatro grupos en tiempos diferentes.</a:t>
            </a:r>
          </a:p>
          <a:p>
            <a:pPr lvl="1"/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MX" dirty="0" smtClean="0"/>
              <a:t>Sistema de Gestión de Calidad </a:t>
            </a:r>
            <a:r>
              <a:rPr lang="es-MX" sz="2400" dirty="0" smtClean="0"/>
              <a:t>(CONT.)</a:t>
            </a:r>
            <a:endParaRPr lang="es-MX" sz="2400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569371"/>
          </a:xfrm>
        </p:spPr>
        <p:txBody>
          <a:bodyPr/>
          <a:lstStyle/>
          <a:p>
            <a:pPr algn="just"/>
            <a:r>
              <a:rPr lang="es-MX" dirty="0" smtClean="0"/>
              <a:t>Adicional a los 102 institutos y centros certificados en </a:t>
            </a:r>
            <a:r>
              <a:rPr lang="es-MX" dirty="0" err="1" smtClean="0"/>
              <a:t>multisitios</a:t>
            </a:r>
            <a:r>
              <a:rPr lang="es-MX" dirty="0" smtClean="0"/>
              <a:t> cuatro institutos se certificaron de manera individual (Saltillo, León, La Laguna y Nuevo Laredo).</a:t>
            </a:r>
          </a:p>
          <a:p>
            <a:pPr algn="just"/>
            <a:r>
              <a:rPr lang="es-MX" dirty="0" smtClean="0"/>
              <a:t>En 2009 igual de manera individual se certifica el CIIDET y por ultimo en 2010 Chihuahua.</a:t>
            </a:r>
          </a:p>
          <a:p>
            <a:pPr algn="just"/>
            <a:r>
              <a:rPr lang="es-MX" dirty="0" smtClean="0"/>
              <a:t>Quedando pendientes de certificar los 10 institutos tecnológicos de reciente creación  Un centro, y 2 institutos más.(120 institutos en total) 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s-MX" dirty="0" smtClean="0"/>
              <a:t>Sistema de Gestión de Calidad </a:t>
            </a:r>
            <a:r>
              <a:rPr lang="es-MX" sz="2400" dirty="0" smtClean="0"/>
              <a:t>(CONT.)</a:t>
            </a:r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s-MX" dirty="0" smtClean="0"/>
              <a:t>TRANSICION DE MULTISITIOS A INDIVIDUAL.</a:t>
            </a:r>
          </a:p>
          <a:p>
            <a:pPr marL="0" indent="0" algn="just">
              <a:buNone/>
            </a:pPr>
            <a:r>
              <a:rPr lang="es-MX" sz="2800" dirty="0" smtClean="0"/>
              <a:t>Inicio en 2009 y Consistió en trasferir un certificado que cubría a 102 instituciones (incluyendo la DGEST) en 102 certificados.</a:t>
            </a:r>
          </a:p>
          <a:p>
            <a:pPr>
              <a:buNone/>
            </a:pPr>
            <a:r>
              <a:rPr lang="es-MX" dirty="0" smtClean="0"/>
              <a:t>OBJETIVOS:</a:t>
            </a:r>
          </a:p>
          <a:p>
            <a:pPr>
              <a:defRPr/>
            </a:pPr>
            <a:r>
              <a:rPr lang="es-MX" sz="2800" dirty="0" smtClean="0"/>
              <a:t>Hacer mas eficiente el SGC en planteles y centros</a:t>
            </a:r>
          </a:p>
          <a:p>
            <a:pPr>
              <a:defRPr/>
            </a:pPr>
            <a:r>
              <a:rPr lang="es-MX" sz="2800" dirty="0" smtClean="0"/>
              <a:t>Que el SGC evolucione de acuerdo a las necesidades y capacidades de cada plantel.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MX" dirty="0" smtClean="0"/>
              <a:t>Sistema de Gestión de Calidad </a:t>
            </a:r>
            <a:r>
              <a:rPr lang="es-MX" sz="2400" dirty="0" smtClean="0"/>
              <a:t>(CONT.)</a:t>
            </a:r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4209331"/>
          </a:xfrm>
        </p:spPr>
        <p:txBody>
          <a:bodyPr/>
          <a:lstStyle/>
          <a:p>
            <a:r>
              <a:rPr lang="es-MX" dirty="0" smtClean="0"/>
              <a:t>La auditoria de Vigilancia de mayo-junio de 2009 funciono además como auditoria de certificación individual.</a:t>
            </a:r>
          </a:p>
          <a:p>
            <a:r>
              <a:rPr lang="es-MX" dirty="0" smtClean="0"/>
              <a:t>Se trabajo en la Individualización Documental del SGC.</a:t>
            </a:r>
          </a:p>
          <a:p>
            <a:r>
              <a:rPr lang="es-MX" dirty="0" smtClean="0"/>
              <a:t>De acuerdo a necesidades de la DGEST algunos procedimientos quedaron como responsabilidad de la misma: PTA, POA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MX" dirty="0" smtClean="0"/>
              <a:t>Sistema de Gestión de Calidad </a:t>
            </a:r>
            <a:r>
              <a:rPr lang="es-MX" sz="2400" dirty="0" smtClean="0"/>
              <a:t>(CONT.)</a:t>
            </a:r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251520" y="2060848"/>
            <a:ext cx="8568952" cy="4065315"/>
          </a:xfrm>
        </p:spPr>
        <p:txBody>
          <a:bodyPr/>
          <a:lstStyle/>
          <a:p>
            <a:r>
              <a:rPr lang="es-MX" dirty="0" smtClean="0"/>
              <a:t>Anteproyecto de inversión, Movimientos de personal, Registro del titulo y cedula profesional, Ejercicio del recurso federal, Capacitación directiva, que para los institutos son declarados como documentos de origen externo y por lo tanto la actualización de estos procedimientos es responsabilidad de la DGEST.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s-MX" dirty="0" smtClean="0"/>
              <a:t>Sistema de Gestión de Calidad </a:t>
            </a:r>
            <a:r>
              <a:rPr lang="es-MX" sz="2400" dirty="0" smtClean="0"/>
              <a:t>(CONT.)</a:t>
            </a:r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353347"/>
          </a:xfrm>
        </p:spPr>
        <p:txBody>
          <a:bodyPr/>
          <a:lstStyle/>
          <a:p>
            <a:pPr algn="just"/>
            <a:r>
              <a:rPr lang="es-MX" sz="2800" dirty="0" smtClean="0"/>
              <a:t>Lo antes expuesto implica que </a:t>
            </a:r>
            <a:r>
              <a:rPr lang="es-MX" sz="2800" b="1" i="1" dirty="0" smtClean="0"/>
              <a:t>cualquier otro procedimiento puede ser modificado o actualizado </a:t>
            </a:r>
            <a:r>
              <a:rPr lang="es-MX" sz="2800" dirty="0" smtClean="0"/>
              <a:t>de acuerdo a las necesidades y características de cada plantel, y quedando libre también la creación de </a:t>
            </a:r>
            <a:r>
              <a:rPr lang="es-MX" sz="2800" b="1" i="1" dirty="0" smtClean="0"/>
              <a:t>nuevos procedimientos </a:t>
            </a:r>
            <a:r>
              <a:rPr lang="es-MX" sz="2800" dirty="0" smtClean="0"/>
              <a:t>que sean necesarios para la mejora continua, Cuidando se mantenga siempre la integridad del SGC.</a:t>
            </a:r>
          </a:p>
          <a:p>
            <a:pPr algn="just"/>
            <a:r>
              <a:rPr lang="es-MX" sz="2800" dirty="0" smtClean="0"/>
              <a:t>Quedando además como único punto de control por parte de la Dirección de Programas de Innovación y Calidad la </a:t>
            </a:r>
            <a:r>
              <a:rPr lang="es-MX" sz="2600" b="1" i="1" dirty="0" smtClean="0"/>
              <a:t>aprobación del Manual del Sistema de Gestión de calidad.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80120"/>
          </a:xfrm>
        </p:spPr>
        <p:txBody>
          <a:bodyPr/>
          <a:lstStyle/>
          <a:p>
            <a:r>
              <a:rPr lang="es-MX" sz="4000" dirty="0" smtClean="0"/>
              <a:t>Subdirectores Académicos en el SGC</a:t>
            </a:r>
            <a:endParaRPr lang="es-MX" sz="4000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353347"/>
          </a:xfrm>
        </p:spPr>
        <p:txBody>
          <a:bodyPr/>
          <a:lstStyle/>
          <a:p>
            <a:r>
              <a:rPr lang="es-MX" sz="2800" dirty="0" smtClean="0"/>
              <a:t>Liderar el desarrollo e implementación del Proceso Estratégico Académico.</a:t>
            </a:r>
          </a:p>
          <a:p>
            <a:pPr lvl="1"/>
            <a:r>
              <a:rPr lang="es-MX" dirty="0" smtClean="0"/>
              <a:t>Plan Rector de </a:t>
            </a:r>
            <a:r>
              <a:rPr lang="es-MX" dirty="0" smtClean="0">
                <a:hlinkClick r:id="rId6" action="ppaction://hlinkfile"/>
              </a:rPr>
              <a:t>calidad</a:t>
            </a:r>
            <a:r>
              <a:rPr lang="es-MX" dirty="0" smtClean="0"/>
              <a:t> (PEA)</a:t>
            </a:r>
          </a:p>
          <a:p>
            <a:pPr lvl="1"/>
            <a:r>
              <a:rPr lang="es-MX" dirty="0" smtClean="0"/>
              <a:t>Plan de calidad del Servicio </a:t>
            </a:r>
            <a:r>
              <a:rPr lang="es-MX" dirty="0" smtClean="0">
                <a:hlinkClick r:id="rId7" action="ppaction://hlinkfile"/>
              </a:rPr>
              <a:t>Educativo</a:t>
            </a:r>
            <a:r>
              <a:rPr lang="es-MX" dirty="0" smtClean="0"/>
              <a:t> (PEA).</a:t>
            </a:r>
            <a:endParaRPr lang="es-MX" dirty="0" smtClean="0"/>
          </a:p>
          <a:p>
            <a:r>
              <a:rPr lang="es-MX" sz="2800" dirty="0" smtClean="0"/>
              <a:t>Participar en las reuniones de revisión por la dirección</a:t>
            </a:r>
          </a:p>
          <a:p>
            <a:r>
              <a:rPr lang="es-MX" sz="2800" dirty="0" smtClean="0"/>
              <a:t>Atender las auditorias internas y de tercera parte cuando se requiera.</a:t>
            </a:r>
          </a:p>
          <a:p>
            <a:r>
              <a:rPr lang="es-MX" sz="2800" dirty="0" smtClean="0"/>
              <a:t>Implementar y dar seguimiento a acciones correctivas y/o preventivas implementadas.</a:t>
            </a:r>
          </a:p>
          <a:p>
            <a:endParaRPr lang="es-MX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_Reunión_Nacional_Subdirectores_Académicos_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Plantilla_Reunión_Nacional_Subdirectores_Académicos_2010</Template>
  <TotalTime>82</TotalTime>
  <Words>681</Words>
  <Application>Microsoft Office PowerPoint</Application>
  <PresentationFormat>Presentación en pantalla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Plantilla_Reunión_Nacional_Subdirectores_Académicos_2010</vt:lpstr>
      <vt:lpstr>Diapositiva 1</vt:lpstr>
      <vt:lpstr>SISTEMA DE GESTION DE CALIDAD</vt:lpstr>
      <vt:lpstr>Sistema de Gestión de Calidad (CONT.)</vt:lpstr>
      <vt:lpstr>Sistema de Gestión de Calidad (CONT.)</vt:lpstr>
      <vt:lpstr>Sistema de Gestión de Calidad (CONT.)</vt:lpstr>
      <vt:lpstr>Sistema de Gestión de Calidad (CONT.)</vt:lpstr>
      <vt:lpstr>Sistema de Gestión de Calidad (CONT.)</vt:lpstr>
      <vt:lpstr>Subdirectores Académicos en el SGC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 ALFREDO</dc:creator>
  <cp:lastModifiedBy>JOSE ALFREDO</cp:lastModifiedBy>
  <cp:revision>11</cp:revision>
  <dcterms:created xsi:type="dcterms:W3CDTF">2010-07-06T03:14:00Z</dcterms:created>
  <dcterms:modified xsi:type="dcterms:W3CDTF">2010-07-06T04:36:12Z</dcterms:modified>
</cp:coreProperties>
</file>