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>
        <p:scale>
          <a:sx n="60" d="100"/>
          <a:sy n="60" d="100"/>
        </p:scale>
        <p:origin x="-2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0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F9269-1EAB-4F5D-98B4-FF78FD9B829D}" type="datetimeFigureOut">
              <a:rPr lang="es-ES" smtClean="0"/>
              <a:pPr/>
              <a:t>06/07/2010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31138-290F-4E94-9BB6-ECC06D5218E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9DD6-8EF7-49F6-85F7-F589BCF5030E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9720-9D26-4EDE-9DE2-29EBE66FCA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F1209-0345-4BF6-AF2E-AAEF8E3243DE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8AA1B-5B8B-4823-ACC5-37BEE80C4E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9C40C-BE91-4A47-8CF0-ADB4278AEFB6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16CE9-8F65-453D-8DEF-394413BDC34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58E0A-206D-485B-A058-A210452FFD56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FA2AF-3C35-4FDE-9415-FB8C7C5861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19749-9A1D-42CF-A0E6-A46A37A5D235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D0295-F93F-41C5-A87B-A173282AE90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E113-1EFF-436E-A7BD-E9C7BCB962B1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977AE-D9C0-4C20-BBE2-05C605497E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CBA23-82FB-4874-928B-BA63FBC1F6FE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6A254-4168-4196-ACA0-331F6212A5C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F6C86-0995-411A-9CFD-7DAAF72F93A3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552E-ABE6-41B9-9A14-D14C96213A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D0B64-A7BA-455C-95E7-10D0458FC57C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D1F19-E69F-40C5-9590-455EDD1787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11D2D-20FF-4BEA-904B-1366CABDCF88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A5310-7D45-444C-B9B6-2D8679FDFE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EC6D7-A856-4ACE-B1EC-E1ED520C2F21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0750E-A2B5-4987-821A-63CFDE4BE9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395536" y="980728"/>
            <a:ext cx="8229600" cy="99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67544" y="2132856"/>
            <a:ext cx="8229600" cy="413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920B15-40D6-4997-9B22-FF351CDE23B6}" type="datetimeFigureOut">
              <a:rPr lang="es-ES"/>
              <a:pPr>
                <a:defRPr/>
              </a:pPr>
              <a:t>06/07/2010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EA56AB-E3E2-4F39-AB3D-AA3A01E1CD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9050" y="0"/>
            <a:ext cx="916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2875" y="142875"/>
            <a:ext cx="1562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Documents and Settings\Administrador\Mis documentos\Descargas\enlaces.jpg"/>
          <p:cNvPicPr>
            <a:picLocks noChangeAspect="1" noChangeArrowheads="1"/>
          </p:cNvPicPr>
          <p:nvPr userDrawn="1"/>
        </p:nvPicPr>
        <p:blipFill>
          <a:blip r:embed="rId15" cstate="print"/>
          <a:srcRect t="34773" b="32524"/>
          <a:stretch>
            <a:fillRect/>
          </a:stretch>
        </p:blipFill>
        <p:spPr bwMode="auto">
          <a:xfrm>
            <a:off x="7616825" y="80963"/>
            <a:ext cx="14287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081713"/>
            <a:ext cx="9163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 Marcador de título"/>
          <p:cNvSpPr txBox="1">
            <a:spLocks/>
          </p:cNvSpPr>
          <p:nvPr userDrawn="1"/>
        </p:nvSpPr>
        <p:spPr>
          <a:xfrm>
            <a:off x="1866900" y="627062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Reunión Nacional </a:t>
            </a:r>
            <a:r>
              <a:rPr lang="es-ES" sz="105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de Subdirectores Académicos </a:t>
            </a:r>
            <a:endParaRPr lang="es-ES" sz="1050" b="1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Instituto Tecnológico de Nuevo León,  del 5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al 7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julio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2010</a:t>
            </a:r>
            <a:endParaRPr lang="es-ES_tradnl" sz="1050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1 Marcador de título"/>
          <p:cNvSpPr txBox="1">
            <a:spLocks/>
          </p:cNvSpPr>
          <p:nvPr userDrawn="1"/>
        </p:nvSpPr>
        <p:spPr>
          <a:xfrm>
            <a:off x="1857375" y="14287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bg1">
                    <a:lumMod val="95000"/>
                  </a:schemeClr>
                </a:solidFill>
                <a:latin typeface="EurekaSans-Light" pitchFamily="50" charset="0"/>
                <a:ea typeface="+mj-ea"/>
                <a:cs typeface="Arial" pitchFamily="34" charset="0"/>
              </a:rPr>
              <a:t>Dirección General de Educación Superior Tecnológica</a:t>
            </a:r>
            <a:endParaRPr lang="es-ES_tradnl" sz="1600" dirty="0">
              <a:solidFill>
                <a:schemeClr val="bg1">
                  <a:lumMod val="95000"/>
                </a:schemeClr>
              </a:solidFill>
              <a:latin typeface="EurekaSans-Light" pitchFamily="50" charset="0"/>
              <a:ea typeface="+mj-ea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142875"/>
            <a:ext cx="15621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C:\Documents and Settings\Administrador\Mis documentos\Descargas\enlaces.jpg"/>
          <p:cNvPicPr>
            <a:picLocks noChangeAspect="1" noChangeArrowheads="1"/>
          </p:cNvPicPr>
          <p:nvPr/>
        </p:nvPicPr>
        <p:blipFill>
          <a:blip r:embed="rId4" cstate="print"/>
          <a:srcRect t="34773" b="32524"/>
          <a:stretch>
            <a:fillRect/>
          </a:stretch>
        </p:blipFill>
        <p:spPr bwMode="auto">
          <a:xfrm>
            <a:off x="7616825" y="80963"/>
            <a:ext cx="1428750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81713"/>
            <a:ext cx="91630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1 Marcador de título"/>
          <p:cNvSpPr txBox="1">
            <a:spLocks/>
          </p:cNvSpPr>
          <p:nvPr/>
        </p:nvSpPr>
        <p:spPr>
          <a:xfrm>
            <a:off x="1866900" y="627062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Reunión Nacional </a:t>
            </a:r>
            <a:r>
              <a:rPr lang="es-ES" sz="105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de Subdirectores Académicos </a:t>
            </a:r>
            <a:endParaRPr lang="es-ES" sz="1050" b="1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Instituto Tecnológico de Nuevo León,  del 5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al 7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</a:t>
            </a:r>
            <a:r>
              <a:rPr lang="es-ES" sz="105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julio </a:t>
            </a:r>
            <a:r>
              <a:rPr lang="es-ES" sz="105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de 2010</a:t>
            </a:r>
            <a:endParaRPr lang="es-ES_tradnl" sz="1050" dirty="0">
              <a:solidFill>
                <a:schemeClr val="bg1">
                  <a:lumMod val="9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1 Marcador de título"/>
          <p:cNvSpPr txBox="1">
            <a:spLocks/>
          </p:cNvSpPr>
          <p:nvPr/>
        </p:nvSpPr>
        <p:spPr>
          <a:xfrm>
            <a:off x="1857375" y="142875"/>
            <a:ext cx="5399088" cy="5715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bg1">
                    <a:lumMod val="95000"/>
                  </a:schemeClr>
                </a:solidFill>
                <a:latin typeface="EurekaSans-Light" pitchFamily="50" charset="0"/>
                <a:ea typeface="+mj-ea"/>
                <a:cs typeface="Arial" pitchFamily="34" charset="0"/>
              </a:rPr>
              <a:t>Dirección General de Educación Superior Tecnológica</a:t>
            </a:r>
            <a:endParaRPr lang="es-ES_tradnl" sz="1600" dirty="0">
              <a:solidFill>
                <a:schemeClr val="bg1">
                  <a:lumMod val="95000"/>
                </a:schemeClr>
              </a:solidFill>
              <a:latin typeface="EurekaSans-Light" pitchFamily="50" charset="0"/>
              <a:ea typeface="+mj-ea"/>
              <a:cs typeface="Arial" pitchFamily="34" charset="0"/>
            </a:endParaRPr>
          </a:p>
        </p:txBody>
      </p:sp>
      <p:sp>
        <p:nvSpPr>
          <p:cNvPr id="10" name="9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altLang="ja-JP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Coordinación Sectorial de Promoción de la Calidad y Evaluación</a:t>
            </a:r>
            <a:br>
              <a:rPr lang="es-MX" altLang="ja-JP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ES" sz="4000" dirty="0"/>
          </a:p>
        </p:txBody>
      </p:sp>
      <p:sp>
        <p:nvSpPr>
          <p:cNvPr id="11" name="10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</a:rPr>
              <a:t>Dirección de Servicios Escolares y Estudiantiles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Movilidad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err="1" smtClean="0"/>
              <a:t>Definicion</a:t>
            </a:r>
            <a:endParaRPr lang="es-MX" dirty="0" smtClean="0"/>
          </a:p>
          <a:p>
            <a:r>
              <a:rPr lang="es-MX" dirty="0" smtClean="0"/>
              <a:t>Proceso que permite al estudiante cursar asignaturas correspondientes a su plan de estudios, entre instituciones pertenecientes al SNEST, así como en Instituciones de Educación Superior nacionales o extranjeras, con base en los acuerdos y/o convenios establecidos entre las Instituciones involucradas. 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Traslado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Definición</a:t>
            </a:r>
          </a:p>
          <a:p>
            <a:r>
              <a:rPr lang="es-MX" dirty="0" smtClean="0"/>
              <a:t>Es el acto legal que reconoce que un estudiante adscrito en un Instituto Tecnológico cambia de adscripción a otro, dentro del SNEST con el mismo plan de estudios vigente, conservando los derechos y obligaciones que le proporciona ser estudiante del sistema y de acuerdo a la normatividad vigente.</a:t>
            </a:r>
          </a:p>
          <a:p>
            <a:pPr>
              <a:buNone/>
            </a:pPr>
            <a:r>
              <a:rPr lang="es-MX" sz="2000" dirty="0" smtClean="0"/>
              <a:t>*Convenio nacional</a:t>
            </a:r>
            <a:endParaRPr lang="es-E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lo que respecta a la parte administrativa del proceso de titulación es necesario un convenio nacional como requisito en la Dirección General de Profesiones.</a:t>
            </a:r>
          </a:p>
          <a:p>
            <a:endParaRPr lang="es-MX" dirty="0" smtClean="0"/>
          </a:p>
          <a:p>
            <a:r>
              <a:rPr lang="es-MX" dirty="0" smtClean="0"/>
              <a:t>“Asistencia académica, técnica y </a:t>
            </a:r>
            <a:r>
              <a:rPr lang="es-MX" dirty="0" err="1" smtClean="0"/>
              <a:t>pedagogíca</a:t>
            </a:r>
            <a:r>
              <a:rPr lang="es-MX" dirty="0" smtClean="0"/>
              <a:t> que se acuerde con la SECRETARIA”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Juan José González Moreno</a:t>
            </a:r>
            <a:br>
              <a:rPr lang="es-MX" dirty="0" smtClean="0"/>
            </a:br>
            <a:r>
              <a:rPr lang="es-MX" dirty="0" smtClean="0"/>
              <a:t>juanjo@sep.gob.mx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dirección de Servicios Escolares ofrece los siguientes servicios: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071389"/>
            <a:ext cx="4038600" cy="4525963"/>
          </a:xfrm>
        </p:spPr>
        <p:txBody>
          <a:bodyPr>
            <a:normAutofit/>
          </a:bodyPr>
          <a:lstStyle/>
          <a:p>
            <a:r>
              <a:rPr lang="es-MX" dirty="0" smtClean="0"/>
              <a:t>Certificación y autenticación de Documentos Oficiales</a:t>
            </a:r>
          </a:p>
          <a:p>
            <a:r>
              <a:rPr lang="es-MX" dirty="0" smtClean="0"/>
              <a:t>Distribución de Formatos Oficiales</a:t>
            </a:r>
          </a:p>
          <a:p>
            <a:r>
              <a:rPr lang="es-MX" dirty="0" smtClean="0"/>
              <a:t>Registro de libros oficiales</a:t>
            </a:r>
          </a:p>
          <a:p>
            <a:r>
              <a:rPr lang="es-MX" dirty="0" smtClean="0"/>
              <a:t>Registro de Títulos y expedición de cedulas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2143397"/>
            <a:ext cx="4038600" cy="4525963"/>
          </a:xfrm>
        </p:spPr>
        <p:txBody>
          <a:bodyPr/>
          <a:lstStyle/>
          <a:p>
            <a:r>
              <a:rPr lang="es-MX" dirty="0" smtClean="0"/>
              <a:t>Registro de planes de estudios ante la DGP</a:t>
            </a:r>
          </a:p>
          <a:p>
            <a:r>
              <a:rPr lang="es-MX" dirty="0" smtClean="0"/>
              <a:t>Registro de firmas de jefes de escolares y directores ante DGP y Jurídico</a:t>
            </a:r>
          </a:p>
          <a:p>
            <a:r>
              <a:rPr lang="es-MX" dirty="0" smtClean="0"/>
              <a:t>Revalidaciones de estudios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Los Departamento de Servicios Escolares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Son los que se encargan de certificar y gestionar el avance académico de los estudiantes siguiendo la normatividad vigente, dando con ello legalidad a los documentos que respaldan los estudios realizados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Notario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departamento fungen como el  “</a:t>
            </a:r>
            <a:r>
              <a:rPr lang="es-ES" i="1" dirty="0" smtClean="0"/>
              <a:t>notarios</a:t>
            </a:r>
            <a:r>
              <a:rPr lang="es-ES" dirty="0" smtClean="0"/>
              <a:t>” del Instituto , dando legalidad a los documentos oficiales de los logros académicos de los alumnos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Principales Procesos que lleva los departamentos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215405"/>
            <a:ext cx="4038600" cy="4525963"/>
          </a:xfrm>
        </p:spPr>
        <p:txBody>
          <a:bodyPr/>
          <a:lstStyle/>
          <a:p>
            <a:r>
              <a:rPr lang="es-MX" dirty="0" smtClean="0"/>
              <a:t>Inscripción de alumnos</a:t>
            </a:r>
          </a:p>
          <a:p>
            <a:r>
              <a:rPr lang="es-MX" dirty="0" smtClean="0"/>
              <a:t>Seguimientos escolar</a:t>
            </a:r>
          </a:p>
          <a:p>
            <a:r>
              <a:rPr lang="es-MX" dirty="0" smtClean="0"/>
              <a:t>Equivalencias de Estudios</a:t>
            </a:r>
          </a:p>
          <a:p>
            <a:r>
              <a:rPr lang="es-MX" dirty="0" smtClean="0"/>
              <a:t>Revalidación de estudios</a:t>
            </a:r>
          </a:p>
          <a:p>
            <a:r>
              <a:rPr lang="es-MX" dirty="0" smtClean="0"/>
              <a:t>Administración de formatos oficiales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2215405"/>
            <a:ext cx="4038600" cy="4525963"/>
          </a:xfrm>
        </p:spPr>
        <p:txBody>
          <a:bodyPr/>
          <a:lstStyle/>
          <a:p>
            <a:r>
              <a:rPr lang="es-MX" dirty="0" smtClean="0"/>
              <a:t>Libros Oficiales</a:t>
            </a:r>
          </a:p>
          <a:p>
            <a:r>
              <a:rPr lang="es-MX" dirty="0" smtClean="0"/>
              <a:t>Expedición y Legalización de Certificados de Estudios</a:t>
            </a:r>
          </a:p>
          <a:p>
            <a:r>
              <a:rPr lang="es-MX" dirty="0" smtClean="0"/>
              <a:t>Registro de Títulos y expedición de Cédula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Elementos necesarios: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Personal adscrito al departamento</a:t>
            </a:r>
          </a:p>
          <a:p>
            <a:r>
              <a:rPr lang="es-MX" dirty="0" smtClean="0"/>
              <a:t>Infraestructura</a:t>
            </a:r>
          </a:p>
          <a:p>
            <a:r>
              <a:rPr lang="es-MX" dirty="0" smtClean="0"/>
              <a:t>Confiabilidad y control sobre los registro y archivos escolares</a:t>
            </a:r>
          </a:p>
          <a:p>
            <a:r>
              <a:rPr lang="es-MX" dirty="0" smtClean="0"/>
              <a:t>Manejo de la información y expedición de documentos.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Debemos lograr: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Satisfacción de los usuarios (alumnos, profesores, directivos, egresados)</a:t>
            </a:r>
          </a:p>
          <a:p>
            <a:r>
              <a:rPr lang="es-MX" dirty="0" smtClean="0"/>
              <a:t>Cumplimiento en fechas de entrega de documentos y trámites.</a:t>
            </a:r>
          </a:p>
          <a:p>
            <a:r>
              <a:rPr lang="es-MX" b="1" dirty="0" smtClean="0"/>
              <a:t>EFICACIA  y EFICIENCIA</a:t>
            </a:r>
            <a:endParaRPr lang="es-E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998984"/>
          </a:xfrm>
        </p:spPr>
        <p:txBody>
          <a:bodyPr/>
          <a:lstStyle/>
          <a:p>
            <a:r>
              <a:rPr lang="es-MX" dirty="0" smtClean="0"/>
              <a:t>Equivalencia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72208"/>
            <a:ext cx="8229600" cy="4133056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Definición</a:t>
            </a:r>
          </a:p>
          <a:p>
            <a:r>
              <a:rPr lang="es-MX" dirty="0" smtClean="0"/>
              <a:t>Lineamiento académico administrativo mediante el cual se hacen equiparables entre sí los estudios realizados en Instituciones del Sistema Educativo Nacional diferentes al SNEST.</a:t>
            </a:r>
          </a:p>
          <a:p>
            <a:pPr>
              <a:buNone/>
            </a:pPr>
            <a:endParaRPr lang="es-MX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Convalidación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Definición.</a:t>
            </a:r>
          </a:p>
          <a:p>
            <a:r>
              <a:rPr lang="es-MX" dirty="0" smtClean="0"/>
              <a:t>Es la validación de asignaturas de un plan de estudio a otro, existiendo compatibilidad entre los planes y programas de estudio, dentro de las Instituciones de Educación Superior pertenecientes al SNEST.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ntilla_Reuni¾n_Nacional_Subdirectores_AcadÚmicos_20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Plantilla_Reuni¾n_Nacional_Subdirectores_AcadÚmicos_2010</Template>
  <TotalTime>216</TotalTime>
  <Words>458</Words>
  <Application>Microsoft Office PowerPoint</Application>
  <PresentationFormat>Presentación en pantalla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Plantilla_Reuni¾n_Nacional_Subdirectores_AcadÚmicos_2010</vt:lpstr>
      <vt:lpstr>Coordinación Sectorial de Promoción de la Calidad y Evaluación </vt:lpstr>
      <vt:lpstr>La dirección de Servicios Escolares ofrece los siguientes servicios:</vt:lpstr>
      <vt:lpstr>Los Departamento de Servicios Escolares</vt:lpstr>
      <vt:lpstr>Notario</vt:lpstr>
      <vt:lpstr>Principales Procesos que lleva los departamentos</vt:lpstr>
      <vt:lpstr>Elementos necesarios:</vt:lpstr>
      <vt:lpstr>Debemos lograr:</vt:lpstr>
      <vt:lpstr>Equivalencia</vt:lpstr>
      <vt:lpstr>Convalidación</vt:lpstr>
      <vt:lpstr>Movilidad</vt:lpstr>
      <vt:lpstr>Traslado</vt:lpstr>
      <vt:lpstr>Diapositiva 12</vt:lpstr>
      <vt:lpstr>Juan José González Moreno juanjo@sep.gob.mx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Coordinación Sectorial de Promoción de la Calidad y Evaluación</dc:title>
  <dc:creator>Juan José González Moreno</dc:creator>
  <cp:lastModifiedBy>REUNION</cp:lastModifiedBy>
  <cp:revision>4</cp:revision>
  <dcterms:created xsi:type="dcterms:W3CDTF">2010-07-06T19:35:39Z</dcterms:created>
  <dcterms:modified xsi:type="dcterms:W3CDTF">2010-07-06T23:15:14Z</dcterms:modified>
</cp:coreProperties>
</file>