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287" r:id="rId2"/>
    <p:sldId id="288" r:id="rId3"/>
    <p:sldId id="346" r:id="rId4"/>
    <p:sldId id="290" r:id="rId5"/>
    <p:sldId id="291" r:id="rId6"/>
    <p:sldId id="316" r:id="rId7"/>
    <p:sldId id="318" r:id="rId8"/>
    <p:sldId id="317" r:id="rId9"/>
    <p:sldId id="319" r:id="rId10"/>
    <p:sldId id="320" r:id="rId11"/>
    <p:sldId id="321" r:id="rId12"/>
    <p:sldId id="323" r:id="rId13"/>
    <p:sldId id="322" r:id="rId14"/>
    <p:sldId id="325" r:id="rId15"/>
    <p:sldId id="326" r:id="rId16"/>
    <p:sldId id="327" r:id="rId17"/>
    <p:sldId id="328" r:id="rId18"/>
    <p:sldId id="345" r:id="rId19"/>
    <p:sldId id="338" r:id="rId20"/>
    <p:sldId id="339" r:id="rId21"/>
    <p:sldId id="340" r:id="rId22"/>
    <p:sldId id="341" r:id="rId23"/>
    <p:sldId id="311" r:id="rId24"/>
    <p:sldId id="313" r:id="rId25"/>
    <p:sldId id="342" r:id="rId26"/>
    <p:sldId id="312" r:id="rId27"/>
    <p:sldId id="314" r:id="rId28"/>
    <p:sldId id="315" r:id="rId29"/>
    <p:sldId id="306" r:id="rId30"/>
    <p:sldId id="308" r:id="rId31"/>
    <p:sldId id="307" r:id="rId32"/>
    <p:sldId id="343" r:id="rId33"/>
    <p:sldId id="349" r:id="rId34"/>
    <p:sldId id="344" r:id="rId35"/>
    <p:sldId id="310" r:id="rId36"/>
    <p:sldId id="299" r:id="rId37"/>
    <p:sldId id="301" r:id="rId38"/>
    <p:sldId id="302" r:id="rId39"/>
    <p:sldId id="300" r:id="rId40"/>
    <p:sldId id="303" r:id="rId41"/>
    <p:sldId id="304" r:id="rId42"/>
    <p:sldId id="305" r:id="rId43"/>
    <p:sldId id="293" r:id="rId44"/>
    <p:sldId id="353" r:id="rId45"/>
    <p:sldId id="294" r:id="rId46"/>
    <p:sldId id="334" r:id="rId47"/>
    <p:sldId id="337" r:id="rId48"/>
    <p:sldId id="295" r:id="rId49"/>
    <p:sldId id="298" r:id="rId50"/>
    <p:sldId id="351" r:id="rId51"/>
    <p:sldId id="352" r:id="rId52"/>
    <p:sldId id="350" r:id="rId53"/>
    <p:sldId id="348" r:id="rId54"/>
    <p:sldId id="292" r:id="rId55"/>
  </p:sldIdLst>
  <p:sldSz cx="9144000" cy="6858000" type="screen4x3"/>
  <p:notesSz cx="6858000" cy="9144000"/>
  <p:custDataLst>
    <p:tags r:id="rId57"/>
  </p:custDataLst>
  <p:defaultTextStyle>
    <a:defPPr>
      <a:defRPr lang="es-MX"/>
    </a:defPPr>
    <a:lvl1pPr algn="l" rtl="0" fontAlgn="base">
      <a:spcBef>
        <a:spcPct val="0"/>
      </a:spcBef>
      <a:spcAft>
        <a:spcPct val="0"/>
      </a:spcAft>
      <a:defRPr u="sng" kern="1200">
        <a:solidFill>
          <a:schemeClr val="tx1"/>
        </a:solidFill>
        <a:latin typeface="Arial" charset="0"/>
        <a:ea typeface="+mn-ea"/>
        <a:cs typeface="Arial" charset="0"/>
      </a:defRPr>
    </a:lvl1pPr>
    <a:lvl2pPr marL="457200" algn="l" rtl="0" fontAlgn="base">
      <a:spcBef>
        <a:spcPct val="0"/>
      </a:spcBef>
      <a:spcAft>
        <a:spcPct val="0"/>
      </a:spcAft>
      <a:defRPr u="sng" kern="1200">
        <a:solidFill>
          <a:schemeClr val="tx1"/>
        </a:solidFill>
        <a:latin typeface="Arial" charset="0"/>
        <a:ea typeface="+mn-ea"/>
        <a:cs typeface="Arial" charset="0"/>
      </a:defRPr>
    </a:lvl2pPr>
    <a:lvl3pPr marL="914400" algn="l" rtl="0" fontAlgn="base">
      <a:spcBef>
        <a:spcPct val="0"/>
      </a:spcBef>
      <a:spcAft>
        <a:spcPct val="0"/>
      </a:spcAft>
      <a:defRPr u="sng" kern="1200">
        <a:solidFill>
          <a:schemeClr val="tx1"/>
        </a:solidFill>
        <a:latin typeface="Arial" charset="0"/>
        <a:ea typeface="+mn-ea"/>
        <a:cs typeface="Arial" charset="0"/>
      </a:defRPr>
    </a:lvl3pPr>
    <a:lvl4pPr marL="1371600" algn="l" rtl="0" fontAlgn="base">
      <a:spcBef>
        <a:spcPct val="0"/>
      </a:spcBef>
      <a:spcAft>
        <a:spcPct val="0"/>
      </a:spcAft>
      <a:defRPr u="sng" kern="1200">
        <a:solidFill>
          <a:schemeClr val="tx1"/>
        </a:solidFill>
        <a:latin typeface="Arial" charset="0"/>
        <a:ea typeface="+mn-ea"/>
        <a:cs typeface="Arial" charset="0"/>
      </a:defRPr>
    </a:lvl4pPr>
    <a:lvl5pPr marL="1828800" algn="l" rtl="0" fontAlgn="base">
      <a:spcBef>
        <a:spcPct val="0"/>
      </a:spcBef>
      <a:spcAft>
        <a:spcPct val="0"/>
      </a:spcAft>
      <a:defRPr u="sng" kern="1200">
        <a:solidFill>
          <a:schemeClr val="tx1"/>
        </a:solidFill>
        <a:latin typeface="Arial" charset="0"/>
        <a:ea typeface="+mn-ea"/>
        <a:cs typeface="Arial" charset="0"/>
      </a:defRPr>
    </a:lvl5pPr>
    <a:lvl6pPr marL="2286000" algn="l" defTabSz="914400" rtl="0" eaLnBrk="1" latinLnBrk="0" hangingPunct="1">
      <a:defRPr u="sng" kern="1200">
        <a:solidFill>
          <a:schemeClr val="tx1"/>
        </a:solidFill>
        <a:latin typeface="Arial" charset="0"/>
        <a:ea typeface="+mn-ea"/>
        <a:cs typeface="Arial" charset="0"/>
      </a:defRPr>
    </a:lvl6pPr>
    <a:lvl7pPr marL="2743200" algn="l" defTabSz="914400" rtl="0" eaLnBrk="1" latinLnBrk="0" hangingPunct="1">
      <a:defRPr u="sng" kern="1200">
        <a:solidFill>
          <a:schemeClr val="tx1"/>
        </a:solidFill>
        <a:latin typeface="Arial" charset="0"/>
        <a:ea typeface="+mn-ea"/>
        <a:cs typeface="Arial" charset="0"/>
      </a:defRPr>
    </a:lvl7pPr>
    <a:lvl8pPr marL="3200400" algn="l" defTabSz="914400" rtl="0" eaLnBrk="1" latinLnBrk="0" hangingPunct="1">
      <a:defRPr u="sng" kern="1200">
        <a:solidFill>
          <a:schemeClr val="tx1"/>
        </a:solidFill>
        <a:latin typeface="Arial" charset="0"/>
        <a:ea typeface="+mn-ea"/>
        <a:cs typeface="Arial" charset="0"/>
      </a:defRPr>
    </a:lvl8pPr>
    <a:lvl9pPr marL="3657600" algn="l" defTabSz="914400" rtl="0" eaLnBrk="1" latinLnBrk="0" hangingPunct="1">
      <a:defRPr u="sng"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393" autoAdjust="0"/>
  </p:normalViewPr>
  <p:slideViewPr>
    <p:cSldViewPr>
      <p:cViewPr>
        <p:scale>
          <a:sx n="60" d="100"/>
          <a:sy n="60" d="100"/>
        </p:scale>
        <p:origin x="-1656" y="-420"/>
      </p:cViewPr>
      <p:guideLst>
        <p:guide orient="horz" pos="2160"/>
        <p:guide pos="2880"/>
      </p:guideLst>
    </p:cSldViewPr>
  </p:slideViewPr>
  <p:outlineViewPr>
    <p:cViewPr>
      <p:scale>
        <a:sx n="33" d="100"/>
        <a:sy n="33" d="100"/>
      </p:scale>
      <p:origin x="48" y="2098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0A68A-D0A9-4F7E-8CA8-5BE4C9E89FAD}" type="doc">
      <dgm:prSet loTypeId="urn:microsoft.com/office/officeart/2005/8/layout/hierarchy3" loCatId="hierarchy" qsTypeId="urn:microsoft.com/office/officeart/2005/8/quickstyle/simple1#1" qsCatId="simple" csTypeId="urn:microsoft.com/office/officeart/2005/8/colors/accent1_2#1" csCatId="accent1" phldr="1"/>
      <dgm:spPr/>
      <dgm:t>
        <a:bodyPr/>
        <a:lstStyle/>
        <a:p>
          <a:endParaRPr lang="es-ES"/>
        </a:p>
      </dgm:t>
    </dgm:pt>
    <dgm:pt modelId="{892E650F-C16E-4CA3-999F-856CA0B91AFA}">
      <dgm:prSet>
        <dgm:style>
          <a:lnRef idx="0">
            <a:schemeClr val="accent5"/>
          </a:lnRef>
          <a:fillRef idx="3">
            <a:schemeClr val="accent5"/>
          </a:fillRef>
          <a:effectRef idx="3">
            <a:schemeClr val="accent5"/>
          </a:effectRef>
          <a:fontRef idx="minor">
            <a:schemeClr val="lt1"/>
          </a:fontRef>
        </dgm:style>
      </dgm:prSet>
      <dgm:spPr/>
      <dgm:t>
        <a:bodyPr/>
        <a:lstStyle/>
        <a:p>
          <a:pPr rtl="0"/>
          <a:r>
            <a:rPr lang="es-MX" b="0" i="0" baseline="0" dirty="0" smtClean="0"/>
            <a:t>ÁREA DE</a:t>
          </a:r>
          <a:br>
            <a:rPr lang="es-MX" b="0" i="0" baseline="0" dirty="0" smtClean="0"/>
          </a:br>
          <a:r>
            <a:rPr lang="es-MX" b="0" i="0" baseline="0" dirty="0" smtClean="0"/>
            <a:t> PROMOCIÓN</a:t>
          </a:r>
          <a:br>
            <a:rPr lang="es-MX" b="0" i="0" baseline="0" dirty="0" smtClean="0"/>
          </a:br>
          <a:r>
            <a:rPr lang="es-MX" b="0" i="0" baseline="0" dirty="0" smtClean="0"/>
            <a:t>PROFESIONAL</a:t>
          </a:r>
          <a:endParaRPr lang="es-ES" b="0" i="0" baseline="0" dirty="0"/>
        </a:p>
      </dgm:t>
    </dgm:pt>
    <dgm:pt modelId="{4674E121-11AD-464D-8594-700A5C91FD5B}" type="parTrans" cxnId="{BE5F7B5E-1569-4204-95F6-ABF0C6C9B1C5}">
      <dgm:prSet/>
      <dgm:spPr/>
      <dgm:t>
        <a:bodyPr/>
        <a:lstStyle/>
        <a:p>
          <a:endParaRPr lang="es-ES"/>
        </a:p>
      </dgm:t>
    </dgm:pt>
    <dgm:pt modelId="{A97DF37F-B4F3-41AD-9F15-624BEEF895F8}" type="sibTrans" cxnId="{BE5F7B5E-1569-4204-95F6-ABF0C6C9B1C5}">
      <dgm:prSet/>
      <dgm:spPr/>
      <dgm:t>
        <a:bodyPr/>
        <a:lstStyle/>
        <a:p>
          <a:endParaRPr lang="es-ES"/>
        </a:p>
      </dgm:t>
    </dgm:pt>
    <dgm:pt modelId="{296D1ED3-B5F7-40D4-B579-2BAE2E4C7B04}" type="pres">
      <dgm:prSet presAssocID="{7440A68A-D0A9-4F7E-8CA8-5BE4C9E89FAD}" presName="diagram" presStyleCnt="0">
        <dgm:presLayoutVars>
          <dgm:chPref val="1"/>
          <dgm:dir/>
          <dgm:animOne val="branch"/>
          <dgm:animLvl val="lvl"/>
          <dgm:resizeHandles/>
        </dgm:presLayoutVars>
      </dgm:prSet>
      <dgm:spPr/>
      <dgm:t>
        <a:bodyPr/>
        <a:lstStyle/>
        <a:p>
          <a:endParaRPr lang="es-ES"/>
        </a:p>
      </dgm:t>
    </dgm:pt>
    <dgm:pt modelId="{2AF69CA3-F356-483F-9EA8-66F6C78BF2C2}" type="pres">
      <dgm:prSet presAssocID="{892E650F-C16E-4CA3-999F-856CA0B91AFA}" presName="root" presStyleCnt="0"/>
      <dgm:spPr/>
    </dgm:pt>
    <dgm:pt modelId="{0C1837E6-133E-432F-8A52-16A5938C8775}" type="pres">
      <dgm:prSet presAssocID="{892E650F-C16E-4CA3-999F-856CA0B91AFA}" presName="rootComposite" presStyleCnt="0"/>
      <dgm:spPr/>
    </dgm:pt>
    <dgm:pt modelId="{A0C2AFE0-A719-4EDC-A7EE-776F6099C715}" type="pres">
      <dgm:prSet presAssocID="{892E650F-C16E-4CA3-999F-856CA0B91AFA}" presName="rootText" presStyleLbl="node1" presStyleIdx="0" presStyleCnt="1" custScaleY="112501"/>
      <dgm:spPr/>
      <dgm:t>
        <a:bodyPr/>
        <a:lstStyle/>
        <a:p>
          <a:endParaRPr lang="es-ES"/>
        </a:p>
      </dgm:t>
    </dgm:pt>
    <dgm:pt modelId="{96F55095-56BA-4249-80EC-B894808A7DC6}" type="pres">
      <dgm:prSet presAssocID="{892E650F-C16E-4CA3-999F-856CA0B91AFA}" presName="rootConnector" presStyleLbl="node1" presStyleIdx="0" presStyleCnt="1"/>
      <dgm:spPr/>
      <dgm:t>
        <a:bodyPr/>
        <a:lstStyle/>
        <a:p>
          <a:endParaRPr lang="es-ES"/>
        </a:p>
      </dgm:t>
    </dgm:pt>
    <dgm:pt modelId="{AF7DE255-CFAC-4FCB-A8B8-5529CCBBD8D9}" type="pres">
      <dgm:prSet presAssocID="{892E650F-C16E-4CA3-999F-856CA0B91AFA}" presName="childShape" presStyleCnt="0"/>
      <dgm:spPr/>
    </dgm:pt>
  </dgm:ptLst>
  <dgm:cxnLst>
    <dgm:cxn modelId="{BE5F7B5E-1569-4204-95F6-ABF0C6C9B1C5}" srcId="{7440A68A-D0A9-4F7E-8CA8-5BE4C9E89FAD}" destId="{892E650F-C16E-4CA3-999F-856CA0B91AFA}" srcOrd="0" destOrd="0" parTransId="{4674E121-11AD-464D-8594-700A5C91FD5B}" sibTransId="{A97DF37F-B4F3-41AD-9F15-624BEEF895F8}"/>
    <dgm:cxn modelId="{F07DDC51-D506-4183-A5A4-1327E29C1D86}" type="presOf" srcId="{892E650F-C16E-4CA3-999F-856CA0B91AFA}" destId="{96F55095-56BA-4249-80EC-B894808A7DC6}" srcOrd="1" destOrd="0" presId="urn:microsoft.com/office/officeart/2005/8/layout/hierarchy3"/>
    <dgm:cxn modelId="{864C2630-22DB-432F-9079-26D7BD2B4482}" type="presOf" srcId="{7440A68A-D0A9-4F7E-8CA8-5BE4C9E89FAD}" destId="{296D1ED3-B5F7-40D4-B579-2BAE2E4C7B04}" srcOrd="0" destOrd="0" presId="urn:microsoft.com/office/officeart/2005/8/layout/hierarchy3"/>
    <dgm:cxn modelId="{FDFD411C-4FE2-481A-8068-704B83BE848E}" type="presOf" srcId="{892E650F-C16E-4CA3-999F-856CA0B91AFA}" destId="{A0C2AFE0-A719-4EDC-A7EE-776F6099C715}" srcOrd="0" destOrd="0" presId="urn:microsoft.com/office/officeart/2005/8/layout/hierarchy3"/>
    <dgm:cxn modelId="{93CA370B-2D59-4BDA-A46A-996CC1ED3B0C}" type="presParOf" srcId="{296D1ED3-B5F7-40D4-B579-2BAE2E4C7B04}" destId="{2AF69CA3-F356-483F-9EA8-66F6C78BF2C2}" srcOrd="0" destOrd="0" presId="urn:microsoft.com/office/officeart/2005/8/layout/hierarchy3"/>
    <dgm:cxn modelId="{F38311EF-CB02-4B09-8077-4BDCD401EB74}" type="presParOf" srcId="{2AF69CA3-F356-483F-9EA8-66F6C78BF2C2}" destId="{0C1837E6-133E-432F-8A52-16A5938C8775}" srcOrd="0" destOrd="0" presId="urn:microsoft.com/office/officeart/2005/8/layout/hierarchy3"/>
    <dgm:cxn modelId="{021B313E-B10B-436D-B668-F5FA80C607A1}" type="presParOf" srcId="{0C1837E6-133E-432F-8A52-16A5938C8775}" destId="{A0C2AFE0-A719-4EDC-A7EE-776F6099C715}" srcOrd="0" destOrd="0" presId="urn:microsoft.com/office/officeart/2005/8/layout/hierarchy3"/>
    <dgm:cxn modelId="{E3E88E41-1ED2-4382-A03C-C5A0E2187059}" type="presParOf" srcId="{0C1837E6-133E-432F-8A52-16A5938C8775}" destId="{96F55095-56BA-4249-80EC-B894808A7DC6}" srcOrd="1" destOrd="0" presId="urn:microsoft.com/office/officeart/2005/8/layout/hierarchy3"/>
    <dgm:cxn modelId="{68D9AE3F-AE07-4CC3-8E0D-F71D9060960B}" type="presParOf" srcId="{2AF69CA3-F356-483F-9EA8-66F6C78BF2C2}" destId="{AF7DE255-CFAC-4FCB-A8B8-5529CCBBD8D9}" srcOrd="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688293-F8BC-49AC-935D-45FABBFDFA14}" type="doc">
      <dgm:prSet loTypeId="urn:microsoft.com/office/officeart/2005/8/layout/list1" loCatId="list" qsTypeId="urn:microsoft.com/office/officeart/2005/8/quickstyle/simple5" qsCatId="simple" csTypeId="urn:microsoft.com/office/officeart/2005/8/colors/accent1_2#2" csCatId="accent1" phldr="1"/>
      <dgm:spPr/>
      <dgm:t>
        <a:bodyPr/>
        <a:lstStyle/>
        <a:p>
          <a:endParaRPr lang="es-ES"/>
        </a:p>
      </dgm:t>
    </dgm:pt>
    <dgm:pt modelId="{1F7D77E6-CA46-4430-BE95-8A95CBAEFB1C}">
      <dgm:prSet custT="1"/>
      <dgm:spPr/>
      <dgm:t>
        <a:bodyPr/>
        <a:lstStyle/>
        <a:p>
          <a:pPr rtl="0"/>
          <a:r>
            <a:rPr lang="es-MX" sz="3200" u="sng" dirty="0" smtClean="0"/>
            <a:t>PROGRAMAS QUE ATIENDE</a:t>
          </a:r>
          <a:r>
            <a:rPr lang="es-MX" sz="3600" u="sng" dirty="0" smtClean="0"/>
            <a:t>:</a:t>
          </a:r>
          <a:endParaRPr lang="es-ES" sz="3600" u="sng" dirty="0"/>
        </a:p>
      </dgm:t>
    </dgm:pt>
    <dgm:pt modelId="{3A15D557-3C67-466F-9167-A8D434B0F283}" type="parTrans" cxnId="{2CB6C21B-422D-4FF5-8FD5-F6216B194192}">
      <dgm:prSet/>
      <dgm:spPr/>
      <dgm:t>
        <a:bodyPr/>
        <a:lstStyle/>
        <a:p>
          <a:endParaRPr lang="es-ES"/>
        </a:p>
      </dgm:t>
    </dgm:pt>
    <dgm:pt modelId="{ABEE0487-0F5B-40FD-8EE8-AB3C765B9BED}" type="sibTrans" cxnId="{2CB6C21B-422D-4FF5-8FD5-F6216B194192}">
      <dgm:prSet/>
      <dgm:spPr/>
      <dgm:t>
        <a:bodyPr/>
        <a:lstStyle/>
        <a:p>
          <a:endParaRPr lang="es-ES"/>
        </a:p>
      </dgm:t>
    </dgm:pt>
    <dgm:pt modelId="{3295653F-77D3-4E5C-91EE-A0340590B0D8}" type="pres">
      <dgm:prSet presAssocID="{FE688293-F8BC-49AC-935D-45FABBFDFA14}" presName="linear" presStyleCnt="0">
        <dgm:presLayoutVars>
          <dgm:dir/>
          <dgm:animLvl val="lvl"/>
          <dgm:resizeHandles val="exact"/>
        </dgm:presLayoutVars>
      </dgm:prSet>
      <dgm:spPr/>
      <dgm:t>
        <a:bodyPr/>
        <a:lstStyle/>
        <a:p>
          <a:endParaRPr lang="es-ES"/>
        </a:p>
      </dgm:t>
    </dgm:pt>
    <dgm:pt modelId="{CD223C17-A175-40F3-9AAD-21C7DF41CEE2}" type="pres">
      <dgm:prSet presAssocID="{1F7D77E6-CA46-4430-BE95-8A95CBAEFB1C}" presName="parentLin" presStyleCnt="0"/>
      <dgm:spPr/>
    </dgm:pt>
    <dgm:pt modelId="{3AF3ABFB-8E10-4BE9-93CB-2E0769D2BB14}" type="pres">
      <dgm:prSet presAssocID="{1F7D77E6-CA46-4430-BE95-8A95CBAEFB1C}" presName="parentLeftMargin" presStyleLbl="node1" presStyleIdx="0" presStyleCnt="1"/>
      <dgm:spPr/>
      <dgm:t>
        <a:bodyPr/>
        <a:lstStyle/>
        <a:p>
          <a:endParaRPr lang="es-ES"/>
        </a:p>
      </dgm:t>
    </dgm:pt>
    <dgm:pt modelId="{4A33CA0D-D87D-49A2-9C0B-B0940721DDA6}" type="pres">
      <dgm:prSet presAssocID="{1F7D77E6-CA46-4430-BE95-8A95CBAEFB1C}" presName="parentText" presStyleLbl="node1" presStyleIdx="0" presStyleCnt="1" custScaleX="129413">
        <dgm:presLayoutVars>
          <dgm:chMax val="0"/>
          <dgm:bulletEnabled val="1"/>
        </dgm:presLayoutVars>
      </dgm:prSet>
      <dgm:spPr/>
      <dgm:t>
        <a:bodyPr/>
        <a:lstStyle/>
        <a:p>
          <a:endParaRPr lang="es-ES"/>
        </a:p>
      </dgm:t>
    </dgm:pt>
    <dgm:pt modelId="{BF03492C-A29B-436E-8247-6834A659EB51}" type="pres">
      <dgm:prSet presAssocID="{1F7D77E6-CA46-4430-BE95-8A95CBAEFB1C}" presName="negativeSpace" presStyleCnt="0"/>
      <dgm:spPr/>
    </dgm:pt>
    <dgm:pt modelId="{0B99AC6D-B60F-42DC-B58B-32F2A63D4E34}" type="pres">
      <dgm:prSet presAssocID="{1F7D77E6-CA46-4430-BE95-8A95CBAEFB1C}" presName="childText" presStyleLbl="conFgAcc1" presStyleIdx="0" presStyleCnt="1">
        <dgm:presLayoutVars>
          <dgm:bulletEnabled val="1"/>
        </dgm:presLayoutVars>
      </dgm:prSet>
      <dgm:spPr/>
    </dgm:pt>
  </dgm:ptLst>
  <dgm:cxnLst>
    <dgm:cxn modelId="{EB9C7B74-EF9E-490C-86EC-3CB081FEE905}" type="presOf" srcId="{1F7D77E6-CA46-4430-BE95-8A95CBAEFB1C}" destId="{3AF3ABFB-8E10-4BE9-93CB-2E0769D2BB14}" srcOrd="0" destOrd="0" presId="urn:microsoft.com/office/officeart/2005/8/layout/list1"/>
    <dgm:cxn modelId="{2CB6C21B-422D-4FF5-8FD5-F6216B194192}" srcId="{FE688293-F8BC-49AC-935D-45FABBFDFA14}" destId="{1F7D77E6-CA46-4430-BE95-8A95CBAEFB1C}" srcOrd="0" destOrd="0" parTransId="{3A15D557-3C67-466F-9167-A8D434B0F283}" sibTransId="{ABEE0487-0F5B-40FD-8EE8-AB3C765B9BED}"/>
    <dgm:cxn modelId="{8D328570-7BFE-48FE-810A-A34E6850C292}" type="presOf" srcId="{FE688293-F8BC-49AC-935D-45FABBFDFA14}" destId="{3295653F-77D3-4E5C-91EE-A0340590B0D8}" srcOrd="0" destOrd="0" presId="urn:microsoft.com/office/officeart/2005/8/layout/list1"/>
    <dgm:cxn modelId="{F6A35F75-F0FA-4A8A-A987-5D013B9C8E76}" type="presOf" srcId="{1F7D77E6-CA46-4430-BE95-8A95CBAEFB1C}" destId="{4A33CA0D-D87D-49A2-9C0B-B0940721DDA6}" srcOrd="1" destOrd="0" presId="urn:microsoft.com/office/officeart/2005/8/layout/list1"/>
    <dgm:cxn modelId="{F4129409-6974-4624-B5CA-A9A4CA1ABF94}" type="presParOf" srcId="{3295653F-77D3-4E5C-91EE-A0340590B0D8}" destId="{CD223C17-A175-40F3-9AAD-21C7DF41CEE2}" srcOrd="0" destOrd="0" presId="urn:microsoft.com/office/officeart/2005/8/layout/list1"/>
    <dgm:cxn modelId="{A0FE1E42-F1AF-47ED-8110-6E91115BCBBA}" type="presParOf" srcId="{CD223C17-A175-40F3-9AAD-21C7DF41CEE2}" destId="{3AF3ABFB-8E10-4BE9-93CB-2E0769D2BB14}" srcOrd="0" destOrd="0" presId="urn:microsoft.com/office/officeart/2005/8/layout/list1"/>
    <dgm:cxn modelId="{28B33372-5D1B-492B-B1F9-427290EC1B57}" type="presParOf" srcId="{CD223C17-A175-40F3-9AAD-21C7DF41CEE2}" destId="{4A33CA0D-D87D-49A2-9C0B-B0940721DDA6}" srcOrd="1" destOrd="0" presId="urn:microsoft.com/office/officeart/2005/8/layout/list1"/>
    <dgm:cxn modelId="{A8B2F1AC-E8E1-470F-AF66-B9F1824C294B}" type="presParOf" srcId="{3295653F-77D3-4E5C-91EE-A0340590B0D8}" destId="{BF03492C-A29B-436E-8247-6834A659EB51}" srcOrd="1" destOrd="0" presId="urn:microsoft.com/office/officeart/2005/8/layout/list1"/>
    <dgm:cxn modelId="{DC682AEB-BE25-4A7E-BF0D-3413ACC55A5E}" type="presParOf" srcId="{3295653F-77D3-4E5C-91EE-A0340590B0D8}" destId="{0B99AC6D-B60F-42DC-B58B-32F2A63D4E34}"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C684B0-B18C-49CC-9179-758B30A8DF5F}" type="doc">
      <dgm:prSet loTypeId="urn:microsoft.com/office/officeart/2005/8/layout/vList5" loCatId="list" qsTypeId="urn:microsoft.com/office/officeart/2005/8/quickstyle/simple1#2" qsCatId="simple" csTypeId="urn:microsoft.com/office/officeart/2005/8/colors/colorful1" csCatId="colorful" phldr="1"/>
      <dgm:spPr/>
      <dgm:t>
        <a:bodyPr/>
        <a:lstStyle/>
        <a:p>
          <a:endParaRPr lang="es-ES"/>
        </a:p>
      </dgm:t>
    </dgm:pt>
    <dgm:pt modelId="{26E2FBB7-ADFA-4D30-89DA-8AF2F354DEEF}">
      <dgm:prSet custT="1"/>
      <dgm:spPr>
        <a:ln>
          <a:no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softRound"/>
        </a:sp3d>
      </dgm:spPr>
      <dgm:t>
        <a:bodyPr/>
        <a:lstStyle/>
        <a:p>
          <a:pPr rtl="0"/>
          <a:r>
            <a:rPr lang="es-MX" sz="2800" dirty="0" smtClean="0"/>
            <a:t>Seguimiento de egresados</a:t>
          </a:r>
          <a:endParaRPr lang="es-ES" sz="2800" dirty="0"/>
        </a:p>
      </dgm:t>
    </dgm:pt>
    <dgm:pt modelId="{9C3B77CD-6E03-44DB-8333-DB90A1F5DBFA}" type="parTrans" cxnId="{65EA8C60-2E55-4292-92BB-47CA5C68451B}">
      <dgm:prSet/>
      <dgm:spPr/>
      <dgm:t>
        <a:bodyPr/>
        <a:lstStyle/>
        <a:p>
          <a:endParaRPr lang="es-ES"/>
        </a:p>
      </dgm:t>
    </dgm:pt>
    <dgm:pt modelId="{12544375-20D9-4178-B6B2-1C1079C5F017}" type="sibTrans" cxnId="{65EA8C60-2E55-4292-92BB-47CA5C68451B}">
      <dgm:prSet/>
      <dgm:spPr/>
      <dgm:t>
        <a:bodyPr/>
        <a:lstStyle/>
        <a:p>
          <a:endParaRPr lang="es-ES"/>
        </a:p>
      </dgm:t>
    </dgm:pt>
    <dgm:pt modelId="{3A653163-D73D-49FF-B62A-A12E00954F9B}">
      <dgm:prSet custT="1"/>
      <dgm:spPr>
        <a:ln>
          <a:solidFill>
            <a:schemeClr val="accent1"/>
          </a:solidFill>
        </a:ln>
        <a:effectLst/>
        <a:scene3d>
          <a:camera prst="orthographicFront"/>
          <a:lightRig rig="threePt" dir="t"/>
        </a:scene3d>
        <a:sp3d>
          <a:bevelT prst="relaxedInset"/>
        </a:sp3d>
      </dgm:spPr>
      <dgm:t>
        <a:bodyPr/>
        <a:lstStyle/>
        <a:p>
          <a:pPr rtl="0"/>
          <a:r>
            <a:rPr lang="es-MX" sz="2800" dirty="0" smtClean="0"/>
            <a:t>Servicio Social</a:t>
          </a:r>
          <a:endParaRPr lang="es-MX" sz="2800" dirty="0"/>
        </a:p>
      </dgm:t>
    </dgm:pt>
    <dgm:pt modelId="{16E465D6-EF98-4562-8ADB-D82B5957A6B0}" type="parTrans" cxnId="{987061EF-B58A-4B0A-8ACF-1EAF33643DF2}">
      <dgm:prSet/>
      <dgm:spPr/>
      <dgm:t>
        <a:bodyPr/>
        <a:lstStyle/>
        <a:p>
          <a:endParaRPr lang="es-ES"/>
        </a:p>
      </dgm:t>
    </dgm:pt>
    <dgm:pt modelId="{2461BE00-5342-4734-B8E9-1EFAE0D5BECC}" type="sibTrans" cxnId="{987061EF-B58A-4B0A-8ACF-1EAF33643DF2}">
      <dgm:prSet/>
      <dgm:spPr/>
      <dgm:t>
        <a:bodyPr/>
        <a:lstStyle/>
        <a:p>
          <a:endParaRPr lang="es-ES"/>
        </a:p>
      </dgm:t>
    </dgm:pt>
    <dgm:pt modelId="{992A1A78-BB8C-4874-ADAC-007AC63C3B76}">
      <dgm:prSet custT="1"/>
      <dgm:spPr>
        <a:scene3d>
          <a:camera prst="orthographicFront"/>
          <a:lightRig rig="threePt" dir="t"/>
        </a:scene3d>
        <a:sp3d>
          <a:bevelT/>
        </a:sp3d>
      </dgm:spPr>
      <dgm:t>
        <a:bodyPr/>
        <a:lstStyle/>
        <a:p>
          <a:pPr rtl="0"/>
          <a:r>
            <a:rPr lang="es-MX" sz="2800" dirty="0" smtClean="0"/>
            <a:t>Residencias Profesionales</a:t>
          </a:r>
          <a:endParaRPr lang="es-MX" sz="2800" dirty="0"/>
        </a:p>
      </dgm:t>
    </dgm:pt>
    <dgm:pt modelId="{43908BF4-E4AD-4BA0-9C7C-313A3054B80C}" type="parTrans" cxnId="{C9DE240B-9D0C-4BF9-9429-646FA0BC5E61}">
      <dgm:prSet/>
      <dgm:spPr/>
      <dgm:t>
        <a:bodyPr/>
        <a:lstStyle/>
        <a:p>
          <a:endParaRPr lang="es-ES"/>
        </a:p>
      </dgm:t>
    </dgm:pt>
    <dgm:pt modelId="{B71A369F-0C8E-4CD2-B5DB-473B8AF6E28A}" type="sibTrans" cxnId="{C9DE240B-9D0C-4BF9-9429-646FA0BC5E61}">
      <dgm:prSet/>
      <dgm:spPr/>
      <dgm:t>
        <a:bodyPr/>
        <a:lstStyle/>
        <a:p>
          <a:endParaRPr lang="es-ES"/>
        </a:p>
      </dgm:t>
    </dgm:pt>
    <dgm:pt modelId="{13AA65D1-AD67-494A-83D8-DAB37A3E76B1}">
      <dgm:prSet custT="1"/>
      <dgm:spPr>
        <a:scene3d>
          <a:camera prst="orthographicFront"/>
          <a:lightRig rig="threePt" dir="t"/>
        </a:scene3d>
        <a:sp3d>
          <a:bevelT/>
        </a:sp3d>
      </dgm:spPr>
      <dgm:t>
        <a:bodyPr/>
        <a:lstStyle/>
        <a:p>
          <a:pPr rtl="0"/>
          <a:r>
            <a:rPr lang="es-MX" sz="2800" dirty="0" smtClean="0"/>
            <a:t>Bolsa de Trabajo (Promoción Profesional</a:t>
          </a:r>
          <a:r>
            <a:rPr lang="es-MX" sz="3200" dirty="0" smtClean="0"/>
            <a:t>)</a:t>
          </a:r>
          <a:endParaRPr lang="es-MX" sz="3200" dirty="0"/>
        </a:p>
      </dgm:t>
    </dgm:pt>
    <dgm:pt modelId="{6D78C46C-2F43-449C-A728-F2032B953C11}" type="parTrans" cxnId="{3FEBEEFF-E1A0-4058-A85C-6503AE0C2C88}">
      <dgm:prSet/>
      <dgm:spPr/>
      <dgm:t>
        <a:bodyPr/>
        <a:lstStyle/>
        <a:p>
          <a:endParaRPr lang="es-ES"/>
        </a:p>
      </dgm:t>
    </dgm:pt>
    <dgm:pt modelId="{CA401A6C-0530-44A8-B84D-16CB9FF69AB2}" type="sibTrans" cxnId="{3FEBEEFF-E1A0-4058-A85C-6503AE0C2C88}">
      <dgm:prSet/>
      <dgm:spPr/>
      <dgm:t>
        <a:bodyPr/>
        <a:lstStyle/>
        <a:p>
          <a:endParaRPr lang="es-ES"/>
        </a:p>
      </dgm:t>
    </dgm:pt>
    <dgm:pt modelId="{0AF234B2-9E18-4CC0-8C8F-64891F18B5B9}">
      <dgm:prSet custT="1"/>
      <dgm:spPr>
        <a:scene3d>
          <a:camera prst="orthographicFront"/>
          <a:lightRig rig="threePt" dir="t"/>
        </a:scene3d>
        <a:sp3d>
          <a:bevelT w="152400" h="50800" prst="softRound"/>
        </a:sp3d>
      </dgm:spPr>
      <dgm:t>
        <a:bodyPr/>
        <a:lstStyle/>
        <a:p>
          <a:pPr rtl="0"/>
          <a:r>
            <a:rPr lang="es-MX" sz="2800" dirty="0" smtClean="0"/>
            <a:t>Estadías </a:t>
          </a:r>
          <a:endParaRPr lang="es-MX" sz="2800" dirty="0"/>
        </a:p>
      </dgm:t>
    </dgm:pt>
    <dgm:pt modelId="{A5D03615-8A7D-4896-9A63-01CF14DB14F8}" type="parTrans" cxnId="{3934E71A-5614-4627-BF3A-B4253C08FF19}">
      <dgm:prSet/>
      <dgm:spPr/>
      <dgm:t>
        <a:bodyPr/>
        <a:lstStyle/>
        <a:p>
          <a:endParaRPr lang="es-ES"/>
        </a:p>
      </dgm:t>
    </dgm:pt>
    <dgm:pt modelId="{CEA9D8F6-B530-43AA-BB02-EF585D04FC0B}" type="sibTrans" cxnId="{3934E71A-5614-4627-BF3A-B4253C08FF19}">
      <dgm:prSet/>
      <dgm:spPr/>
      <dgm:t>
        <a:bodyPr/>
        <a:lstStyle/>
        <a:p>
          <a:endParaRPr lang="es-ES"/>
        </a:p>
      </dgm:t>
    </dgm:pt>
    <dgm:pt modelId="{C7FF3AB9-E979-4BE6-A0A9-A29A4FB6E5DE}">
      <dgm:prSet custT="1"/>
      <dgm:spPr>
        <a:scene3d>
          <a:camera prst="orthographicFront"/>
          <a:lightRig rig="threePt" dir="t"/>
        </a:scene3d>
        <a:sp3d>
          <a:bevelT w="152400" h="50800" prst="softRound"/>
        </a:sp3d>
      </dgm:spPr>
      <dgm:t>
        <a:bodyPr/>
        <a:lstStyle/>
        <a:p>
          <a:pPr rtl="0"/>
          <a:r>
            <a:rPr lang="es-MX" sz="2800" dirty="0" smtClean="0"/>
            <a:t>Visitas al Instituto Tecnológico</a:t>
          </a:r>
          <a:endParaRPr lang="es-MX" sz="2800" dirty="0"/>
        </a:p>
      </dgm:t>
    </dgm:pt>
    <dgm:pt modelId="{403BDFEC-9BA6-423B-90AE-974B1C4A1DD8}" type="parTrans" cxnId="{02EB4935-AD7F-46E9-84FE-582975CAC143}">
      <dgm:prSet/>
      <dgm:spPr/>
      <dgm:t>
        <a:bodyPr/>
        <a:lstStyle/>
        <a:p>
          <a:endParaRPr lang="es-ES"/>
        </a:p>
      </dgm:t>
    </dgm:pt>
    <dgm:pt modelId="{4BE34F7E-7A6F-405E-9B1A-951832D2F3DB}" type="sibTrans" cxnId="{02EB4935-AD7F-46E9-84FE-582975CAC143}">
      <dgm:prSet/>
      <dgm:spPr/>
      <dgm:t>
        <a:bodyPr/>
        <a:lstStyle/>
        <a:p>
          <a:endParaRPr lang="es-ES"/>
        </a:p>
      </dgm:t>
    </dgm:pt>
    <dgm:pt modelId="{E45F2ED4-359A-4C9E-A5F9-6E10846CFC8E}">
      <dgm:prSet custT="1"/>
      <dgm:spPr>
        <a:scene3d>
          <a:camera prst="orthographicFront"/>
          <a:lightRig rig="threePt" dir="t"/>
        </a:scene3d>
        <a:sp3d>
          <a:bevelT w="152400" h="50800" prst="softRound"/>
        </a:sp3d>
      </dgm:spPr>
      <dgm:t>
        <a:bodyPr/>
        <a:lstStyle/>
        <a:p>
          <a:pPr rtl="0"/>
          <a:r>
            <a:rPr lang="es-MX" sz="2800" dirty="0" smtClean="0"/>
            <a:t>Visitas a empresas</a:t>
          </a:r>
          <a:endParaRPr lang="es-MX" sz="2800" dirty="0"/>
        </a:p>
      </dgm:t>
    </dgm:pt>
    <dgm:pt modelId="{00917949-8484-48A4-AE6C-26C7170290AA}" type="parTrans" cxnId="{8D79B5BA-1ACD-44D2-A478-2007802C368F}">
      <dgm:prSet/>
      <dgm:spPr/>
      <dgm:t>
        <a:bodyPr/>
        <a:lstStyle/>
        <a:p>
          <a:endParaRPr lang="es-ES"/>
        </a:p>
      </dgm:t>
    </dgm:pt>
    <dgm:pt modelId="{94E86D3E-CE67-4B29-992F-883A8776DA88}" type="sibTrans" cxnId="{8D79B5BA-1ACD-44D2-A478-2007802C368F}">
      <dgm:prSet/>
      <dgm:spPr/>
      <dgm:t>
        <a:bodyPr/>
        <a:lstStyle/>
        <a:p>
          <a:endParaRPr lang="es-ES"/>
        </a:p>
      </dgm:t>
    </dgm:pt>
    <dgm:pt modelId="{EB598D3D-EFB5-462D-9407-E6A3909CB3BF}" type="pres">
      <dgm:prSet presAssocID="{F5C684B0-B18C-49CC-9179-758B30A8DF5F}" presName="Name0" presStyleCnt="0">
        <dgm:presLayoutVars>
          <dgm:dir/>
          <dgm:animLvl val="lvl"/>
          <dgm:resizeHandles val="exact"/>
        </dgm:presLayoutVars>
      </dgm:prSet>
      <dgm:spPr/>
      <dgm:t>
        <a:bodyPr/>
        <a:lstStyle/>
        <a:p>
          <a:endParaRPr lang="es-ES"/>
        </a:p>
      </dgm:t>
    </dgm:pt>
    <dgm:pt modelId="{3AD25913-A932-40DC-A326-92260C6FD1E7}" type="pres">
      <dgm:prSet presAssocID="{26E2FBB7-ADFA-4D30-89DA-8AF2F354DEEF}" presName="linNode" presStyleCnt="0"/>
      <dgm:spPr/>
    </dgm:pt>
    <dgm:pt modelId="{2CEE5A0E-ACD3-457E-B993-C4BACFA89C31}" type="pres">
      <dgm:prSet presAssocID="{26E2FBB7-ADFA-4D30-89DA-8AF2F354DEEF}" presName="parentText" presStyleLbl="node1" presStyleIdx="0" presStyleCnt="7" custScaleX="277778" custLinFactNeighborX="4874" custLinFactNeighborY="-460">
        <dgm:presLayoutVars>
          <dgm:chMax val="1"/>
          <dgm:bulletEnabled val="1"/>
        </dgm:presLayoutVars>
      </dgm:prSet>
      <dgm:spPr/>
      <dgm:t>
        <a:bodyPr/>
        <a:lstStyle/>
        <a:p>
          <a:endParaRPr lang="es-ES"/>
        </a:p>
      </dgm:t>
    </dgm:pt>
    <dgm:pt modelId="{D6136512-035E-425B-8ADA-559640E44332}" type="pres">
      <dgm:prSet presAssocID="{12544375-20D9-4178-B6B2-1C1079C5F017}" presName="sp" presStyleCnt="0"/>
      <dgm:spPr/>
    </dgm:pt>
    <dgm:pt modelId="{26358862-A7E0-4CC5-A585-23E210865905}" type="pres">
      <dgm:prSet presAssocID="{3A653163-D73D-49FF-B62A-A12E00954F9B}" presName="linNode" presStyleCnt="0"/>
      <dgm:spPr/>
    </dgm:pt>
    <dgm:pt modelId="{F0D20AA3-B58B-49D2-A059-35158FCDC3F5}" type="pres">
      <dgm:prSet presAssocID="{3A653163-D73D-49FF-B62A-A12E00954F9B}" presName="parentText" presStyleLbl="node1" presStyleIdx="1" presStyleCnt="7" custScaleX="277778" custScaleY="68638">
        <dgm:presLayoutVars>
          <dgm:chMax val="1"/>
          <dgm:bulletEnabled val="1"/>
        </dgm:presLayoutVars>
      </dgm:prSet>
      <dgm:spPr/>
      <dgm:t>
        <a:bodyPr/>
        <a:lstStyle/>
        <a:p>
          <a:endParaRPr lang="es-ES"/>
        </a:p>
      </dgm:t>
    </dgm:pt>
    <dgm:pt modelId="{45578CCC-B3D7-49CD-8F81-544B1AA88B1D}" type="pres">
      <dgm:prSet presAssocID="{2461BE00-5342-4734-B8E9-1EFAE0D5BECC}" presName="sp" presStyleCnt="0"/>
      <dgm:spPr/>
    </dgm:pt>
    <dgm:pt modelId="{8DAEAC01-658B-45A4-9EC8-8051FC7BC4C1}" type="pres">
      <dgm:prSet presAssocID="{992A1A78-BB8C-4874-ADAC-007AC63C3B76}" presName="linNode" presStyleCnt="0"/>
      <dgm:spPr/>
    </dgm:pt>
    <dgm:pt modelId="{7051AA47-BE68-43C1-B034-08EBC1070438}" type="pres">
      <dgm:prSet presAssocID="{992A1A78-BB8C-4874-ADAC-007AC63C3B76}" presName="parentText" presStyleLbl="node1" presStyleIdx="2" presStyleCnt="7" custScaleX="277778">
        <dgm:presLayoutVars>
          <dgm:chMax val="1"/>
          <dgm:bulletEnabled val="1"/>
        </dgm:presLayoutVars>
      </dgm:prSet>
      <dgm:spPr/>
      <dgm:t>
        <a:bodyPr/>
        <a:lstStyle/>
        <a:p>
          <a:endParaRPr lang="es-ES"/>
        </a:p>
      </dgm:t>
    </dgm:pt>
    <dgm:pt modelId="{B8D61EB0-1D4B-4CB0-B9D5-5FD9B1B65D8C}" type="pres">
      <dgm:prSet presAssocID="{B71A369F-0C8E-4CD2-B5DB-473B8AF6E28A}" presName="sp" presStyleCnt="0"/>
      <dgm:spPr/>
    </dgm:pt>
    <dgm:pt modelId="{B575D6C0-4FEB-468D-86EE-F684137F0C7A}" type="pres">
      <dgm:prSet presAssocID="{13AA65D1-AD67-494A-83D8-DAB37A3E76B1}" presName="linNode" presStyleCnt="0"/>
      <dgm:spPr/>
    </dgm:pt>
    <dgm:pt modelId="{C745594B-D8FA-43C1-B7BA-479742CEA078}" type="pres">
      <dgm:prSet presAssocID="{13AA65D1-AD67-494A-83D8-DAB37A3E76B1}" presName="parentText" presStyleLbl="node1" presStyleIdx="3" presStyleCnt="7" custScaleX="277778" custScaleY="79426">
        <dgm:presLayoutVars>
          <dgm:chMax val="1"/>
          <dgm:bulletEnabled val="1"/>
        </dgm:presLayoutVars>
      </dgm:prSet>
      <dgm:spPr/>
      <dgm:t>
        <a:bodyPr/>
        <a:lstStyle/>
        <a:p>
          <a:endParaRPr lang="es-ES"/>
        </a:p>
      </dgm:t>
    </dgm:pt>
    <dgm:pt modelId="{C1D84D0A-0263-4A5D-92D4-1A386712AC84}" type="pres">
      <dgm:prSet presAssocID="{CA401A6C-0530-44A8-B84D-16CB9FF69AB2}" presName="sp" presStyleCnt="0"/>
      <dgm:spPr/>
    </dgm:pt>
    <dgm:pt modelId="{D5ECFBF6-C925-4573-99FD-A7329212C10D}" type="pres">
      <dgm:prSet presAssocID="{0AF234B2-9E18-4CC0-8C8F-64891F18B5B9}" presName="linNode" presStyleCnt="0"/>
      <dgm:spPr/>
    </dgm:pt>
    <dgm:pt modelId="{B0103045-12B9-4104-B8D3-9FADA845892B}" type="pres">
      <dgm:prSet presAssocID="{0AF234B2-9E18-4CC0-8C8F-64891F18B5B9}" presName="parentText" presStyleLbl="node1" presStyleIdx="4" presStyleCnt="7" custScaleX="277778">
        <dgm:presLayoutVars>
          <dgm:chMax val="1"/>
          <dgm:bulletEnabled val="1"/>
        </dgm:presLayoutVars>
      </dgm:prSet>
      <dgm:spPr/>
      <dgm:t>
        <a:bodyPr/>
        <a:lstStyle/>
        <a:p>
          <a:endParaRPr lang="es-ES"/>
        </a:p>
      </dgm:t>
    </dgm:pt>
    <dgm:pt modelId="{99C28D9D-698D-454A-8B3B-36727D117A3E}" type="pres">
      <dgm:prSet presAssocID="{CEA9D8F6-B530-43AA-BB02-EF585D04FC0B}" presName="sp" presStyleCnt="0"/>
      <dgm:spPr/>
    </dgm:pt>
    <dgm:pt modelId="{67D616C2-C1BC-49F0-B966-278BA58DC629}" type="pres">
      <dgm:prSet presAssocID="{C7FF3AB9-E979-4BE6-A0A9-A29A4FB6E5DE}" presName="linNode" presStyleCnt="0"/>
      <dgm:spPr/>
    </dgm:pt>
    <dgm:pt modelId="{06464482-7AC0-45EE-BA8B-1867300CE05C}" type="pres">
      <dgm:prSet presAssocID="{C7FF3AB9-E979-4BE6-A0A9-A29A4FB6E5DE}" presName="parentText" presStyleLbl="node1" presStyleIdx="5" presStyleCnt="7" custScaleX="277778" custScaleY="80604">
        <dgm:presLayoutVars>
          <dgm:chMax val="1"/>
          <dgm:bulletEnabled val="1"/>
        </dgm:presLayoutVars>
      </dgm:prSet>
      <dgm:spPr/>
      <dgm:t>
        <a:bodyPr/>
        <a:lstStyle/>
        <a:p>
          <a:endParaRPr lang="es-ES"/>
        </a:p>
      </dgm:t>
    </dgm:pt>
    <dgm:pt modelId="{50E3C039-88D4-4B2C-A9D1-90485319ED0C}" type="pres">
      <dgm:prSet presAssocID="{4BE34F7E-7A6F-405E-9B1A-951832D2F3DB}" presName="sp" presStyleCnt="0"/>
      <dgm:spPr/>
    </dgm:pt>
    <dgm:pt modelId="{0A1FC8C2-1BED-4A2C-87EE-02978F9872AA}" type="pres">
      <dgm:prSet presAssocID="{E45F2ED4-359A-4C9E-A5F9-6E10846CFC8E}" presName="linNode" presStyleCnt="0"/>
      <dgm:spPr/>
    </dgm:pt>
    <dgm:pt modelId="{840E3ACC-D8B9-4F88-A9E7-6BA501F3AC76}" type="pres">
      <dgm:prSet presAssocID="{E45F2ED4-359A-4C9E-A5F9-6E10846CFC8E}" presName="parentText" presStyleLbl="node1" presStyleIdx="6" presStyleCnt="7" custScaleX="277778">
        <dgm:presLayoutVars>
          <dgm:chMax val="1"/>
          <dgm:bulletEnabled val="1"/>
        </dgm:presLayoutVars>
      </dgm:prSet>
      <dgm:spPr/>
      <dgm:t>
        <a:bodyPr/>
        <a:lstStyle/>
        <a:p>
          <a:endParaRPr lang="es-ES"/>
        </a:p>
      </dgm:t>
    </dgm:pt>
  </dgm:ptLst>
  <dgm:cxnLst>
    <dgm:cxn modelId="{3FEBEEFF-E1A0-4058-A85C-6503AE0C2C88}" srcId="{F5C684B0-B18C-49CC-9179-758B30A8DF5F}" destId="{13AA65D1-AD67-494A-83D8-DAB37A3E76B1}" srcOrd="3" destOrd="0" parTransId="{6D78C46C-2F43-449C-A728-F2032B953C11}" sibTransId="{CA401A6C-0530-44A8-B84D-16CB9FF69AB2}"/>
    <dgm:cxn modelId="{02EB4935-AD7F-46E9-84FE-582975CAC143}" srcId="{F5C684B0-B18C-49CC-9179-758B30A8DF5F}" destId="{C7FF3AB9-E979-4BE6-A0A9-A29A4FB6E5DE}" srcOrd="5" destOrd="0" parTransId="{403BDFEC-9BA6-423B-90AE-974B1C4A1DD8}" sibTransId="{4BE34F7E-7A6F-405E-9B1A-951832D2F3DB}"/>
    <dgm:cxn modelId="{3934E71A-5614-4627-BF3A-B4253C08FF19}" srcId="{F5C684B0-B18C-49CC-9179-758B30A8DF5F}" destId="{0AF234B2-9E18-4CC0-8C8F-64891F18B5B9}" srcOrd="4" destOrd="0" parTransId="{A5D03615-8A7D-4896-9A63-01CF14DB14F8}" sibTransId="{CEA9D8F6-B530-43AA-BB02-EF585D04FC0B}"/>
    <dgm:cxn modelId="{E935D12B-B5BA-4E7C-A94C-CD98E8161035}" type="presOf" srcId="{F5C684B0-B18C-49CC-9179-758B30A8DF5F}" destId="{EB598D3D-EFB5-462D-9407-E6A3909CB3BF}" srcOrd="0" destOrd="0" presId="urn:microsoft.com/office/officeart/2005/8/layout/vList5"/>
    <dgm:cxn modelId="{6B4533C5-E50C-45D9-9AE4-7DB254E66504}" type="presOf" srcId="{3A653163-D73D-49FF-B62A-A12E00954F9B}" destId="{F0D20AA3-B58B-49D2-A059-35158FCDC3F5}" srcOrd="0" destOrd="0" presId="urn:microsoft.com/office/officeart/2005/8/layout/vList5"/>
    <dgm:cxn modelId="{E698EDFC-1D29-4217-9729-E01C083C00B6}" type="presOf" srcId="{C7FF3AB9-E979-4BE6-A0A9-A29A4FB6E5DE}" destId="{06464482-7AC0-45EE-BA8B-1867300CE05C}" srcOrd="0" destOrd="0" presId="urn:microsoft.com/office/officeart/2005/8/layout/vList5"/>
    <dgm:cxn modelId="{61A76C50-5D73-4BEE-94FA-93C80ADDE099}" type="presOf" srcId="{26E2FBB7-ADFA-4D30-89DA-8AF2F354DEEF}" destId="{2CEE5A0E-ACD3-457E-B993-C4BACFA89C31}" srcOrd="0" destOrd="0" presId="urn:microsoft.com/office/officeart/2005/8/layout/vList5"/>
    <dgm:cxn modelId="{65EA8C60-2E55-4292-92BB-47CA5C68451B}" srcId="{F5C684B0-B18C-49CC-9179-758B30A8DF5F}" destId="{26E2FBB7-ADFA-4D30-89DA-8AF2F354DEEF}" srcOrd="0" destOrd="0" parTransId="{9C3B77CD-6E03-44DB-8333-DB90A1F5DBFA}" sibTransId="{12544375-20D9-4178-B6B2-1C1079C5F017}"/>
    <dgm:cxn modelId="{C615D5AD-2B9E-499A-B633-9F9E31096FEE}" type="presOf" srcId="{E45F2ED4-359A-4C9E-A5F9-6E10846CFC8E}" destId="{840E3ACC-D8B9-4F88-A9E7-6BA501F3AC76}" srcOrd="0" destOrd="0" presId="urn:microsoft.com/office/officeart/2005/8/layout/vList5"/>
    <dgm:cxn modelId="{789399F9-B0DA-4B58-97F0-35FB030250AE}" type="presOf" srcId="{0AF234B2-9E18-4CC0-8C8F-64891F18B5B9}" destId="{B0103045-12B9-4104-B8D3-9FADA845892B}" srcOrd="0" destOrd="0" presId="urn:microsoft.com/office/officeart/2005/8/layout/vList5"/>
    <dgm:cxn modelId="{AAEF6E98-4697-48F6-9882-6621DEAC50C4}" type="presOf" srcId="{992A1A78-BB8C-4874-ADAC-007AC63C3B76}" destId="{7051AA47-BE68-43C1-B034-08EBC1070438}" srcOrd="0" destOrd="0" presId="urn:microsoft.com/office/officeart/2005/8/layout/vList5"/>
    <dgm:cxn modelId="{B2031831-5B6C-4EE7-9CCA-A99C7572319D}" type="presOf" srcId="{13AA65D1-AD67-494A-83D8-DAB37A3E76B1}" destId="{C745594B-D8FA-43C1-B7BA-479742CEA078}" srcOrd="0" destOrd="0" presId="urn:microsoft.com/office/officeart/2005/8/layout/vList5"/>
    <dgm:cxn modelId="{8D79B5BA-1ACD-44D2-A478-2007802C368F}" srcId="{F5C684B0-B18C-49CC-9179-758B30A8DF5F}" destId="{E45F2ED4-359A-4C9E-A5F9-6E10846CFC8E}" srcOrd="6" destOrd="0" parTransId="{00917949-8484-48A4-AE6C-26C7170290AA}" sibTransId="{94E86D3E-CE67-4B29-992F-883A8776DA88}"/>
    <dgm:cxn modelId="{C9DE240B-9D0C-4BF9-9429-646FA0BC5E61}" srcId="{F5C684B0-B18C-49CC-9179-758B30A8DF5F}" destId="{992A1A78-BB8C-4874-ADAC-007AC63C3B76}" srcOrd="2" destOrd="0" parTransId="{43908BF4-E4AD-4BA0-9C7C-313A3054B80C}" sibTransId="{B71A369F-0C8E-4CD2-B5DB-473B8AF6E28A}"/>
    <dgm:cxn modelId="{987061EF-B58A-4B0A-8ACF-1EAF33643DF2}" srcId="{F5C684B0-B18C-49CC-9179-758B30A8DF5F}" destId="{3A653163-D73D-49FF-B62A-A12E00954F9B}" srcOrd="1" destOrd="0" parTransId="{16E465D6-EF98-4562-8ADB-D82B5957A6B0}" sibTransId="{2461BE00-5342-4734-B8E9-1EFAE0D5BECC}"/>
    <dgm:cxn modelId="{8A64CA41-E0FB-470F-A609-A78A97FC59B4}" type="presParOf" srcId="{EB598D3D-EFB5-462D-9407-E6A3909CB3BF}" destId="{3AD25913-A932-40DC-A326-92260C6FD1E7}" srcOrd="0" destOrd="0" presId="urn:microsoft.com/office/officeart/2005/8/layout/vList5"/>
    <dgm:cxn modelId="{85A9C36B-F65D-48D6-B4FA-B153174E6973}" type="presParOf" srcId="{3AD25913-A932-40DC-A326-92260C6FD1E7}" destId="{2CEE5A0E-ACD3-457E-B993-C4BACFA89C31}" srcOrd="0" destOrd="0" presId="urn:microsoft.com/office/officeart/2005/8/layout/vList5"/>
    <dgm:cxn modelId="{76BABB6B-2BBD-463D-B72F-3C50B47216C9}" type="presParOf" srcId="{EB598D3D-EFB5-462D-9407-E6A3909CB3BF}" destId="{D6136512-035E-425B-8ADA-559640E44332}" srcOrd="1" destOrd="0" presId="urn:microsoft.com/office/officeart/2005/8/layout/vList5"/>
    <dgm:cxn modelId="{57318FFB-3FC4-417D-AA8A-2B39D56AD3C7}" type="presParOf" srcId="{EB598D3D-EFB5-462D-9407-E6A3909CB3BF}" destId="{26358862-A7E0-4CC5-A585-23E210865905}" srcOrd="2" destOrd="0" presId="urn:microsoft.com/office/officeart/2005/8/layout/vList5"/>
    <dgm:cxn modelId="{FCC53831-DB90-435D-AACD-12A430DBE5DD}" type="presParOf" srcId="{26358862-A7E0-4CC5-A585-23E210865905}" destId="{F0D20AA3-B58B-49D2-A059-35158FCDC3F5}" srcOrd="0" destOrd="0" presId="urn:microsoft.com/office/officeart/2005/8/layout/vList5"/>
    <dgm:cxn modelId="{FE4B1D33-0017-4D3A-87C6-9530947B50E0}" type="presParOf" srcId="{EB598D3D-EFB5-462D-9407-E6A3909CB3BF}" destId="{45578CCC-B3D7-49CD-8F81-544B1AA88B1D}" srcOrd="3" destOrd="0" presId="urn:microsoft.com/office/officeart/2005/8/layout/vList5"/>
    <dgm:cxn modelId="{0CB69357-7CA2-47AF-9C69-FD73DA4CC9EE}" type="presParOf" srcId="{EB598D3D-EFB5-462D-9407-E6A3909CB3BF}" destId="{8DAEAC01-658B-45A4-9EC8-8051FC7BC4C1}" srcOrd="4" destOrd="0" presId="urn:microsoft.com/office/officeart/2005/8/layout/vList5"/>
    <dgm:cxn modelId="{5CDCD9A9-FD04-497C-9AD6-02F0E046B591}" type="presParOf" srcId="{8DAEAC01-658B-45A4-9EC8-8051FC7BC4C1}" destId="{7051AA47-BE68-43C1-B034-08EBC1070438}" srcOrd="0" destOrd="0" presId="urn:microsoft.com/office/officeart/2005/8/layout/vList5"/>
    <dgm:cxn modelId="{17266261-3DAA-4BBA-BA9C-033887338141}" type="presParOf" srcId="{EB598D3D-EFB5-462D-9407-E6A3909CB3BF}" destId="{B8D61EB0-1D4B-4CB0-B9D5-5FD9B1B65D8C}" srcOrd="5" destOrd="0" presId="urn:microsoft.com/office/officeart/2005/8/layout/vList5"/>
    <dgm:cxn modelId="{7C95F2FF-63F6-4863-A66D-32896CAE0FB6}" type="presParOf" srcId="{EB598D3D-EFB5-462D-9407-E6A3909CB3BF}" destId="{B575D6C0-4FEB-468D-86EE-F684137F0C7A}" srcOrd="6" destOrd="0" presId="urn:microsoft.com/office/officeart/2005/8/layout/vList5"/>
    <dgm:cxn modelId="{5C6A4902-4090-4A9B-851B-E07B585D883F}" type="presParOf" srcId="{B575D6C0-4FEB-468D-86EE-F684137F0C7A}" destId="{C745594B-D8FA-43C1-B7BA-479742CEA078}" srcOrd="0" destOrd="0" presId="urn:microsoft.com/office/officeart/2005/8/layout/vList5"/>
    <dgm:cxn modelId="{FDE72501-D776-4A97-B8E5-DEA9E07A58AD}" type="presParOf" srcId="{EB598D3D-EFB5-462D-9407-E6A3909CB3BF}" destId="{C1D84D0A-0263-4A5D-92D4-1A386712AC84}" srcOrd="7" destOrd="0" presId="urn:microsoft.com/office/officeart/2005/8/layout/vList5"/>
    <dgm:cxn modelId="{99FAE436-A7EC-4F20-9560-41E865BA8D20}" type="presParOf" srcId="{EB598D3D-EFB5-462D-9407-E6A3909CB3BF}" destId="{D5ECFBF6-C925-4573-99FD-A7329212C10D}" srcOrd="8" destOrd="0" presId="urn:microsoft.com/office/officeart/2005/8/layout/vList5"/>
    <dgm:cxn modelId="{3B126937-86AC-4FE5-84F4-A11E45F064FC}" type="presParOf" srcId="{D5ECFBF6-C925-4573-99FD-A7329212C10D}" destId="{B0103045-12B9-4104-B8D3-9FADA845892B}" srcOrd="0" destOrd="0" presId="urn:microsoft.com/office/officeart/2005/8/layout/vList5"/>
    <dgm:cxn modelId="{9252A876-9CCF-44D3-BB6A-6FD9071F44B6}" type="presParOf" srcId="{EB598D3D-EFB5-462D-9407-E6A3909CB3BF}" destId="{99C28D9D-698D-454A-8B3B-36727D117A3E}" srcOrd="9" destOrd="0" presId="urn:microsoft.com/office/officeart/2005/8/layout/vList5"/>
    <dgm:cxn modelId="{3BB59711-B0A4-4481-9315-004A5E1EEAC1}" type="presParOf" srcId="{EB598D3D-EFB5-462D-9407-E6A3909CB3BF}" destId="{67D616C2-C1BC-49F0-B966-278BA58DC629}" srcOrd="10" destOrd="0" presId="urn:microsoft.com/office/officeart/2005/8/layout/vList5"/>
    <dgm:cxn modelId="{2D811ED5-19A0-4A6F-92D8-21CA27BF10FE}" type="presParOf" srcId="{67D616C2-C1BC-49F0-B966-278BA58DC629}" destId="{06464482-7AC0-45EE-BA8B-1867300CE05C}" srcOrd="0" destOrd="0" presId="urn:microsoft.com/office/officeart/2005/8/layout/vList5"/>
    <dgm:cxn modelId="{37FE8E9C-C51F-4B1D-BAC7-2984B11A6AB2}" type="presParOf" srcId="{EB598D3D-EFB5-462D-9407-E6A3909CB3BF}" destId="{50E3C039-88D4-4B2C-A9D1-90485319ED0C}" srcOrd="11" destOrd="0" presId="urn:microsoft.com/office/officeart/2005/8/layout/vList5"/>
    <dgm:cxn modelId="{6D03420B-1C51-4F85-8F7A-475016F43B40}" type="presParOf" srcId="{EB598D3D-EFB5-462D-9407-E6A3909CB3BF}" destId="{0A1FC8C2-1BED-4A2C-87EE-02978F9872AA}" srcOrd="12" destOrd="0" presId="urn:microsoft.com/office/officeart/2005/8/layout/vList5"/>
    <dgm:cxn modelId="{28DAA6CB-C5B2-48AC-9E25-1CAB7A188355}" type="presParOf" srcId="{0A1FC8C2-1BED-4A2C-87EE-02978F9872AA}" destId="{840E3ACC-D8B9-4F88-A9E7-6BA501F3AC76}" srcOrd="0" destOrd="0" presId="urn:microsoft.com/office/officeart/2005/8/layout/vList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62946D-A818-4420-85F5-5B050148C536}" type="doc">
      <dgm:prSet loTypeId="urn:microsoft.com/office/officeart/2005/8/layout/target3" loCatId="relationship" qsTypeId="urn:microsoft.com/office/officeart/2005/8/quickstyle/simple1#3" qsCatId="simple" csTypeId="urn:microsoft.com/office/officeart/2005/8/colors/accent1_2#3" csCatId="accent1" phldr="1"/>
      <dgm:spPr/>
      <dgm:t>
        <a:bodyPr/>
        <a:lstStyle/>
        <a:p>
          <a:endParaRPr lang="es-ES"/>
        </a:p>
      </dgm:t>
    </dgm:pt>
    <dgm:pt modelId="{348F065A-708A-41ED-89BD-EA7E6301FDE7}">
      <dgm:prSet custT="1"/>
      <dgm:spPr/>
      <dgm:t>
        <a:bodyPr/>
        <a:lstStyle/>
        <a:p>
          <a:pPr rtl="0"/>
          <a:r>
            <a:rPr lang="es-MX" sz="2800" dirty="0" smtClean="0"/>
            <a:t>Actualización de los procedimientos</a:t>
          </a:r>
          <a:endParaRPr lang="es-ES" sz="2800" dirty="0"/>
        </a:p>
      </dgm:t>
    </dgm:pt>
    <dgm:pt modelId="{180922CA-DDD2-457A-96DA-461AA0B95318}" type="parTrans" cxnId="{F92DD874-6636-4E60-ACB1-E33A299301AF}">
      <dgm:prSet/>
      <dgm:spPr/>
      <dgm:t>
        <a:bodyPr/>
        <a:lstStyle/>
        <a:p>
          <a:endParaRPr lang="es-ES"/>
        </a:p>
      </dgm:t>
    </dgm:pt>
    <dgm:pt modelId="{57B9AB7D-3CF0-498B-9A01-3763339DA354}" type="sibTrans" cxnId="{F92DD874-6636-4E60-ACB1-E33A299301AF}">
      <dgm:prSet/>
      <dgm:spPr/>
      <dgm:t>
        <a:bodyPr/>
        <a:lstStyle/>
        <a:p>
          <a:endParaRPr lang="es-ES"/>
        </a:p>
      </dgm:t>
    </dgm:pt>
    <dgm:pt modelId="{AB83CB8E-DF11-4274-A686-F193C0849BAD}">
      <dgm:prSet custT="1"/>
      <dgm:spPr/>
      <dgm:t>
        <a:bodyPr/>
        <a:lstStyle/>
        <a:p>
          <a:pPr algn="just" rtl="0"/>
          <a:r>
            <a:rPr lang="es-MX" sz="2800" dirty="0" smtClean="0"/>
            <a:t>Sistematización </a:t>
          </a:r>
          <a:r>
            <a:rPr lang="es-ES" sz="2800" dirty="0" smtClean="0"/>
            <a:t>de los programas para el Área de Promoción Profesional</a:t>
          </a:r>
          <a:endParaRPr lang="es-MX" sz="2800" dirty="0"/>
        </a:p>
      </dgm:t>
    </dgm:pt>
    <dgm:pt modelId="{6E484BD8-D210-45D1-885B-6906D7E6F5B7}" type="parTrans" cxnId="{4A6B4C8F-7602-48B4-94EB-C649B19BA0C2}">
      <dgm:prSet/>
      <dgm:spPr/>
      <dgm:t>
        <a:bodyPr/>
        <a:lstStyle/>
        <a:p>
          <a:endParaRPr lang="es-ES"/>
        </a:p>
      </dgm:t>
    </dgm:pt>
    <dgm:pt modelId="{191E8F76-27D7-4810-AD7E-AD743466F4EA}" type="sibTrans" cxnId="{4A6B4C8F-7602-48B4-94EB-C649B19BA0C2}">
      <dgm:prSet/>
      <dgm:spPr/>
      <dgm:t>
        <a:bodyPr/>
        <a:lstStyle/>
        <a:p>
          <a:endParaRPr lang="es-ES"/>
        </a:p>
      </dgm:t>
    </dgm:pt>
    <dgm:pt modelId="{C57E4455-DADC-488E-88E1-227C94B5678F}">
      <dgm:prSet custT="1"/>
      <dgm:spPr/>
      <dgm:t>
        <a:bodyPr/>
        <a:lstStyle/>
        <a:p>
          <a:pPr algn="just" rtl="0"/>
          <a:r>
            <a:rPr lang="es-ES" sz="2800" dirty="0" smtClean="0"/>
            <a:t>Aplicación de indicadores que permitan la articulación entre lo que hacen los Institutos Tecnológicos y lo que la sociedad y el sector económico demandan. </a:t>
          </a:r>
          <a:r>
            <a:rPr lang="es-MX" sz="2800" dirty="0" smtClean="0"/>
            <a:t> </a:t>
          </a:r>
          <a:endParaRPr lang="es-ES" sz="2800" dirty="0"/>
        </a:p>
      </dgm:t>
    </dgm:pt>
    <dgm:pt modelId="{CE9D449C-2671-4A23-9E7C-DB94BD25A39D}" type="parTrans" cxnId="{B74CB6B5-28C8-4902-8CD1-E4D38053121C}">
      <dgm:prSet/>
      <dgm:spPr/>
      <dgm:t>
        <a:bodyPr/>
        <a:lstStyle/>
        <a:p>
          <a:endParaRPr lang="es-ES"/>
        </a:p>
      </dgm:t>
    </dgm:pt>
    <dgm:pt modelId="{F3DE223F-D4DB-4EA9-BD08-AADA39034E06}" type="sibTrans" cxnId="{B74CB6B5-28C8-4902-8CD1-E4D38053121C}">
      <dgm:prSet/>
      <dgm:spPr/>
      <dgm:t>
        <a:bodyPr/>
        <a:lstStyle/>
        <a:p>
          <a:endParaRPr lang="es-ES"/>
        </a:p>
      </dgm:t>
    </dgm:pt>
    <dgm:pt modelId="{F48F0C4A-6DD7-424C-B358-3D7F7B7AA33F}" type="pres">
      <dgm:prSet presAssocID="{1362946D-A818-4420-85F5-5B050148C536}" presName="Name0" presStyleCnt="0">
        <dgm:presLayoutVars>
          <dgm:chMax val="7"/>
          <dgm:dir/>
          <dgm:animLvl val="lvl"/>
          <dgm:resizeHandles val="exact"/>
        </dgm:presLayoutVars>
      </dgm:prSet>
      <dgm:spPr/>
      <dgm:t>
        <a:bodyPr/>
        <a:lstStyle/>
        <a:p>
          <a:endParaRPr lang="es-ES"/>
        </a:p>
      </dgm:t>
    </dgm:pt>
    <dgm:pt modelId="{8DBFCA5D-9CC9-4169-8AB0-3B5DB3724BCB}" type="pres">
      <dgm:prSet presAssocID="{348F065A-708A-41ED-89BD-EA7E6301FDE7}" presName="circle1" presStyleLbl="node1" presStyleIdx="0" presStyleCnt="3"/>
      <dgm:spPr/>
    </dgm:pt>
    <dgm:pt modelId="{4CE59FF9-97D4-4A2A-B953-5DE2C7397BD6}" type="pres">
      <dgm:prSet presAssocID="{348F065A-708A-41ED-89BD-EA7E6301FDE7}" presName="space" presStyleCnt="0"/>
      <dgm:spPr/>
    </dgm:pt>
    <dgm:pt modelId="{E6EAC768-F0C5-4818-A5CA-C61E052C9000}" type="pres">
      <dgm:prSet presAssocID="{348F065A-708A-41ED-89BD-EA7E6301FDE7}" presName="rect1" presStyleLbl="alignAcc1" presStyleIdx="0" presStyleCnt="3"/>
      <dgm:spPr/>
      <dgm:t>
        <a:bodyPr/>
        <a:lstStyle/>
        <a:p>
          <a:endParaRPr lang="es-ES"/>
        </a:p>
      </dgm:t>
    </dgm:pt>
    <dgm:pt modelId="{DE196C16-FA51-4B6F-AB83-BD34EEADFBA4}" type="pres">
      <dgm:prSet presAssocID="{AB83CB8E-DF11-4274-A686-F193C0849BAD}" presName="vertSpace2" presStyleLbl="node1" presStyleIdx="0" presStyleCnt="3"/>
      <dgm:spPr/>
    </dgm:pt>
    <dgm:pt modelId="{26440710-86FB-4391-8A3F-A539AF29EDF4}" type="pres">
      <dgm:prSet presAssocID="{AB83CB8E-DF11-4274-A686-F193C0849BAD}" presName="circle2" presStyleLbl="node1" presStyleIdx="1" presStyleCnt="3"/>
      <dgm:spPr/>
    </dgm:pt>
    <dgm:pt modelId="{3960B6FE-FAB8-4CA4-A16D-2534223098BE}" type="pres">
      <dgm:prSet presAssocID="{AB83CB8E-DF11-4274-A686-F193C0849BAD}" presName="rect2" presStyleLbl="alignAcc1" presStyleIdx="1" presStyleCnt="3" custScaleY="125309"/>
      <dgm:spPr/>
      <dgm:t>
        <a:bodyPr/>
        <a:lstStyle/>
        <a:p>
          <a:endParaRPr lang="es-ES"/>
        </a:p>
      </dgm:t>
    </dgm:pt>
    <dgm:pt modelId="{7A79D603-37E8-4193-B677-701551C5D54B}" type="pres">
      <dgm:prSet presAssocID="{C57E4455-DADC-488E-88E1-227C94B5678F}" presName="vertSpace3" presStyleLbl="node1" presStyleIdx="1" presStyleCnt="3"/>
      <dgm:spPr/>
    </dgm:pt>
    <dgm:pt modelId="{A882CDF0-9C58-40BF-84DD-5AD0B4722112}" type="pres">
      <dgm:prSet presAssocID="{C57E4455-DADC-488E-88E1-227C94B5678F}" presName="circle3" presStyleLbl="node1" presStyleIdx="2" presStyleCnt="3"/>
      <dgm:spPr/>
    </dgm:pt>
    <dgm:pt modelId="{48870859-91CE-45A4-A30E-BF2F0D2429A5}" type="pres">
      <dgm:prSet presAssocID="{C57E4455-DADC-488E-88E1-227C94B5678F}" presName="rect3" presStyleLbl="alignAcc1" presStyleIdx="2" presStyleCnt="3" custScaleY="148721"/>
      <dgm:spPr/>
      <dgm:t>
        <a:bodyPr/>
        <a:lstStyle/>
        <a:p>
          <a:endParaRPr lang="es-ES"/>
        </a:p>
      </dgm:t>
    </dgm:pt>
    <dgm:pt modelId="{2A0E7AD8-C8F6-4F35-8B90-D7CCB15B4F8C}" type="pres">
      <dgm:prSet presAssocID="{348F065A-708A-41ED-89BD-EA7E6301FDE7}" presName="rect1ParTxNoCh" presStyleLbl="alignAcc1" presStyleIdx="2" presStyleCnt="3">
        <dgm:presLayoutVars>
          <dgm:chMax val="1"/>
          <dgm:bulletEnabled val="1"/>
        </dgm:presLayoutVars>
      </dgm:prSet>
      <dgm:spPr/>
      <dgm:t>
        <a:bodyPr/>
        <a:lstStyle/>
        <a:p>
          <a:endParaRPr lang="es-ES"/>
        </a:p>
      </dgm:t>
    </dgm:pt>
    <dgm:pt modelId="{5E0FCC37-9F55-4F3E-95BC-91748DB6C536}" type="pres">
      <dgm:prSet presAssocID="{AB83CB8E-DF11-4274-A686-F193C0849BAD}" presName="rect2ParTxNoCh" presStyleLbl="alignAcc1" presStyleIdx="2" presStyleCnt="3">
        <dgm:presLayoutVars>
          <dgm:chMax val="1"/>
          <dgm:bulletEnabled val="1"/>
        </dgm:presLayoutVars>
      </dgm:prSet>
      <dgm:spPr/>
      <dgm:t>
        <a:bodyPr/>
        <a:lstStyle/>
        <a:p>
          <a:endParaRPr lang="es-ES"/>
        </a:p>
      </dgm:t>
    </dgm:pt>
    <dgm:pt modelId="{77007809-5219-4619-96FD-758BD18B3DED}" type="pres">
      <dgm:prSet presAssocID="{C57E4455-DADC-488E-88E1-227C94B5678F}" presName="rect3ParTxNoCh" presStyleLbl="alignAcc1" presStyleIdx="2" presStyleCnt="3">
        <dgm:presLayoutVars>
          <dgm:chMax val="1"/>
          <dgm:bulletEnabled val="1"/>
        </dgm:presLayoutVars>
      </dgm:prSet>
      <dgm:spPr/>
      <dgm:t>
        <a:bodyPr/>
        <a:lstStyle/>
        <a:p>
          <a:endParaRPr lang="es-ES"/>
        </a:p>
      </dgm:t>
    </dgm:pt>
  </dgm:ptLst>
  <dgm:cxnLst>
    <dgm:cxn modelId="{1A3B8011-4FD2-4AD7-A5D9-BA7F1B051FFC}" type="presOf" srcId="{AB83CB8E-DF11-4274-A686-F193C0849BAD}" destId="{5E0FCC37-9F55-4F3E-95BC-91748DB6C536}" srcOrd="1" destOrd="0" presId="urn:microsoft.com/office/officeart/2005/8/layout/target3"/>
    <dgm:cxn modelId="{F92DD874-6636-4E60-ACB1-E33A299301AF}" srcId="{1362946D-A818-4420-85F5-5B050148C536}" destId="{348F065A-708A-41ED-89BD-EA7E6301FDE7}" srcOrd="0" destOrd="0" parTransId="{180922CA-DDD2-457A-96DA-461AA0B95318}" sibTransId="{57B9AB7D-3CF0-498B-9A01-3763339DA354}"/>
    <dgm:cxn modelId="{B74CB6B5-28C8-4902-8CD1-E4D38053121C}" srcId="{1362946D-A818-4420-85F5-5B050148C536}" destId="{C57E4455-DADC-488E-88E1-227C94B5678F}" srcOrd="2" destOrd="0" parTransId="{CE9D449C-2671-4A23-9E7C-DB94BD25A39D}" sibTransId="{F3DE223F-D4DB-4EA9-BD08-AADA39034E06}"/>
    <dgm:cxn modelId="{E3E92C6E-ED73-41B7-AEC7-FBEC78D07D61}" type="presOf" srcId="{C57E4455-DADC-488E-88E1-227C94B5678F}" destId="{48870859-91CE-45A4-A30E-BF2F0D2429A5}" srcOrd="0" destOrd="0" presId="urn:microsoft.com/office/officeart/2005/8/layout/target3"/>
    <dgm:cxn modelId="{ACF5C698-FCB7-43E2-BF93-F8A2B1B6A0FB}" type="presOf" srcId="{348F065A-708A-41ED-89BD-EA7E6301FDE7}" destId="{2A0E7AD8-C8F6-4F35-8B90-D7CCB15B4F8C}" srcOrd="1" destOrd="0" presId="urn:microsoft.com/office/officeart/2005/8/layout/target3"/>
    <dgm:cxn modelId="{CDC1DA56-2771-476D-8327-F5AA11C1EA26}" type="presOf" srcId="{AB83CB8E-DF11-4274-A686-F193C0849BAD}" destId="{3960B6FE-FAB8-4CA4-A16D-2534223098BE}" srcOrd="0" destOrd="0" presId="urn:microsoft.com/office/officeart/2005/8/layout/target3"/>
    <dgm:cxn modelId="{C54367E0-4A37-4B48-A537-A1F8ED8FF675}" type="presOf" srcId="{1362946D-A818-4420-85F5-5B050148C536}" destId="{F48F0C4A-6DD7-424C-B358-3D7F7B7AA33F}" srcOrd="0" destOrd="0" presId="urn:microsoft.com/office/officeart/2005/8/layout/target3"/>
    <dgm:cxn modelId="{C5F09BC2-8E82-419F-A393-1967FB8E8858}" type="presOf" srcId="{348F065A-708A-41ED-89BD-EA7E6301FDE7}" destId="{E6EAC768-F0C5-4818-A5CA-C61E052C9000}" srcOrd="0" destOrd="0" presId="urn:microsoft.com/office/officeart/2005/8/layout/target3"/>
    <dgm:cxn modelId="{4A6B4C8F-7602-48B4-94EB-C649B19BA0C2}" srcId="{1362946D-A818-4420-85F5-5B050148C536}" destId="{AB83CB8E-DF11-4274-A686-F193C0849BAD}" srcOrd="1" destOrd="0" parTransId="{6E484BD8-D210-45D1-885B-6906D7E6F5B7}" sibTransId="{191E8F76-27D7-4810-AD7E-AD743466F4EA}"/>
    <dgm:cxn modelId="{6516E068-40FF-42F0-90C8-F9E8F1AAB16C}" type="presOf" srcId="{C57E4455-DADC-488E-88E1-227C94B5678F}" destId="{77007809-5219-4619-96FD-758BD18B3DED}" srcOrd="1" destOrd="0" presId="urn:microsoft.com/office/officeart/2005/8/layout/target3"/>
    <dgm:cxn modelId="{D6082DB8-F674-4A1E-A1E1-92725701497D}" type="presParOf" srcId="{F48F0C4A-6DD7-424C-B358-3D7F7B7AA33F}" destId="{8DBFCA5D-9CC9-4169-8AB0-3B5DB3724BCB}" srcOrd="0" destOrd="0" presId="urn:microsoft.com/office/officeart/2005/8/layout/target3"/>
    <dgm:cxn modelId="{7A702E34-9B12-4BC5-90B1-20D12C685C0F}" type="presParOf" srcId="{F48F0C4A-6DD7-424C-B358-3D7F7B7AA33F}" destId="{4CE59FF9-97D4-4A2A-B953-5DE2C7397BD6}" srcOrd="1" destOrd="0" presId="urn:microsoft.com/office/officeart/2005/8/layout/target3"/>
    <dgm:cxn modelId="{2614FC03-203B-4312-AD2D-11B46E34BAEE}" type="presParOf" srcId="{F48F0C4A-6DD7-424C-B358-3D7F7B7AA33F}" destId="{E6EAC768-F0C5-4818-A5CA-C61E052C9000}" srcOrd="2" destOrd="0" presId="urn:microsoft.com/office/officeart/2005/8/layout/target3"/>
    <dgm:cxn modelId="{D1B0E6B4-70D1-4555-B16C-E65B75D2D3C0}" type="presParOf" srcId="{F48F0C4A-6DD7-424C-B358-3D7F7B7AA33F}" destId="{DE196C16-FA51-4B6F-AB83-BD34EEADFBA4}" srcOrd="3" destOrd="0" presId="urn:microsoft.com/office/officeart/2005/8/layout/target3"/>
    <dgm:cxn modelId="{E5F2DEBE-604D-4F60-B1CC-59405865D1EC}" type="presParOf" srcId="{F48F0C4A-6DD7-424C-B358-3D7F7B7AA33F}" destId="{26440710-86FB-4391-8A3F-A539AF29EDF4}" srcOrd="4" destOrd="0" presId="urn:microsoft.com/office/officeart/2005/8/layout/target3"/>
    <dgm:cxn modelId="{4C3CB40E-E3CB-4C55-887A-401D12479524}" type="presParOf" srcId="{F48F0C4A-6DD7-424C-B358-3D7F7B7AA33F}" destId="{3960B6FE-FAB8-4CA4-A16D-2534223098BE}" srcOrd="5" destOrd="0" presId="urn:microsoft.com/office/officeart/2005/8/layout/target3"/>
    <dgm:cxn modelId="{2652372C-2D35-4FCE-8CB3-B00BC16B3C07}" type="presParOf" srcId="{F48F0C4A-6DD7-424C-B358-3D7F7B7AA33F}" destId="{7A79D603-37E8-4193-B677-701551C5D54B}" srcOrd="6" destOrd="0" presId="urn:microsoft.com/office/officeart/2005/8/layout/target3"/>
    <dgm:cxn modelId="{70AF6189-069A-4FFE-97FD-1551DB33FDDE}" type="presParOf" srcId="{F48F0C4A-6DD7-424C-B358-3D7F7B7AA33F}" destId="{A882CDF0-9C58-40BF-84DD-5AD0B4722112}" srcOrd="7" destOrd="0" presId="urn:microsoft.com/office/officeart/2005/8/layout/target3"/>
    <dgm:cxn modelId="{7D211B2B-A2AB-457C-9235-4C7D77172D7F}" type="presParOf" srcId="{F48F0C4A-6DD7-424C-B358-3D7F7B7AA33F}" destId="{48870859-91CE-45A4-A30E-BF2F0D2429A5}" srcOrd="8" destOrd="0" presId="urn:microsoft.com/office/officeart/2005/8/layout/target3"/>
    <dgm:cxn modelId="{23922ABF-F233-4D51-9055-AF796E9C137A}" type="presParOf" srcId="{F48F0C4A-6DD7-424C-B358-3D7F7B7AA33F}" destId="{2A0E7AD8-C8F6-4F35-8B90-D7CCB15B4F8C}" srcOrd="9" destOrd="0" presId="urn:microsoft.com/office/officeart/2005/8/layout/target3"/>
    <dgm:cxn modelId="{37B55F24-17DC-44FC-AAB5-FD687EFC7842}" type="presParOf" srcId="{F48F0C4A-6DD7-424C-B358-3D7F7B7AA33F}" destId="{5E0FCC37-9F55-4F3E-95BC-91748DB6C536}" srcOrd="10" destOrd="0" presId="urn:microsoft.com/office/officeart/2005/8/layout/target3"/>
    <dgm:cxn modelId="{FB9ADB6A-60D4-46F6-BFE2-39BC1A481823}" type="presParOf" srcId="{F48F0C4A-6DD7-424C-B358-3D7F7B7AA33F}" destId="{77007809-5219-4619-96FD-758BD18B3DED}" srcOrd="11"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0F245968-0635-4504-999E-175E6DE9573E}" type="datetimeFigureOut">
              <a:rPr lang="es-ES"/>
              <a:pPr>
                <a:defRPr/>
              </a:pPr>
              <a:t>11/06/2010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1CB10F49-CC9C-4535-AA9B-5BA6EBBF7C2D}"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000108"/>
            <a:ext cx="7729534" cy="1143000"/>
          </a:xfrm>
          <a:prstGeom prst="rect">
            <a:avLst/>
          </a:prstGeom>
        </p:spPr>
        <p:txBody>
          <a:bodyPr>
            <a:noAutofit/>
          </a:bodyPr>
          <a:lstStyle>
            <a:lvl1pPr>
              <a:defRPr sz="2800"/>
            </a:lvl1pPr>
          </a:lstStyle>
          <a:p>
            <a:r>
              <a:rPr lang="es-ES" dirty="0" smtClean="0"/>
              <a:t>Haga clic para modificar el estilo de título del patrón</a:t>
            </a:r>
            <a:endParaRPr lang="es-ES" dirty="0"/>
          </a:p>
        </p:txBody>
      </p:sp>
      <p:sp>
        <p:nvSpPr>
          <p:cNvPr id="3" name="2 Marcador de contenido"/>
          <p:cNvSpPr>
            <a:spLocks noGrp="1"/>
          </p:cNvSpPr>
          <p:nvPr>
            <p:ph idx="1"/>
          </p:nvPr>
        </p:nvSpPr>
        <p:spPr>
          <a:xfrm>
            <a:off x="1071538" y="2214554"/>
            <a:ext cx="7715304" cy="3911609"/>
          </a:xfrm>
          <a:prstGeom prst="rect">
            <a:avLst/>
          </a:prstGeom>
        </p:spPr>
        <p:txBody>
          <a:bodyPr>
            <a:normAutofit/>
          </a:bodyPr>
          <a:lstStyle>
            <a:lvl1pPr>
              <a:defRPr sz="2800"/>
            </a:lvl1pPr>
            <a:lvl2pPr>
              <a:defRPr sz="2400"/>
            </a:lvl2pPr>
            <a:lvl3pPr>
              <a:defRPr sz="2000"/>
            </a:lvl3pPr>
            <a:lvl4pPr>
              <a:defRPr sz="1800"/>
            </a:lvl4pPr>
            <a:lvl5pPr>
              <a:defRPr sz="18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dirty="0" smtClean="0"/>
              <a:t>Haga clic para modificar el estilo de título del patrón</a:t>
            </a:r>
            <a:endParaRPr lang="es-MX" dirty="0"/>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fontAlgn="auto">
              <a:spcBef>
                <a:spcPts val="0"/>
              </a:spcBef>
              <a:spcAft>
                <a:spcPts val="0"/>
              </a:spcAft>
              <a:defRPr>
                <a:latin typeface="+mn-lt"/>
                <a:cs typeface="+mn-cs"/>
              </a:defRPr>
            </a:lvl1pPr>
          </a:lstStyle>
          <a:p>
            <a:pPr>
              <a:defRPr/>
            </a:pPr>
            <a:fld id="{5E7B6F34-9D0B-4531-BB46-FB546828118B}" type="datetime1">
              <a:rPr lang="es-MX"/>
              <a:pPr>
                <a:defRPr/>
              </a:pPr>
              <a:t>11/06/2010</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s-MX"/>
              <a:t>AREA PROMOCION PROFESIONAL</a:t>
            </a: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AC5DD2D-B256-46C9-9B04-4C4B26D686B8}"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 name="10 CuadroTexto"/>
          <p:cNvSpPr txBox="1"/>
          <p:nvPr userDrawn="1"/>
        </p:nvSpPr>
        <p:spPr>
          <a:xfrm>
            <a:off x="1857375" y="71438"/>
            <a:ext cx="5715000" cy="646112"/>
          </a:xfrm>
          <a:prstGeom prst="rect">
            <a:avLst/>
          </a:prstGeom>
          <a:noFill/>
        </p:spPr>
        <p:txBody>
          <a:bodyPr>
            <a:spAutoFit/>
          </a:bodyPr>
          <a:lstStyle/>
          <a:p>
            <a:pPr algn="ctr" fontAlgn="auto">
              <a:spcBef>
                <a:spcPts val="0"/>
              </a:spcBef>
              <a:spcAft>
                <a:spcPts val="0"/>
              </a:spcAft>
              <a:defRPr/>
            </a:pPr>
            <a:r>
              <a:rPr lang="es-MX" b="1" u="none" dirty="0">
                <a:solidFill>
                  <a:schemeClr val="bg1">
                    <a:lumMod val="95000"/>
                  </a:schemeClr>
                </a:solidFill>
                <a:latin typeface="+mn-lt"/>
                <a:cs typeface="+mn-cs"/>
              </a:rPr>
              <a:t>Subsecretaría de Educación  </a:t>
            </a:r>
            <a:r>
              <a:rPr lang="es-MX" b="1" u="none" dirty="0">
                <a:solidFill>
                  <a:schemeClr val="bg1">
                    <a:lumMod val="95000"/>
                  </a:schemeClr>
                </a:solidFill>
                <a:latin typeface="+mn-lt"/>
                <a:cs typeface="+mn-cs"/>
              </a:rPr>
              <a:t>Superior</a:t>
            </a:r>
          </a:p>
          <a:p>
            <a:pPr algn="ctr" fontAlgn="auto">
              <a:spcBef>
                <a:spcPts val="0"/>
              </a:spcBef>
              <a:spcAft>
                <a:spcPts val="0"/>
              </a:spcAft>
              <a:defRPr/>
            </a:pPr>
            <a:r>
              <a:rPr lang="es-MX" b="1" u="none" dirty="0">
                <a:solidFill>
                  <a:schemeClr val="bg1">
                    <a:lumMod val="95000"/>
                  </a:schemeClr>
                </a:solidFill>
                <a:latin typeface="+mn-lt"/>
                <a:cs typeface="+mn-cs"/>
              </a:rPr>
              <a:t>Dirección General de Educación Superior Tecnológica</a:t>
            </a:r>
            <a:endParaRPr lang="es-MX" b="1" u="none" dirty="0">
              <a:solidFill>
                <a:schemeClr val="bg1">
                  <a:lumMod val="95000"/>
                </a:schemeClr>
              </a:solidFill>
              <a:latin typeface="+mn-lt"/>
              <a:cs typeface="+mn-cs"/>
            </a:endParaRPr>
          </a:p>
        </p:txBody>
      </p:sp>
      <p:sp>
        <p:nvSpPr>
          <p:cNvPr id="5" name="4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u="none">
                <a:solidFill>
                  <a:schemeClr val="tx1">
                    <a:tint val="75000"/>
                  </a:schemeClr>
                </a:solidFill>
              </a:defRPr>
            </a:lvl1pPr>
          </a:lstStyle>
          <a:p>
            <a:pPr>
              <a:defRPr/>
            </a:pPr>
            <a:fld id="{0463E01E-34A0-43EE-AA1E-86D8DC1EE4DF}" type="datetimeFigureOut">
              <a:rPr lang="es-MX"/>
              <a:pPr>
                <a:defRPr/>
              </a:pPr>
              <a:t>11/06/2010</a:t>
            </a:fld>
            <a:endParaRPr lang="es-MX"/>
          </a:p>
        </p:txBody>
      </p:sp>
      <p:sp>
        <p:nvSpPr>
          <p:cNvPr id="1028" name="3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transition spd="slow">
    <p:fade thruBlk="1"/>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mailto:imagenmiip@hotmail.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nvGraphicFramePr>
        <p:xfrm>
          <a:off x="0" y="857232"/>
          <a:ext cx="9144000" cy="514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1500188"/>
            <a:ext cx="8215312" cy="4500562"/>
          </a:xfrm>
        </p:spPr>
        <p:txBody>
          <a:bodyPr anchor="ctr"/>
          <a:lstStyle/>
          <a:p>
            <a:pPr algn="just">
              <a:buFont typeface="Arial" pitchFamily="34" charset="0"/>
              <a:buChar char="•"/>
              <a:defRPr/>
            </a:pPr>
            <a:r>
              <a:rPr lang="es-ES" sz="2800" dirty="0" smtClean="0">
                <a:solidFill>
                  <a:schemeClr val="tx1"/>
                </a:solidFill>
              </a:rPr>
              <a:t>Diseño del instrumento de medición para identificar los casos exitosos de estadías técnicas.</a:t>
            </a:r>
          </a:p>
          <a:p>
            <a:pPr algn="just">
              <a:buFont typeface="Arial" pitchFamily="34" charset="0"/>
              <a:buChar char="•"/>
              <a:defRPr/>
            </a:pPr>
            <a:endParaRPr lang="es-ES" sz="2800" dirty="0" smtClean="0">
              <a:solidFill>
                <a:schemeClr val="tx1"/>
              </a:solidFill>
            </a:endParaRPr>
          </a:p>
          <a:p>
            <a:pPr algn="just">
              <a:buFont typeface="Arial" pitchFamily="34" charset="0"/>
              <a:buChar char="•"/>
              <a:defRPr/>
            </a:pPr>
            <a:r>
              <a:rPr lang="es-ES" sz="2800" dirty="0" smtClean="0">
                <a:solidFill>
                  <a:schemeClr val="tx1"/>
                </a:solidFill>
              </a:rPr>
              <a:t>Obtención, concentrado y análisis de la información.</a:t>
            </a:r>
          </a:p>
          <a:p>
            <a:pPr algn="just">
              <a:buFont typeface="Arial" pitchFamily="34" charset="0"/>
              <a:buChar char="•"/>
              <a:defRPr/>
            </a:pPr>
            <a:endParaRPr lang="es-ES" sz="2800" dirty="0" smtClean="0">
              <a:solidFill>
                <a:schemeClr val="tx1"/>
              </a:solidFill>
            </a:endParaRPr>
          </a:p>
          <a:p>
            <a:pPr algn="just">
              <a:buFont typeface="Arial" pitchFamily="34" charset="0"/>
              <a:buChar char="•"/>
              <a:defRPr/>
            </a:pPr>
            <a:r>
              <a:rPr lang="es-ES" sz="2800" dirty="0" smtClean="0">
                <a:solidFill>
                  <a:schemeClr val="tx1"/>
                </a:solidFill>
              </a:rPr>
              <a:t>Difundir y lograr la adopción y adecuación de dichas prácticas</a:t>
            </a: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45853FE5-4F7F-4C4F-8FB0-332575595B90}" type="slidenum">
              <a:rPr lang="es-MX" sz="1400" u="none" smtClean="0"/>
              <a:pPr algn="ctr">
                <a:defRPr/>
              </a:pPr>
              <a:t>10</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685800" y="785813"/>
            <a:ext cx="8243888"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RETOS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785794"/>
            <a:ext cx="9144000" cy="5286412"/>
          </a:xfrm>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2">
            <a:schemeClr val="dk2"/>
          </a:fillRef>
          <a:effectRef idx="0">
            <a:scrgbClr r="0" g="0" b="0"/>
          </a:effectRef>
          <a:fontRef idx="major"/>
        </p:style>
        <p:txBody>
          <a:bodyPr rtlCol="0">
            <a:normAutofit/>
          </a:bodyPr>
          <a:lstStyle/>
          <a:p>
            <a:pPr>
              <a:defRPr/>
            </a:pPr>
            <a:r>
              <a:rPr lang="es-MX" sz="8000" dirty="0" smtClean="0">
                <a:solidFill>
                  <a:schemeClr val="bg1"/>
                </a:solidFill>
              </a:rPr>
              <a:t>VISITAS AL </a:t>
            </a:r>
            <a:br>
              <a:rPr lang="es-MX" sz="8000" dirty="0" smtClean="0">
                <a:solidFill>
                  <a:schemeClr val="bg1"/>
                </a:solidFill>
              </a:rPr>
            </a:br>
            <a:r>
              <a:rPr lang="es-MX" sz="8000" dirty="0" smtClean="0">
                <a:solidFill>
                  <a:schemeClr val="bg1"/>
                </a:solidFill>
              </a:rPr>
              <a:t>INSTITUTO TECNOLÓGICO</a:t>
            </a:r>
            <a:endParaRPr lang="es-ES" sz="8000" dirty="0">
              <a:solidFill>
                <a:schemeClr val="bg1"/>
              </a:solidFill>
            </a:endParaRPr>
          </a:p>
        </p:txBody>
      </p:sp>
      <p:sp>
        <p:nvSpPr>
          <p:cNvPr id="5" name="4 Marcador de número de diapositiva"/>
          <p:cNvSpPr>
            <a:spLocks noGrp="1"/>
          </p:cNvSpPr>
          <p:nvPr>
            <p:ph type="sldNum" sz="quarter" idx="12"/>
          </p:nvPr>
        </p:nvSpPr>
        <p:spPr/>
        <p:txBody>
          <a:bodyPr/>
          <a:lstStyle/>
          <a:p>
            <a:pPr algn="ctr">
              <a:defRPr/>
            </a:pPr>
            <a:fld id="{ECB123D9-7687-441C-B921-01179499B9D2}" type="slidenum">
              <a:rPr lang="es-MX" sz="1400" u="none" smtClean="0"/>
              <a:pPr algn="ctr">
                <a:defRPr/>
              </a:pPr>
              <a:t>11</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1785938"/>
            <a:ext cx="8215312" cy="3643312"/>
          </a:xfrm>
        </p:spPr>
        <p:txBody>
          <a:bodyPr/>
          <a:lstStyle/>
          <a:p>
            <a:pPr algn="just">
              <a:defRPr/>
            </a:pPr>
            <a:r>
              <a:rPr lang="es-MX" sz="2400" dirty="0" smtClean="0">
                <a:solidFill>
                  <a:schemeClr val="tx1"/>
                </a:solidFill>
                <a:cs typeface="Arial" pitchFamily="34" charset="0"/>
              </a:rPr>
              <a:t>Las visitas que las empresas y organismos realizan al Instituto Tecnológico es una  estrategia que promueve, incrementa y realiza la vinculación del quehacer académico con la realidad empresarial del sector productivo</a:t>
            </a:r>
          </a:p>
          <a:p>
            <a:pPr algn="just">
              <a:defRPr/>
            </a:pPr>
            <a:endParaRPr lang="es-MX" sz="2400" dirty="0" smtClean="0">
              <a:solidFill>
                <a:schemeClr val="tx1"/>
              </a:solidFill>
              <a:cs typeface="Arial" pitchFamily="34" charset="0"/>
            </a:endParaRPr>
          </a:p>
          <a:p>
            <a:pPr algn="just">
              <a:defRPr/>
            </a:pPr>
            <a:r>
              <a:rPr lang="es-MX" sz="2400" dirty="0" smtClean="0">
                <a:solidFill>
                  <a:schemeClr val="tx1"/>
                </a:solidFill>
                <a:cs typeface="Arial" pitchFamily="34" charset="0"/>
              </a:rPr>
              <a:t>Una visita bien planeada y realizada tiene resultados excelentes  en beneficio de los Institutos Tecnológicos</a:t>
            </a:r>
            <a:endParaRPr lang="es-ES" sz="2400" dirty="0" smtClean="0">
              <a:solidFill>
                <a:schemeClr val="tx1"/>
              </a:solidFill>
              <a:cs typeface="Arial" pitchFamily="34" charset="0"/>
            </a:endParaRPr>
          </a:p>
          <a:p>
            <a:pPr algn="just">
              <a:buFont typeface="Arial" pitchFamily="34" charset="0"/>
              <a:buChar char="•"/>
              <a:defRPr/>
            </a:pPr>
            <a:endParaRPr lang="es-ES" sz="2400" dirty="0" smtClean="0">
              <a:solidFill>
                <a:schemeClr val="tx1"/>
              </a:solidFill>
              <a:cs typeface="Arial" pitchFamily="34" charset="0"/>
            </a:endParaRPr>
          </a:p>
          <a:p>
            <a:pPr lvl="1" algn="just">
              <a:defRPr/>
            </a:pPr>
            <a:endParaRPr lang="es-ES" sz="1000" dirty="0" smtClean="0">
              <a:latin typeface="Arial" pitchFamily="34" charset="0"/>
              <a:cs typeface="Arial" pitchFamily="34" charset="0"/>
            </a:endParaRPr>
          </a:p>
          <a:p>
            <a:pPr>
              <a:defRPr/>
            </a:pPr>
            <a:r>
              <a:rPr lang="es-MX" dirty="0" smtClean="0"/>
              <a:t>,</a:t>
            </a:r>
            <a:endParaRPr lang="es-ES" dirty="0"/>
          </a:p>
        </p:txBody>
      </p:sp>
      <p:sp>
        <p:nvSpPr>
          <p:cNvPr id="4" name="3 Marcador de pie de página"/>
          <p:cNvSpPr>
            <a:spLocks noGrp="1"/>
          </p:cNvSpPr>
          <p:nvPr>
            <p:ph type="ftr" sz="quarter" idx="11"/>
          </p:nvPr>
        </p:nvSpPr>
        <p:spPr/>
        <p:txBody>
          <a:bodyPr/>
          <a:lstStyle/>
          <a:p>
            <a:pPr algn="ctr">
              <a:defRPr/>
            </a:pPr>
            <a:r>
              <a:rPr lang="es-MX" sz="1400" u="none" dirty="0"/>
              <a:t>AREA PROMOCION PROFESIONAL</a:t>
            </a:r>
          </a:p>
        </p:txBody>
      </p:sp>
      <p:sp>
        <p:nvSpPr>
          <p:cNvPr id="5" name="4 Marcador de número de diapositiva"/>
          <p:cNvSpPr>
            <a:spLocks noGrp="1"/>
          </p:cNvSpPr>
          <p:nvPr>
            <p:ph type="sldNum" sz="quarter" idx="12"/>
          </p:nvPr>
        </p:nvSpPr>
        <p:spPr/>
        <p:txBody>
          <a:bodyPr/>
          <a:lstStyle/>
          <a:p>
            <a:pPr algn="ctr">
              <a:defRPr/>
            </a:pPr>
            <a:fld id="{F8E27BB1-935F-431E-90D4-20AAF72F0E57}" type="slidenum">
              <a:rPr lang="es-MX" sz="1400" u="none" smtClean="0"/>
              <a:pPr algn="ctr">
                <a:defRPr/>
              </a:pPr>
              <a:t>12</a:t>
            </a:fld>
            <a:endParaRPr lang="es-MX" sz="1400" u="none" dirty="0"/>
          </a:p>
        </p:txBody>
      </p:sp>
      <p:sp>
        <p:nvSpPr>
          <p:cNvPr id="6" name="1 Título"/>
          <p:cNvSpPr txBox="1">
            <a:spLocks/>
          </p:cNvSpPr>
          <p:nvPr/>
        </p:nvSpPr>
        <p:spPr bwMode="auto">
          <a:xfrm>
            <a:off x="685800" y="785813"/>
            <a:ext cx="7772400"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INTRODUCCIÓN</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Subtítulo"/>
          <p:cNvSpPr>
            <a:spLocks noGrp="1"/>
          </p:cNvSpPr>
          <p:nvPr>
            <p:ph type="subTitle" idx="1"/>
          </p:nvPr>
        </p:nvSpPr>
        <p:spPr bwMode="auto">
          <a:xfrm>
            <a:off x="1071563" y="1714500"/>
            <a:ext cx="7429500" cy="2857500"/>
          </a:xfrm>
          <a:noFill/>
          <a:ln>
            <a:miter lim="800000"/>
            <a:headEnd/>
            <a:tailEnd/>
          </a:ln>
        </p:spPr>
        <p:txBody>
          <a:bodyPr vert="horz" wrap="square" lIns="91440" tIns="45720" rIns="91440" bIns="45720" numCol="1" anchor="ctr" anchorCtr="0" compatLnSpc="1">
            <a:prstTxWarp prst="textNoShape">
              <a:avLst/>
            </a:prstTxWarp>
          </a:bodyPr>
          <a:lstStyle/>
          <a:p>
            <a:pPr algn="just"/>
            <a:r>
              <a:rPr lang="es-ES" sz="2800" b="1" smtClean="0">
                <a:solidFill>
                  <a:schemeClr val="tx1"/>
                </a:solidFill>
                <a:cs typeface="Arial" charset="0"/>
              </a:rPr>
              <a:t>Planear las actividades</a:t>
            </a:r>
            <a:r>
              <a:rPr lang="es-ES" sz="2800" smtClean="0">
                <a:solidFill>
                  <a:schemeClr val="tx1"/>
                </a:solidFill>
                <a:cs typeface="Arial" charset="0"/>
              </a:rPr>
              <a:t> y </a:t>
            </a:r>
            <a:r>
              <a:rPr lang="es-ES" sz="2800" b="1" smtClean="0">
                <a:solidFill>
                  <a:schemeClr val="tx1"/>
                </a:solidFill>
                <a:cs typeface="Arial" charset="0"/>
              </a:rPr>
              <a:t>recursos</a:t>
            </a:r>
            <a:r>
              <a:rPr lang="es-ES" sz="2800" smtClean="0">
                <a:solidFill>
                  <a:schemeClr val="tx1"/>
                </a:solidFill>
                <a:cs typeface="Arial" charset="0"/>
              </a:rPr>
              <a:t> destinados para el </a:t>
            </a:r>
            <a:r>
              <a:rPr lang="es-ES" sz="2800" b="1" smtClean="0">
                <a:solidFill>
                  <a:schemeClr val="tx1"/>
                </a:solidFill>
                <a:cs typeface="Arial" charset="0"/>
              </a:rPr>
              <a:t>Programa Semestral de Promoción de Visitas</a:t>
            </a:r>
            <a:r>
              <a:rPr lang="es-ES" sz="2800" smtClean="0">
                <a:solidFill>
                  <a:schemeClr val="tx1"/>
                </a:solidFill>
                <a:cs typeface="Arial" charset="0"/>
              </a:rPr>
              <a:t> al Instituto Tecnológico, que </a:t>
            </a:r>
            <a:r>
              <a:rPr lang="es-ES" sz="2800" b="1" smtClean="0">
                <a:solidFill>
                  <a:schemeClr val="tx1"/>
                </a:solidFill>
                <a:cs typeface="Arial" charset="0"/>
              </a:rPr>
              <a:t>deberá ser difundido entre los sectores público, privado y social</a:t>
            </a:r>
            <a:r>
              <a:rPr lang="es-ES" sz="2800" smtClean="0">
                <a:solidFill>
                  <a:schemeClr val="tx1"/>
                </a:solidFill>
                <a:cs typeface="Arial" charset="0"/>
              </a:rPr>
              <a:t>.</a:t>
            </a:r>
            <a:endParaRPr lang="es-ES" sz="2800" smtClean="0">
              <a:solidFill>
                <a:schemeClr val="tx1"/>
              </a:solidFill>
            </a:endParaRPr>
          </a:p>
        </p:txBody>
      </p:sp>
      <p:sp>
        <p:nvSpPr>
          <p:cNvPr id="5" name="4 Marcador de número de diapositiva"/>
          <p:cNvSpPr>
            <a:spLocks noGrp="1"/>
          </p:cNvSpPr>
          <p:nvPr>
            <p:ph type="sldNum" sz="quarter" idx="12"/>
          </p:nvPr>
        </p:nvSpPr>
        <p:spPr/>
        <p:txBody>
          <a:bodyPr/>
          <a:lstStyle/>
          <a:p>
            <a:pPr algn="ctr">
              <a:defRPr/>
            </a:pPr>
            <a:fld id="{A2AD4136-036C-4F69-AE2A-349E725B6CDD}" type="slidenum">
              <a:rPr lang="es-MX" sz="1400" u="none" smtClean="0"/>
              <a:pPr algn="ctr">
                <a:defRPr/>
              </a:pPr>
              <a:t>13</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571500" y="785813"/>
            <a:ext cx="8143875" cy="928687"/>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OBJETIVO</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00063" y="1785938"/>
            <a:ext cx="8358187" cy="3786187"/>
          </a:xfrm>
        </p:spPr>
        <p:txBody>
          <a:bodyPr anchor="ctr"/>
          <a:lstStyle/>
          <a:p>
            <a:pPr algn="just">
              <a:defRPr/>
            </a:pPr>
            <a:r>
              <a:rPr lang="es-ES" sz="2800" dirty="0" smtClean="0">
                <a:solidFill>
                  <a:srgbClr val="FF0000"/>
                </a:solidFill>
                <a:cs typeface="Arial" pitchFamily="34" charset="0"/>
              </a:rPr>
              <a:t> </a:t>
            </a:r>
          </a:p>
          <a:p>
            <a:pPr algn="just">
              <a:buFont typeface="Arial" pitchFamily="34" charset="0"/>
              <a:buChar char="•"/>
              <a:defRPr/>
            </a:pPr>
            <a:r>
              <a:rPr lang="es-ES" sz="2800" dirty="0" smtClean="0">
                <a:solidFill>
                  <a:schemeClr val="tx1"/>
                </a:solidFill>
                <a:cs typeface="Arial" pitchFamily="34" charset="0"/>
              </a:rPr>
              <a:t>Permitir una </a:t>
            </a:r>
            <a:r>
              <a:rPr lang="es-ES" sz="2800" b="1" dirty="0" smtClean="0">
                <a:solidFill>
                  <a:schemeClr val="tx1"/>
                </a:solidFill>
                <a:cs typeface="Arial" pitchFamily="34" charset="0"/>
              </a:rPr>
              <a:t>adecuada planeación </a:t>
            </a:r>
            <a:r>
              <a:rPr lang="es-ES" sz="2800" dirty="0" smtClean="0">
                <a:solidFill>
                  <a:schemeClr val="tx1"/>
                </a:solidFill>
                <a:cs typeface="Arial" pitchFamily="34" charset="0"/>
              </a:rPr>
              <a:t>de los </a:t>
            </a:r>
            <a:r>
              <a:rPr lang="es-ES" sz="2800" b="1" dirty="0" smtClean="0">
                <a:solidFill>
                  <a:schemeClr val="tx1"/>
                </a:solidFill>
                <a:cs typeface="Arial" pitchFamily="34" charset="0"/>
              </a:rPr>
              <a:t>recursos humanos y/o materiales</a:t>
            </a:r>
            <a:r>
              <a:rPr lang="es-ES" sz="2800" dirty="0" smtClean="0">
                <a:solidFill>
                  <a:schemeClr val="tx1"/>
                </a:solidFill>
                <a:cs typeface="Arial" pitchFamily="34" charset="0"/>
              </a:rPr>
              <a:t> necesarios para llevar a cabo las visitas al Instituto Tecnológico.</a:t>
            </a:r>
          </a:p>
          <a:p>
            <a:pPr algn="just">
              <a:buFont typeface="Arial" pitchFamily="34" charset="0"/>
              <a:buChar char="•"/>
              <a:defRPr/>
            </a:pPr>
            <a:endParaRPr lang="es-ES" sz="2800" dirty="0" smtClean="0">
              <a:cs typeface="Arial" pitchFamily="34" charset="0"/>
            </a:endParaRPr>
          </a:p>
          <a:p>
            <a:pPr algn="just">
              <a:buFont typeface="Arial" pitchFamily="34" charset="0"/>
              <a:buChar char="•"/>
              <a:defRPr/>
            </a:pPr>
            <a:r>
              <a:rPr lang="es-ES" sz="2800" dirty="0" smtClean="0">
                <a:solidFill>
                  <a:srgbClr val="FF0000"/>
                </a:solidFill>
                <a:cs typeface="Arial" pitchFamily="34" charset="0"/>
              </a:rPr>
              <a:t> </a:t>
            </a:r>
            <a:r>
              <a:rPr lang="es-ES" sz="2800" dirty="0" smtClean="0">
                <a:solidFill>
                  <a:schemeClr val="tx1"/>
                </a:solidFill>
                <a:cs typeface="Arial" pitchFamily="34" charset="0"/>
              </a:rPr>
              <a:t>Permitir una </a:t>
            </a:r>
            <a:r>
              <a:rPr lang="es-ES" sz="2800" b="1" dirty="0" smtClean="0">
                <a:solidFill>
                  <a:schemeClr val="tx1"/>
                </a:solidFill>
                <a:cs typeface="Arial" pitchFamily="34" charset="0"/>
              </a:rPr>
              <a:t>adecuada comunicación entre los recursos humanos</a:t>
            </a:r>
            <a:r>
              <a:rPr lang="es-ES" sz="2800" dirty="0" smtClean="0">
                <a:solidFill>
                  <a:schemeClr val="tx1"/>
                </a:solidFill>
                <a:cs typeface="Arial" pitchFamily="34" charset="0"/>
              </a:rPr>
              <a:t> asignados a las visitas al Instituto Tecnológico.</a:t>
            </a:r>
          </a:p>
          <a:p>
            <a:pPr algn="just">
              <a:buFont typeface="Arial" pitchFamily="34" charset="0"/>
              <a:buChar char="•"/>
              <a:defRPr/>
            </a:pPr>
            <a:endParaRPr lang="es-ES" sz="2400" dirty="0" smtClean="0">
              <a:latin typeface="Arial" pitchFamily="34" charset="0"/>
              <a:cs typeface="Arial" pitchFamily="34" charset="0"/>
            </a:endParaRPr>
          </a:p>
          <a:p>
            <a:pPr>
              <a:defRPr/>
            </a:pPr>
            <a:endParaRPr lang="es-ES" dirty="0"/>
          </a:p>
        </p:txBody>
      </p:sp>
      <p:sp>
        <p:nvSpPr>
          <p:cNvPr id="4" name="3 Marcador de pie de página"/>
          <p:cNvSpPr>
            <a:spLocks noGrp="1"/>
          </p:cNvSpPr>
          <p:nvPr>
            <p:ph type="ftr" sz="quarter" idx="11"/>
          </p:nvPr>
        </p:nvSpPr>
        <p:spPr/>
        <p:txBody>
          <a:bodyPr/>
          <a:lstStyle/>
          <a:p>
            <a:pPr algn="ctr">
              <a:defRPr/>
            </a:pPr>
            <a:r>
              <a:rPr lang="es-MX" sz="1400" u="none" dirty="0"/>
              <a:t>AREA PROMOCION PROFESIONAL</a:t>
            </a:r>
          </a:p>
        </p:txBody>
      </p:sp>
      <p:sp>
        <p:nvSpPr>
          <p:cNvPr id="5" name="4 Marcador de número de diapositiva"/>
          <p:cNvSpPr>
            <a:spLocks noGrp="1"/>
          </p:cNvSpPr>
          <p:nvPr>
            <p:ph type="sldNum" sz="quarter" idx="12"/>
          </p:nvPr>
        </p:nvSpPr>
        <p:spPr/>
        <p:txBody>
          <a:bodyPr/>
          <a:lstStyle/>
          <a:p>
            <a:pPr algn="ctr">
              <a:defRPr/>
            </a:pPr>
            <a:fld id="{B97EA454-36E2-4E1A-B841-DCFE404C98EB}" type="slidenum">
              <a:rPr lang="es-MX" sz="1400" u="none" smtClean="0"/>
              <a:pPr algn="ctr">
                <a:defRPr/>
              </a:pPr>
              <a:t>14</a:t>
            </a:fld>
            <a:endParaRPr lang="es-MX" u="none" dirty="0"/>
          </a:p>
        </p:txBody>
      </p:sp>
      <p:sp>
        <p:nvSpPr>
          <p:cNvPr id="6" name="1 Título"/>
          <p:cNvSpPr txBox="1">
            <a:spLocks/>
          </p:cNvSpPr>
          <p:nvPr/>
        </p:nvSpPr>
        <p:spPr bwMode="auto">
          <a:xfrm>
            <a:off x="642938" y="857250"/>
            <a:ext cx="8286750" cy="785813"/>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RESULTADOS </a:t>
            </a:r>
            <a:r>
              <a:rPr lang="es-MX" sz="3200" u="none" dirty="0">
                <a:latin typeface="+mj-lt"/>
                <a:ea typeface="+mj-ea"/>
                <a:cs typeface="+mj-cs"/>
              </a:rPr>
              <a:t>ESPERADOS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2357438"/>
            <a:ext cx="8001000" cy="2000250"/>
          </a:xfrm>
        </p:spPr>
        <p:txBody>
          <a:bodyPr anchor="t"/>
          <a:lstStyle/>
          <a:p>
            <a:pPr algn="just">
              <a:defRPr/>
            </a:pPr>
            <a:r>
              <a:rPr lang="es-MX" sz="2800" dirty="0" smtClean="0">
                <a:solidFill>
                  <a:schemeClr val="tx1"/>
                </a:solidFill>
                <a:cs typeface="Arial" pitchFamily="34" charset="0"/>
              </a:rPr>
              <a:t>El éxito de las visitas dependerá de que los empresarios y organismos encuentren respuestas a sus necesidades y/o problemática que plantean</a:t>
            </a:r>
            <a:endParaRPr lang="es-ES" sz="2800" dirty="0" smtClean="0">
              <a:solidFill>
                <a:schemeClr val="tx1"/>
              </a:solidFill>
              <a:cs typeface="Arial" pitchFamily="34" charset="0"/>
            </a:endParaRPr>
          </a:p>
          <a:p>
            <a:pPr>
              <a:defRPr/>
            </a:pPr>
            <a:endParaRPr lang="es-ES" dirty="0"/>
          </a:p>
        </p:txBody>
      </p:sp>
      <p:sp>
        <p:nvSpPr>
          <p:cNvPr id="4" name="3 Marcador de pie de página"/>
          <p:cNvSpPr>
            <a:spLocks noGrp="1"/>
          </p:cNvSpPr>
          <p:nvPr>
            <p:ph type="ftr" sz="quarter" idx="11"/>
          </p:nvPr>
        </p:nvSpPr>
        <p:spPr/>
        <p:txBody>
          <a:bodyPr/>
          <a:lstStyle/>
          <a:p>
            <a:pPr>
              <a:defRPr/>
            </a:pPr>
            <a:r>
              <a:rPr lang="es-MX" sz="1400" u="none" dirty="0"/>
              <a:t>AREA PROMOCION PROFESIONAL</a:t>
            </a:r>
          </a:p>
        </p:txBody>
      </p:sp>
      <p:sp>
        <p:nvSpPr>
          <p:cNvPr id="5" name="4 Marcador de número de diapositiva"/>
          <p:cNvSpPr>
            <a:spLocks noGrp="1"/>
          </p:cNvSpPr>
          <p:nvPr>
            <p:ph type="sldNum" sz="quarter" idx="12"/>
          </p:nvPr>
        </p:nvSpPr>
        <p:spPr/>
        <p:txBody>
          <a:bodyPr/>
          <a:lstStyle/>
          <a:p>
            <a:pPr algn="ctr">
              <a:defRPr/>
            </a:pPr>
            <a:fld id="{FF88D084-C9B0-4288-AC25-235C955A7F40}" type="slidenum">
              <a:rPr lang="es-MX" sz="1400" u="none" smtClean="0"/>
              <a:pPr algn="ctr">
                <a:defRPr/>
              </a:pPr>
              <a:t>15</a:t>
            </a:fld>
            <a:endParaRPr lang="es-MX" sz="1400" u="none" dirty="0"/>
          </a:p>
        </p:txBody>
      </p:sp>
      <p:sp>
        <p:nvSpPr>
          <p:cNvPr id="6" name="1 Título"/>
          <p:cNvSpPr txBox="1">
            <a:spLocks/>
          </p:cNvSpPr>
          <p:nvPr/>
        </p:nvSpPr>
        <p:spPr bwMode="auto">
          <a:xfrm>
            <a:off x="642938" y="857250"/>
            <a:ext cx="8286750" cy="785813"/>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RESULTADOS </a:t>
            </a:r>
            <a:r>
              <a:rPr lang="es-MX" sz="3200" u="none" dirty="0">
                <a:latin typeface="+mj-lt"/>
                <a:ea typeface="+mj-ea"/>
                <a:cs typeface="+mj-cs"/>
              </a:rPr>
              <a:t>ESPERADOS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Subtítulo"/>
          <p:cNvSpPr>
            <a:spLocks noGrp="1"/>
          </p:cNvSpPr>
          <p:nvPr>
            <p:ph type="subTitle" idx="1"/>
          </p:nvPr>
        </p:nvSpPr>
        <p:spPr bwMode="auto">
          <a:xfrm>
            <a:off x="642938" y="1357313"/>
            <a:ext cx="8143875" cy="4500562"/>
          </a:xfrm>
          <a:noFill/>
          <a:ln>
            <a:miter lim="800000"/>
            <a:headEnd/>
            <a:tailEnd/>
          </a:ln>
        </p:spPr>
        <p:txBody>
          <a:bodyPr vert="horz" wrap="square" lIns="91440" tIns="45720" rIns="91440" bIns="45720" numCol="1" anchor="ctr" anchorCtr="0" compatLnSpc="1">
            <a:prstTxWarp prst="textNoShape">
              <a:avLst/>
            </a:prstTxWarp>
          </a:bodyPr>
          <a:lstStyle/>
          <a:p>
            <a:pPr algn="just">
              <a:buFont typeface="Arial" charset="0"/>
              <a:buChar char="•"/>
            </a:pPr>
            <a:r>
              <a:rPr lang="es-ES" sz="2800" b="1" smtClean="0">
                <a:solidFill>
                  <a:schemeClr val="tx1"/>
                </a:solidFill>
                <a:cs typeface="Arial" charset="0"/>
              </a:rPr>
              <a:t> </a:t>
            </a:r>
            <a:r>
              <a:rPr lang="es-ES" sz="2800" smtClean="0">
                <a:solidFill>
                  <a:schemeClr val="tx1"/>
                </a:solidFill>
                <a:cs typeface="Arial" charset="0"/>
              </a:rPr>
              <a:t>Que la visita se </a:t>
            </a:r>
            <a:r>
              <a:rPr lang="es-ES" sz="2800" b="1" smtClean="0">
                <a:solidFill>
                  <a:schemeClr val="tx1"/>
                </a:solidFill>
                <a:cs typeface="Arial" charset="0"/>
              </a:rPr>
              <a:t>convierta</a:t>
            </a:r>
            <a:r>
              <a:rPr lang="es-ES" sz="2800" smtClean="0">
                <a:solidFill>
                  <a:schemeClr val="tx1"/>
                </a:solidFill>
                <a:cs typeface="Arial" charset="0"/>
              </a:rPr>
              <a:t> en una </a:t>
            </a:r>
            <a:r>
              <a:rPr lang="es-ES" sz="2800" b="1" smtClean="0">
                <a:solidFill>
                  <a:schemeClr val="tx1"/>
                </a:solidFill>
                <a:cs typeface="Arial" charset="0"/>
              </a:rPr>
              <a:t>importante herramienta</a:t>
            </a:r>
            <a:r>
              <a:rPr lang="es-ES" sz="2800" smtClean="0">
                <a:solidFill>
                  <a:schemeClr val="tx1"/>
                </a:solidFill>
                <a:cs typeface="Arial" charset="0"/>
              </a:rPr>
              <a:t> para </a:t>
            </a:r>
            <a:r>
              <a:rPr lang="es-ES" sz="2800" b="1" smtClean="0">
                <a:solidFill>
                  <a:schemeClr val="tx1"/>
                </a:solidFill>
                <a:cs typeface="Arial" charset="0"/>
              </a:rPr>
              <a:t>lograr desarrollar proyectos institucionales</a:t>
            </a:r>
            <a:endParaRPr lang="es-ES" sz="2800" smtClean="0">
              <a:solidFill>
                <a:schemeClr val="tx1"/>
              </a:solidFill>
              <a:cs typeface="Arial" charset="0"/>
            </a:endParaRPr>
          </a:p>
          <a:p>
            <a:pPr algn="just">
              <a:buFont typeface="Arial" charset="0"/>
              <a:buChar char="•"/>
            </a:pPr>
            <a:endParaRPr lang="es-ES" sz="2000" smtClean="0">
              <a:solidFill>
                <a:schemeClr val="tx1"/>
              </a:solidFill>
              <a:cs typeface="Arial" charset="0"/>
            </a:endParaRPr>
          </a:p>
          <a:p>
            <a:pPr algn="just">
              <a:buFont typeface="Arial" charset="0"/>
              <a:buChar char="•"/>
            </a:pPr>
            <a:r>
              <a:rPr lang="es-ES" sz="2800" smtClean="0">
                <a:solidFill>
                  <a:schemeClr val="tx1"/>
                </a:solidFill>
                <a:cs typeface="Arial" charset="0"/>
              </a:rPr>
              <a:t> Llevar un </a:t>
            </a:r>
            <a:r>
              <a:rPr lang="es-ES" sz="2800" b="1" smtClean="0">
                <a:solidFill>
                  <a:schemeClr val="tx1"/>
                </a:solidFill>
                <a:cs typeface="Arial" charset="0"/>
              </a:rPr>
              <a:t>adecuado registro</a:t>
            </a:r>
            <a:r>
              <a:rPr lang="es-ES" sz="2800" smtClean="0">
                <a:solidFill>
                  <a:schemeClr val="tx1"/>
                </a:solidFill>
                <a:cs typeface="Arial" charset="0"/>
              </a:rPr>
              <a:t> de las visitas al Instituto Tecnológico.</a:t>
            </a:r>
          </a:p>
          <a:p>
            <a:pPr algn="just">
              <a:buFont typeface="Arial" charset="0"/>
              <a:buChar char="•"/>
            </a:pPr>
            <a:endParaRPr lang="es-ES" sz="2400" smtClean="0">
              <a:solidFill>
                <a:schemeClr val="tx1"/>
              </a:solidFill>
              <a:cs typeface="Arial" charset="0"/>
            </a:endParaRPr>
          </a:p>
          <a:p>
            <a:pPr algn="just">
              <a:buFont typeface="Arial" charset="0"/>
              <a:buChar char="•"/>
            </a:pPr>
            <a:r>
              <a:rPr lang="es-ES" sz="2800" smtClean="0">
                <a:solidFill>
                  <a:schemeClr val="tx1"/>
                </a:solidFill>
                <a:cs typeface="Arial" charset="0"/>
              </a:rPr>
              <a:t> </a:t>
            </a:r>
            <a:r>
              <a:rPr lang="es-ES" sz="2800" b="1" smtClean="0">
                <a:solidFill>
                  <a:schemeClr val="tx1"/>
                </a:solidFill>
                <a:cs typeface="Arial" charset="0"/>
              </a:rPr>
              <a:t>Elevar el prestigio</a:t>
            </a:r>
            <a:r>
              <a:rPr lang="es-ES" sz="2800" smtClean="0">
                <a:solidFill>
                  <a:schemeClr val="tx1"/>
                </a:solidFill>
                <a:cs typeface="Arial" charset="0"/>
              </a:rPr>
              <a:t> del Instituto Tecnológico, al proporcionar una correcta atención a los visitantes</a:t>
            </a:r>
            <a:endParaRPr lang="es-ES" sz="2800" smtClean="0">
              <a:solidFill>
                <a:schemeClr val="tx1"/>
              </a:solidFill>
            </a:endParaRPr>
          </a:p>
        </p:txBody>
      </p:sp>
      <p:sp>
        <p:nvSpPr>
          <p:cNvPr id="4" name="3 Marcador de pie de página"/>
          <p:cNvSpPr>
            <a:spLocks noGrp="1"/>
          </p:cNvSpPr>
          <p:nvPr>
            <p:ph type="ftr" sz="quarter" idx="11"/>
          </p:nvPr>
        </p:nvSpPr>
        <p:spPr/>
        <p:txBody>
          <a:bodyPr/>
          <a:lstStyle/>
          <a:p>
            <a:pPr algn="ctr">
              <a:defRPr/>
            </a:pPr>
            <a:r>
              <a:rPr lang="es-MX" sz="1400" u="none" dirty="0"/>
              <a:t>AREA PROMOCION PROFESIONAL</a:t>
            </a:r>
          </a:p>
        </p:txBody>
      </p:sp>
      <p:sp>
        <p:nvSpPr>
          <p:cNvPr id="5" name="4 Marcador de número de diapositiva"/>
          <p:cNvSpPr>
            <a:spLocks noGrp="1"/>
          </p:cNvSpPr>
          <p:nvPr>
            <p:ph type="sldNum" sz="quarter" idx="12"/>
          </p:nvPr>
        </p:nvSpPr>
        <p:spPr/>
        <p:txBody>
          <a:bodyPr/>
          <a:lstStyle/>
          <a:p>
            <a:pPr algn="ctr">
              <a:defRPr/>
            </a:pPr>
            <a:fld id="{0C6E2003-B933-45C1-99C2-1FEB66A697E2}" type="slidenum">
              <a:rPr lang="es-MX" sz="1400" u="none" smtClean="0"/>
              <a:pPr algn="ctr">
                <a:defRPr/>
              </a:pPr>
              <a:t>16</a:t>
            </a:fld>
            <a:endParaRPr lang="es-MX" sz="1400" u="none" dirty="0"/>
          </a:p>
        </p:txBody>
      </p:sp>
      <p:sp>
        <p:nvSpPr>
          <p:cNvPr id="6" name="1 Título"/>
          <p:cNvSpPr txBox="1">
            <a:spLocks/>
          </p:cNvSpPr>
          <p:nvPr/>
        </p:nvSpPr>
        <p:spPr bwMode="auto">
          <a:xfrm>
            <a:off x="685800" y="785813"/>
            <a:ext cx="8243888"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RETOS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857232"/>
            <a:ext cx="9144000" cy="5214974"/>
          </a:xfrm>
          <a:ln w="76200"/>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2">
            <a:schemeClr val="dk2"/>
          </a:fillRef>
          <a:effectRef idx="0">
            <a:scrgbClr r="0" g="0" b="0"/>
          </a:effectRef>
          <a:fontRef idx="major"/>
        </p:style>
        <p:txBody>
          <a:bodyPr rtlCol="0">
            <a:normAutofit/>
          </a:bodyPr>
          <a:lstStyle/>
          <a:p>
            <a:pPr>
              <a:defRPr/>
            </a:pPr>
            <a:r>
              <a:rPr lang="es-MX" sz="8000" dirty="0" smtClean="0">
                <a:solidFill>
                  <a:schemeClr val="bg1"/>
                </a:solidFill>
              </a:rPr>
              <a:t>VISITAS </a:t>
            </a:r>
            <a:br>
              <a:rPr lang="es-MX" sz="8000" dirty="0" smtClean="0">
                <a:solidFill>
                  <a:schemeClr val="bg1"/>
                </a:solidFill>
              </a:rPr>
            </a:br>
            <a:r>
              <a:rPr lang="es-MX" sz="8000" dirty="0" smtClean="0">
                <a:solidFill>
                  <a:schemeClr val="bg1"/>
                </a:solidFill>
              </a:rPr>
              <a:t>A </a:t>
            </a:r>
            <a:br>
              <a:rPr lang="es-MX" sz="8000" dirty="0" smtClean="0">
                <a:solidFill>
                  <a:schemeClr val="bg1"/>
                </a:solidFill>
              </a:rPr>
            </a:br>
            <a:r>
              <a:rPr lang="es-MX" sz="8000" dirty="0" smtClean="0">
                <a:solidFill>
                  <a:schemeClr val="bg1"/>
                </a:solidFill>
              </a:rPr>
              <a:t>EMPRESAS</a:t>
            </a:r>
            <a:endParaRPr lang="es-ES" sz="8000" dirty="0">
              <a:solidFill>
                <a:schemeClr val="bg1"/>
              </a:solidFill>
            </a:endParaRPr>
          </a:p>
        </p:txBody>
      </p:sp>
      <p:sp>
        <p:nvSpPr>
          <p:cNvPr id="5" name="4 Marcador de número de diapositiva"/>
          <p:cNvSpPr>
            <a:spLocks noGrp="1"/>
          </p:cNvSpPr>
          <p:nvPr>
            <p:ph type="sldNum" sz="quarter" idx="12"/>
          </p:nvPr>
        </p:nvSpPr>
        <p:spPr/>
        <p:txBody>
          <a:bodyPr/>
          <a:lstStyle/>
          <a:p>
            <a:pPr algn="ctr">
              <a:defRPr/>
            </a:pPr>
            <a:fld id="{E7011B03-9AC4-48CB-861C-F8BB57DE0A59}" type="slidenum">
              <a:rPr lang="es-MX" sz="1400" u="none" smtClean="0"/>
              <a:pPr algn="ctr">
                <a:defRPr/>
              </a:pPr>
              <a:t>17</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Título"/>
          <p:cNvSpPr>
            <a:spLocks noGrp="1"/>
          </p:cNvSpPr>
          <p:nvPr>
            <p:ph type="title"/>
          </p:nvPr>
        </p:nvSpPr>
        <p:spPr>
          <a:xfrm>
            <a:off x="1071563" y="1000125"/>
            <a:ext cx="7729537" cy="714375"/>
          </a:xfrm>
        </p:spPr>
        <p:txBody>
          <a:bodyPr/>
          <a:lstStyle/>
          <a:p>
            <a:r>
              <a:rPr lang="es-MX" smtClean="0"/>
              <a:t>INTRODUCCIÓN</a:t>
            </a:r>
            <a:endParaRPr lang="es-ES" smtClean="0"/>
          </a:p>
        </p:txBody>
      </p:sp>
      <p:sp>
        <p:nvSpPr>
          <p:cNvPr id="22530" name="2 Marcador de contenido"/>
          <p:cNvSpPr>
            <a:spLocks noGrp="1"/>
          </p:cNvSpPr>
          <p:nvPr>
            <p:ph idx="1"/>
          </p:nvPr>
        </p:nvSpPr>
        <p:spPr bwMode="auto">
          <a:xfrm>
            <a:off x="1071563" y="2428875"/>
            <a:ext cx="7715250" cy="1643063"/>
          </a:xfrm>
          <a:noFill/>
          <a:ln>
            <a:miter lim="800000"/>
            <a:headEnd/>
            <a:tailEnd/>
          </a:ln>
        </p:spPr>
        <p:txBody>
          <a:bodyPr vert="horz" wrap="square" lIns="91440" tIns="45720" rIns="91440" bIns="45720" numCol="1" anchor="t" anchorCtr="0" compatLnSpc="1">
            <a:prstTxWarp prst="textNoShape">
              <a:avLst/>
            </a:prstTxWarp>
          </a:bodyPr>
          <a:lstStyle/>
          <a:p>
            <a:r>
              <a:rPr lang="es-MX" smtClean="0"/>
              <a:t>Las visitas a las empresas es una de las mejores estrategias de vinculación con que se cuenta.</a:t>
            </a:r>
          </a:p>
          <a:p>
            <a:endParaRPr lang="es-MX" smtClean="0"/>
          </a:p>
          <a:p>
            <a:endParaRPr lang="es-E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ctrTitle"/>
          </p:nvPr>
        </p:nvSpPr>
        <p:spPr>
          <a:xfrm>
            <a:off x="468313" y="850900"/>
            <a:ext cx="7772400" cy="792163"/>
          </a:xfrm>
        </p:spPr>
        <p:txBody>
          <a:bodyPr/>
          <a:lstStyle/>
          <a:p>
            <a:r>
              <a:rPr lang="es-ES" smtClean="0"/>
              <a:t>OBJETIVO</a:t>
            </a:r>
          </a:p>
        </p:txBody>
      </p:sp>
      <p:sp>
        <p:nvSpPr>
          <p:cNvPr id="2051" name="Rectangle 3"/>
          <p:cNvSpPr>
            <a:spLocks noGrp="1" noChangeArrowheads="1"/>
          </p:cNvSpPr>
          <p:nvPr>
            <p:ph type="subTitle" idx="1"/>
          </p:nvPr>
        </p:nvSpPr>
        <p:spPr>
          <a:xfrm>
            <a:off x="539750" y="1770063"/>
            <a:ext cx="7848600" cy="4373562"/>
          </a:xfrm>
        </p:spPr>
        <p:txBody>
          <a:bodyPr/>
          <a:lstStyle/>
          <a:p>
            <a:pPr algn="just">
              <a:lnSpc>
                <a:spcPct val="90000"/>
              </a:lnSpc>
              <a:defRPr/>
            </a:pPr>
            <a:r>
              <a:rPr lang="es-ES" sz="2800" dirty="0">
                <a:solidFill>
                  <a:schemeClr val="tx1"/>
                </a:solidFill>
              </a:rPr>
              <a:t>Las visitas industriales son las actividades programadas y sistematizadas realizadas por los estudiantes, que tiene por objeto la adquisición de conocimientos complementarios a su preparación académica para la aplicación de conocimientos y habilidades adquiridos en el aula bajo la supervisión de profesores adscritos, estas visitas se sujetan a la evaluación cualitativa del cumplimiento de los objetivos de aprendizaje</a:t>
            </a:r>
            <a:r>
              <a:rPr lang="es-ES" sz="2800" dirty="0" smtClean="0">
                <a:solidFill>
                  <a:schemeClr val="tx1"/>
                </a:solidFill>
              </a:rPr>
              <a:t>.</a:t>
            </a:r>
          </a:p>
          <a:p>
            <a:pPr algn="just">
              <a:lnSpc>
                <a:spcPct val="90000"/>
              </a:lnSpc>
              <a:defRPr/>
            </a:pPr>
            <a:r>
              <a:rPr lang="es-ES" sz="2800" dirty="0"/>
              <a:t/>
            </a:r>
            <a:br>
              <a:rPr lang="es-ES" sz="2800" dirty="0"/>
            </a:br>
            <a:endParaRPr lang="es-E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nvGraphicFramePr>
        <p:xfrm>
          <a:off x="942975" y="785794"/>
          <a:ext cx="7772400" cy="928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3 Diagrama"/>
          <p:cNvGraphicFramePr/>
          <p:nvPr/>
        </p:nvGraphicFramePr>
        <p:xfrm>
          <a:off x="1000100" y="1571612"/>
          <a:ext cx="7929618" cy="42862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1563" y="785813"/>
            <a:ext cx="7729537" cy="857250"/>
          </a:xfrm>
        </p:spPr>
        <p:txBody>
          <a:bodyPr/>
          <a:lstStyle/>
          <a:p>
            <a:r>
              <a:rPr lang="es-ES" sz="3200" smtClean="0">
                <a:effectLst>
                  <a:outerShdw blurRad="38100" dist="38100" dir="2700000" algn="tl">
                    <a:srgbClr val="C0C0C0"/>
                  </a:outerShdw>
                </a:effectLst>
              </a:rPr>
              <a:t>RESULTADOS ESPERADOS</a:t>
            </a:r>
          </a:p>
        </p:txBody>
      </p:sp>
      <p:sp>
        <p:nvSpPr>
          <p:cNvPr id="24578" name="Rectangle 3"/>
          <p:cNvSpPr>
            <a:spLocks noGrp="1" noChangeArrowheads="1"/>
          </p:cNvSpPr>
          <p:nvPr>
            <p:ph type="body" idx="1"/>
          </p:nvPr>
        </p:nvSpPr>
        <p:spPr bwMode="auto">
          <a:xfrm>
            <a:off x="571500" y="1428750"/>
            <a:ext cx="8215313" cy="4268788"/>
          </a:xfrm>
          <a:noFill/>
          <a:ln>
            <a:miter lim="800000"/>
            <a:headEnd/>
            <a:tailEnd/>
          </a:ln>
        </p:spPr>
        <p:txBody>
          <a:bodyPr vert="horz" wrap="square" lIns="91440" tIns="45720" rIns="91440" bIns="45720" numCol="1" anchor="ctr" anchorCtr="0" compatLnSpc="1">
            <a:prstTxWarp prst="textNoShape">
              <a:avLst/>
            </a:prstTxWarp>
          </a:bodyPr>
          <a:lstStyle/>
          <a:p>
            <a:pPr>
              <a:lnSpc>
                <a:spcPct val="80000"/>
              </a:lnSpc>
            </a:pPr>
            <a:r>
              <a:rPr lang="es-ES" smtClean="0"/>
              <a:t>Que  por lo menos un alumno inscrito en el instituto tenga la oportunidad de:</a:t>
            </a:r>
          </a:p>
          <a:p>
            <a:pPr lvl="1">
              <a:lnSpc>
                <a:spcPct val="80000"/>
              </a:lnSpc>
            </a:pPr>
            <a:r>
              <a:rPr lang="es-ES" sz="2800" smtClean="0"/>
              <a:t>Realizar 10 visitas a empresas o centros durante su estancia</a:t>
            </a:r>
          </a:p>
          <a:p>
            <a:pPr lvl="1">
              <a:lnSpc>
                <a:spcPct val="80000"/>
              </a:lnSpc>
            </a:pPr>
            <a:r>
              <a:rPr lang="es-ES" sz="2800" smtClean="0"/>
              <a:t>Asistir a 4 congresos Nacionales</a:t>
            </a:r>
          </a:p>
          <a:p>
            <a:pPr lvl="1">
              <a:lnSpc>
                <a:spcPct val="80000"/>
              </a:lnSpc>
            </a:pPr>
            <a:r>
              <a:rPr lang="es-ES" sz="2800" smtClean="0"/>
              <a:t>Asistir a 1 Congreso Internacional</a:t>
            </a:r>
          </a:p>
          <a:p>
            <a:pPr lvl="1">
              <a:lnSpc>
                <a:spcPct val="80000"/>
              </a:lnSpc>
            </a:pPr>
            <a:endParaRPr lang="es-ES" sz="2800" smtClean="0"/>
          </a:p>
          <a:p>
            <a:pPr>
              <a:lnSpc>
                <a:spcPct val="80000"/>
              </a:lnSpc>
            </a:pPr>
            <a:r>
              <a:rPr lang="es-ES" smtClean="0"/>
              <a:t>Que se logre una vinculación mas estrecha entre el instituto y el sector productivo con la finalidad de dar a conocer las áreas de oportunidad y desarrollo futuro que la empresa ofrece al alumno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1071563" y="785813"/>
            <a:ext cx="7729537" cy="642937"/>
          </a:xfrm>
        </p:spPr>
        <p:txBody>
          <a:bodyPr/>
          <a:lstStyle/>
          <a:p>
            <a:r>
              <a:rPr lang="es-ES" sz="3200" smtClean="0"/>
              <a:t>RETOS  </a:t>
            </a:r>
          </a:p>
        </p:txBody>
      </p:sp>
      <p:sp>
        <p:nvSpPr>
          <p:cNvPr id="25602" name="Rectangle 3"/>
          <p:cNvSpPr>
            <a:spLocks noGrp="1" noChangeArrowheads="1"/>
          </p:cNvSpPr>
          <p:nvPr>
            <p:ph type="body" idx="1"/>
          </p:nvPr>
        </p:nvSpPr>
        <p:spPr bwMode="auto">
          <a:xfrm>
            <a:off x="1071563" y="1714500"/>
            <a:ext cx="7715250" cy="3911600"/>
          </a:xfrm>
          <a:noFill/>
          <a:ln>
            <a:miter lim="800000"/>
            <a:headEnd/>
            <a:tailEnd/>
          </a:ln>
        </p:spPr>
        <p:txBody>
          <a:bodyPr vert="horz" wrap="square" lIns="91440" tIns="45720" rIns="91440" bIns="45720" numCol="1" anchor="t" anchorCtr="0" compatLnSpc="1">
            <a:prstTxWarp prst="textNoShape">
              <a:avLst/>
            </a:prstTxWarp>
          </a:bodyPr>
          <a:lstStyle/>
          <a:p>
            <a:pPr lvl="1" algn="just"/>
            <a:r>
              <a:rPr lang="es-ES" smtClean="0"/>
              <a:t>Distribuir de manera equitativa el numero de visitas por especialidades que se imparten en el instituto</a:t>
            </a:r>
          </a:p>
          <a:p>
            <a:pPr lvl="1" algn="just"/>
            <a:r>
              <a:rPr lang="es-ES" smtClean="0"/>
              <a:t>Generar un catálogo de visitas para el alumno a lo largo de su trayectoria escolar que contribuyan a su formación</a:t>
            </a:r>
          </a:p>
          <a:p>
            <a:pPr lvl="1" algn="just"/>
            <a:r>
              <a:rPr lang="es-ES" smtClean="0"/>
              <a:t>Optimizar el uso de vehículos oficiales para la realización de visitas</a:t>
            </a:r>
          </a:p>
          <a:p>
            <a:pPr lvl="1" algn="just"/>
            <a:endParaRPr lang="es-E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1071563" y="857250"/>
            <a:ext cx="7729537" cy="642938"/>
          </a:xfrm>
        </p:spPr>
        <p:txBody>
          <a:bodyPr/>
          <a:lstStyle/>
          <a:p>
            <a:r>
              <a:rPr lang="es-ES" sz="3200" smtClean="0"/>
              <a:t>DESAFÍOS</a:t>
            </a:r>
          </a:p>
        </p:txBody>
      </p:sp>
      <p:sp>
        <p:nvSpPr>
          <p:cNvPr id="26626" name="Rectangle 3"/>
          <p:cNvSpPr>
            <a:spLocks noGrp="1" noChangeArrowheads="1"/>
          </p:cNvSpPr>
          <p:nvPr>
            <p:ph type="body" idx="1"/>
          </p:nvPr>
        </p:nvSpPr>
        <p:spPr bwMode="auto">
          <a:xfrm>
            <a:off x="611188" y="1928813"/>
            <a:ext cx="8175625" cy="3911600"/>
          </a:xfrm>
          <a:noFill/>
          <a:ln>
            <a:miter lim="800000"/>
            <a:headEnd/>
            <a:tailEnd/>
          </a:ln>
        </p:spPr>
        <p:txBody>
          <a:bodyPr vert="horz" wrap="square" lIns="91440" tIns="45720" rIns="91440" bIns="45720" numCol="1" anchor="t" anchorCtr="0" compatLnSpc="1">
            <a:prstTxWarp prst="textNoShape">
              <a:avLst/>
            </a:prstTxWarp>
          </a:bodyPr>
          <a:lstStyle/>
          <a:p>
            <a:pPr lvl="1" algn="just"/>
            <a:r>
              <a:rPr lang="es-ES" sz="2800" smtClean="0"/>
              <a:t>Generar un catálogo de empresas que deseen participar en un programa extramuros de formación de los alumnos</a:t>
            </a:r>
          </a:p>
          <a:p>
            <a:pPr lvl="1" algn="just"/>
            <a:r>
              <a:rPr lang="es-ES" sz="2800" smtClean="0"/>
              <a:t>Estructurar un plan de visitas empresariales que permita una transición (visita-residencia-empleo)</a:t>
            </a:r>
          </a:p>
          <a:p>
            <a:pPr lvl="1" algn="just"/>
            <a:r>
              <a:rPr lang="es-ES" sz="2800" smtClean="0"/>
              <a:t>Generar un catálogo de visitas para el alumno a lo largo de su trayectoria escolar que contribuyan a su formación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785794"/>
            <a:ext cx="9144000" cy="5286412"/>
          </a:xfrm>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2">
            <a:schemeClr val="dk2"/>
          </a:fillRef>
          <a:effectRef idx="0">
            <a:scrgbClr r="0" g="0" b="0"/>
          </a:effectRef>
          <a:fontRef idx="major"/>
        </p:style>
        <p:txBody>
          <a:bodyPr rtlCol="0">
            <a:normAutofit/>
          </a:bodyPr>
          <a:lstStyle/>
          <a:p>
            <a:pPr>
              <a:defRPr/>
            </a:pPr>
            <a:r>
              <a:rPr lang="es-MX" sz="8000" dirty="0" smtClean="0">
                <a:solidFill>
                  <a:schemeClr val="bg1"/>
                </a:solidFill>
              </a:rPr>
              <a:t>RESIDENCIAS PROFESIONALES</a:t>
            </a:r>
            <a:endParaRPr lang="es-ES" sz="8000" dirty="0">
              <a:solidFill>
                <a:schemeClr val="bg1"/>
              </a:solidFill>
            </a:endParaRPr>
          </a:p>
        </p:txBody>
      </p:sp>
      <p:sp>
        <p:nvSpPr>
          <p:cNvPr id="5" name="4 Marcador de número de diapositiva"/>
          <p:cNvSpPr>
            <a:spLocks noGrp="1"/>
          </p:cNvSpPr>
          <p:nvPr>
            <p:ph type="sldNum" sz="quarter" idx="12"/>
          </p:nvPr>
        </p:nvSpPr>
        <p:spPr/>
        <p:txBody>
          <a:bodyPr/>
          <a:lstStyle/>
          <a:p>
            <a:pPr algn="ctr">
              <a:defRPr/>
            </a:pPr>
            <a:fld id="{CB543C4B-4A6B-4438-983D-FAF9A1804EBA}" type="slidenum">
              <a:rPr lang="es-MX" sz="1400" u="none" smtClean="0"/>
              <a:pPr algn="ctr">
                <a:defRPr/>
              </a:pPr>
              <a:t>23</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Título"/>
          <p:cNvSpPr>
            <a:spLocks noGrp="1"/>
          </p:cNvSpPr>
          <p:nvPr>
            <p:ph type="ctrTitle"/>
          </p:nvPr>
        </p:nvSpPr>
        <p:spPr>
          <a:xfrm>
            <a:off x="685800" y="714375"/>
            <a:ext cx="7772400" cy="1214438"/>
          </a:xfrm>
        </p:spPr>
        <p:txBody>
          <a:bodyPr/>
          <a:lstStyle/>
          <a:p>
            <a:r>
              <a:rPr lang="es-MX" sz="3200" smtClean="0"/>
              <a:t>INTRODUCCIÓN </a:t>
            </a:r>
            <a:endParaRPr lang="es-ES" sz="3200" smtClean="0"/>
          </a:p>
        </p:txBody>
      </p:sp>
      <p:sp>
        <p:nvSpPr>
          <p:cNvPr id="28674" name="2 Subtítulo"/>
          <p:cNvSpPr>
            <a:spLocks noGrp="1"/>
          </p:cNvSpPr>
          <p:nvPr>
            <p:ph type="subTitle" idx="1"/>
          </p:nvPr>
        </p:nvSpPr>
        <p:spPr bwMode="auto">
          <a:xfrm>
            <a:off x="357188" y="1857375"/>
            <a:ext cx="8501062" cy="3781425"/>
          </a:xfrm>
          <a:noFill/>
          <a:ln>
            <a:miter lim="800000"/>
            <a:headEnd/>
            <a:tailEnd/>
          </a:ln>
        </p:spPr>
        <p:txBody>
          <a:bodyPr vert="horz" wrap="square" lIns="91440" tIns="45720" rIns="91440" bIns="45720" numCol="1" anchor="ctr" anchorCtr="0" compatLnSpc="1">
            <a:prstTxWarp prst="textNoShape">
              <a:avLst/>
            </a:prstTxWarp>
          </a:bodyPr>
          <a:lstStyle/>
          <a:p>
            <a:pPr algn="just"/>
            <a:r>
              <a:rPr lang="es-ES" sz="2800" smtClean="0">
                <a:solidFill>
                  <a:schemeClr val="tx1"/>
                </a:solidFill>
              </a:rPr>
              <a:t>Con la residencia profesional, se busca que el estudiante se enfrente a situaciones que, posiblemente, rebasen su nivel de conocimientos, que se vea obligado a desarrollar su capacidad analítica, impulsándolo a investigar por su cuenta, a demandar mayores explicaciones y a volver a interrogar a sus maestros.</a:t>
            </a:r>
          </a:p>
        </p:txBody>
      </p:sp>
      <p:sp>
        <p:nvSpPr>
          <p:cNvPr id="5" name="4 Marcador de número de diapositiva"/>
          <p:cNvSpPr>
            <a:spLocks noGrp="1"/>
          </p:cNvSpPr>
          <p:nvPr>
            <p:ph type="sldNum" sz="quarter" idx="12"/>
          </p:nvPr>
        </p:nvSpPr>
        <p:spPr/>
        <p:txBody>
          <a:bodyPr/>
          <a:lstStyle/>
          <a:p>
            <a:pPr algn="ctr">
              <a:defRPr/>
            </a:pPr>
            <a:fld id="{337015F5-2FAF-4766-B048-A0FF0A7AC9AE}" type="slidenum">
              <a:rPr lang="es-MX" sz="1400" u="none" smtClean="0"/>
              <a:pPr algn="ctr">
                <a:defRPr/>
              </a:pPr>
              <a:t>24</a:t>
            </a:fld>
            <a:endParaRPr lang="es-MX"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Título"/>
          <p:cNvSpPr>
            <a:spLocks noGrp="1"/>
          </p:cNvSpPr>
          <p:nvPr>
            <p:ph type="title"/>
          </p:nvPr>
        </p:nvSpPr>
        <p:spPr>
          <a:xfrm>
            <a:off x="1071563" y="785813"/>
            <a:ext cx="7729537" cy="857250"/>
          </a:xfrm>
        </p:spPr>
        <p:txBody>
          <a:bodyPr/>
          <a:lstStyle/>
          <a:p>
            <a:r>
              <a:rPr lang="es-MX" sz="3200" smtClean="0"/>
              <a:t>INTRODUCCIÓN </a:t>
            </a:r>
            <a:endParaRPr lang="es-ES" sz="3200" smtClean="0"/>
          </a:p>
        </p:txBody>
      </p:sp>
      <p:sp>
        <p:nvSpPr>
          <p:cNvPr id="29698" name="2 Marcador de contenido"/>
          <p:cNvSpPr>
            <a:spLocks noGrp="1"/>
          </p:cNvSpPr>
          <p:nvPr>
            <p:ph idx="1"/>
          </p:nvPr>
        </p:nvSpPr>
        <p:spPr bwMode="auto">
          <a:xfrm>
            <a:off x="1071563" y="1857375"/>
            <a:ext cx="7143750" cy="3000375"/>
          </a:xfrm>
          <a:noFill/>
          <a:ln>
            <a:miter lim="800000"/>
            <a:headEnd/>
            <a:tailEnd/>
          </a:ln>
        </p:spPr>
        <p:txBody>
          <a:bodyPr vert="horz" wrap="square" lIns="91440" tIns="45720" rIns="91440" bIns="45720" numCol="1" anchor="ctr" anchorCtr="0" compatLnSpc="1">
            <a:prstTxWarp prst="textNoShape">
              <a:avLst/>
            </a:prstTxWarp>
          </a:bodyPr>
          <a:lstStyle/>
          <a:p>
            <a:r>
              <a:rPr lang="es-MX" smtClean="0"/>
              <a:t>FINALIDAD:</a:t>
            </a:r>
          </a:p>
          <a:p>
            <a:pPr lvl="1" algn="just">
              <a:buFont typeface="Arial" charset="0"/>
              <a:buNone/>
            </a:pPr>
            <a:r>
              <a:rPr lang="es-MX" sz="2800" smtClean="0"/>
              <a:t>Sistematizar las actividades y determinar de manera eficaz y oportuna las metas a alcanzar, los proyectos específicos y el número de candidatos a residentes</a:t>
            </a:r>
            <a:endParaRPr lang="es-ES"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Título"/>
          <p:cNvSpPr>
            <a:spLocks noGrp="1"/>
          </p:cNvSpPr>
          <p:nvPr>
            <p:ph type="ctrTitle"/>
          </p:nvPr>
        </p:nvSpPr>
        <p:spPr>
          <a:xfrm>
            <a:off x="942975" y="928688"/>
            <a:ext cx="7772400" cy="928687"/>
          </a:xfrm>
        </p:spPr>
        <p:txBody>
          <a:bodyPr/>
          <a:lstStyle/>
          <a:p>
            <a:r>
              <a:rPr lang="es-MX" sz="3200" smtClean="0"/>
              <a:t>OBJETIVO </a:t>
            </a:r>
            <a:endParaRPr lang="es-ES" sz="3200" smtClean="0"/>
          </a:p>
        </p:txBody>
      </p:sp>
      <p:sp>
        <p:nvSpPr>
          <p:cNvPr id="3" name="2 Subtítulo"/>
          <p:cNvSpPr>
            <a:spLocks noGrp="1"/>
          </p:cNvSpPr>
          <p:nvPr>
            <p:ph type="subTitle" idx="1"/>
          </p:nvPr>
        </p:nvSpPr>
        <p:spPr>
          <a:xfrm>
            <a:off x="1000125" y="1785938"/>
            <a:ext cx="7500938" cy="4429125"/>
          </a:xfrm>
        </p:spPr>
        <p:txBody>
          <a:bodyPr/>
          <a:lstStyle/>
          <a:p>
            <a:pPr algn="just">
              <a:defRPr/>
            </a:pPr>
            <a:endParaRPr lang="es-ES" sz="2800" dirty="0" smtClean="0"/>
          </a:p>
          <a:p>
            <a:pPr algn="just">
              <a:defRPr/>
            </a:pPr>
            <a:r>
              <a:rPr lang="es-ES" sz="2800" dirty="0" smtClean="0">
                <a:solidFill>
                  <a:schemeClr val="tx1"/>
                </a:solidFill>
              </a:rPr>
              <a:t>Se concibe la residencia profesional como una estrategia educativa, con carácter curricular, que permite al estudiante, aun estando en proceso de formación, incorporarse profesionalmente a los sectores productivos de bienes y servicios, a través del desarrollo de un proyecto, asesorado por instancias académicas e instancias externas.</a:t>
            </a:r>
            <a:endParaRPr lang="es-AR" sz="2800" dirty="0" smtClean="0">
              <a:solidFill>
                <a:schemeClr val="tx1"/>
              </a:solidFill>
            </a:endParaRP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BB3FAFCB-9326-4162-8F3C-C78129332C1B}" type="slidenum">
              <a:rPr lang="es-MX" sz="1400" u="none" smtClean="0"/>
              <a:pPr algn="ctr">
                <a:defRPr/>
              </a:pPr>
              <a:t>26</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10" name="2 Marcador de contenido"/>
          <p:cNvSpPr txBox="1">
            <a:spLocks/>
          </p:cNvSpPr>
          <p:nvPr/>
        </p:nvSpPr>
        <p:spPr>
          <a:xfrm>
            <a:off x="457200" y="1600200"/>
            <a:ext cx="8229600" cy="4525963"/>
          </a:xfrm>
          <a:prstGeom prst="rect">
            <a:avLst/>
          </a:prstGeom>
        </p:spPr>
        <p:txBody>
          <a:bodyPr/>
          <a:lstStyle/>
          <a:p>
            <a:pPr algn="just" eaLnBrk="0" hangingPunct="0">
              <a:spcBef>
                <a:spcPct val="20000"/>
              </a:spcBef>
              <a:buFont typeface="Arial" charset="0"/>
              <a:buNone/>
              <a:defRPr/>
            </a:pPr>
            <a:endParaRPr lang="es-AR" sz="3200" dirty="0">
              <a:solidFill>
                <a:schemeClr val="tx1">
                  <a:tint val="75000"/>
                </a:schemeClr>
              </a:solidFill>
              <a:latin typeface="+mn-lt"/>
              <a:cs typeface="+mn-cs"/>
            </a:endParaRPr>
          </a:p>
        </p:txBody>
      </p:sp>
    </p:spTree>
  </p:cSld>
  <p:clrMapOvr>
    <a:masterClrMapping/>
  </p:clrMapOvr>
  <p:transition spd="slow">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Título"/>
          <p:cNvSpPr>
            <a:spLocks noGrp="1"/>
          </p:cNvSpPr>
          <p:nvPr>
            <p:ph type="ctrTitle"/>
          </p:nvPr>
        </p:nvSpPr>
        <p:spPr>
          <a:xfrm>
            <a:off x="500063" y="785813"/>
            <a:ext cx="8286750" cy="785812"/>
          </a:xfrm>
        </p:spPr>
        <p:txBody>
          <a:bodyPr/>
          <a:lstStyle/>
          <a:p>
            <a:r>
              <a:rPr lang="es-MX" sz="3200" smtClean="0"/>
              <a:t>RESULTADOS ESPERADOS</a:t>
            </a:r>
            <a:endParaRPr lang="es-ES" sz="3200" smtClean="0"/>
          </a:p>
        </p:txBody>
      </p:sp>
      <p:sp>
        <p:nvSpPr>
          <p:cNvPr id="3" name="2 Subtítulo"/>
          <p:cNvSpPr>
            <a:spLocks noGrp="1"/>
          </p:cNvSpPr>
          <p:nvPr>
            <p:ph type="subTitle" idx="1"/>
          </p:nvPr>
        </p:nvSpPr>
        <p:spPr>
          <a:xfrm>
            <a:off x="428625" y="1571625"/>
            <a:ext cx="8501063" cy="3786188"/>
          </a:xfrm>
        </p:spPr>
        <p:txBody>
          <a:bodyPr/>
          <a:lstStyle/>
          <a:p>
            <a:pPr algn="just" fontAlgn="auto">
              <a:spcAft>
                <a:spcPts val="0"/>
              </a:spcAft>
              <a:defRPr/>
            </a:pPr>
            <a:r>
              <a:rPr lang="es-AR" sz="2800" dirty="0" smtClean="0"/>
              <a:t>El residente:</a:t>
            </a:r>
          </a:p>
          <a:p>
            <a:pPr lvl="1" algn="just" fontAlgn="auto">
              <a:spcAft>
                <a:spcPts val="0"/>
              </a:spcAft>
              <a:buFont typeface="Arial" pitchFamily="34" charset="0"/>
              <a:buChar char="–"/>
              <a:defRPr/>
            </a:pPr>
            <a:r>
              <a:rPr lang="es-AR" dirty="0" smtClean="0"/>
              <a:t>Atienda un problema real y genere resultados mediante un método de trabajo.</a:t>
            </a:r>
          </a:p>
          <a:p>
            <a:pPr lvl="1" algn="just" fontAlgn="auto">
              <a:spcAft>
                <a:spcPts val="0"/>
              </a:spcAft>
              <a:buFont typeface="Arial" pitchFamily="34" charset="0"/>
              <a:buChar char="–"/>
              <a:defRPr/>
            </a:pPr>
            <a:r>
              <a:rPr lang="es-AR" dirty="0" smtClean="0"/>
              <a:t>Desarrolle capacidades de comunicación.</a:t>
            </a:r>
          </a:p>
          <a:p>
            <a:pPr lvl="1" algn="just" fontAlgn="auto">
              <a:spcAft>
                <a:spcPts val="0"/>
              </a:spcAft>
              <a:buFont typeface="Arial" pitchFamily="34" charset="0"/>
              <a:buChar char="–"/>
              <a:defRPr/>
            </a:pPr>
            <a:r>
              <a:rPr lang="es-AR" dirty="0" smtClean="0"/>
              <a:t>Aprenda de otras fuentes de información.</a:t>
            </a:r>
          </a:p>
          <a:p>
            <a:pPr lvl="1" algn="just" fontAlgn="auto">
              <a:spcAft>
                <a:spcPts val="0"/>
              </a:spcAft>
              <a:buFont typeface="Arial" pitchFamily="34" charset="0"/>
              <a:buChar char="–"/>
              <a:defRPr/>
            </a:pPr>
            <a:r>
              <a:rPr lang="es-AR" dirty="0" smtClean="0"/>
              <a:t>Interactúe con otros profesionales.</a:t>
            </a:r>
          </a:p>
          <a:p>
            <a:pPr lvl="1" algn="just" fontAlgn="auto">
              <a:spcAft>
                <a:spcPts val="0"/>
              </a:spcAft>
              <a:buFont typeface="Arial" pitchFamily="34" charset="0"/>
              <a:buChar char="–"/>
              <a:defRPr/>
            </a:pPr>
            <a:r>
              <a:rPr lang="es-AR" dirty="0" smtClean="0"/>
              <a:t>Conozca organizaciones relacionadas con su carrera.</a:t>
            </a:r>
            <a:endParaRPr lang="es-ES" dirty="0"/>
          </a:p>
        </p:txBody>
      </p:sp>
      <p:sp>
        <p:nvSpPr>
          <p:cNvPr id="5" name="4 Marcador de número de diapositiva"/>
          <p:cNvSpPr>
            <a:spLocks noGrp="1"/>
          </p:cNvSpPr>
          <p:nvPr>
            <p:ph type="sldNum" sz="quarter" idx="12"/>
          </p:nvPr>
        </p:nvSpPr>
        <p:spPr/>
        <p:txBody>
          <a:bodyPr/>
          <a:lstStyle/>
          <a:p>
            <a:pPr algn="ctr">
              <a:defRPr/>
            </a:pPr>
            <a:fld id="{53958B4D-4976-455E-9143-9D6789D4774E}" type="slidenum">
              <a:rPr lang="es-MX" sz="1400" u="none" smtClean="0"/>
              <a:pPr algn="ctr">
                <a:defRPr/>
              </a:pPr>
              <a:t>27</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Título"/>
          <p:cNvSpPr>
            <a:spLocks noGrp="1"/>
          </p:cNvSpPr>
          <p:nvPr>
            <p:ph type="ctrTitle"/>
          </p:nvPr>
        </p:nvSpPr>
        <p:spPr>
          <a:xfrm>
            <a:off x="685800" y="785813"/>
            <a:ext cx="8243888" cy="714375"/>
          </a:xfrm>
        </p:spPr>
        <p:txBody>
          <a:bodyPr/>
          <a:lstStyle/>
          <a:p>
            <a:r>
              <a:rPr lang="es-MX" sz="3200" smtClean="0"/>
              <a:t>RETOS </a:t>
            </a:r>
            <a:endParaRPr lang="es-ES" sz="3200" smtClean="0"/>
          </a:p>
        </p:txBody>
      </p:sp>
      <p:sp>
        <p:nvSpPr>
          <p:cNvPr id="3" name="2 Subtítulo"/>
          <p:cNvSpPr>
            <a:spLocks noGrp="1"/>
          </p:cNvSpPr>
          <p:nvPr>
            <p:ph type="subTitle" idx="1"/>
          </p:nvPr>
        </p:nvSpPr>
        <p:spPr>
          <a:xfrm>
            <a:off x="357188" y="1643063"/>
            <a:ext cx="8572500" cy="4357687"/>
          </a:xfrm>
        </p:spPr>
        <p:txBody>
          <a:bodyPr/>
          <a:lstStyle/>
          <a:p>
            <a:pPr algn="l" fontAlgn="auto">
              <a:spcAft>
                <a:spcPts val="0"/>
              </a:spcAft>
              <a:buFont typeface="Arial" pitchFamily="34" charset="0"/>
              <a:buChar char="•"/>
              <a:defRPr/>
            </a:pPr>
            <a:r>
              <a:rPr lang="es-AR" sz="2800" dirty="0" smtClean="0"/>
              <a:t>El residente:</a:t>
            </a:r>
          </a:p>
          <a:p>
            <a:pPr lvl="1" algn="l" fontAlgn="auto">
              <a:spcAft>
                <a:spcPts val="0"/>
              </a:spcAft>
              <a:buFont typeface="Arial" pitchFamily="34" charset="0"/>
              <a:buChar char="–"/>
              <a:defRPr/>
            </a:pPr>
            <a:r>
              <a:rPr lang="es-AR" dirty="0" smtClean="0"/>
              <a:t>Desarrolle competencias laborales.</a:t>
            </a:r>
          </a:p>
          <a:p>
            <a:pPr lvl="1" algn="l" fontAlgn="auto">
              <a:spcAft>
                <a:spcPts val="0"/>
              </a:spcAft>
              <a:buFont typeface="Arial" pitchFamily="34" charset="0"/>
              <a:buChar char="–"/>
              <a:defRPr/>
            </a:pPr>
            <a:r>
              <a:rPr lang="es-AR" dirty="0" smtClean="0"/>
              <a:t>Obtenga una alternativa para obtener su título </a:t>
            </a:r>
          </a:p>
          <a:p>
            <a:pPr lvl="1" algn="l" fontAlgn="auto">
              <a:spcAft>
                <a:spcPts val="0"/>
              </a:spcAft>
              <a:defRPr/>
            </a:pPr>
            <a:r>
              <a:rPr lang="es-AR" dirty="0" smtClean="0"/>
              <a:t>    profesional.</a:t>
            </a:r>
          </a:p>
          <a:p>
            <a:pPr lvl="1" algn="l" fontAlgn="auto">
              <a:spcAft>
                <a:spcPts val="0"/>
              </a:spcAft>
              <a:buFont typeface="Arial" pitchFamily="34" charset="0"/>
              <a:buChar char="–"/>
              <a:defRPr/>
            </a:pPr>
            <a:r>
              <a:rPr lang="es-AR" dirty="0" smtClean="0"/>
              <a:t>Obtenga una oferta laboral.</a:t>
            </a:r>
          </a:p>
          <a:p>
            <a:pPr algn="l" fontAlgn="auto">
              <a:spcAft>
                <a:spcPts val="0"/>
              </a:spcAft>
              <a:buFont typeface="Arial" pitchFamily="34" charset="0"/>
              <a:buChar char="•"/>
              <a:defRPr/>
            </a:pPr>
            <a:r>
              <a:rPr lang="es-AR" sz="2800" dirty="0" smtClean="0"/>
              <a:t>El Instituto:</a:t>
            </a:r>
          </a:p>
          <a:p>
            <a:pPr lvl="2" algn="l" fontAlgn="auto">
              <a:spcAft>
                <a:spcPts val="0"/>
              </a:spcAft>
              <a:buFont typeface="Arial" pitchFamily="34" charset="0"/>
              <a:buChar char="–"/>
              <a:defRPr/>
            </a:pPr>
            <a:r>
              <a:rPr lang="es-AR" sz="2800" dirty="0" smtClean="0"/>
              <a:t>Favorezca su vinculación con el sector social y   productivo.</a:t>
            </a: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E1AFB61A-F676-4298-97D8-CA58550FD1DE}" type="slidenum">
              <a:rPr lang="es-MX" sz="1400" u="none" smtClean="0"/>
              <a:pPr algn="ctr">
                <a:defRPr/>
              </a:pPr>
              <a:t>28</a:t>
            </a:fld>
            <a:endParaRPr lang="es-MX" sz="1400" u="none" dirty="0"/>
          </a:p>
        </p:txBody>
      </p:sp>
      <p:sp>
        <p:nvSpPr>
          <p:cNvPr id="6" name="5 Marcador de pie de página"/>
          <p:cNvSpPr>
            <a:spLocks noGrp="1"/>
          </p:cNvSpPr>
          <p:nvPr>
            <p:ph type="ftr" sz="quarter" idx="11"/>
          </p:nvPr>
        </p:nvSpPr>
        <p:spPr/>
        <p:txBody>
          <a:bodyPr/>
          <a:lstStyle/>
          <a:p>
            <a:pP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785794"/>
            <a:ext cx="9144000" cy="5286412"/>
          </a:xfrm>
          <a:ln w="76200"/>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2">
            <a:schemeClr val="dk2"/>
          </a:fillRef>
          <a:effectRef idx="0">
            <a:scrgbClr r="0" g="0" b="0"/>
          </a:effectRef>
          <a:fontRef idx="major"/>
        </p:style>
        <p:txBody>
          <a:bodyPr rtlCol="0">
            <a:normAutofit/>
          </a:bodyPr>
          <a:lstStyle/>
          <a:p>
            <a:pPr>
              <a:defRPr/>
            </a:pPr>
            <a:r>
              <a:rPr lang="es-MX" sz="8000" dirty="0" smtClean="0">
                <a:solidFill>
                  <a:schemeClr val="bg1"/>
                </a:solidFill>
              </a:rPr>
              <a:t>SERVICIO SOCIAL</a:t>
            </a:r>
            <a:endParaRPr lang="es-ES" sz="8000" dirty="0">
              <a:solidFill>
                <a:schemeClr val="bg1"/>
              </a:solidFill>
            </a:endParaRPr>
          </a:p>
        </p:txBody>
      </p:sp>
      <p:sp>
        <p:nvSpPr>
          <p:cNvPr id="5" name="4 Marcador de número de diapositiva"/>
          <p:cNvSpPr>
            <a:spLocks noGrp="1"/>
          </p:cNvSpPr>
          <p:nvPr>
            <p:ph type="sldNum" sz="quarter" idx="12"/>
          </p:nvPr>
        </p:nvSpPr>
        <p:spPr/>
        <p:txBody>
          <a:bodyPr/>
          <a:lstStyle/>
          <a:p>
            <a:pPr algn="ctr">
              <a:defRPr/>
            </a:pPr>
            <a:fld id="{6891BCFC-DAD7-4651-AE6D-5861F1F6E7B0}" type="slidenum">
              <a:rPr lang="es-MX" sz="1400" u="none" smtClean="0"/>
              <a:pPr algn="ctr">
                <a:defRPr/>
              </a:pPr>
              <a:t>29</a:t>
            </a:fld>
            <a:endParaRPr lang="es-MX" sz="1400" u="none" dirty="0"/>
          </a:p>
        </p:txBody>
      </p:sp>
      <p:sp>
        <p:nvSpPr>
          <p:cNvPr id="7" name="3 Marcador de pie de página"/>
          <p:cNvSpPr txBox="1">
            <a:spLocks/>
          </p:cNvSpPr>
          <p:nvPr/>
        </p:nvSpPr>
        <p:spPr>
          <a:xfrm>
            <a:off x="3276600" y="6508750"/>
            <a:ext cx="2895600" cy="365125"/>
          </a:xfrm>
          <a:prstGeom prst="rect">
            <a:avLst/>
          </a:prstGeom>
        </p:spPr>
        <p:txBody>
          <a:bodyPr/>
          <a:lstStyle/>
          <a:p>
            <a:pPr fontAlgn="auto">
              <a:spcBef>
                <a:spcPts val="0"/>
              </a:spcBef>
              <a:spcAft>
                <a:spcPts val="0"/>
              </a:spcAft>
              <a:defRPr/>
            </a:pPr>
            <a:endParaRPr lang="es-MX" sz="1400" dirty="0">
              <a:latin typeface="+mn-lt"/>
              <a:cs typeface="+mn-cs"/>
            </a:endParaRPr>
          </a:p>
        </p:txBody>
      </p:sp>
      <p:sp>
        <p:nvSpPr>
          <p:cNvPr id="8" name="3 Marcador de pie de página"/>
          <p:cNvSpPr>
            <a:spLocks noGrp="1"/>
          </p:cNvSpPr>
          <p:nvPr>
            <p:ph type="ftr" sz="quarter" idx="11"/>
          </p:nvPr>
        </p:nvSpPr>
        <p:spPr/>
        <p:txBody>
          <a:bodyPr/>
          <a:lstStyle/>
          <a:p>
            <a:pP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1 Título"/>
          <p:cNvSpPr>
            <a:spLocks noGrp="1"/>
          </p:cNvSpPr>
          <p:nvPr>
            <p:ph type="ctrTitle"/>
          </p:nvPr>
        </p:nvSpPr>
        <p:spPr>
          <a:xfrm>
            <a:off x="685800" y="857250"/>
            <a:ext cx="7772400" cy="642938"/>
          </a:xfrm>
        </p:spPr>
        <p:txBody>
          <a:bodyPr anchor="t"/>
          <a:lstStyle/>
          <a:p>
            <a:r>
              <a:rPr lang="es-MX" sz="3200" smtClean="0"/>
              <a:t>INTRODUCCIÓN</a:t>
            </a:r>
            <a:r>
              <a:rPr lang="es-ES" sz="3200" smtClean="0"/>
              <a:t/>
            </a:r>
            <a:br>
              <a:rPr lang="es-ES" sz="3200" smtClean="0"/>
            </a:br>
            <a:endParaRPr lang="es-ES" sz="3200" smtClean="0"/>
          </a:p>
        </p:txBody>
      </p:sp>
      <p:sp>
        <p:nvSpPr>
          <p:cNvPr id="3" name="2 Subtítulo"/>
          <p:cNvSpPr>
            <a:spLocks noGrp="1"/>
          </p:cNvSpPr>
          <p:nvPr>
            <p:ph type="subTitle" idx="1"/>
          </p:nvPr>
        </p:nvSpPr>
        <p:spPr>
          <a:xfrm>
            <a:off x="755650" y="4021138"/>
            <a:ext cx="7993063" cy="1136650"/>
          </a:xfrm>
        </p:spPr>
        <p:txBody>
          <a:bodyPr vert="horz" wrap="square" lIns="91440" tIns="45720" rIns="91440" bIns="45720" numCol="1" anchor="t" anchorCtr="0" compatLnSpc="1">
            <a:prstTxWarp prst="textNoShape">
              <a:avLst/>
            </a:prstTxWarp>
          </a:bodyPr>
          <a:lstStyle/>
          <a:p>
            <a:pPr algn="just"/>
            <a:r>
              <a:rPr lang="es-MX" sz="2800" smtClean="0">
                <a:solidFill>
                  <a:schemeClr val="tx1"/>
                </a:solidFill>
              </a:rPr>
              <a:t>Debe ser un marco dinámico de reacciones para establecer  acuerdos y compromisos de reciprocidad</a:t>
            </a:r>
            <a:endParaRPr lang="es-ES" smtClean="0">
              <a:solidFill>
                <a:srgbClr val="898989"/>
              </a:solidFill>
            </a:endParaRPr>
          </a:p>
        </p:txBody>
      </p:sp>
      <p:sp>
        <p:nvSpPr>
          <p:cNvPr id="4" name="3 Rectángulo"/>
          <p:cNvSpPr/>
          <p:nvPr/>
        </p:nvSpPr>
        <p:spPr>
          <a:xfrm>
            <a:off x="785813" y="1500188"/>
            <a:ext cx="7929562" cy="1816100"/>
          </a:xfrm>
          <a:prstGeom prst="rect">
            <a:avLst/>
          </a:prstGeom>
        </p:spPr>
        <p:txBody>
          <a:bodyPr>
            <a:spAutoFit/>
          </a:bodyPr>
          <a:lstStyle/>
          <a:p>
            <a:pPr algn="just">
              <a:defRPr/>
            </a:pPr>
            <a:r>
              <a:rPr lang="es-MX" sz="2800" u="none" dirty="0">
                <a:latin typeface="+mn-lt"/>
              </a:rPr>
              <a:t>El Sistema Nacional de Educación Superior Tecnológica es una plataforma de gran importancia, en materia de cobertura y recursos para </a:t>
            </a:r>
            <a:r>
              <a:rPr lang="es-MX" sz="2800" b="1" u="none" dirty="0">
                <a:latin typeface="+mn-lt"/>
              </a:rPr>
              <a:t>FORTALECER  LA VINCULACIÓN </a:t>
            </a:r>
            <a:r>
              <a:rPr lang="es-MX" sz="2800" u="none" dirty="0">
                <a:latin typeface="+mn-lt"/>
              </a:rPr>
              <a:t> con el  sector productivo y social.</a:t>
            </a:r>
            <a:endParaRPr lang="es-ES" sz="2800" u="none" dirty="0">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71500" y="1643063"/>
            <a:ext cx="7929563" cy="4214812"/>
          </a:xfrm>
        </p:spPr>
        <p:txBody>
          <a:bodyPr/>
          <a:lstStyle/>
          <a:p>
            <a:pPr algn="just">
              <a:defRPr/>
            </a:pPr>
            <a:r>
              <a:rPr lang="es-MX" sz="2800" dirty="0" smtClean="0">
                <a:solidFill>
                  <a:schemeClr val="tx1"/>
                </a:solidFill>
              </a:rPr>
              <a:t>Se entiende por servicio social</a:t>
            </a:r>
          </a:p>
          <a:p>
            <a:pPr algn="just">
              <a:defRPr/>
            </a:pPr>
            <a:r>
              <a:rPr lang="es-MX" sz="2800" dirty="0" smtClean="0">
                <a:solidFill>
                  <a:schemeClr val="tx1"/>
                </a:solidFill>
              </a:rPr>
              <a:t>Conjunto de actividades teórico prácticas, de carácter temporal en beneficio de la sociedad.</a:t>
            </a:r>
          </a:p>
          <a:p>
            <a:pPr algn="just">
              <a:defRPr/>
            </a:pPr>
            <a:r>
              <a:rPr lang="es-MX" sz="2800" dirty="0" smtClean="0">
                <a:solidFill>
                  <a:schemeClr val="tx1"/>
                </a:solidFill>
              </a:rPr>
              <a:t>Es obligatorio para los estudiantes de licenciatura</a:t>
            </a:r>
          </a:p>
          <a:p>
            <a:pPr algn="just">
              <a:defRPr/>
            </a:pPr>
            <a:r>
              <a:rPr lang="es-MX" sz="2800" dirty="0" smtClean="0">
                <a:solidFill>
                  <a:schemeClr val="tx1"/>
                </a:solidFill>
              </a:rPr>
              <a:t>Deberán realizar sus labores de servicio social en instituciones del sector público con el propósito de ponerlos en contacto con la realidad social procurando aportar un beneficio comunitario de calidad</a:t>
            </a: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2A2A7539-D44F-4CA3-ABFF-D830EE6B3419}" type="slidenum">
              <a:rPr lang="es-MX" sz="1400" u="none" smtClean="0"/>
              <a:pPr algn="ctr">
                <a:defRPr/>
              </a:pPr>
              <a:t>30</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685800" y="785813"/>
            <a:ext cx="7772400"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INTRODUCCIÓN </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1785938"/>
            <a:ext cx="7715250" cy="4214812"/>
          </a:xfrm>
        </p:spPr>
        <p:txBody>
          <a:bodyPr/>
          <a:lstStyle/>
          <a:p>
            <a:pPr algn="just">
              <a:buFont typeface="Arial" pitchFamily="34" charset="0"/>
              <a:buChar char="•"/>
              <a:defRPr/>
            </a:pPr>
            <a:r>
              <a:rPr lang="es-ES" sz="2800" dirty="0" smtClean="0">
                <a:solidFill>
                  <a:schemeClr val="tx1"/>
                </a:solidFill>
              </a:rPr>
              <a:t>Reafirmar y contemplar la formación profesional y personal de los estudiantes en beneficio de la sociedad. </a:t>
            </a:r>
          </a:p>
          <a:p>
            <a:pPr algn="just">
              <a:buFont typeface="Arial" pitchFamily="34" charset="0"/>
              <a:buChar char="•"/>
              <a:defRPr/>
            </a:pPr>
            <a:r>
              <a:rPr lang="es-ES" sz="2800" dirty="0" smtClean="0">
                <a:solidFill>
                  <a:schemeClr val="tx1"/>
                </a:solidFill>
              </a:rPr>
              <a:t>Desarrollar en el prestador una conciencia solidaria y de compromiso con la sociedad a la que pertenece. </a:t>
            </a:r>
          </a:p>
          <a:p>
            <a:pPr algn="just">
              <a:buFont typeface="Arial" pitchFamily="34" charset="0"/>
              <a:buChar char="•"/>
              <a:defRPr/>
            </a:pPr>
            <a:r>
              <a:rPr lang="es-ES" sz="2800" dirty="0" smtClean="0">
                <a:solidFill>
                  <a:schemeClr val="tx1"/>
                </a:solidFill>
              </a:rPr>
              <a:t>Convertir esta prestación en un acto solidario de reciprocidad a través de planes del sector público. </a:t>
            </a:r>
          </a:p>
          <a:p>
            <a:pPr algn="just">
              <a:buFont typeface="Arial" pitchFamily="34" charset="0"/>
              <a:buChar char="•"/>
              <a:defRPr/>
            </a:pPr>
            <a:r>
              <a:rPr lang="es-ES" sz="2800" dirty="0" smtClean="0">
                <a:solidFill>
                  <a:schemeClr val="tx1"/>
                </a:solidFill>
              </a:rPr>
              <a:t>Otorgar prestigio a la Institución Educativa. </a:t>
            </a:r>
          </a:p>
          <a:p>
            <a:pPr>
              <a:defRPr/>
            </a:pPr>
            <a:endParaRPr lang="es-ES" sz="1600" dirty="0"/>
          </a:p>
        </p:txBody>
      </p:sp>
      <p:sp>
        <p:nvSpPr>
          <p:cNvPr id="5" name="4 Marcador de número de diapositiva"/>
          <p:cNvSpPr>
            <a:spLocks noGrp="1"/>
          </p:cNvSpPr>
          <p:nvPr>
            <p:ph type="sldNum" sz="quarter" idx="12"/>
          </p:nvPr>
        </p:nvSpPr>
        <p:spPr/>
        <p:txBody>
          <a:bodyPr/>
          <a:lstStyle/>
          <a:p>
            <a:pPr algn="ctr">
              <a:defRPr/>
            </a:pPr>
            <a:fld id="{611E6D31-E74C-4637-9D6E-C35D06D30B50}" type="slidenum">
              <a:rPr lang="es-MX" sz="1400" u="none" smtClean="0"/>
              <a:pPr algn="ctr">
                <a:defRPr/>
              </a:pPr>
              <a:t>31</a:t>
            </a:fld>
            <a:endParaRPr lang="es-MX"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942975" y="785813"/>
            <a:ext cx="7772400" cy="928687"/>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OBJETIVO</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813" y="1357313"/>
            <a:ext cx="7929562" cy="4400550"/>
          </a:xfrm>
          <a:prstGeom prst="rect">
            <a:avLst/>
          </a:prstGeom>
        </p:spPr>
        <p:txBody>
          <a:bodyPr>
            <a:spAutoFit/>
          </a:bodyPr>
          <a:lstStyle/>
          <a:p>
            <a:pPr algn="just">
              <a:buFont typeface="Arial" pitchFamily="34" charset="0"/>
              <a:buChar char="•"/>
              <a:defRPr/>
            </a:pPr>
            <a:r>
              <a:rPr lang="es-ES" sz="2800" u="none" dirty="0">
                <a:latin typeface="+mn-lt"/>
              </a:rPr>
              <a:t>Vínculos entre los Institutos Tecnológicos y las necesidades sociales del país. </a:t>
            </a:r>
          </a:p>
          <a:p>
            <a:pPr algn="just">
              <a:buFont typeface="Arial" pitchFamily="34" charset="0"/>
              <a:buChar char="•"/>
              <a:defRPr/>
            </a:pPr>
            <a:r>
              <a:rPr lang="es-ES" sz="2800" u="none" dirty="0">
                <a:latin typeface="+mn-lt"/>
              </a:rPr>
              <a:t>Un complemento a la formación académica de los estudiantes. </a:t>
            </a:r>
          </a:p>
          <a:p>
            <a:pPr algn="just">
              <a:buFont typeface="Arial" pitchFamily="34" charset="0"/>
              <a:buChar char="•"/>
              <a:defRPr/>
            </a:pPr>
            <a:r>
              <a:rPr lang="es-ES" sz="2800" u="none" dirty="0">
                <a:latin typeface="+mn-lt"/>
              </a:rPr>
              <a:t>Extender los beneficios de la ciencia, la tecnología y la cultura a los distintos sectores de la sociedad. </a:t>
            </a:r>
          </a:p>
          <a:p>
            <a:pPr algn="just">
              <a:buFont typeface="Arial" pitchFamily="34" charset="0"/>
              <a:buChar char="•"/>
              <a:defRPr/>
            </a:pPr>
            <a:r>
              <a:rPr lang="es-ES" sz="2800" u="none" dirty="0">
                <a:latin typeface="+mn-lt"/>
              </a:rPr>
              <a:t>Un acercamiento del prestador y/o estudiante con su práctica profesional. </a:t>
            </a:r>
          </a:p>
          <a:p>
            <a:pPr algn="just">
              <a:buFont typeface="Arial" pitchFamily="34" charset="0"/>
              <a:buChar char="•"/>
              <a:defRPr/>
            </a:pPr>
            <a:r>
              <a:rPr lang="es-ES" sz="2800" u="none" dirty="0">
                <a:latin typeface="+mn-lt"/>
              </a:rPr>
              <a:t>Requisito indispensable para obtener el título a nivel licenciatura. </a:t>
            </a:r>
          </a:p>
        </p:txBody>
      </p:sp>
      <p:sp>
        <p:nvSpPr>
          <p:cNvPr id="5" name="4 Rectángulo"/>
          <p:cNvSpPr/>
          <p:nvPr/>
        </p:nvSpPr>
        <p:spPr>
          <a:xfrm>
            <a:off x="1000125" y="785813"/>
            <a:ext cx="6500813" cy="584200"/>
          </a:xfrm>
          <a:prstGeom prst="rect">
            <a:avLst/>
          </a:prstGeom>
        </p:spPr>
        <p:txBody>
          <a:bodyPr>
            <a:spAutoFit/>
          </a:bodyPr>
          <a:lstStyle/>
          <a:p>
            <a:pPr algn="ctr">
              <a:defRPr/>
            </a:pPr>
            <a:r>
              <a:rPr lang="es-ES" sz="3200" u="none" dirty="0">
                <a:latin typeface="+mj-lt"/>
              </a:rPr>
              <a:t>Funciones del Servicio Social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714625" y="857250"/>
            <a:ext cx="4478338" cy="584200"/>
          </a:xfrm>
          <a:prstGeom prst="rect">
            <a:avLst/>
          </a:prstGeom>
        </p:spPr>
        <p:txBody>
          <a:bodyPr wrap="none">
            <a:spAutoFit/>
          </a:bodyPr>
          <a:lstStyle/>
          <a:p>
            <a:pPr algn="ctr" eaLnBrk="0" hangingPunct="0">
              <a:defRPr/>
            </a:pPr>
            <a:r>
              <a:rPr lang="es-MX" sz="3200" u="none" dirty="0">
                <a:latin typeface="+mj-lt"/>
              </a:rPr>
              <a:t>RESULTADOS ESPERADOS </a:t>
            </a:r>
            <a:endParaRPr lang="es-ES" sz="3200" u="none" dirty="0">
              <a:latin typeface="+mj-lt"/>
            </a:endParaRPr>
          </a:p>
        </p:txBody>
      </p:sp>
      <p:sp>
        <p:nvSpPr>
          <p:cNvPr id="37890" name="4 Rectángulo"/>
          <p:cNvSpPr>
            <a:spLocks noChangeArrowheads="1"/>
          </p:cNvSpPr>
          <p:nvPr/>
        </p:nvSpPr>
        <p:spPr bwMode="auto">
          <a:xfrm>
            <a:off x="642938" y="1500188"/>
            <a:ext cx="8072437" cy="769937"/>
          </a:xfrm>
          <a:prstGeom prst="rect">
            <a:avLst/>
          </a:prstGeom>
          <a:noFill/>
          <a:ln w="9525">
            <a:noFill/>
            <a:miter lim="800000"/>
            <a:headEnd/>
            <a:tailEnd/>
          </a:ln>
        </p:spPr>
        <p:txBody>
          <a:bodyPr>
            <a:spAutoFit/>
          </a:bodyPr>
          <a:lstStyle/>
          <a:p>
            <a:pPr algn="just"/>
            <a:r>
              <a:rPr lang="es-MX" sz="1600" b="1" u="none">
                <a:solidFill>
                  <a:schemeClr val="bg1"/>
                </a:solidFill>
              </a:rPr>
              <a:t> </a:t>
            </a:r>
            <a:r>
              <a:rPr lang="es-MX" sz="2000" b="1" u="none"/>
              <a:t>Impulsar la recuperación del sentido solidario, comunitario y de retribución a la sociedad que dieron origen al servicio social</a:t>
            </a:r>
            <a:r>
              <a:rPr lang="es-MX" sz="2400" b="1" u="none"/>
              <a:t>.</a:t>
            </a:r>
            <a:endParaRPr lang="es-ES" sz="2400" b="1" u="none"/>
          </a:p>
        </p:txBody>
      </p:sp>
      <p:sp>
        <p:nvSpPr>
          <p:cNvPr id="6" name="5 Rectángulo"/>
          <p:cNvSpPr/>
          <p:nvPr/>
        </p:nvSpPr>
        <p:spPr>
          <a:xfrm>
            <a:off x="785813" y="2428875"/>
            <a:ext cx="7715250" cy="708025"/>
          </a:xfrm>
          <a:prstGeom prst="rect">
            <a:avLst/>
          </a:prstGeom>
        </p:spPr>
        <p:txBody>
          <a:bodyPr>
            <a:spAutoFit/>
          </a:bodyPr>
          <a:lstStyle/>
          <a:p>
            <a:pPr marL="457200" indent="-457200" algn="just">
              <a:buFont typeface="+mj-lt"/>
              <a:buAutoNum type="arabicPeriod"/>
              <a:defRPr/>
            </a:pPr>
            <a:r>
              <a:rPr lang="es-MX" sz="2000" b="1" u="none" dirty="0">
                <a:latin typeface="+mn-lt"/>
                <a:ea typeface="Verdana" pitchFamily="34" charset="0"/>
                <a:cs typeface="Verdana" pitchFamily="34" charset="0"/>
              </a:rPr>
              <a:t> Identificar las buenas prácticas en la prestación del servicio social y fomentar su difusión y adopción.</a:t>
            </a:r>
            <a:endParaRPr lang="es-ES" sz="2000" b="1" u="none" dirty="0">
              <a:latin typeface="+mn-lt"/>
              <a:ea typeface="Verdana" pitchFamily="34" charset="0"/>
              <a:cs typeface="Verdana" pitchFamily="34" charset="0"/>
            </a:endParaRPr>
          </a:p>
        </p:txBody>
      </p:sp>
      <p:sp>
        <p:nvSpPr>
          <p:cNvPr id="7" name="6 Rectángulo"/>
          <p:cNvSpPr/>
          <p:nvPr/>
        </p:nvSpPr>
        <p:spPr>
          <a:xfrm>
            <a:off x="785813" y="3286125"/>
            <a:ext cx="7572375" cy="708025"/>
          </a:xfrm>
          <a:prstGeom prst="rect">
            <a:avLst/>
          </a:prstGeom>
        </p:spPr>
        <p:txBody>
          <a:bodyPr>
            <a:spAutoFit/>
          </a:bodyPr>
          <a:lstStyle/>
          <a:p>
            <a:pPr algn="just">
              <a:defRPr/>
            </a:pPr>
            <a:r>
              <a:rPr lang="es-MX" sz="2000" b="1" u="none" dirty="0">
                <a:latin typeface="+mn-lt"/>
                <a:ea typeface="Verdana" pitchFamily="34" charset="0"/>
                <a:cs typeface="Verdana" pitchFamily="34" charset="0"/>
              </a:rPr>
              <a:t>2. Identificar indicadores que garanticen la práctica exitosa del servicio social.</a:t>
            </a:r>
            <a:endParaRPr lang="es-ES" sz="2000" b="1" u="none" dirty="0">
              <a:latin typeface="+mn-lt"/>
              <a:ea typeface="Verdana" pitchFamily="34" charset="0"/>
              <a:cs typeface="Verdana" pitchFamily="34" charset="0"/>
            </a:endParaRPr>
          </a:p>
        </p:txBody>
      </p:sp>
      <p:sp>
        <p:nvSpPr>
          <p:cNvPr id="37893" name="7 Rectángulo"/>
          <p:cNvSpPr>
            <a:spLocks noChangeArrowheads="1"/>
          </p:cNvSpPr>
          <p:nvPr/>
        </p:nvSpPr>
        <p:spPr bwMode="auto">
          <a:xfrm>
            <a:off x="928688" y="4429125"/>
            <a:ext cx="7286625" cy="646113"/>
          </a:xfrm>
          <a:prstGeom prst="rect">
            <a:avLst/>
          </a:prstGeom>
          <a:noFill/>
          <a:ln w="9525">
            <a:noFill/>
            <a:miter lim="800000"/>
            <a:headEnd/>
            <a:tailEnd/>
          </a:ln>
        </p:spPr>
        <p:txBody>
          <a:bodyPr>
            <a:spAutoFit/>
          </a:bodyPr>
          <a:lstStyle/>
          <a:p>
            <a:pPr algn="just"/>
            <a:r>
              <a:rPr lang="es-MX" b="1" u="none"/>
              <a:t>3. Supervisar el proceso de prestación de servicio social para garantizar su impacto.</a:t>
            </a:r>
            <a:endParaRPr lang="es-ES" b="1"/>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85813"/>
            <a:ext cx="7772400" cy="714375"/>
          </a:xfrm>
        </p:spPr>
        <p:txBody>
          <a:bodyPr rtlCol="0" anchor="t">
            <a:normAutofit fontScale="90000"/>
          </a:bodyPr>
          <a:lstStyle/>
          <a:p>
            <a:pPr>
              <a:defRPr/>
            </a:pPr>
            <a:r>
              <a:rPr lang="es-ES" sz="3200" b="1" dirty="0" smtClean="0"/>
              <a:t>Origen del Servicio Social Comunitario</a:t>
            </a:r>
            <a:br>
              <a:rPr lang="es-ES" sz="3200" b="1" dirty="0" smtClean="0"/>
            </a:br>
            <a:endParaRPr lang="es-ES" sz="3200" dirty="0"/>
          </a:p>
        </p:txBody>
      </p:sp>
      <p:sp>
        <p:nvSpPr>
          <p:cNvPr id="3" name="2 Subtítulo"/>
          <p:cNvSpPr>
            <a:spLocks noGrp="1"/>
          </p:cNvSpPr>
          <p:nvPr>
            <p:ph type="subTitle" idx="1"/>
          </p:nvPr>
        </p:nvSpPr>
        <p:spPr>
          <a:xfrm>
            <a:off x="714375" y="1714500"/>
            <a:ext cx="7786688" cy="3714750"/>
          </a:xfrm>
        </p:spPr>
        <p:txBody>
          <a:bodyPr/>
          <a:lstStyle/>
          <a:p>
            <a:pPr algn="just">
              <a:defRPr/>
            </a:pPr>
            <a:r>
              <a:rPr lang="es-ES" sz="2400" dirty="0" smtClean="0">
                <a:solidFill>
                  <a:schemeClr val="tx1"/>
                </a:solidFill>
              </a:rPr>
              <a:t>Los orígenes del servicio social comunitario (SSC) se remontan a 1945, cuando se publicó en el Diario Oficial de la Federación que "el Servicio Social de los estudiantes quedará a cargo de las instituciones de educación superior", con el afán de que dichos estudiantes retribuyesen algo de lo aprendido a la comunidad. </a:t>
            </a:r>
          </a:p>
          <a:p>
            <a:pPr algn="just">
              <a:defRPr/>
            </a:pPr>
            <a:r>
              <a:rPr lang="es-ES" sz="2400" dirty="0" smtClean="0">
                <a:solidFill>
                  <a:schemeClr val="tx1"/>
                </a:solidFill>
              </a:rPr>
              <a:t>En 1952 la Ley Reglamentaria hizo del Servicio Social una obligación para todos los estudiantes de enseñanza superior, con el cumplimiento de 480 horas de labor social</a:t>
            </a:r>
          </a:p>
          <a:p>
            <a:pPr>
              <a:defRPr/>
            </a:pPr>
            <a:endParaRPr lang="es-E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2 Subtítulo"/>
          <p:cNvSpPr>
            <a:spLocks noGrp="1"/>
          </p:cNvSpPr>
          <p:nvPr>
            <p:ph type="subTitle" idx="1"/>
          </p:nvPr>
        </p:nvSpPr>
        <p:spPr bwMode="auto">
          <a:xfrm>
            <a:off x="642938" y="1785938"/>
            <a:ext cx="7715250" cy="3071812"/>
          </a:xfrm>
          <a:noFill/>
          <a:ln>
            <a:miter lim="800000"/>
            <a:headEnd/>
            <a:tailEnd/>
          </a:ln>
        </p:spPr>
        <p:txBody>
          <a:bodyPr vert="horz" wrap="square" lIns="91440" tIns="45720" rIns="91440" bIns="45720" numCol="1" anchor="t" anchorCtr="0" compatLnSpc="1">
            <a:prstTxWarp prst="textNoShape">
              <a:avLst/>
            </a:prstTxWarp>
          </a:bodyPr>
          <a:lstStyle/>
          <a:p>
            <a:pPr algn="just">
              <a:buFont typeface="Arial" charset="0"/>
              <a:buChar char="•"/>
            </a:pPr>
            <a:r>
              <a:rPr lang="es-MX" sz="2800" smtClean="0">
                <a:solidFill>
                  <a:schemeClr val="tx1"/>
                </a:solidFill>
              </a:rPr>
              <a:t>Orientar el servicio social a programas de asistencia social y desarrollo comunitario en el cien por ciento de los alumnos</a:t>
            </a:r>
          </a:p>
          <a:p>
            <a:pPr algn="just">
              <a:buFont typeface="Arial" charset="0"/>
              <a:buChar char="•"/>
            </a:pPr>
            <a:endParaRPr lang="es-MX" sz="2800" smtClean="0">
              <a:solidFill>
                <a:schemeClr val="tx1"/>
              </a:solidFill>
            </a:endParaRPr>
          </a:p>
          <a:p>
            <a:pPr algn="just">
              <a:buFont typeface="Arial" charset="0"/>
              <a:buChar char="•"/>
            </a:pPr>
            <a:r>
              <a:rPr lang="es-MX" sz="2800" smtClean="0">
                <a:solidFill>
                  <a:schemeClr val="tx1"/>
                </a:solidFill>
              </a:rPr>
              <a:t> Contemplar convenios  para tal fin</a:t>
            </a:r>
            <a:endParaRPr lang="es-ES" sz="2800" smtClean="0">
              <a:solidFill>
                <a:schemeClr val="tx1"/>
              </a:solidFill>
            </a:endParaRPr>
          </a:p>
        </p:txBody>
      </p:sp>
      <p:sp>
        <p:nvSpPr>
          <p:cNvPr id="5" name="4 Marcador de número de diapositiva"/>
          <p:cNvSpPr>
            <a:spLocks noGrp="1"/>
          </p:cNvSpPr>
          <p:nvPr>
            <p:ph type="sldNum" sz="quarter" idx="12"/>
          </p:nvPr>
        </p:nvSpPr>
        <p:spPr/>
        <p:txBody>
          <a:bodyPr/>
          <a:lstStyle/>
          <a:p>
            <a:pPr algn="ctr">
              <a:defRPr/>
            </a:pPr>
            <a:fld id="{EC5E3B49-FB14-4E8E-A8A1-B1F4137E2458}" type="slidenum">
              <a:rPr lang="es-MX" u="none" smtClean="0"/>
              <a:pPr algn="ctr">
                <a:defRPr/>
              </a:pPr>
              <a:t>35</a:t>
            </a:fld>
            <a:endParaRPr lang="es-MX" u="none" dirty="0"/>
          </a:p>
        </p:txBody>
      </p:sp>
      <p:sp>
        <p:nvSpPr>
          <p:cNvPr id="6" name="5 Marcador de pie de página"/>
          <p:cNvSpPr>
            <a:spLocks noGrp="1"/>
          </p:cNvSpPr>
          <p:nvPr>
            <p:ph type="ftr" sz="quarter" idx="11"/>
          </p:nvPr>
        </p:nvSpPr>
        <p:spPr>
          <a:xfrm>
            <a:off x="3286125" y="6350000"/>
            <a:ext cx="2895600" cy="365125"/>
          </a:xfrm>
        </p:spPr>
        <p:txBody>
          <a:bodyPr/>
          <a:lstStyle/>
          <a:p>
            <a:pPr algn="ctr">
              <a:defRPr/>
            </a:pPr>
            <a:r>
              <a:rPr lang="es-MX" sz="1400" u="none" dirty="0"/>
              <a:t>AREA PROMOCION PROFESIONAL</a:t>
            </a:r>
          </a:p>
        </p:txBody>
      </p:sp>
      <p:sp>
        <p:nvSpPr>
          <p:cNvPr id="7" name="1 Título"/>
          <p:cNvSpPr txBox="1">
            <a:spLocks/>
          </p:cNvSpPr>
          <p:nvPr/>
        </p:nvSpPr>
        <p:spPr bwMode="auto">
          <a:xfrm>
            <a:off x="685800" y="785813"/>
            <a:ext cx="8243888"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RETOS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785794"/>
            <a:ext cx="9144000" cy="5143536"/>
          </a:xfrm>
          <a:ln w="76200"/>
          <a:effectLst>
            <a:innerShdw blurRad="114300">
              <a:prstClr val="black"/>
            </a:innerShdw>
          </a:effectLst>
        </p:spPr>
        <p:style>
          <a:lnRef idx="0">
            <a:scrgbClr r="0" g="0" b="0"/>
          </a:lnRef>
          <a:fillRef idx="1002">
            <a:schemeClr val="dk2"/>
          </a:fillRef>
          <a:effectRef idx="0">
            <a:scrgbClr r="0" g="0" b="0"/>
          </a:effectRef>
          <a:fontRef idx="major"/>
        </p:style>
        <p:txBody>
          <a:bodyPr rtlCol="0">
            <a:normAutofit/>
          </a:bodyPr>
          <a:lstStyle/>
          <a:p>
            <a:pPr>
              <a:defRPr/>
            </a:pPr>
            <a:r>
              <a:rPr lang="es-MX" sz="8000" dirty="0" smtClean="0">
                <a:solidFill>
                  <a:schemeClr val="bg1"/>
                </a:solidFill>
              </a:rPr>
              <a:t>BOLSA</a:t>
            </a:r>
            <a:r>
              <a:rPr lang="es-MX" sz="8000" dirty="0" smtClean="0"/>
              <a:t> </a:t>
            </a:r>
            <a:r>
              <a:rPr lang="es-MX" sz="8000" dirty="0" smtClean="0">
                <a:solidFill>
                  <a:schemeClr val="bg1"/>
                </a:solidFill>
              </a:rPr>
              <a:t>DE TRABAJO</a:t>
            </a:r>
            <a:endParaRPr lang="es-ES" sz="8000" dirty="0">
              <a:solidFill>
                <a:schemeClr val="bg1"/>
              </a:solidFill>
            </a:endParaRPr>
          </a:p>
        </p:txBody>
      </p:sp>
      <p:sp>
        <p:nvSpPr>
          <p:cNvPr id="5" name="4 Marcador de número de diapositiva"/>
          <p:cNvSpPr>
            <a:spLocks noGrp="1"/>
          </p:cNvSpPr>
          <p:nvPr>
            <p:ph type="sldNum" sz="quarter" idx="12"/>
          </p:nvPr>
        </p:nvSpPr>
        <p:spPr/>
        <p:txBody>
          <a:bodyPr/>
          <a:lstStyle/>
          <a:p>
            <a:pPr algn="ctr">
              <a:defRPr/>
            </a:pPr>
            <a:fld id="{22AF5F2F-3484-41EF-AF7D-0FA672122437}" type="slidenum">
              <a:rPr lang="es-MX" sz="1400" u="none" smtClean="0"/>
              <a:pPr algn="ctr">
                <a:defRPr/>
              </a:pPr>
              <a:t>36</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Subtítulo"/>
          <p:cNvSpPr>
            <a:spLocks noGrp="1"/>
          </p:cNvSpPr>
          <p:nvPr>
            <p:ph type="subTitle" idx="1"/>
          </p:nvPr>
        </p:nvSpPr>
        <p:spPr bwMode="auto">
          <a:xfrm>
            <a:off x="500063" y="1500188"/>
            <a:ext cx="8358187" cy="4572000"/>
          </a:xfrm>
          <a:noFill/>
          <a:ln>
            <a:miter lim="800000"/>
            <a:headEnd/>
            <a:tailEnd/>
          </a:ln>
        </p:spPr>
        <p:txBody>
          <a:bodyPr vert="horz" wrap="square" lIns="91440" tIns="45720" rIns="91440" bIns="45720" numCol="1" anchor="ctr" anchorCtr="0" compatLnSpc="1">
            <a:prstTxWarp prst="textNoShape">
              <a:avLst/>
            </a:prstTxWarp>
          </a:bodyPr>
          <a:lstStyle/>
          <a:p>
            <a:pPr algn="just"/>
            <a:r>
              <a:rPr lang="es-MX" sz="2800" smtClean="0">
                <a:solidFill>
                  <a:schemeClr val="tx1"/>
                </a:solidFill>
              </a:rPr>
              <a:t>En la actualidad la problemática en la inserción laboral es debido al alto índice poblacional, a la utilización de nuevas tecnologías y en consecuencia la reducción del número de personas en los procesos productivos por la cada vez más presente llamada automatización, aunado a las crisis económicas que se han presentado en los últimos años.</a:t>
            </a:r>
            <a:endParaRPr lang="es-ES" sz="2800" smtClean="0">
              <a:solidFill>
                <a:schemeClr val="tx1"/>
              </a:solidFill>
            </a:endParaRPr>
          </a:p>
        </p:txBody>
      </p:sp>
      <p:sp>
        <p:nvSpPr>
          <p:cNvPr id="5" name="4 Marcador de número de diapositiva"/>
          <p:cNvSpPr>
            <a:spLocks noGrp="1"/>
          </p:cNvSpPr>
          <p:nvPr>
            <p:ph type="sldNum" sz="quarter" idx="12"/>
          </p:nvPr>
        </p:nvSpPr>
        <p:spPr/>
        <p:txBody>
          <a:bodyPr/>
          <a:lstStyle/>
          <a:p>
            <a:pPr algn="ctr">
              <a:defRPr/>
            </a:pPr>
            <a:fld id="{50A0B13C-095E-415E-ADD5-79144761C60C}" type="slidenum">
              <a:rPr lang="es-MX" sz="1400" u="none" smtClean="0"/>
              <a:pPr algn="ctr">
                <a:defRPr/>
              </a:pPr>
              <a:t>37</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685800" y="785813"/>
            <a:ext cx="7772400"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INTRODUCCIÓN</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1643063"/>
            <a:ext cx="8001000" cy="4143375"/>
          </a:xfrm>
        </p:spPr>
        <p:txBody>
          <a:bodyPr anchor="ctr"/>
          <a:lstStyle/>
          <a:p>
            <a:pPr algn="just">
              <a:defRPr/>
            </a:pPr>
            <a:endParaRPr lang="es-MX" dirty="0" smtClean="0">
              <a:solidFill>
                <a:schemeClr val="tx1"/>
              </a:solidFill>
            </a:endParaRPr>
          </a:p>
          <a:p>
            <a:pPr algn="just">
              <a:defRPr/>
            </a:pPr>
            <a:endParaRPr lang="es-MX" dirty="0" smtClean="0">
              <a:solidFill>
                <a:schemeClr val="tx1"/>
              </a:solidFill>
            </a:endParaRPr>
          </a:p>
          <a:p>
            <a:pPr algn="just">
              <a:defRPr/>
            </a:pPr>
            <a:r>
              <a:rPr lang="es-MX" sz="2800" dirty="0" smtClean="0">
                <a:solidFill>
                  <a:schemeClr val="tx1"/>
                </a:solidFill>
              </a:rPr>
              <a:t>Es una prioridad de los institutos Tecnológicos el ofrecer alternativas que coadyuven al desarrollo de sus regiones con base en programas que se deriven de la vinculación entre estos y los diferentes sectores productivos. </a:t>
            </a:r>
            <a:endParaRPr lang="es-ES" sz="2800" dirty="0" smtClean="0">
              <a:solidFill>
                <a:schemeClr val="tx1"/>
              </a:solidFill>
            </a:endParaRPr>
          </a:p>
          <a:p>
            <a:pPr>
              <a:defRPr/>
            </a:pPr>
            <a:endParaRPr lang="es-ES" dirty="0" smtClean="0"/>
          </a:p>
          <a:p>
            <a:pPr>
              <a:defRPr/>
            </a:pPr>
            <a:endParaRPr lang="es-ES" dirty="0"/>
          </a:p>
        </p:txBody>
      </p:sp>
      <p:sp>
        <p:nvSpPr>
          <p:cNvPr id="4" name="3 Marcador de pie de página"/>
          <p:cNvSpPr>
            <a:spLocks noGrp="1"/>
          </p:cNvSpPr>
          <p:nvPr>
            <p:ph type="ftr" sz="quarter" idx="11"/>
          </p:nvPr>
        </p:nvSpPr>
        <p:spPr/>
        <p:txBody>
          <a:bodyPr/>
          <a:lstStyle/>
          <a:p>
            <a:pPr algn="ctr">
              <a:defRPr/>
            </a:pPr>
            <a:r>
              <a:rPr lang="es-MX" sz="1400" u="none" dirty="0"/>
              <a:t>AREA PROMOCION PROFESIONAL</a:t>
            </a:r>
          </a:p>
        </p:txBody>
      </p:sp>
      <p:sp>
        <p:nvSpPr>
          <p:cNvPr id="5" name="4 Marcador de número de diapositiva"/>
          <p:cNvSpPr>
            <a:spLocks noGrp="1"/>
          </p:cNvSpPr>
          <p:nvPr>
            <p:ph type="sldNum" sz="quarter" idx="12"/>
          </p:nvPr>
        </p:nvSpPr>
        <p:spPr/>
        <p:txBody>
          <a:bodyPr/>
          <a:lstStyle/>
          <a:p>
            <a:pPr algn="ctr">
              <a:defRPr/>
            </a:pPr>
            <a:fld id="{E9967944-9AC7-41A7-AFE0-649ACD3AA073}" type="slidenum">
              <a:rPr lang="es-MX" sz="1400" u="none" smtClean="0"/>
              <a:pPr algn="ctr">
                <a:defRPr/>
              </a:pPr>
              <a:t>38</a:t>
            </a:fld>
            <a:endParaRPr lang="es-MX" sz="1400" u="none" dirty="0"/>
          </a:p>
        </p:txBody>
      </p:sp>
      <p:sp>
        <p:nvSpPr>
          <p:cNvPr id="6" name="1 Título"/>
          <p:cNvSpPr txBox="1">
            <a:spLocks/>
          </p:cNvSpPr>
          <p:nvPr/>
        </p:nvSpPr>
        <p:spPr bwMode="auto">
          <a:xfrm>
            <a:off x="685800" y="785813"/>
            <a:ext cx="7772400" cy="714375"/>
          </a:xfrm>
          <a:prstGeom prst="rect">
            <a:avLst/>
          </a:prstGeom>
          <a:noFill/>
          <a:ln w="9525">
            <a:noFill/>
            <a:miter lim="800000"/>
            <a:headEnd/>
            <a:tailEnd/>
          </a:ln>
        </p:spPr>
        <p:txBody>
          <a:bodyPr anchor="ctr"/>
          <a:lstStyle/>
          <a:p>
            <a:pPr algn="ctr" eaLnBrk="0" hangingPunct="0">
              <a:defRPr/>
            </a:pPr>
            <a:r>
              <a:rPr lang="es-MX" sz="3600" u="none" dirty="0">
                <a:latin typeface="+mj-lt"/>
                <a:ea typeface="+mj-ea"/>
                <a:cs typeface="+mj-cs"/>
              </a:rPr>
              <a:t>INTRODUCCIÓN </a:t>
            </a:r>
            <a:endParaRPr lang="es-ES" sz="36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14375" y="1785938"/>
            <a:ext cx="7929563" cy="4071937"/>
          </a:xfrm>
        </p:spPr>
        <p:txBody>
          <a:bodyPr/>
          <a:lstStyle/>
          <a:p>
            <a:pPr algn="just">
              <a:defRPr/>
            </a:pPr>
            <a:endParaRPr lang="es-MX" dirty="0" smtClean="0">
              <a:solidFill>
                <a:schemeClr val="tx1"/>
              </a:solidFill>
            </a:endParaRPr>
          </a:p>
          <a:p>
            <a:pPr algn="just">
              <a:defRPr/>
            </a:pPr>
            <a:r>
              <a:rPr lang="es-MX" sz="2800" dirty="0" smtClean="0">
                <a:solidFill>
                  <a:schemeClr val="tx1"/>
                </a:solidFill>
              </a:rPr>
              <a:t>Satisfacer la demanda de empleo para egresados de los Institutos Tecnológicos, en base a las necesidades del sector productivo con una visión global que propicie el desarrollo y estabilidad del egresado en un corto plazo.</a:t>
            </a:r>
            <a:endParaRPr lang="es-ES" sz="2800" dirty="0" smtClean="0">
              <a:solidFill>
                <a:schemeClr val="tx1"/>
              </a:solidFill>
            </a:endParaRPr>
          </a:p>
          <a:p>
            <a:pPr algn="just">
              <a:defRPr/>
            </a:pPr>
            <a:r>
              <a:rPr lang="es-MX" dirty="0" smtClean="0">
                <a:solidFill>
                  <a:schemeClr val="tx1"/>
                </a:solidFill>
              </a:rPr>
              <a:t> </a:t>
            </a:r>
            <a:endParaRPr lang="es-ES" dirty="0" smtClean="0">
              <a:solidFill>
                <a:schemeClr val="tx1"/>
              </a:solidFill>
            </a:endParaRP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FF132CF0-E191-4970-9854-C82896FE5B80}" type="slidenum">
              <a:rPr lang="es-MX" sz="1400" u="none" smtClean="0"/>
              <a:pPr algn="ctr">
                <a:defRPr/>
              </a:pPr>
              <a:t>39</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942975" y="928688"/>
            <a:ext cx="7772400" cy="928687"/>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OBJETIVO</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75" y="1643063"/>
            <a:ext cx="8001000" cy="2678112"/>
          </a:xfrm>
          <a:prstGeom prst="rect">
            <a:avLst/>
          </a:prstGeom>
        </p:spPr>
        <p:txBody>
          <a:bodyPr>
            <a:spAutoFit/>
          </a:bodyPr>
          <a:lstStyle/>
          <a:p>
            <a:pPr>
              <a:buFont typeface="Arial" pitchFamily="34" charset="0"/>
              <a:buChar char="•"/>
              <a:defRPr/>
            </a:pPr>
            <a:r>
              <a:rPr lang="es-MX" sz="2800" u="none" dirty="0">
                <a:latin typeface="+mn-lt"/>
              </a:rPr>
              <a:t> La finalidad  es impulsar y generar acciones que permitan  proporcionar competencias profesionales para la  inserción laboral</a:t>
            </a:r>
          </a:p>
          <a:p>
            <a:pPr>
              <a:buFont typeface="Arial" pitchFamily="34" charset="0"/>
              <a:buChar char="•"/>
              <a:defRPr/>
            </a:pPr>
            <a:endParaRPr lang="es-MX" sz="2800" u="none" dirty="0">
              <a:latin typeface="+mn-lt"/>
            </a:endParaRPr>
          </a:p>
          <a:p>
            <a:pPr>
              <a:buFont typeface="Arial" pitchFamily="34" charset="0"/>
              <a:buChar char="•"/>
              <a:defRPr/>
            </a:pPr>
            <a:r>
              <a:rPr lang="es-MX" sz="2800" u="none" dirty="0">
                <a:latin typeface="+mn-lt"/>
              </a:rPr>
              <a:t> Con el compromiso de promover la vinculación con el sector productivo y social</a:t>
            </a:r>
          </a:p>
        </p:txBody>
      </p:sp>
      <p:sp>
        <p:nvSpPr>
          <p:cNvPr id="3" name="2 CuadroTexto"/>
          <p:cNvSpPr txBox="1"/>
          <p:nvPr/>
        </p:nvSpPr>
        <p:spPr>
          <a:xfrm>
            <a:off x="1500188" y="857250"/>
            <a:ext cx="6572250" cy="584200"/>
          </a:xfrm>
          <a:prstGeom prst="rect">
            <a:avLst/>
          </a:prstGeom>
          <a:noFill/>
        </p:spPr>
        <p:txBody>
          <a:bodyPr>
            <a:spAutoFit/>
          </a:bodyPr>
          <a:lstStyle/>
          <a:p>
            <a:pPr algn="ctr">
              <a:defRPr/>
            </a:pPr>
            <a:r>
              <a:rPr lang="es-MX" sz="3200" u="none" dirty="0">
                <a:latin typeface="+mj-lt"/>
              </a:rPr>
              <a:t>INTRODUCCIÓN</a:t>
            </a:r>
            <a:endParaRPr lang="es-ES" sz="3200" u="none" dirty="0">
              <a:latin typeface="+mj-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14375" y="1714500"/>
            <a:ext cx="8001000" cy="4143375"/>
          </a:xfrm>
        </p:spPr>
        <p:txBody>
          <a:bodyPr anchor="ctr"/>
          <a:lstStyle/>
          <a:p>
            <a:pPr algn="just">
              <a:defRPr/>
            </a:pPr>
            <a:endParaRPr lang="es-MX" sz="3600" dirty="0" smtClean="0">
              <a:solidFill>
                <a:schemeClr val="tx1"/>
              </a:solidFill>
            </a:endParaRPr>
          </a:p>
          <a:p>
            <a:pPr>
              <a:defRPr/>
            </a:pPr>
            <a:endParaRPr lang="es-ES" dirty="0"/>
          </a:p>
        </p:txBody>
      </p:sp>
      <p:sp>
        <p:nvSpPr>
          <p:cNvPr id="5" name="4 Marcador de número de diapositiva"/>
          <p:cNvSpPr>
            <a:spLocks noGrp="1"/>
          </p:cNvSpPr>
          <p:nvPr>
            <p:ph type="sldNum" sz="quarter" idx="12"/>
          </p:nvPr>
        </p:nvSpPr>
        <p:spPr/>
        <p:txBody>
          <a:bodyPr/>
          <a:lstStyle/>
          <a:p>
            <a:pPr>
              <a:defRPr/>
            </a:pPr>
            <a:fld id="{12926F22-9ABB-4A25-8C9B-95B22BCF1555}" type="slidenum">
              <a:rPr lang="es-MX" sz="1400" u="none" smtClean="0"/>
              <a:pPr>
                <a:defRPr/>
              </a:pPr>
              <a:t>40</a:t>
            </a:fld>
            <a:endParaRPr lang="es-MX"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500063" y="785813"/>
            <a:ext cx="8286750" cy="785812"/>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RESULTADOS </a:t>
            </a:r>
            <a:r>
              <a:rPr lang="es-MX" sz="3200" u="none" dirty="0">
                <a:latin typeface="+mj-lt"/>
                <a:ea typeface="+mj-ea"/>
                <a:cs typeface="+mj-cs"/>
              </a:rPr>
              <a:t>ESPERADOS</a:t>
            </a:r>
            <a:endParaRPr lang="es-ES" sz="3200" u="none" dirty="0">
              <a:latin typeface="+mj-lt"/>
              <a:ea typeface="+mj-ea"/>
              <a:cs typeface="+mj-cs"/>
            </a:endParaRPr>
          </a:p>
        </p:txBody>
      </p:sp>
      <p:sp>
        <p:nvSpPr>
          <p:cNvPr id="10" name="2 Subtítulo"/>
          <p:cNvSpPr txBox="1">
            <a:spLocks/>
          </p:cNvSpPr>
          <p:nvPr/>
        </p:nvSpPr>
        <p:spPr>
          <a:xfrm>
            <a:off x="714375" y="1785938"/>
            <a:ext cx="7929563" cy="4071937"/>
          </a:xfrm>
          <a:prstGeom prst="rect">
            <a:avLst/>
          </a:prstGeom>
        </p:spPr>
        <p:txBody>
          <a:bodyPr/>
          <a:lstStyle/>
          <a:p>
            <a:pPr algn="just" eaLnBrk="0" hangingPunct="0">
              <a:spcBef>
                <a:spcPct val="20000"/>
              </a:spcBef>
              <a:buFont typeface="Arial" charset="0"/>
              <a:buNone/>
              <a:defRPr/>
            </a:pPr>
            <a:endParaRPr lang="es-MX" sz="3200" dirty="0">
              <a:latin typeface="+mn-lt"/>
              <a:cs typeface="+mn-cs"/>
            </a:endParaRPr>
          </a:p>
          <a:p>
            <a:pPr algn="just" eaLnBrk="0" hangingPunct="0">
              <a:spcBef>
                <a:spcPct val="20000"/>
              </a:spcBef>
              <a:buFont typeface="Arial" charset="0"/>
              <a:buNone/>
              <a:defRPr/>
            </a:pPr>
            <a:r>
              <a:rPr lang="es-MX" sz="3200" dirty="0">
                <a:latin typeface="+mn-lt"/>
                <a:cs typeface="+mn-cs"/>
              </a:rPr>
              <a:t> </a:t>
            </a:r>
            <a:endParaRPr lang="es-ES" sz="3200" dirty="0">
              <a:latin typeface="+mn-lt"/>
              <a:cs typeface="+mn-cs"/>
            </a:endParaRPr>
          </a:p>
          <a:p>
            <a:pPr algn="ctr" eaLnBrk="0" hangingPunct="0">
              <a:spcBef>
                <a:spcPct val="20000"/>
              </a:spcBef>
              <a:buFont typeface="Arial" charset="0"/>
              <a:buNone/>
              <a:defRPr/>
            </a:pPr>
            <a:endParaRPr lang="es-ES" sz="3200" dirty="0">
              <a:solidFill>
                <a:schemeClr val="tx1">
                  <a:tint val="75000"/>
                </a:schemeClr>
              </a:solidFill>
              <a:latin typeface="+mn-lt"/>
              <a:cs typeface="+mn-cs"/>
            </a:endParaRPr>
          </a:p>
        </p:txBody>
      </p:sp>
      <p:sp>
        <p:nvSpPr>
          <p:cNvPr id="11" name="2 Subtítulo"/>
          <p:cNvSpPr txBox="1">
            <a:spLocks/>
          </p:cNvSpPr>
          <p:nvPr/>
        </p:nvSpPr>
        <p:spPr>
          <a:xfrm>
            <a:off x="642938" y="1938338"/>
            <a:ext cx="8153400" cy="4071937"/>
          </a:xfrm>
          <a:prstGeom prst="rect">
            <a:avLst/>
          </a:prstGeom>
        </p:spPr>
        <p:txBody>
          <a:bodyPr/>
          <a:lstStyle/>
          <a:p>
            <a:pPr algn="just" eaLnBrk="0" hangingPunct="0">
              <a:spcBef>
                <a:spcPct val="20000"/>
              </a:spcBef>
              <a:buFont typeface="Arial" charset="0"/>
              <a:buNone/>
              <a:defRPr/>
            </a:pPr>
            <a:endParaRPr lang="es-MX" sz="3200" dirty="0">
              <a:latin typeface="+mn-lt"/>
              <a:cs typeface="+mn-cs"/>
            </a:endParaRPr>
          </a:p>
          <a:p>
            <a:pPr algn="just">
              <a:defRPr/>
            </a:pPr>
            <a:r>
              <a:rPr lang="es-MX" sz="2800" u="none" dirty="0">
                <a:latin typeface="+mn-lt"/>
              </a:rPr>
              <a:t>Se espera que el egresado obtenga el empleo de acuerdo a su perfil y capacidad en el menor tiempo posible con base en las herramientas y estrategias utilizadas que emanen de este proyecto.</a:t>
            </a:r>
            <a:endParaRPr lang="es-ES" sz="2800" u="none" dirty="0">
              <a:latin typeface="+mn-lt"/>
            </a:endParaRPr>
          </a:p>
          <a:p>
            <a:pPr algn="just" eaLnBrk="0" hangingPunct="0">
              <a:spcBef>
                <a:spcPct val="20000"/>
              </a:spcBef>
              <a:buFont typeface="Arial" charset="0"/>
              <a:buNone/>
              <a:defRPr/>
            </a:pPr>
            <a:endParaRPr lang="es-ES" sz="3200" dirty="0">
              <a:solidFill>
                <a:schemeClr val="tx1">
                  <a:tint val="75000"/>
                </a:schemeClr>
              </a:solidFill>
              <a:latin typeface="+mn-lt"/>
              <a:cs typeface="+mn-cs"/>
            </a:endParaRPr>
          </a:p>
        </p:txBody>
      </p:sp>
    </p:spTree>
  </p:cSld>
  <p:clrMapOvr>
    <a:masterClrMapping/>
  </p:clrMapOvr>
  <p:transition spd="slow">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2 Subtítulo"/>
          <p:cNvSpPr>
            <a:spLocks noGrp="1"/>
          </p:cNvSpPr>
          <p:nvPr>
            <p:ph type="subTitle" idx="1"/>
          </p:nvPr>
        </p:nvSpPr>
        <p:spPr bwMode="auto">
          <a:xfrm>
            <a:off x="714375" y="1571625"/>
            <a:ext cx="8001000" cy="3786188"/>
          </a:xfrm>
          <a:noFill/>
          <a:ln>
            <a:miter lim="800000"/>
            <a:headEnd/>
            <a:tailEnd/>
          </a:ln>
        </p:spPr>
        <p:txBody>
          <a:bodyPr vert="horz" wrap="square" lIns="91440" tIns="45720" rIns="91440" bIns="45720" numCol="1" anchor="ctr" anchorCtr="0" compatLnSpc="1">
            <a:prstTxWarp prst="textNoShape">
              <a:avLst/>
            </a:prstTxWarp>
          </a:bodyPr>
          <a:lstStyle/>
          <a:p>
            <a:pPr algn="just"/>
            <a:r>
              <a:rPr lang="es-MX" sz="2800" smtClean="0">
                <a:solidFill>
                  <a:schemeClr val="tx1"/>
                </a:solidFill>
              </a:rPr>
              <a:t>Contar con una base de datos confiable de egresados en la que se integren datos personales, así como de ubicación laboral, nivel jerárquico laboral, etc. y para aquellos que no cuentan con un empleo, ubicarlos en el menor tiempo posible en el sector productivo.</a:t>
            </a:r>
            <a:r>
              <a:rPr lang="es-MX" smtClean="0">
                <a:solidFill>
                  <a:schemeClr val="tx1"/>
                </a:solidFill>
              </a:rPr>
              <a:t>  	</a:t>
            </a:r>
            <a:endParaRPr lang="es-ES" smtClean="0">
              <a:solidFill>
                <a:schemeClr val="tx1"/>
              </a:solidFill>
            </a:endParaRPr>
          </a:p>
        </p:txBody>
      </p:sp>
      <p:sp>
        <p:nvSpPr>
          <p:cNvPr id="5" name="4 Marcador de número de diapositiva"/>
          <p:cNvSpPr>
            <a:spLocks noGrp="1"/>
          </p:cNvSpPr>
          <p:nvPr>
            <p:ph type="sldNum" sz="quarter" idx="12"/>
          </p:nvPr>
        </p:nvSpPr>
        <p:spPr/>
        <p:txBody>
          <a:bodyPr/>
          <a:lstStyle/>
          <a:p>
            <a:pPr algn="ctr">
              <a:defRPr/>
            </a:pPr>
            <a:fld id="{CAEF0911-C4BD-4B97-9C01-3498A7B77A04}" type="slidenum">
              <a:rPr lang="es-MX" sz="1400" u="none" smtClean="0"/>
              <a:pPr algn="ctr">
                <a:defRPr/>
              </a:pPr>
              <a:t>41</a:t>
            </a:fld>
            <a:endParaRPr lang="es-MX"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8" name="1 Título"/>
          <p:cNvSpPr txBox="1">
            <a:spLocks/>
          </p:cNvSpPr>
          <p:nvPr/>
        </p:nvSpPr>
        <p:spPr bwMode="auto">
          <a:xfrm>
            <a:off x="685800" y="785813"/>
            <a:ext cx="8243888"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RETOS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1571625"/>
            <a:ext cx="8129587" cy="4429125"/>
          </a:xfrm>
        </p:spPr>
        <p:txBody>
          <a:bodyPr/>
          <a:lstStyle/>
          <a:p>
            <a:pPr algn="just">
              <a:defRPr/>
            </a:pPr>
            <a:r>
              <a:rPr lang="es-MX" sz="2400" dirty="0" smtClean="0">
                <a:solidFill>
                  <a:schemeClr val="tx1"/>
                </a:solidFill>
              </a:rPr>
              <a:t>Vinculación: Crear un ambiente propicio entre la Institución y el sector productivo que ayude al proceso de selección de personal de acuerdo al perfil del egresado sustentado en el respeto, compromiso y confianza.</a:t>
            </a:r>
          </a:p>
          <a:p>
            <a:pPr algn="just">
              <a:defRPr/>
            </a:pPr>
            <a:r>
              <a:rPr lang="es-MX" sz="2400" dirty="0" smtClean="0">
                <a:solidFill>
                  <a:schemeClr val="tx1"/>
                </a:solidFill>
              </a:rPr>
              <a:t>Tiempo: Crear procesos ágiles de selección de  personal de acuerdo a las necesidades tanto del empleado como del empleador</a:t>
            </a:r>
          </a:p>
          <a:p>
            <a:pPr algn="just">
              <a:defRPr/>
            </a:pPr>
            <a:endParaRPr lang="es-ES" sz="1200" dirty="0" smtClean="0">
              <a:solidFill>
                <a:schemeClr val="tx1"/>
              </a:solidFill>
            </a:endParaRPr>
          </a:p>
          <a:p>
            <a:pPr algn="just">
              <a:defRPr/>
            </a:pPr>
            <a:r>
              <a:rPr lang="es-MX" sz="2400" dirty="0" smtClean="0">
                <a:solidFill>
                  <a:schemeClr val="tx1"/>
                </a:solidFill>
              </a:rPr>
              <a:t>Perfil : 	Detectar la competencia del egresado para su ubicación en el sector productivo, observando si su perfil es acorde a la necesidad del empleador</a:t>
            </a:r>
            <a:endParaRPr lang="es-ES" sz="2400" dirty="0" smtClean="0">
              <a:solidFill>
                <a:schemeClr val="tx1"/>
              </a:solidFill>
            </a:endParaRPr>
          </a:p>
          <a:p>
            <a:pPr>
              <a:defRPr/>
            </a:pPr>
            <a:endParaRPr lang="es-ES" sz="2400" dirty="0"/>
          </a:p>
        </p:txBody>
      </p:sp>
      <p:sp>
        <p:nvSpPr>
          <p:cNvPr id="4" name="3 Marcador de pie de página"/>
          <p:cNvSpPr>
            <a:spLocks noGrp="1"/>
          </p:cNvSpPr>
          <p:nvPr>
            <p:ph type="ftr" sz="quarter" idx="11"/>
          </p:nvPr>
        </p:nvSpPr>
        <p:spPr/>
        <p:txBody>
          <a:bodyPr/>
          <a:lstStyle/>
          <a:p>
            <a:pPr algn="ctr">
              <a:defRPr/>
            </a:pPr>
            <a:r>
              <a:rPr lang="es-MX" sz="1400" u="none" dirty="0"/>
              <a:t>AREA PROMOCION PROFESIONAL</a:t>
            </a:r>
          </a:p>
        </p:txBody>
      </p:sp>
      <p:sp>
        <p:nvSpPr>
          <p:cNvPr id="5" name="4 Marcador de número de diapositiva"/>
          <p:cNvSpPr>
            <a:spLocks noGrp="1"/>
          </p:cNvSpPr>
          <p:nvPr>
            <p:ph type="sldNum" sz="quarter" idx="12"/>
          </p:nvPr>
        </p:nvSpPr>
        <p:spPr/>
        <p:txBody>
          <a:bodyPr/>
          <a:lstStyle/>
          <a:p>
            <a:pPr algn="ctr">
              <a:defRPr/>
            </a:pPr>
            <a:fld id="{BB3F04A8-3CB9-4339-A421-0FA1228F33A3}" type="slidenum">
              <a:rPr lang="es-MX" sz="1400" u="none" smtClean="0"/>
              <a:pPr algn="ctr">
                <a:defRPr/>
              </a:pPr>
              <a:t>42</a:t>
            </a:fld>
            <a:endParaRPr lang="es-MX" u="none" dirty="0"/>
          </a:p>
        </p:txBody>
      </p:sp>
      <p:sp>
        <p:nvSpPr>
          <p:cNvPr id="6" name="1 Título"/>
          <p:cNvSpPr txBox="1">
            <a:spLocks/>
          </p:cNvSpPr>
          <p:nvPr/>
        </p:nvSpPr>
        <p:spPr bwMode="auto">
          <a:xfrm>
            <a:off x="685800" y="785813"/>
            <a:ext cx="8243888"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RETOS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785794"/>
            <a:ext cx="9144000" cy="5357850"/>
          </a:xfrm>
          <a:ln w="76200"/>
        </p:spPr>
        <p:style>
          <a:lnRef idx="0">
            <a:scrgbClr r="0" g="0" b="0"/>
          </a:lnRef>
          <a:fillRef idx="1002">
            <a:schemeClr val="dk2"/>
          </a:fillRef>
          <a:effectRef idx="0">
            <a:scrgbClr r="0" g="0" b="0"/>
          </a:effectRef>
          <a:fontRef idx="major"/>
        </p:style>
        <p:txBody>
          <a:bodyPr rtlCol="0">
            <a:normAutofit/>
          </a:bodyPr>
          <a:lstStyle/>
          <a:p>
            <a:pPr>
              <a:defRPr/>
            </a:pPr>
            <a:r>
              <a:rPr lang="es-MX" sz="8000" dirty="0" smtClean="0">
                <a:solidFill>
                  <a:schemeClr val="bg1"/>
                </a:solidFill>
              </a:rPr>
              <a:t>SEGUIMIENTO DE EGRESADOS</a:t>
            </a:r>
            <a:endParaRPr lang="es-ES" sz="8000" dirty="0">
              <a:solidFill>
                <a:schemeClr val="bg1"/>
              </a:solidFill>
            </a:endParaRPr>
          </a:p>
        </p:txBody>
      </p:sp>
      <p:sp>
        <p:nvSpPr>
          <p:cNvPr id="5" name="4 Marcador de número de diapositiva"/>
          <p:cNvSpPr>
            <a:spLocks noGrp="1"/>
          </p:cNvSpPr>
          <p:nvPr>
            <p:ph type="sldNum" sz="quarter" idx="12"/>
          </p:nvPr>
        </p:nvSpPr>
        <p:spPr/>
        <p:txBody>
          <a:bodyPr/>
          <a:lstStyle/>
          <a:p>
            <a:pPr algn="ctr">
              <a:defRPr/>
            </a:pPr>
            <a:fld id="{889C6467-2576-4EBB-9B3D-DFD520B1DEB4}" type="slidenum">
              <a:rPr lang="es-MX" sz="1400" u="none" smtClean="0"/>
              <a:pPr algn="ctr">
                <a:defRPr/>
              </a:pPr>
              <a:t>43</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4294967295"/>
          </p:nvPr>
        </p:nvSpPr>
        <p:spPr>
          <a:xfrm>
            <a:off x="642938" y="1643063"/>
            <a:ext cx="8001000" cy="4143375"/>
          </a:xfrm>
          <a:prstGeom prst="rect">
            <a:avLst/>
          </a:prstGeom>
        </p:spPr>
        <p:txBody>
          <a:bodyPr anchor="ctr"/>
          <a:lstStyle/>
          <a:p>
            <a:pPr marL="0" indent="0" algn="just">
              <a:buFont typeface="Arial" charset="0"/>
              <a:buNone/>
            </a:pPr>
            <a:endParaRPr lang="es-MX" smtClean="0"/>
          </a:p>
          <a:p>
            <a:pPr marL="0" indent="0" algn="just">
              <a:buFont typeface="Arial" charset="0"/>
              <a:buNone/>
            </a:pPr>
            <a:endParaRPr lang="es-MX" smtClean="0"/>
          </a:p>
          <a:p>
            <a:pPr marL="0" indent="0" algn="just">
              <a:buFont typeface="Arial" charset="0"/>
              <a:buNone/>
            </a:pPr>
            <a:r>
              <a:rPr lang="es-MX" sz="2800" smtClean="0"/>
              <a:t>Es una prioridad de los institutos Tecnológicos el conocer la ubicación y desempeño de los egresados del SNEST, asi  como establecer una mayor interrelación con el sector productivo para conocer y facilitar la formación de competencias en los alumnos de manera interinstitucional. </a:t>
            </a:r>
            <a:endParaRPr lang="es-ES" sz="2800" smtClean="0"/>
          </a:p>
          <a:p>
            <a:pPr marL="0" indent="0" algn="ctr">
              <a:buFont typeface="Arial" charset="0"/>
              <a:buNone/>
            </a:pPr>
            <a:endParaRPr lang="es-ES" smtClean="0">
              <a:solidFill>
                <a:srgbClr val="898989"/>
              </a:solidFill>
            </a:endParaRPr>
          </a:p>
          <a:p>
            <a:pPr marL="0" indent="0" algn="ctr">
              <a:buFont typeface="Arial" charset="0"/>
              <a:buNone/>
            </a:pPr>
            <a:endParaRPr lang="es-ES" smtClean="0">
              <a:solidFill>
                <a:srgbClr val="898989"/>
              </a:solidFill>
            </a:endParaRPr>
          </a:p>
        </p:txBody>
      </p:sp>
      <p:sp>
        <p:nvSpPr>
          <p:cNvPr id="4" name="3 Marcador de pie de página"/>
          <p:cNvSpPr txBox="1">
            <a:spLocks noGrp="1"/>
          </p:cNvSpPr>
          <p:nvPr/>
        </p:nvSpPr>
        <p:spPr>
          <a:xfrm>
            <a:off x="3124200" y="6356350"/>
            <a:ext cx="2895600" cy="365125"/>
          </a:xfrm>
          <a:prstGeom prst="rect">
            <a:avLst/>
          </a:prstGeom>
          <a:noFill/>
        </p:spPr>
        <p:txBody>
          <a:bodyPr/>
          <a:lstStyle/>
          <a:p>
            <a:pPr algn="ctr" fontAlgn="auto">
              <a:spcBef>
                <a:spcPts val="0"/>
              </a:spcBef>
              <a:spcAft>
                <a:spcPts val="0"/>
              </a:spcAft>
              <a:defRPr/>
            </a:pPr>
            <a:r>
              <a:rPr lang="es-MX" sz="1400" u="none" dirty="0">
                <a:latin typeface="+mn-lt"/>
                <a:cs typeface="+mn-cs"/>
              </a:rPr>
              <a:t>AREA PROMOCION PROFESIONAL</a:t>
            </a:r>
          </a:p>
        </p:txBody>
      </p:sp>
      <p:sp>
        <p:nvSpPr>
          <p:cNvPr id="5" name="4 Marcador de número de diapositiva"/>
          <p:cNvSpPr txBox="1">
            <a:spLocks noGrp="1"/>
          </p:cNvSpPr>
          <p:nvPr/>
        </p:nvSpPr>
        <p:spPr>
          <a:xfrm>
            <a:off x="6553200" y="6356350"/>
            <a:ext cx="2133600" cy="365125"/>
          </a:xfrm>
          <a:prstGeom prst="rect">
            <a:avLst/>
          </a:prstGeom>
          <a:noFill/>
        </p:spPr>
        <p:txBody>
          <a:bodyPr/>
          <a:lstStyle/>
          <a:p>
            <a:pPr algn="ctr" fontAlgn="auto">
              <a:spcBef>
                <a:spcPts val="0"/>
              </a:spcBef>
              <a:spcAft>
                <a:spcPts val="0"/>
              </a:spcAft>
              <a:defRPr/>
            </a:pPr>
            <a:fld id="{DD54B7DD-F718-485C-BE17-F7E70E4CF558}" type="slidenum">
              <a:rPr lang="es-MX" sz="1400" u="none">
                <a:latin typeface="+mn-lt"/>
                <a:cs typeface="+mn-cs"/>
              </a:rPr>
              <a:pPr algn="ctr" fontAlgn="auto">
                <a:spcBef>
                  <a:spcPts val="0"/>
                </a:spcBef>
                <a:spcAft>
                  <a:spcPts val="0"/>
                </a:spcAft>
                <a:defRPr/>
              </a:pPr>
              <a:t>44</a:t>
            </a:fld>
            <a:endParaRPr lang="es-MX" sz="1400" u="none" dirty="0">
              <a:latin typeface="+mn-lt"/>
              <a:cs typeface="+mn-cs"/>
            </a:endParaRPr>
          </a:p>
        </p:txBody>
      </p:sp>
      <p:sp>
        <p:nvSpPr>
          <p:cNvPr id="6" name="1 Título"/>
          <p:cNvSpPr txBox="1">
            <a:spLocks/>
          </p:cNvSpPr>
          <p:nvPr/>
        </p:nvSpPr>
        <p:spPr bwMode="auto">
          <a:xfrm>
            <a:off x="685800" y="785813"/>
            <a:ext cx="7772400" cy="714375"/>
          </a:xfrm>
          <a:prstGeom prst="rect">
            <a:avLst/>
          </a:prstGeom>
          <a:noFill/>
          <a:ln w="9525">
            <a:noFill/>
            <a:miter lim="800000"/>
            <a:headEnd/>
            <a:tailEnd/>
          </a:ln>
        </p:spPr>
        <p:txBody>
          <a:bodyPr anchor="ctr"/>
          <a:lstStyle/>
          <a:p>
            <a:pPr algn="ctr" eaLnBrk="0" hangingPunct="0">
              <a:defRPr/>
            </a:pPr>
            <a:r>
              <a:rPr lang="es-MX" sz="3600" u="none" dirty="0">
                <a:latin typeface="+mj-lt"/>
                <a:ea typeface="+mj-ea"/>
                <a:cs typeface="+mj-cs"/>
              </a:rPr>
              <a:t>INTRODUCCIÓN </a:t>
            </a:r>
            <a:endParaRPr lang="es-ES" sz="36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1857375"/>
            <a:ext cx="8001000" cy="4000500"/>
          </a:xfrm>
        </p:spPr>
        <p:txBody>
          <a:bodyPr anchor="ctr"/>
          <a:lstStyle/>
          <a:p>
            <a:pPr algn="just">
              <a:defRPr/>
            </a:pPr>
            <a:endParaRPr lang="es-MX" sz="3600" dirty="0" smtClean="0">
              <a:solidFill>
                <a:schemeClr val="tx1"/>
              </a:solidFill>
            </a:endParaRPr>
          </a:p>
          <a:p>
            <a:pPr algn="just">
              <a:defRPr/>
            </a:pPr>
            <a:r>
              <a:rPr lang="es-MX" sz="2800" dirty="0" smtClean="0">
                <a:solidFill>
                  <a:schemeClr val="tx1"/>
                </a:solidFill>
              </a:rPr>
              <a:t>Establecer los lineamientos para el Seguimiento a Egresados que permita conocer la pertinencia y la calidad de los planes y programas de estudio, que sirvan de base para la toma de decisiones Institucionales.</a:t>
            </a: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A126321D-D823-4154-A4C0-3882A0DE3573}" type="slidenum">
              <a:rPr lang="es-MX" sz="1400" u="none" smtClean="0"/>
              <a:pPr algn="ctr">
                <a:defRPr/>
              </a:pPr>
              <a:t>45</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942975" y="928688"/>
            <a:ext cx="7772400" cy="928687"/>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OBJETIVO</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Título"/>
          <p:cNvSpPr>
            <a:spLocks noGrp="1"/>
          </p:cNvSpPr>
          <p:nvPr>
            <p:ph type="ctrTitle"/>
          </p:nvPr>
        </p:nvSpPr>
        <p:spPr>
          <a:xfrm>
            <a:off x="685800" y="815975"/>
            <a:ext cx="7772400" cy="541338"/>
          </a:xfrm>
        </p:spPr>
        <p:txBody>
          <a:bodyPr/>
          <a:lstStyle/>
          <a:p>
            <a:r>
              <a:rPr lang="es-MX" sz="3200" smtClean="0"/>
              <a:t>Acciones</a:t>
            </a:r>
            <a:endParaRPr lang="es-ES" sz="3200" smtClean="0"/>
          </a:p>
        </p:txBody>
      </p:sp>
      <p:sp>
        <p:nvSpPr>
          <p:cNvPr id="3" name="2 Subtítulo"/>
          <p:cNvSpPr>
            <a:spLocks noGrp="1"/>
          </p:cNvSpPr>
          <p:nvPr>
            <p:ph type="subTitle" idx="1"/>
          </p:nvPr>
        </p:nvSpPr>
        <p:spPr>
          <a:xfrm>
            <a:off x="714375" y="1714500"/>
            <a:ext cx="7715250" cy="4071938"/>
          </a:xfrm>
        </p:spPr>
        <p:txBody>
          <a:bodyPr/>
          <a:lstStyle/>
          <a:p>
            <a:pPr>
              <a:defRPr/>
            </a:pPr>
            <a:r>
              <a:rPr lang="es-MX" sz="2800" dirty="0" smtClean="0">
                <a:solidFill>
                  <a:schemeClr val="tx1"/>
                </a:solidFill>
              </a:rPr>
              <a:t>Integración de un Cuerpo Colegiado</a:t>
            </a:r>
            <a:endParaRPr lang="es-ES" sz="2800" dirty="0" smtClean="0">
              <a:solidFill>
                <a:schemeClr val="tx1"/>
              </a:solidFill>
            </a:endParaRPr>
          </a:p>
          <a:p>
            <a:pPr>
              <a:defRPr/>
            </a:pPr>
            <a:r>
              <a:rPr lang="es-MX" sz="2800" dirty="0" smtClean="0">
                <a:solidFill>
                  <a:schemeClr val="tx1"/>
                </a:solidFill>
              </a:rPr>
              <a:t>Experiencia y profesionalismo</a:t>
            </a:r>
          </a:p>
          <a:p>
            <a:pPr>
              <a:defRPr/>
            </a:pPr>
            <a:endParaRPr lang="es-MX" sz="2000" dirty="0" smtClean="0">
              <a:solidFill>
                <a:schemeClr val="tx1"/>
              </a:solidFill>
            </a:endParaRPr>
          </a:p>
          <a:p>
            <a:pPr marL="971550" lvl="1" indent="-514350" algn="just">
              <a:buFont typeface="+mj-lt"/>
              <a:buAutoNum type="arabicPeriod"/>
              <a:defRPr/>
            </a:pPr>
            <a:r>
              <a:rPr lang="es-MX" dirty="0" smtClean="0">
                <a:solidFill>
                  <a:schemeClr val="tx1"/>
                </a:solidFill>
              </a:rPr>
              <a:t>Instituto Tecnológico de Apizaco</a:t>
            </a:r>
          </a:p>
          <a:p>
            <a:pPr marL="971550" lvl="1" indent="-514350" algn="just">
              <a:buFont typeface="+mj-lt"/>
              <a:buAutoNum type="arabicPeriod"/>
              <a:defRPr/>
            </a:pPr>
            <a:r>
              <a:rPr lang="es-MX" dirty="0" smtClean="0">
                <a:solidFill>
                  <a:schemeClr val="tx1"/>
                </a:solidFill>
              </a:rPr>
              <a:t>Instituto Tecnológico de Aguascalientes</a:t>
            </a:r>
          </a:p>
          <a:p>
            <a:pPr marL="971550" lvl="1" indent="-514350" algn="just">
              <a:buFont typeface="+mj-lt"/>
              <a:buAutoNum type="arabicPeriod"/>
              <a:defRPr/>
            </a:pPr>
            <a:r>
              <a:rPr lang="es-MX" dirty="0" smtClean="0">
                <a:solidFill>
                  <a:schemeClr val="tx1"/>
                </a:solidFill>
              </a:rPr>
              <a:t>Instituto Tecnológico de Celaya</a:t>
            </a:r>
          </a:p>
          <a:p>
            <a:pPr marL="971550" lvl="1" indent="-514350" algn="just">
              <a:buFont typeface="+mj-lt"/>
              <a:buAutoNum type="arabicPeriod"/>
              <a:defRPr/>
            </a:pPr>
            <a:r>
              <a:rPr lang="es-MX" dirty="0" smtClean="0">
                <a:solidFill>
                  <a:schemeClr val="tx1"/>
                </a:solidFill>
              </a:rPr>
              <a:t>Instituto Tecnológico de Chihuahua II</a:t>
            </a:r>
          </a:p>
          <a:p>
            <a:pPr marL="971550" lvl="1" indent="-514350" algn="just">
              <a:buFont typeface="+mj-lt"/>
              <a:buAutoNum type="arabicPeriod"/>
              <a:defRPr/>
            </a:pPr>
            <a:r>
              <a:rPr lang="es-MX" dirty="0" smtClean="0">
                <a:solidFill>
                  <a:schemeClr val="tx1"/>
                </a:solidFill>
              </a:rPr>
              <a:t>Instituto Tecnológico de Hermosillo</a:t>
            </a:r>
          </a:p>
          <a:p>
            <a:pPr>
              <a:defRPr/>
            </a:pPr>
            <a:r>
              <a:rPr lang="es-MX" sz="2800" dirty="0" smtClean="0"/>
              <a:t>  </a:t>
            </a:r>
          </a:p>
          <a:p>
            <a:pPr>
              <a:defRPr/>
            </a:pPr>
            <a:endParaRPr lang="es-MX" dirty="0" smtClean="0"/>
          </a:p>
          <a:p>
            <a:pPr>
              <a:defRPr/>
            </a:pPr>
            <a:endParaRPr lang="es-MX" dirty="0" smtClean="0"/>
          </a:p>
          <a:p>
            <a:pPr marL="514350" indent="-514350" algn="just">
              <a:buFont typeface="+mj-lt"/>
              <a:buAutoNum type="arabicPeriod"/>
              <a:defRPr/>
            </a:pPr>
            <a:endParaRPr lang="es-MX" sz="2800" dirty="0" smtClean="0">
              <a:solidFill>
                <a:schemeClr val="tx1"/>
              </a:solidFill>
            </a:endParaRPr>
          </a:p>
          <a:p>
            <a:pPr marL="514350" indent="-514350" algn="just">
              <a:buFont typeface="+mj-lt"/>
              <a:buAutoNum type="arabicPeriod"/>
              <a:defRPr/>
            </a:pPr>
            <a:endParaRPr lang="es-ES"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Título"/>
          <p:cNvSpPr>
            <a:spLocks noGrp="1"/>
          </p:cNvSpPr>
          <p:nvPr>
            <p:ph type="ctrTitle"/>
          </p:nvPr>
        </p:nvSpPr>
        <p:spPr>
          <a:xfrm>
            <a:off x="685800" y="530225"/>
            <a:ext cx="7772400" cy="969963"/>
          </a:xfrm>
        </p:spPr>
        <p:txBody>
          <a:bodyPr/>
          <a:lstStyle/>
          <a:p>
            <a:r>
              <a:rPr lang="es-MX" sz="3200" smtClean="0"/>
              <a:t>Acciones</a:t>
            </a:r>
            <a:endParaRPr lang="es-ES" sz="3200" smtClean="0"/>
          </a:p>
        </p:txBody>
      </p:sp>
      <p:sp>
        <p:nvSpPr>
          <p:cNvPr id="5" name="2 Subtítulo"/>
          <p:cNvSpPr>
            <a:spLocks noGrp="1"/>
          </p:cNvSpPr>
          <p:nvPr>
            <p:ph type="subTitle" idx="1"/>
          </p:nvPr>
        </p:nvSpPr>
        <p:spPr>
          <a:xfrm>
            <a:off x="857250" y="1285875"/>
            <a:ext cx="7715250" cy="4643438"/>
          </a:xfrm>
        </p:spPr>
        <p:txBody>
          <a:bodyPr anchor="ctr"/>
          <a:lstStyle/>
          <a:p>
            <a:pPr lvl="1" algn="just">
              <a:defRPr/>
            </a:pPr>
            <a:endParaRPr lang="es-MX" dirty="0" smtClean="0">
              <a:solidFill>
                <a:schemeClr val="tx1"/>
              </a:solidFill>
            </a:endParaRPr>
          </a:p>
          <a:p>
            <a:pPr lvl="1" algn="just">
              <a:defRPr/>
            </a:pPr>
            <a:endParaRPr lang="es-MX" dirty="0" smtClean="0">
              <a:solidFill>
                <a:schemeClr val="tx1"/>
              </a:solidFill>
            </a:endParaRPr>
          </a:p>
          <a:p>
            <a:pPr marL="971550" lvl="1" indent="-514350" algn="just">
              <a:buFont typeface="+mj-lt"/>
              <a:buAutoNum type="arabicPeriod" startAt="6"/>
              <a:defRPr/>
            </a:pPr>
            <a:r>
              <a:rPr lang="es-MX" dirty="0" smtClean="0">
                <a:solidFill>
                  <a:schemeClr val="tx1"/>
                </a:solidFill>
              </a:rPr>
              <a:t>Instituto Tecnológico de Los Mochis</a:t>
            </a:r>
          </a:p>
          <a:p>
            <a:pPr marL="971550" lvl="1" indent="-514350" algn="just">
              <a:buFont typeface="+mj-lt"/>
              <a:buAutoNum type="arabicPeriod" startAt="6"/>
              <a:defRPr/>
            </a:pPr>
            <a:r>
              <a:rPr lang="es-MX" dirty="0" smtClean="0">
                <a:solidFill>
                  <a:schemeClr val="tx1"/>
                </a:solidFill>
              </a:rPr>
              <a:t>Instituto Tecnológico de  Morelia</a:t>
            </a:r>
          </a:p>
          <a:p>
            <a:pPr marL="971550" lvl="1" indent="-514350" algn="just">
              <a:buFont typeface="+mj-lt"/>
              <a:buAutoNum type="arabicPeriod" startAt="6"/>
              <a:defRPr/>
            </a:pPr>
            <a:r>
              <a:rPr lang="es-MX" dirty="0" smtClean="0">
                <a:solidFill>
                  <a:schemeClr val="tx1"/>
                </a:solidFill>
              </a:rPr>
              <a:t>Instituto Tecnológico de Puebla</a:t>
            </a:r>
          </a:p>
          <a:p>
            <a:pPr marL="971550" lvl="1" indent="-514350" algn="just">
              <a:buFont typeface="+mj-lt"/>
              <a:buAutoNum type="arabicPeriod" startAt="6"/>
              <a:defRPr/>
            </a:pPr>
            <a:r>
              <a:rPr lang="es-MX" dirty="0" smtClean="0">
                <a:solidFill>
                  <a:schemeClr val="tx1"/>
                </a:solidFill>
              </a:rPr>
              <a:t>Instituto Tecnológico de Querétaro</a:t>
            </a:r>
          </a:p>
          <a:p>
            <a:pPr marL="971550" lvl="1" indent="-514350" algn="just">
              <a:buFont typeface="+mj-lt"/>
              <a:buAutoNum type="arabicPeriod" startAt="6"/>
              <a:defRPr/>
            </a:pPr>
            <a:r>
              <a:rPr lang="es-MX" dirty="0" smtClean="0">
                <a:solidFill>
                  <a:schemeClr val="tx1"/>
                </a:solidFill>
              </a:rPr>
              <a:t>Instituto Tecnológico  Saltillo </a:t>
            </a:r>
          </a:p>
          <a:p>
            <a:pPr marL="971550" lvl="1" indent="-514350" algn="just">
              <a:buFont typeface="+mj-lt"/>
              <a:buAutoNum type="arabicPeriod" startAt="6"/>
              <a:defRPr/>
            </a:pPr>
            <a:r>
              <a:rPr lang="es-MX" dirty="0" smtClean="0">
                <a:solidFill>
                  <a:schemeClr val="tx1"/>
                </a:solidFill>
              </a:rPr>
              <a:t>Instituto  Tecnológico Superior de Progreso </a:t>
            </a:r>
          </a:p>
          <a:p>
            <a:pPr marL="971550" lvl="1" indent="-514350" algn="just">
              <a:buFont typeface="+mj-lt"/>
              <a:buAutoNum type="arabicPeriod" startAt="6"/>
              <a:defRPr/>
            </a:pPr>
            <a:r>
              <a:rPr lang="es-MX" dirty="0" smtClean="0">
                <a:solidFill>
                  <a:schemeClr val="tx1"/>
                </a:solidFill>
              </a:rPr>
              <a:t>Instituto Tecnológico de Toluca</a:t>
            </a:r>
          </a:p>
          <a:p>
            <a:pPr lvl="1" algn="r">
              <a:defRPr/>
            </a:pPr>
            <a:r>
              <a:rPr lang="es-MX" sz="1800" i="1" dirty="0" smtClean="0">
                <a:solidFill>
                  <a:schemeClr val="tx1"/>
                </a:solidFill>
              </a:rPr>
              <a:t>Colaboraciones:</a:t>
            </a:r>
          </a:p>
          <a:p>
            <a:pPr lvl="1" algn="r">
              <a:defRPr/>
            </a:pPr>
            <a:r>
              <a:rPr lang="es-MX" sz="1800" i="1" dirty="0" smtClean="0">
                <a:solidFill>
                  <a:schemeClr val="tx1"/>
                </a:solidFill>
              </a:rPr>
              <a:t>Instituto Tecnológico de Tlalnepantla</a:t>
            </a:r>
          </a:p>
          <a:p>
            <a:pPr lvl="1" algn="r">
              <a:defRPr/>
            </a:pPr>
            <a:r>
              <a:rPr lang="es-MX" sz="1800" i="1" dirty="0" smtClean="0">
                <a:solidFill>
                  <a:schemeClr val="tx1"/>
                </a:solidFill>
              </a:rPr>
              <a:t>Instituto Tecnológico de San Luis Potosí</a:t>
            </a:r>
            <a:endParaRPr lang="es-MX" sz="1800" i="1" dirty="0" smtClean="0"/>
          </a:p>
          <a:p>
            <a:pPr>
              <a:defRPr/>
            </a:pPr>
            <a:endParaRPr lang="es-MX" dirty="0" smtClean="0"/>
          </a:p>
          <a:p>
            <a:pPr>
              <a:defRPr/>
            </a:pPr>
            <a:endParaRPr lang="es-MX"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p:txBody>
          <a:bodyPr/>
          <a:lstStyle/>
          <a:p>
            <a:pPr algn="ctr">
              <a:defRPr/>
            </a:pPr>
            <a:r>
              <a:rPr lang="es-MX" sz="1400" u="none" dirty="0"/>
              <a:t>AREA PROMOCION PROFESIONAL</a:t>
            </a:r>
          </a:p>
        </p:txBody>
      </p:sp>
      <p:sp>
        <p:nvSpPr>
          <p:cNvPr id="5" name="4 Marcador de número de diapositiva"/>
          <p:cNvSpPr>
            <a:spLocks noGrp="1"/>
          </p:cNvSpPr>
          <p:nvPr>
            <p:ph type="sldNum" sz="quarter" idx="12"/>
          </p:nvPr>
        </p:nvSpPr>
        <p:spPr/>
        <p:txBody>
          <a:bodyPr/>
          <a:lstStyle/>
          <a:p>
            <a:pPr algn="ctr">
              <a:defRPr/>
            </a:pPr>
            <a:fld id="{50791F97-9273-4B2C-B60C-D40EEDAE91B1}" type="slidenum">
              <a:rPr lang="es-MX" sz="1400" u="none" smtClean="0"/>
              <a:pPr algn="ctr">
                <a:defRPr/>
              </a:pPr>
              <a:t>48</a:t>
            </a:fld>
            <a:endParaRPr lang="es-MX" sz="1400" u="none" dirty="0"/>
          </a:p>
        </p:txBody>
      </p:sp>
      <p:graphicFrame>
        <p:nvGraphicFramePr>
          <p:cNvPr id="6" name="5 Tabla"/>
          <p:cNvGraphicFramePr>
            <a:graphicFrameLocks noGrp="1"/>
          </p:cNvGraphicFramePr>
          <p:nvPr/>
        </p:nvGraphicFramePr>
        <p:xfrm>
          <a:off x="714375" y="1571625"/>
          <a:ext cx="7786688" cy="4460875"/>
        </p:xfrm>
        <a:graphic>
          <a:graphicData uri="http://schemas.openxmlformats.org/drawingml/2006/table">
            <a:tbl>
              <a:tblPr firstRow="1" bandRow="1">
                <a:tableStyleId>{5C22544A-7EE6-4342-B048-85BDC9FD1C3A}</a:tableStyleId>
              </a:tblPr>
              <a:tblGrid>
                <a:gridCol w="2595580"/>
                <a:gridCol w="2595580"/>
                <a:gridCol w="2595580"/>
              </a:tblGrid>
              <a:tr h="388983">
                <a:tc>
                  <a:txBody>
                    <a:bodyPr/>
                    <a:lstStyle/>
                    <a:p>
                      <a:pPr algn="ctr"/>
                      <a:r>
                        <a:rPr lang="es-MX" b="1" dirty="0" smtClean="0"/>
                        <a:t>Actividades</a:t>
                      </a:r>
                      <a:endParaRPr lang="es-MX" b="1" dirty="0"/>
                    </a:p>
                  </a:txBody>
                  <a:tcPr/>
                </a:tc>
                <a:tc>
                  <a:txBody>
                    <a:bodyPr/>
                    <a:lstStyle/>
                    <a:p>
                      <a:pPr algn="ctr"/>
                      <a:r>
                        <a:rPr lang="es-MX" b="1" dirty="0" smtClean="0"/>
                        <a:t>Etapas</a:t>
                      </a:r>
                      <a:endParaRPr lang="es-MX" b="1" dirty="0"/>
                    </a:p>
                  </a:txBody>
                  <a:tcPr/>
                </a:tc>
                <a:tc>
                  <a:txBody>
                    <a:bodyPr/>
                    <a:lstStyle/>
                    <a:p>
                      <a:pPr algn="ctr"/>
                      <a:r>
                        <a:rPr lang="es-MX" b="1" dirty="0" smtClean="0"/>
                        <a:t>Responsables</a:t>
                      </a:r>
                      <a:endParaRPr lang="es-MX" b="1" dirty="0"/>
                    </a:p>
                  </a:txBody>
                  <a:tcPr/>
                </a:tc>
              </a:tr>
              <a:tr h="388983">
                <a:tc>
                  <a:txBody>
                    <a:bodyPr/>
                    <a:lstStyle/>
                    <a:p>
                      <a:r>
                        <a:rPr lang="es-MX" b="1" dirty="0" smtClean="0"/>
                        <a:t>Base de Datos</a:t>
                      </a:r>
                      <a:endParaRPr lang="es-MX" b="1" dirty="0"/>
                    </a:p>
                  </a:txBody>
                  <a:tcPr/>
                </a:tc>
                <a:tc>
                  <a:txBody>
                    <a:bodyPr/>
                    <a:lstStyle/>
                    <a:p>
                      <a:pPr algn="ctr"/>
                      <a:r>
                        <a:rPr lang="es-MX" b="1" dirty="0" smtClean="0"/>
                        <a:t>2</a:t>
                      </a:r>
                      <a:endParaRPr lang="es-MX" b="1" dirty="0"/>
                    </a:p>
                  </a:txBody>
                  <a:tcPr/>
                </a:tc>
                <a:tc>
                  <a:txBody>
                    <a:bodyPr/>
                    <a:lstStyle/>
                    <a:p>
                      <a:pPr algn="ctr"/>
                      <a:r>
                        <a:rPr lang="es-MX" b="1" dirty="0" smtClean="0"/>
                        <a:t>DSE, DGTyV</a:t>
                      </a:r>
                      <a:endParaRPr lang="es-MX" b="1" dirty="0"/>
                    </a:p>
                  </a:txBody>
                  <a:tcPr/>
                </a:tc>
              </a:tr>
              <a:tr h="388983">
                <a:tc>
                  <a:txBody>
                    <a:bodyPr/>
                    <a:lstStyle/>
                    <a:p>
                      <a:r>
                        <a:rPr lang="es-MX" b="1" dirty="0" smtClean="0"/>
                        <a:t>Plan de Trabajo</a:t>
                      </a:r>
                      <a:endParaRPr lang="es-MX" b="1" dirty="0"/>
                    </a:p>
                  </a:txBody>
                  <a:tcPr/>
                </a:tc>
                <a:tc>
                  <a:txBody>
                    <a:bodyPr/>
                    <a:lstStyle/>
                    <a:p>
                      <a:pPr algn="ctr"/>
                      <a:r>
                        <a:rPr lang="es-MX" b="1" dirty="0" smtClean="0"/>
                        <a:t>1</a:t>
                      </a:r>
                      <a:endParaRPr lang="es-MX" b="1" dirty="0"/>
                    </a:p>
                  </a:txBody>
                  <a:tcPr/>
                </a:tc>
                <a:tc>
                  <a:txBody>
                    <a:bodyPr/>
                    <a:lstStyle/>
                    <a:p>
                      <a:pPr algn="ctr"/>
                      <a:r>
                        <a:rPr lang="es-MX" b="1" dirty="0" smtClean="0"/>
                        <a:t>DGTyV</a:t>
                      </a:r>
                      <a:endParaRPr lang="es-MX" b="1" dirty="0"/>
                    </a:p>
                  </a:txBody>
                  <a:tcPr/>
                </a:tc>
              </a:tr>
              <a:tr h="680720">
                <a:tc>
                  <a:txBody>
                    <a:bodyPr/>
                    <a:lstStyle/>
                    <a:p>
                      <a:r>
                        <a:rPr lang="es-MX" b="1" dirty="0" smtClean="0"/>
                        <a:t>Convocar Áreas Académicas</a:t>
                      </a:r>
                      <a:endParaRPr lang="es-MX" b="1" dirty="0"/>
                    </a:p>
                  </a:txBody>
                  <a:tcPr/>
                </a:tc>
                <a:tc>
                  <a:txBody>
                    <a:bodyPr/>
                    <a:lstStyle/>
                    <a:p>
                      <a:pPr algn="ctr"/>
                      <a:r>
                        <a:rPr lang="es-MX" b="1" dirty="0" smtClean="0"/>
                        <a:t>1</a:t>
                      </a:r>
                      <a:endParaRPr lang="es-MX" b="1" dirty="0"/>
                    </a:p>
                  </a:txBody>
                  <a:tcPr/>
                </a:tc>
                <a:tc>
                  <a:txBody>
                    <a:bodyPr/>
                    <a:lstStyle/>
                    <a:p>
                      <a:pPr algn="ctr"/>
                      <a:r>
                        <a:rPr lang="es-MX" b="1" dirty="0" smtClean="0"/>
                        <a:t>DGTyV</a:t>
                      </a:r>
                      <a:endParaRPr lang="es-MX" b="1" dirty="0"/>
                    </a:p>
                  </a:txBody>
                  <a:tcPr/>
                </a:tc>
              </a:tr>
              <a:tr h="938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smtClean="0">
                          <a:latin typeface="Calibri" pitchFamily="34" charset="0"/>
                        </a:rPr>
                        <a:t>Aplicar  Cuestionarios a egresados y empleadores , Requisitar cuestionario</a:t>
                      </a:r>
                      <a:endParaRPr lang="es-MX" b="1" dirty="0" smtClean="0"/>
                    </a:p>
                  </a:txBody>
                  <a:tcPr/>
                </a:tc>
                <a:tc>
                  <a:txBody>
                    <a:bodyPr/>
                    <a:lstStyle/>
                    <a:p>
                      <a:pPr algn="ctr"/>
                      <a:endParaRPr lang="es-MX" b="1" dirty="0" smtClean="0"/>
                    </a:p>
                    <a:p>
                      <a:pPr algn="ctr"/>
                      <a:r>
                        <a:rPr lang="es-MX" b="1" dirty="0" smtClean="0"/>
                        <a:t>2</a:t>
                      </a:r>
                      <a:endParaRPr lang="es-MX" b="1" dirty="0"/>
                    </a:p>
                  </a:txBody>
                  <a:tcPr/>
                </a:tc>
                <a:tc>
                  <a:txBody>
                    <a:bodyPr/>
                    <a:lstStyle/>
                    <a:p>
                      <a:pPr algn="ctr"/>
                      <a:endParaRPr lang="es-MX" b="1" dirty="0" smtClean="0"/>
                    </a:p>
                    <a:p>
                      <a:pPr algn="ctr"/>
                      <a:r>
                        <a:rPr lang="es-MX" b="1" dirty="0" smtClean="0"/>
                        <a:t>Representante</a:t>
                      </a:r>
                      <a:r>
                        <a:rPr lang="es-MX" b="1" baseline="0" dirty="0" smtClean="0"/>
                        <a:t> de Área Académica</a:t>
                      </a:r>
                      <a:endParaRPr lang="es-MX" b="1" dirty="0"/>
                    </a:p>
                  </a:txBody>
                  <a:tcPr/>
                </a:tc>
              </a:tr>
              <a:tr h="9724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smtClean="0">
                          <a:latin typeface="Calibri" pitchFamily="34" charset="0"/>
                        </a:rPr>
                        <a:t>Concentrar, Integrar, Procesar Información </a:t>
                      </a:r>
                      <a:endParaRPr lang="es-MX" b="1" dirty="0" smtClean="0"/>
                    </a:p>
                  </a:txBody>
                  <a:tcPr/>
                </a:tc>
                <a:tc>
                  <a:txBody>
                    <a:bodyPr/>
                    <a:lstStyle/>
                    <a:p>
                      <a:pPr algn="ctr"/>
                      <a:r>
                        <a:rPr lang="es-MX" b="1" dirty="0" smtClean="0"/>
                        <a:t>4</a:t>
                      </a:r>
                      <a:endParaRPr lang="es-MX"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b="1" dirty="0" smtClean="0"/>
                        <a:t>Representante</a:t>
                      </a:r>
                      <a:r>
                        <a:rPr lang="es-MX" b="1" baseline="0" dirty="0" smtClean="0"/>
                        <a:t> de Área Académica</a:t>
                      </a:r>
                      <a:endParaRPr lang="es-MX" b="1" dirty="0" smtClean="0"/>
                    </a:p>
                    <a:p>
                      <a:pPr algn="ctr"/>
                      <a:r>
                        <a:rPr lang="es-MX" b="1" dirty="0" smtClean="0"/>
                        <a:t>DGTyV</a:t>
                      </a:r>
                      <a:endParaRPr lang="es-MX" b="1" dirty="0"/>
                    </a:p>
                  </a:txBody>
                  <a:tcPr/>
                </a:tc>
              </a:tr>
              <a:tr h="7020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smtClean="0">
                          <a:latin typeface="Calibri" pitchFamily="34" charset="0"/>
                        </a:rPr>
                        <a:t>Reporte Institucional Dirección IT y DGEST </a:t>
                      </a:r>
                      <a:endParaRPr lang="es-MX" b="1" dirty="0" smtClean="0"/>
                    </a:p>
                  </a:txBody>
                  <a:tcPr/>
                </a:tc>
                <a:tc>
                  <a:txBody>
                    <a:bodyPr/>
                    <a:lstStyle/>
                    <a:p>
                      <a:pPr algn="ctr"/>
                      <a:r>
                        <a:rPr lang="es-MX" b="1" dirty="0" smtClean="0"/>
                        <a:t>1</a:t>
                      </a:r>
                      <a:endParaRPr lang="es-MX"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b="1" dirty="0" smtClean="0"/>
                        <a:t>DGTyV</a:t>
                      </a:r>
                    </a:p>
                    <a:p>
                      <a:pPr algn="ctr"/>
                      <a:endParaRPr lang="es-MX" b="1" dirty="0"/>
                    </a:p>
                  </a:txBody>
                  <a:tcPr/>
                </a:tc>
              </a:tr>
            </a:tbl>
          </a:graphicData>
        </a:graphic>
      </p:graphicFrame>
      <p:sp>
        <p:nvSpPr>
          <p:cNvPr id="12326" name="6 CuadroTexto"/>
          <p:cNvSpPr txBox="1">
            <a:spLocks noChangeArrowheads="1"/>
          </p:cNvSpPr>
          <p:nvPr/>
        </p:nvSpPr>
        <p:spPr bwMode="auto">
          <a:xfrm>
            <a:off x="642938" y="857250"/>
            <a:ext cx="7858125" cy="579438"/>
          </a:xfrm>
          <a:prstGeom prst="rect">
            <a:avLst/>
          </a:prstGeom>
          <a:noFill/>
          <a:ln w="9525">
            <a:noFill/>
            <a:miter lim="800000"/>
            <a:headEnd/>
            <a:tailEnd/>
          </a:ln>
        </p:spPr>
        <p:txBody>
          <a:bodyPr>
            <a:spAutoFit/>
          </a:bodyPr>
          <a:lstStyle/>
          <a:p>
            <a:pPr algn="ctr"/>
            <a:r>
              <a:rPr lang="es-MX" sz="3200" b="1" u="none">
                <a:latin typeface="Calibri" pitchFamily="34" charset="0"/>
              </a:rPr>
              <a:t>Procedimiento: 11 Etapas</a:t>
            </a:r>
          </a:p>
        </p:txBody>
      </p:sp>
    </p:spTree>
  </p:cSld>
  <p:clrMapOvr>
    <a:masterClrMapping/>
  </p:clrMapOvr>
  <p:transition spd="slow">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pPr algn="ctr">
              <a:defRPr/>
            </a:pPr>
            <a:fld id="{F1118B93-C029-4D33-A142-9358E15945C9}" type="slidenum">
              <a:rPr lang="es-MX" sz="1400" u="none" smtClean="0"/>
              <a:pPr algn="ctr">
                <a:defRPr/>
              </a:pPr>
              <a:t>49</a:t>
            </a:fld>
            <a:endParaRPr lang="es-MX" sz="1400" u="none" dirty="0"/>
          </a:p>
        </p:txBody>
      </p:sp>
      <p:sp>
        <p:nvSpPr>
          <p:cNvPr id="6" name="5 Marcador de pie de página"/>
          <p:cNvSpPr>
            <a:spLocks noGrp="1"/>
          </p:cNvSpPr>
          <p:nvPr>
            <p:ph type="ftr" sz="quarter" idx="11"/>
          </p:nvPr>
        </p:nvSpPr>
        <p:spPr/>
        <p:txBody>
          <a:bodyPr/>
          <a:lstStyle/>
          <a:p>
            <a:pPr>
              <a:defRPr/>
            </a:pPr>
            <a:r>
              <a:rPr lang="es-MX" sz="1400" u="none" dirty="0"/>
              <a:t>AREA PROMOCION PROFESIONAL</a:t>
            </a:r>
          </a:p>
        </p:txBody>
      </p:sp>
      <p:sp>
        <p:nvSpPr>
          <p:cNvPr id="54275" name="1 Título"/>
          <p:cNvSpPr>
            <a:spLocks noGrp="1"/>
          </p:cNvSpPr>
          <p:nvPr>
            <p:ph type="ctrTitle"/>
          </p:nvPr>
        </p:nvSpPr>
        <p:spPr>
          <a:xfrm>
            <a:off x="685800" y="785813"/>
            <a:ext cx="8243888" cy="714375"/>
          </a:xfrm>
        </p:spPr>
        <p:txBody>
          <a:bodyPr/>
          <a:lstStyle/>
          <a:p>
            <a:r>
              <a:rPr lang="es-MX" sz="3200" smtClean="0"/>
              <a:t>RETOS</a:t>
            </a:r>
            <a:endParaRPr lang="es-ES" sz="3200" smtClean="0"/>
          </a:p>
        </p:txBody>
      </p:sp>
      <p:sp>
        <p:nvSpPr>
          <p:cNvPr id="54276" name="2 Subtítulo"/>
          <p:cNvSpPr>
            <a:spLocks noGrp="1"/>
          </p:cNvSpPr>
          <p:nvPr>
            <p:ph type="subTitle" idx="1"/>
          </p:nvPr>
        </p:nvSpPr>
        <p:spPr bwMode="auto">
          <a:xfrm>
            <a:off x="428625" y="1428750"/>
            <a:ext cx="8358188" cy="4429125"/>
          </a:xfrm>
          <a:noFill/>
          <a:ln>
            <a:miter lim="800000"/>
            <a:headEnd/>
            <a:tailEnd/>
          </a:ln>
        </p:spPr>
        <p:txBody>
          <a:bodyPr vert="horz" wrap="square" lIns="91440" tIns="45720" rIns="91440" bIns="45720" numCol="1" anchor="ctr" anchorCtr="0" compatLnSpc="1">
            <a:prstTxWarp prst="textNoShape">
              <a:avLst/>
            </a:prstTxWarp>
          </a:bodyPr>
          <a:lstStyle/>
          <a:p>
            <a:pPr algn="just"/>
            <a:r>
              <a:rPr lang="es-MX" sz="2400" b="1" smtClean="0">
                <a:solidFill>
                  <a:schemeClr val="tx1"/>
                </a:solidFill>
              </a:rPr>
              <a:t>- </a:t>
            </a:r>
            <a:r>
              <a:rPr lang="es-MX" sz="2800" smtClean="0">
                <a:solidFill>
                  <a:schemeClr val="tx1"/>
                </a:solidFill>
              </a:rPr>
              <a:t>Actualización del documento normativo para el seguimiento de egresados en los Institutos Tecnológicos. DGICO-SGC</a:t>
            </a:r>
            <a:br>
              <a:rPr lang="es-MX" sz="2800" smtClean="0">
                <a:solidFill>
                  <a:schemeClr val="tx1"/>
                </a:solidFill>
              </a:rPr>
            </a:br>
            <a:r>
              <a:rPr lang="es-MX" sz="2800" smtClean="0">
                <a:solidFill>
                  <a:schemeClr val="tx1"/>
                </a:solidFill>
              </a:rPr>
              <a:t/>
            </a:r>
            <a:br>
              <a:rPr lang="es-MX" sz="2800" smtClean="0">
                <a:solidFill>
                  <a:schemeClr val="tx1"/>
                </a:solidFill>
              </a:rPr>
            </a:br>
            <a:r>
              <a:rPr lang="es-MX" sz="2800" smtClean="0">
                <a:solidFill>
                  <a:schemeClr val="tx1"/>
                </a:solidFill>
              </a:rPr>
              <a:t>- </a:t>
            </a:r>
            <a:r>
              <a:rPr lang="es-ES" sz="2800" smtClean="0">
                <a:solidFill>
                  <a:schemeClr val="tx1"/>
                </a:solidFill>
              </a:rPr>
              <a:t>Sistematización del programa de seguimiento a egresados</a:t>
            </a:r>
            <a:endParaRPr lang="es-ES" smtClean="0">
              <a:solidFill>
                <a:schemeClr val="tx1"/>
              </a:solidFill>
            </a:endParaRP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14438" y="857250"/>
            <a:ext cx="7358062" cy="584200"/>
          </a:xfrm>
          <a:prstGeom prst="rect">
            <a:avLst/>
          </a:prstGeom>
          <a:noFill/>
        </p:spPr>
        <p:txBody>
          <a:bodyPr>
            <a:spAutoFit/>
          </a:bodyPr>
          <a:lstStyle/>
          <a:p>
            <a:pPr algn="ctr">
              <a:defRPr/>
            </a:pPr>
            <a:r>
              <a:rPr lang="es-MX" sz="3200" u="none" dirty="0">
                <a:latin typeface="+mj-lt"/>
              </a:rPr>
              <a:t>FUNCIONES</a:t>
            </a:r>
            <a:endParaRPr lang="es-ES" sz="3200" u="none" dirty="0">
              <a:latin typeface="+mj-lt"/>
            </a:endParaRPr>
          </a:p>
        </p:txBody>
      </p:sp>
      <p:sp>
        <p:nvSpPr>
          <p:cNvPr id="3" name="2 CuadroTexto"/>
          <p:cNvSpPr txBox="1"/>
          <p:nvPr/>
        </p:nvSpPr>
        <p:spPr>
          <a:xfrm>
            <a:off x="642938" y="2214563"/>
            <a:ext cx="8215312" cy="2308225"/>
          </a:xfrm>
          <a:prstGeom prst="rect">
            <a:avLst/>
          </a:prstGeom>
          <a:noFill/>
        </p:spPr>
        <p:txBody>
          <a:bodyPr anchor="ctr">
            <a:spAutoFit/>
          </a:bodyPr>
          <a:lstStyle/>
          <a:p>
            <a:pPr algn="just">
              <a:buFont typeface="Arial" pitchFamily="34" charset="0"/>
              <a:buChar char="•"/>
              <a:defRPr/>
            </a:pPr>
            <a:r>
              <a:rPr lang="es-MX" sz="2800" u="none" dirty="0">
                <a:latin typeface="+mn-lt"/>
              </a:rPr>
              <a:t> Es establecer la normatividad, lineamientos y procedimientos  para que los programas que opera a la realidad actual.</a:t>
            </a:r>
          </a:p>
          <a:p>
            <a:pPr algn="just">
              <a:buFont typeface="Arial" pitchFamily="34" charset="0"/>
              <a:buChar char="•"/>
              <a:defRPr/>
            </a:pPr>
            <a:endParaRPr lang="es-MX" sz="2800" u="none" dirty="0">
              <a:latin typeface="+mn-lt"/>
            </a:endParaRPr>
          </a:p>
          <a:p>
            <a:pPr>
              <a:defRPr/>
            </a:pPr>
            <a:endParaRPr lang="es-MX" sz="1400" u="none" dirty="0">
              <a:latin typeface="+mn-lt"/>
            </a:endParaRPr>
          </a:p>
          <a:p>
            <a:pPr>
              <a:defRPr/>
            </a:pPr>
            <a:endParaRPr lang="es-ES" u="none"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txBox="1">
            <a:spLocks noGrp="1"/>
          </p:cNvSpPr>
          <p:nvPr/>
        </p:nvSpPr>
        <p:spPr>
          <a:xfrm>
            <a:off x="6553200" y="6356350"/>
            <a:ext cx="2133600" cy="365125"/>
          </a:xfrm>
          <a:prstGeom prst="rect">
            <a:avLst/>
          </a:prstGeom>
          <a:noFill/>
        </p:spPr>
        <p:txBody>
          <a:bodyPr/>
          <a:lstStyle/>
          <a:p>
            <a:pPr algn="ctr" fontAlgn="auto">
              <a:spcBef>
                <a:spcPts val="0"/>
              </a:spcBef>
              <a:spcAft>
                <a:spcPts val="0"/>
              </a:spcAft>
              <a:defRPr/>
            </a:pPr>
            <a:fld id="{F5067B5A-9F95-4E12-B28B-0D6BD31382AC}" type="slidenum">
              <a:rPr lang="es-MX" sz="1400" u="none">
                <a:latin typeface="+mn-lt"/>
                <a:cs typeface="+mn-cs"/>
              </a:rPr>
              <a:pPr algn="ctr" fontAlgn="auto">
                <a:spcBef>
                  <a:spcPts val="0"/>
                </a:spcBef>
                <a:spcAft>
                  <a:spcPts val="0"/>
                </a:spcAft>
                <a:defRPr/>
              </a:pPr>
              <a:t>50</a:t>
            </a:fld>
            <a:endParaRPr lang="es-MX" sz="1400" u="none" dirty="0">
              <a:latin typeface="+mn-lt"/>
              <a:cs typeface="+mn-cs"/>
            </a:endParaRPr>
          </a:p>
        </p:txBody>
      </p:sp>
      <p:sp>
        <p:nvSpPr>
          <p:cNvPr id="6" name="5 Marcador de pie de página"/>
          <p:cNvSpPr txBox="1">
            <a:spLocks noGrp="1"/>
          </p:cNvSpPr>
          <p:nvPr/>
        </p:nvSpPr>
        <p:spPr>
          <a:xfrm>
            <a:off x="3124200" y="6356350"/>
            <a:ext cx="2895600" cy="365125"/>
          </a:xfrm>
          <a:prstGeom prst="rect">
            <a:avLst/>
          </a:prstGeom>
          <a:noFill/>
        </p:spPr>
        <p:txBody>
          <a:bodyPr/>
          <a:lstStyle/>
          <a:p>
            <a:pPr fontAlgn="auto">
              <a:spcBef>
                <a:spcPts val="0"/>
              </a:spcBef>
              <a:spcAft>
                <a:spcPts val="0"/>
              </a:spcAft>
              <a:defRPr/>
            </a:pPr>
            <a:r>
              <a:rPr lang="es-MX" sz="1400" u="none" dirty="0">
                <a:latin typeface="+mn-lt"/>
                <a:cs typeface="+mn-cs"/>
              </a:rPr>
              <a:t>AREA PROMOCION PROFESIONAL</a:t>
            </a:r>
          </a:p>
        </p:txBody>
      </p:sp>
      <p:sp>
        <p:nvSpPr>
          <p:cNvPr id="60420" name="1 Título"/>
          <p:cNvSpPr>
            <a:spLocks noGrp="1"/>
          </p:cNvSpPr>
          <p:nvPr>
            <p:ph type="ctrTitle" idx="4294967295"/>
          </p:nvPr>
        </p:nvSpPr>
        <p:spPr>
          <a:xfrm>
            <a:off x="685800" y="785813"/>
            <a:ext cx="8243888" cy="714375"/>
          </a:xfrm>
        </p:spPr>
        <p:txBody>
          <a:bodyPr/>
          <a:lstStyle/>
          <a:p>
            <a:r>
              <a:rPr lang="es-MX" sz="3200" smtClean="0"/>
              <a:t>AVANCES</a:t>
            </a:r>
            <a:endParaRPr lang="es-ES" sz="3200" smtClean="0"/>
          </a:p>
        </p:txBody>
      </p:sp>
      <p:sp>
        <p:nvSpPr>
          <p:cNvPr id="60421" name="2 Subtítulo"/>
          <p:cNvSpPr>
            <a:spLocks noGrp="1"/>
          </p:cNvSpPr>
          <p:nvPr>
            <p:ph type="subTitle" idx="4294967295"/>
          </p:nvPr>
        </p:nvSpPr>
        <p:spPr bwMode="auto">
          <a:xfrm>
            <a:off x="468313" y="1341438"/>
            <a:ext cx="8358187" cy="4429125"/>
          </a:xfrm>
          <a:prstGeom prst="rect">
            <a:avLst/>
          </a:prstGeom>
          <a:noFill/>
          <a:ln>
            <a:miter lim="800000"/>
            <a:headEnd/>
            <a:tailEnd/>
          </a:ln>
        </p:spPr>
        <p:txBody>
          <a:bodyPr anchor="ctr"/>
          <a:lstStyle/>
          <a:p>
            <a:pPr marL="0" indent="0">
              <a:lnSpc>
                <a:spcPct val="80000"/>
              </a:lnSpc>
            </a:pPr>
            <a:endParaRPr lang="es-MX" sz="1400" b="1" smtClean="0"/>
          </a:p>
          <a:p>
            <a:pPr marL="0" indent="0">
              <a:lnSpc>
                <a:spcPct val="80000"/>
              </a:lnSpc>
            </a:pPr>
            <a:endParaRPr lang="es-MX" sz="1400" b="1" smtClean="0"/>
          </a:p>
          <a:p>
            <a:pPr marL="0" indent="0">
              <a:lnSpc>
                <a:spcPct val="80000"/>
              </a:lnSpc>
            </a:pPr>
            <a:r>
              <a:rPr lang="es-ES" sz="1800" smtClean="0"/>
              <a:t> Revisión y modificación de los Lineamientos para el Seguimiento de </a:t>
            </a:r>
            <a:r>
              <a:rPr lang="es-ES" sz="2000" smtClean="0"/>
              <a:t>Egresados  Versión V 2.0 emitida en mayo 2008</a:t>
            </a:r>
          </a:p>
          <a:p>
            <a:pPr marL="0" indent="0">
              <a:lnSpc>
                <a:spcPct val="80000"/>
              </a:lnSpc>
            </a:pPr>
            <a:r>
              <a:rPr lang="es-ES" sz="2000" smtClean="0"/>
              <a:t> Envío de Procedimiento a DGICO para su evaluación y dictamen</a:t>
            </a:r>
          </a:p>
          <a:p>
            <a:pPr marL="0" indent="0">
              <a:lnSpc>
                <a:spcPct val="80000"/>
              </a:lnSpc>
            </a:pPr>
            <a:r>
              <a:rPr lang="es-ES" sz="2000" smtClean="0"/>
              <a:t> Evaluación Técnica y documental de los sistemas automatizados o      </a:t>
            </a:r>
          </a:p>
          <a:p>
            <a:pPr marL="0" indent="0">
              <a:lnSpc>
                <a:spcPct val="80000"/>
              </a:lnSpc>
              <a:buFont typeface="Arial" charset="0"/>
              <a:buNone/>
            </a:pPr>
            <a:r>
              <a:rPr lang="es-ES" sz="2000" smtClean="0"/>
              <a:t>   semiautomatizados para el seguimiento de egresados</a:t>
            </a:r>
          </a:p>
          <a:p>
            <a:pPr marL="0" indent="0">
              <a:lnSpc>
                <a:spcPct val="80000"/>
              </a:lnSpc>
            </a:pPr>
            <a:r>
              <a:rPr lang="es-ES" sz="2000" smtClean="0"/>
              <a:t> Desarrollo del sistema automatizado Interinstitucional  (Celaya-Morelia-Dir.  </a:t>
            </a:r>
          </a:p>
          <a:p>
            <a:pPr marL="0" indent="0">
              <a:lnSpc>
                <a:spcPct val="80000"/>
              </a:lnSpc>
              <a:buFont typeface="Arial" charset="0"/>
              <a:buNone/>
            </a:pPr>
            <a:r>
              <a:rPr lang="es-ES" sz="2000" smtClean="0"/>
              <a:t>   Vinculación), con la Coordinación de la  Dirección de Telecomunicaciones,</a:t>
            </a:r>
          </a:p>
          <a:p>
            <a:pPr marL="0" indent="0">
              <a:lnSpc>
                <a:spcPct val="80000"/>
              </a:lnSpc>
              <a:buFont typeface="Arial" charset="0"/>
              <a:buNone/>
            </a:pPr>
            <a:r>
              <a:rPr lang="es-ES" sz="2000" smtClean="0"/>
              <a:t>   DGEST.</a:t>
            </a:r>
          </a:p>
          <a:p>
            <a:pPr marL="0" indent="0">
              <a:lnSpc>
                <a:spcPct val="80000"/>
              </a:lnSpc>
              <a:buFont typeface="Arial" charset="0"/>
              <a:buNone/>
            </a:pPr>
            <a:endParaRPr lang="es-ES" sz="1800" smtClean="0"/>
          </a:p>
          <a:p>
            <a:pPr marL="0" indent="0" algn="ctr">
              <a:lnSpc>
                <a:spcPct val="80000"/>
              </a:lnSpc>
              <a:buFont typeface="Arial" charset="0"/>
              <a:buNone/>
            </a:pPr>
            <a:r>
              <a:rPr lang="es-ES" sz="2000" smtClean="0"/>
              <a:t>Apoyo solicitado A TODOS LOS PLANTELES</a:t>
            </a:r>
          </a:p>
          <a:p>
            <a:pPr marL="0" indent="0" algn="ctr">
              <a:lnSpc>
                <a:spcPct val="80000"/>
              </a:lnSpc>
              <a:buFont typeface="Arial" charset="0"/>
              <a:buNone/>
            </a:pPr>
            <a:endParaRPr lang="es-ES" sz="2000" smtClean="0"/>
          </a:p>
          <a:p>
            <a:pPr marL="0" indent="0" algn="ctr">
              <a:lnSpc>
                <a:spcPct val="80000"/>
              </a:lnSpc>
              <a:buFont typeface="Arial" charset="0"/>
              <a:buNone/>
            </a:pPr>
            <a:r>
              <a:rPr lang="es-ES" sz="2000" b="1" i="1" smtClean="0"/>
              <a:t>Generar Base de datos actualizada de egresados </a:t>
            </a:r>
          </a:p>
          <a:p>
            <a:pPr marL="0" indent="0" algn="ctr">
              <a:lnSpc>
                <a:spcPct val="80000"/>
              </a:lnSpc>
              <a:buFont typeface="Arial" charset="0"/>
              <a:buNone/>
            </a:pPr>
            <a:r>
              <a:rPr lang="es-ES" sz="2000" b="1" i="1" smtClean="0"/>
              <a:t>Agosto 2008 a Junio 2009</a:t>
            </a:r>
          </a:p>
          <a:p>
            <a:pPr marL="0" indent="0">
              <a:lnSpc>
                <a:spcPct val="80000"/>
              </a:lnSpc>
              <a:buFont typeface="Arial" charset="0"/>
              <a:buNone/>
            </a:pPr>
            <a:endParaRPr lang="es-ES" sz="2000" b="1" i="1" smtClean="0"/>
          </a:p>
          <a:p>
            <a:pPr marL="0" indent="0" eaLnBrk="1" hangingPunct="1">
              <a:lnSpc>
                <a:spcPct val="80000"/>
              </a:lnSpc>
              <a:spcBef>
                <a:spcPct val="0"/>
              </a:spcBef>
              <a:buFontTx/>
              <a:buNone/>
            </a:pPr>
            <a:endParaRPr lang="es-ES" sz="1800" smtClean="0"/>
          </a:p>
        </p:txBody>
      </p:sp>
    </p:spTree>
  </p:cSld>
  <p:clrMapOvr>
    <a:masterClrMapping/>
  </p:clrMapOvr>
  <p:transition spd="slow">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Título"/>
          <p:cNvSpPr>
            <a:spLocks noGrp="1"/>
          </p:cNvSpPr>
          <p:nvPr>
            <p:ph type="title" idx="4294967295"/>
          </p:nvPr>
        </p:nvSpPr>
        <p:spPr>
          <a:xfrm>
            <a:off x="1071563" y="642938"/>
            <a:ext cx="7729537" cy="785812"/>
          </a:xfrm>
        </p:spPr>
        <p:txBody>
          <a:bodyPr/>
          <a:lstStyle/>
          <a:p>
            <a:r>
              <a:rPr lang="es-MX" sz="3200" smtClean="0"/>
              <a:t>Metas </a:t>
            </a:r>
            <a:endParaRPr lang="es-ES" sz="3200" smtClean="0"/>
          </a:p>
        </p:txBody>
      </p:sp>
      <p:graphicFrame>
        <p:nvGraphicFramePr>
          <p:cNvPr id="4" name="3 Marcador de contenido"/>
          <p:cNvGraphicFramePr>
            <a:graphicFrameLocks noGrp="1"/>
          </p:cNvGraphicFramePr>
          <p:nvPr>
            <p:ph idx="4294967295"/>
          </p:nvPr>
        </p:nvGraphicFramePr>
        <p:xfrm>
          <a:off x="428596" y="1500175"/>
          <a:ext cx="8429684" cy="3929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42938" y="1444625"/>
            <a:ext cx="8215312" cy="3883025"/>
          </a:xfrm>
          <a:prstGeom prst="rect">
            <a:avLst/>
          </a:prstGeom>
        </p:spPr>
        <p:txBody>
          <a:bodyPr>
            <a:spAutoFit/>
          </a:bodyPr>
          <a:lstStyle/>
          <a:p>
            <a:pPr marL="514350" indent="-514350" algn="just" eaLnBrk="0" hangingPunct="0">
              <a:spcBef>
                <a:spcPct val="20000"/>
              </a:spcBef>
              <a:buFont typeface="+mj-lt"/>
              <a:buAutoNum type="arabicPeriod"/>
              <a:defRPr/>
            </a:pPr>
            <a:r>
              <a:rPr lang="es-MX" sz="2800" u="none" dirty="0">
                <a:latin typeface="+mn-lt"/>
                <a:cs typeface="+mn-cs"/>
              </a:rPr>
              <a:t>MANUALES DE VINCULACIÓN, 2002</a:t>
            </a:r>
          </a:p>
          <a:p>
            <a:pPr marL="514350" indent="-514350" algn="just" eaLnBrk="0" hangingPunct="0">
              <a:spcBef>
                <a:spcPct val="20000"/>
              </a:spcBef>
              <a:buFont typeface="+mj-lt"/>
              <a:buAutoNum type="arabicPeriod"/>
              <a:defRPr/>
            </a:pPr>
            <a:r>
              <a:rPr lang="es-MX" sz="2800" u="none" dirty="0">
                <a:latin typeface="+mn-lt"/>
                <a:cs typeface="+mn-cs"/>
              </a:rPr>
              <a:t>DISPOSICIONES TECNICO ADMINISTRATIVAS PARA SEGUIMIENTO DE EGRESADOS, VERSIÓN 2.0</a:t>
            </a:r>
          </a:p>
          <a:p>
            <a:pPr marL="514350" indent="-514350" algn="just" eaLnBrk="0" hangingPunct="0">
              <a:spcBef>
                <a:spcPct val="20000"/>
              </a:spcBef>
              <a:buFont typeface="+mj-lt"/>
              <a:buAutoNum type="arabicPeriod"/>
              <a:defRPr/>
            </a:pPr>
            <a:r>
              <a:rPr lang="es-MX" sz="2800" u="none" dirty="0">
                <a:latin typeface="+mn-lt"/>
                <a:cs typeface="+mn-cs"/>
              </a:rPr>
              <a:t>COMPARTIR CASOS DE ÉXITO EN LA OPERACIÓN DE ESTOS PROCEDIMIENTOS</a:t>
            </a:r>
          </a:p>
          <a:p>
            <a:pPr marL="514350" indent="-514350" algn="just" eaLnBrk="0" hangingPunct="0">
              <a:spcBef>
                <a:spcPct val="20000"/>
              </a:spcBef>
              <a:buFont typeface="+mj-lt"/>
              <a:buAutoNum type="arabicPeriod"/>
              <a:defRPr/>
            </a:pPr>
            <a:r>
              <a:rPr lang="es-MX" sz="2800" u="none" dirty="0">
                <a:latin typeface="+mn-lt"/>
                <a:cs typeface="+mn-cs"/>
              </a:rPr>
              <a:t>TRABAJO CONJUNTO DE LOS INSTITUTOS TECNOLÓGICOS CON  DIRECCIÓN DE VINCULACIÓN</a:t>
            </a:r>
          </a:p>
          <a:p>
            <a:pPr marL="514350" indent="-514350" algn="just" eaLnBrk="0" hangingPunct="0">
              <a:spcBef>
                <a:spcPct val="20000"/>
              </a:spcBef>
              <a:buFont typeface="+mj-lt"/>
              <a:buAutoNum type="arabicPeriod"/>
              <a:defRPr/>
            </a:pPr>
            <a:r>
              <a:rPr lang="es-MX" sz="2800" u="none" dirty="0">
                <a:latin typeface="+mn-lt"/>
                <a:cs typeface="+mn-cs"/>
              </a:rPr>
              <a:t>PARTICIPACIÓN DECIDIDA PARA MEJORA CONTINUA</a:t>
            </a:r>
          </a:p>
        </p:txBody>
      </p:sp>
      <p:sp>
        <p:nvSpPr>
          <p:cNvPr id="5" name="1 Título"/>
          <p:cNvSpPr txBox="1">
            <a:spLocks/>
          </p:cNvSpPr>
          <p:nvPr/>
        </p:nvSpPr>
        <p:spPr>
          <a:xfrm>
            <a:off x="1071563" y="857250"/>
            <a:ext cx="7729537" cy="428625"/>
          </a:xfrm>
          <a:prstGeom prst="rect">
            <a:avLst/>
          </a:prstGeom>
        </p:spPr>
        <p:txBody>
          <a:bodyPr anchor="ctr"/>
          <a:lstStyle/>
          <a:p>
            <a:pPr algn="ctr" eaLnBrk="0" hangingPunct="0">
              <a:defRPr/>
            </a:pPr>
            <a:r>
              <a:rPr lang="es-MX" sz="3200" u="none" dirty="0">
                <a:latin typeface="+mj-lt"/>
                <a:ea typeface="+mj-ea"/>
                <a:cs typeface="+mj-cs"/>
              </a:rPr>
              <a:t>COMPROMISOS</a:t>
            </a:r>
            <a:endParaRPr lang="es-ES" sz="3200" u="none" dirty="0">
              <a:latin typeface="+mj-lt"/>
              <a:ea typeface="+mj-ea"/>
              <a:cs typeface="+mj-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1071563" y="857250"/>
            <a:ext cx="7729537" cy="428625"/>
          </a:xfrm>
        </p:spPr>
        <p:txBody>
          <a:bodyPr/>
          <a:lstStyle/>
          <a:p>
            <a:r>
              <a:rPr lang="es-MX" sz="3200" smtClean="0"/>
              <a:t>COMPROMISOS</a:t>
            </a:r>
            <a:endParaRPr lang="es-ES" sz="3200" smtClean="0"/>
          </a:p>
        </p:txBody>
      </p:sp>
      <p:sp>
        <p:nvSpPr>
          <p:cNvPr id="56322" name="2 Marcador de contenido"/>
          <p:cNvSpPr>
            <a:spLocks noGrp="1"/>
          </p:cNvSpPr>
          <p:nvPr>
            <p:ph idx="1"/>
          </p:nvPr>
        </p:nvSpPr>
        <p:spPr bwMode="auto">
          <a:xfrm>
            <a:off x="1071563" y="1357313"/>
            <a:ext cx="7715250" cy="4857750"/>
          </a:xfrm>
          <a:noFill/>
          <a:ln>
            <a:miter lim="800000"/>
            <a:headEnd/>
            <a:tailEnd/>
          </a:ln>
        </p:spPr>
        <p:txBody>
          <a:bodyPr vert="horz" wrap="square" lIns="91440" tIns="45720" rIns="91440" bIns="45720" numCol="1" anchor="t" anchorCtr="0" compatLnSpc="1">
            <a:prstTxWarp prst="textNoShape">
              <a:avLst/>
            </a:prstTxWarp>
          </a:bodyPr>
          <a:lstStyle/>
          <a:p>
            <a:pPr marL="514350" indent="-514350" algn="just">
              <a:buFont typeface="Calibri" pitchFamily="34" charset="0"/>
              <a:buAutoNum type="arabicPeriod"/>
            </a:pPr>
            <a:r>
              <a:rPr lang="es-MX" smtClean="0"/>
              <a:t>MANTENER COMUNICACIÓN PARA OBTENER INFORMACIÓN OPORTUNA</a:t>
            </a:r>
          </a:p>
          <a:p>
            <a:pPr marL="514350" indent="-514350" algn="just">
              <a:buFont typeface="Calibri" pitchFamily="34" charset="0"/>
              <a:buAutoNum type="arabicPeriod"/>
            </a:pPr>
            <a:r>
              <a:rPr lang="es-MX" smtClean="0"/>
              <a:t>CONTAR CON DATOS ACTUALES PARA RECIBIR O ENVIAR INFORMACIÓN</a:t>
            </a:r>
          </a:p>
          <a:p>
            <a:pPr marL="514350" indent="-514350" algn="just">
              <a:buFont typeface="Calibri" pitchFamily="34" charset="0"/>
              <a:buAutoNum type="arabicPeriod"/>
            </a:pPr>
            <a:r>
              <a:rPr lang="es-MX" smtClean="0"/>
              <a:t>VISITAR LA PÁGINA WEB DE DGEST</a:t>
            </a:r>
          </a:p>
          <a:p>
            <a:pPr marL="514350" indent="-514350" algn="just">
              <a:buFont typeface="Calibri" pitchFamily="34" charset="0"/>
              <a:buAutoNum type="arabicPeriod"/>
            </a:pPr>
            <a:r>
              <a:rPr lang="es-MX" smtClean="0"/>
              <a:t>ENTREGAR INFORMES INSTITUCIONALES A LA DIRECCIÓN DE VINCULACIÓN DE LA DGEST</a:t>
            </a:r>
          </a:p>
          <a:p>
            <a:pPr marL="514350" indent="-514350">
              <a:buFont typeface="Calibri" pitchFamily="34" charset="0"/>
              <a:buAutoNum type="arabicPeriod"/>
            </a:pPr>
            <a:r>
              <a:rPr lang="es-MX" smtClean="0"/>
              <a:t>ESTAR AL PENDIENTE DE LA ENTRADA EN VIGOR DE LOS NUEVOS PROCEDIMIENTOS  Y EN SU CASO DE LA SISTEMATIZACIÓN</a:t>
            </a:r>
            <a:endParaRPr lang="es-E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0738" y="1758950"/>
            <a:ext cx="7502525" cy="1016000"/>
          </a:xfrm>
          <a:prstGeom prst="rect">
            <a:avLst/>
          </a:prstGeom>
          <a:noFill/>
        </p:spPr>
        <p:txBody>
          <a:bodyPr anchor="b">
            <a:spAutoFit/>
          </a:bodyPr>
          <a:lstStyle/>
          <a:p>
            <a:pPr algn="ctr">
              <a:defRPr/>
            </a:pPr>
            <a:r>
              <a:rPr lang="es-MX" sz="6000" dirty="0">
                <a:latin typeface="+mn-lt"/>
              </a:rPr>
              <a:t>G R A C I A S</a:t>
            </a:r>
            <a:endParaRPr lang="es-ES" sz="6000" dirty="0">
              <a:latin typeface="+mn-lt"/>
            </a:endParaRPr>
          </a:p>
        </p:txBody>
      </p:sp>
      <p:sp>
        <p:nvSpPr>
          <p:cNvPr id="57346" name="2 CuadroTexto"/>
          <p:cNvSpPr txBox="1">
            <a:spLocks noChangeArrowheads="1"/>
          </p:cNvSpPr>
          <p:nvPr/>
        </p:nvSpPr>
        <p:spPr bwMode="auto">
          <a:xfrm>
            <a:off x="3786188" y="4286250"/>
            <a:ext cx="4929187" cy="523875"/>
          </a:xfrm>
          <a:prstGeom prst="rect">
            <a:avLst/>
          </a:prstGeom>
          <a:noFill/>
          <a:ln w="9525">
            <a:noFill/>
            <a:miter lim="800000"/>
            <a:headEnd/>
            <a:tailEnd/>
          </a:ln>
        </p:spPr>
        <p:txBody>
          <a:bodyPr>
            <a:spAutoFit/>
          </a:bodyPr>
          <a:lstStyle/>
          <a:p>
            <a:r>
              <a:rPr lang="es-MX" sz="2800">
                <a:hlinkClick r:id="rId2"/>
              </a:rPr>
              <a:t>imagenmiip@hotmail.com</a:t>
            </a:r>
            <a:r>
              <a:rPr lang="es-MX" sz="2800"/>
              <a:t> </a:t>
            </a:r>
            <a:endParaRPr lang="es-ES"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857232"/>
            <a:ext cx="9144000" cy="5214974"/>
          </a:xfrm>
          <a:ln w="762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2">
            <a:schemeClr val="dk2"/>
          </a:fillRef>
          <a:effectRef idx="0">
            <a:scrgbClr r="0" g="0" b="0"/>
          </a:effectRef>
          <a:fontRef idx="major"/>
        </p:style>
        <p:txBody>
          <a:bodyPr rtlCol="0">
            <a:normAutofit/>
          </a:bodyPr>
          <a:lstStyle/>
          <a:p>
            <a:pPr>
              <a:defRPr/>
            </a:pPr>
            <a:r>
              <a:rPr lang="es-MX" sz="8000" dirty="0" smtClean="0">
                <a:solidFill>
                  <a:schemeClr val="bg1"/>
                </a:solidFill>
              </a:rPr>
              <a:t>ESTADÍAS</a:t>
            </a:r>
            <a:endParaRPr lang="es-ES" sz="8000" dirty="0">
              <a:solidFill>
                <a:schemeClr val="bg1"/>
              </a:solidFill>
            </a:endParaRPr>
          </a:p>
        </p:txBody>
      </p:sp>
      <p:sp>
        <p:nvSpPr>
          <p:cNvPr id="5" name="4 Marcador de número de diapositiva"/>
          <p:cNvSpPr>
            <a:spLocks noGrp="1"/>
          </p:cNvSpPr>
          <p:nvPr>
            <p:ph type="sldNum" sz="quarter" idx="12"/>
          </p:nvPr>
        </p:nvSpPr>
        <p:spPr/>
        <p:txBody>
          <a:bodyPr/>
          <a:lstStyle/>
          <a:p>
            <a:pPr algn="ctr">
              <a:defRPr/>
            </a:pPr>
            <a:fld id="{3098A128-3D82-4C96-8675-908BF5B4CDFB}" type="slidenum">
              <a:rPr lang="es-MX" sz="1400" u="none" smtClean="0"/>
              <a:pPr algn="ctr">
                <a:defRPr/>
              </a:pPr>
              <a:t>6</a:t>
            </a:fld>
            <a:endParaRPr lang="es-MX" sz="1400" u="none" dirty="0"/>
          </a:p>
        </p:txBody>
      </p:sp>
      <p:sp>
        <p:nvSpPr>
          <p:cNvPr id="6" name="5 Marcador de pie de página"/>
          <p:cNvSpPr>
            <a:spLocks noGrp="1"/>
          </p:cNvSpPr>
          <p:nvPr>
            <p:ph type="ftr" sz="quarter" idx="11"/>
          </p:nvPr>
        </p:nvSpPr>
        <p:spPr/>
        <p:txBody>
          <a:bodyPr/>
          <a:lstStyle/>
          <a:p>
            <a:pP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38" y="1428750"/>
            <a:ext cx="8215312" cy="4572000"/>
          </a:xfrm>
        </p:spPr>
        <p:txBody>
          <a:bodyPr anchor="ctr"/>
          <a:lstStyle/>
          <a:p>
            <a:pPr algn="just">
              <a:defRPr/>
            </a:pPr>
            <a:endParaRPr lang="es-ES" sz="2800" dirty="0" smtClean="0"/>
          </a:p>
          <a:p>
            <a:pPr algn="just">
              <a:defRPr/>
            </a:pPr>
            <a:r>
              <a:rPr lang="es-ES" sz="2800" dirty="0" smtClean="0">
                <a:solidFill>
                  <a:schemeClr val="tx1"/>
                </a:solidFill>
              </a:rPr>
              <a:t>Debido a la presencia del SNEST en todo lo largo y ancho del país y la rica variedad de formas para realizar las tareas diarias en cada Instituto se cuenta con diferentes resultados en cada una de ellas, es por ello que se desea realizar un sondeo en cada tecnológico para conocerlos y detectar aquellos casos en los que se tienen resultados mas allá de los esperados y con ello difundir dichas prácticas así como fomentar sus implementación.</a:t>
            </a: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61BBB732-0E73-4B66-8E4E-7C442A8DCC49}" type="slidenum">
              <a:rPr lang="es-MX" sz="1400" u="none" smtClean="0"/>
              <a:pPr algn="ctr">
                <a:defRPr/>
              </a:pPr>
              <a:t>7</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685800" y="785813"/>
            <a:ext cx="7772400" cy="714375"/>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INTRODUCCIÓN</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1 Título"/>
          <p:cNvSpPr>
            <a:spLocks noGrp="1"/>
          </p:cNvSpPr>
          <p:nvPr>
            <p:ph type="ctrTitle"/>
          </p:nvPr>
        </p:nvSpPr>
        <p:spPr>
          <a:xfrm>
            <a:off x="571500" y="785813"/>
            <a:ext cx="8572500" cy="857250"/>
          </a:xfrm>
        </p:spPr>
        <p:txBody>
          <a:bodyPr/>
          <a:lstStyle/>
          <a:p>
            <a:r>
              <a:rPr lang="es-MX" sz="3200" smtClean="0"/>
              <a:t>OBJETIVO </a:t>
            </a:r>
            <a:endParaRPr lang="es-ES" sz="3200" smtClean="0"/>
          </a:p>
        </p:txBody>
      </p:sp>
      <p:sp>
        <p:nvSpPr>
          <p:cNvPr id="3" name="2 Subtítulo"/>
          <p:cNvSpPr>
            <a:spLocks noGrp="1"/>
          </p:cNvSpPr>
          <p:nvPr>
            <p:ph type="subTitle" idx="1"/>
          </p:nvPr>
        </p:nvSpPr>
        <p:spPr>
          <a:xfrm>
            <a:off x="642938" y="1857375"/>
            <a:ext cx="8215312" cy="2786063"/>
          </a:xfrm>
        </p:spPr>
        <p:txBody>
          <a:bodyPr anchor="ctr"/>
          <a:lstStyle/>
          <a:p>
            <a:pPr algn="just">
              <a:defRPr/>
            </a:pPr>
            <a:r>
              <a:rPr lang="es-ES" sz="2800" dirty="0" smtClean="0">
                <a:solidFill>
                  <a:schemeClr val="tx1"/>
                </a:solidFill>
              </a:rPr>
              <a:t>Detectar los casos exitosos de estadías técnicas en el Sistema Nacional de Educación Superior Tecnológica, analizar la causa de ese éxito y realizar la propuesta para la difusión e implementación de estas prácticas en los demás Institutos Tecnológicos.</a:t>
            </a: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B712B8FC-4D97-4865-B40D-65B157F71489}" type="slidenum">
              <a:rPr lang="es-MX" sz="1400" u="none" smtClean="0"/>
              <a:pPr algn="ctr">
                <a:defRPr/>
              </a:pPr>
              <a:t>8</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71500" y="1571625"/>
            <a:ext cx="8215313" cy="4429125"/>
          </a:xfrm>
        </p:spPr>
        <p:txBody>
          <a:bodyPr anchor="ctr"/>
          <a:lstStyle/>
          <a:p>
            <a:pPr algn="just">
              <a:defRPr/>
            </a:pPr>
            <a:endParaRPr lang="es-ES" sz="2800" dirty="0" smtClean="0">
              <a:solidFill>
                <a:schemeClr val="tx1"/>
              </a:solidFill>
            </a:endParaRPr>
          </a:p>
          <a:p>
            <a:pPr algn="just">
              <a:defRPr/>
            </a:pPr>
            <a:r>
              <a:rPr lang="es-ES" sz="2800" dirty="0" smtClean="0">
                <a:solidFill>
                  <a:schemeClr val="tx1"/>
                </a:solidFill>
              </a:rPr>
              <a:t>Es deseable contar con la información condensada de todos los Institutos que conforman el SNEST para detectar las prácticas exitosas de estadías Técnicas, es por ello que se prepara una encuesta que será aplicada a cada uno de ellos, con el fin de identificar los tecnológicos que han obtenido excelentes resultados e invitarlos a que participen como asesores para implementar esta prácticas exitosas.</a:t>
            </a:r>
          </a:p>
          <a:p>
            <a:pPr>
              <a:defRPr/>
            </a:pPr>
            <a:endParaRPr lang="es-ES" dirty="0"/>
          </a:p>
        </p:txBody>
      </p:sp>
      <p:sp>
        <p:nvSpPr>
          <p:cNvPr id="5" name="4 Marcador de número de diapositiva"/>
          <p:cNvSpPr>
            <a:spLocks noGrp="1"/>
          </p:cNvSpPr>
          <p:nvPr>
            <p:ph type="sldNum" sz="quarter" idx="12"/>
          </p:nvPr>
        </p:nvSpPr>
        <p:spPr/>
        <p:txBody>
          <a:bodyPr/>
          <a:lstStyle/>
          <a:p>
            <a:pPr algn="ctr">
              <a:defRPr/>
            </a:pPr>
            <a:fld id="{16FAE176-2ABD-41E7-A593-8A3B5212BA04}" type="slidenum">
              <a:rPr lang="es-MX" sz="1400" u="none" smtClean="0"/>
              <a:pPr algn="ctr">
                <a:defRPr/>
              </a:pPr>
              <a:t>9</a:t>
            </a:fld>
            <a:endParaRPr lang="es-MX" sz="1400" u="none" dirty="0"/>
          </a:p>
        </p:txBody>
      </p:sp>
      <p:sp>
        <p:nvSpPr>
          <p:cNvPr id="6" name="5 Marcador de pie de página"/>
          <p:cNvSpPr>
            <a:spLocks noGrp="1"/>
          </p:cNvSpPr>
          <p:nvPr>
            <p:ph type="ftr" sz="quarter" idx="11"/>
          </p:nvPr>
        </p:nvSpPr>
        <p:spPr/>
        <p:txBody>
          <a:bodyPr/>
          <a:lstStyle/>
          <a:p>
            <a:pPr algn="ctr">
              <a:defRPr/>
            </a:pPr>
            <a:r>
              <a:rPr lang="es-MX" sz="1400" u="none" dirty="0"/>
              <a:t>AREA PROMOCION PROFESIONAL</a:t>
            </a:r>
          </a:p>
        </p:txBody>
      </p:sp>
      <p:sp>
        <p:nvSpPr>
          <p:cNvPr id="7" name="1 Título"/>
          <p:cNvSpPr txBox="1">
            <a:spLocks/>
          </p:cNvSpPr>
          <p:nvPr/>
        </p:nvSpPr>
        <p:spPr bwMode="auto">
          <a:xfrm>
            <a:off x="500063" y="785813"/>
            <a:ext cx="8286750" cy="785812"/>
          </a:xfrm>
          <a:prstGeom prst="rect">
            <a:avLst/>
          </a:prstGeom>
          <a:noFill/>
          <a:ln w="9525">
            <a:noFill/>
            <a:miter lim="800000"/>
            <a:headEnd/>
            <a:tailEnd/>
          </a:ln>
        </p:spPr>
        <p:txBody>
          <a:bodyPr anchor="ctr"/>
          <a:lstStyle/>
          <a:p>
            <a:pPr algn="ctr" eaLnBrk="0" hangingPunct="0">
              <a:defRPr/>
            </a:pPr>
            <a:r>
              <a:rPr lang="es-MX" sz="3200" u="none" dirty="0">
                <a:latin typeface="+mj-lt"/>
                <a:ea typeface="+mj-ea"/>
                <a:cs typeface="+mj-cs"/>
              </a:rPr>
              <a:t>RESULTADOS </a:t>
            </a:r>
            <a:r>
              <a:rPr lang="es-MX" sz="3200" u="none" dirty="0">
                <a:latin typeface="+mj-lt"/>
                <a:ea typeface="+mj-ea"/>
                <a:cs typeface="+mj-cs"/>
              </a:rPr>
              <a:t>ESPERADOS</a:t>
            </a:r>
            <a:endParaRPr lang="es-ES" sz="3200" u="none" dirty="0">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87&quot;/&gt;&lt;/object&gt;&lt;object type=&quot;3&quot; unique_id=&quot;10144&quot;&gt;&lt;property id=&quot;20148&quot; value=&quot;5&quot;/&gt;&lt;property id=&quot;20300&quot; value=&quot;Slide 2&quot;/&gt;&lt;property id=&quot;20307&quot; value=&quot;288&quot;/&gt;&lt;/object&gt;&lt;object type=&quot;3&quot; unique_id=&quot;10146&quot;&gt;&lt;property id=&quot;20148&quot; value=&quot;5&quot;/&gt;&lt;property id=&quot;20300&quot; value=&quot;Slide 4&quot;/&gt;&lt;property id=&quot;20307&quot; value=&quot;290&quot;/&gt;&lt;/object&gt;&lt;object type=&quot;3&quot; unique_id=&quot;10147&quot;&gt;&lt;property id=&quot;20148&quot; value=&quot;5&quot;/&gt;&lt;property id=&quot;20300&quot; value=&quot;Slide 5&quot;/&gt;&lt;property id=&quot;20307&quot; value=&quot;291&quot;/&gt;&lt;/object&gt;&lt;object type=&quot;3&quot; unique_id=&quot;10148&quot;&gt;&lt;property id=&quot;20148&quot; value=&quot;5&quot;/&gt;&lt;property id=&quot;20300&quot; value=&quot;Slide 46 - &amp;quot;SEGUIMIENTO DE EGRESADOS&amp;quot;&quot;/&gt;&lt;property id=&quot;20307&quot; value=&quot;293&quot;/&gt;&lt;/object&gt;&lt;object type=&quot;3&quot; unique_id=&quot;10149&quot;&gt;&lt;property id=&quot;20148&quot; value=&quot;5&quot;/&gt;&lt;property id=&quot;20300&quot; value=&quot;Slide 47&quot;/&gt;&lt;property id=&quot;20307&quot; value=&quot;294&quot;/&gt;&lt;/object&gt;&lt;object type=&quot;3&quot; unique_id=&quot;10150&quot;&gt;&lt;property id=&quot;20148&quot; value=&quot;5&quot;/&gt;&lt;property id=&quot;20300&quot; value=&quot;Slide 48&quot;/&gt;&lt;property id=&quot;20307&quot; value=&quot;295&quot;/&gt;&lt;/object&gt;&lt;object type=&quot;3&quot; unique_id=&quot;10153&quot;&gt;&lt;property id=&quot;20148&quot; value=&quot;5&quot;/&gt;&lt;property id=&quot;20300&quot; value=&quot;Slide 49 - &amp;quot;RETOS se3&amp;quot;&quot;/&gt;&lt;property id=&quot;20307&quot; value=&quot;298&quot;/&gt;&lt;/object&gt;&lt;object type=&quot;3&quot; unique_id=&quot;10154&quot;&gt;&lt;property id=&quot;20148&quot; value=&quot;5&quot;/&gt;&lt;property id=&quot;20300&quot; value=&quot;Slide 36 - &amp;quot;BOLSA DE TRABAJO&amp;quot;&quot;/&gt;&lt;property id=&quot;20307&quot; value=&quot;299&quot;/&gt;&lt;/object&gt;&lt;object type=&quot;3&quot; unique_id=&quot;10155&quot;&gt;&lt;property id=&quot;20148&quot; value=&quot;5&quot;/&gt;&lt;property id=&quot;20300&quot; value=&quot;Slide 39&quot;/&gt;&lt;property id=&quot;20307&quot; value=&quot;300&quot;/&gt;&lt;/object&gt;&lt;object type=&quot;3&quot; unique_id=&quot;10156&quot;&gt;&lt;property id=&quot;20148&quot; value=&quot;5&quot;/&gt;&lt;property id=&quot;20300&quot; value=&quot;Slide 37&quot;/&gt;&lt;property id=&quot;20307&quot; value=&quot;301&quot;/&gt;&lt;/object&gt;&lt;object type=&quot;3&quot; unique_id=&quot;10157&quot;&gt;&lt;property id=&quot;20148&quot; value=&quot;5&quot;/&gt;&lt;property id=&quot;20300&quot; value=&quot;Slide 38&quot;/&gt;&lt;property id=&quot;20307&quot; value=&quot;302&quot;/&gt;&lt;/object&gt;&lt;object type=&quot;3&quot; unique_id=&quot;10158&quot;&gt;&lt;property id=&quot;20148&quot; value=&quot;5&quot;/&gt;&lt;property id=&quot;20300&quot; value=&quot;Slide 40&quot;/&gt;&lt;property id=&quot;20307&quot; value=&quot;303&quot;/&gt;&lt;/object&gt;&lt;object type=&quot;3&quot; unique_id=&quot;10159&quot;&gt;&lt;property id=&quot;20148&quot; value=&quot;5&quot;/&gt;&lt;property id=&quot;20300&quot; value=&quot;Slide 41&quot;/&gt;&lt;property id=&quot;20307&quot; value=&quot;304&quot;/&gt;&lt;/object&gt;&lt;object type=&quot;3&quot; unique_id=&quot;10160&quot;&gt;&lt;property id=&quot;20148&quot; value=&quot;5&quot;/&gt;&lt;property id=&quot;20300&quot; value=&quot;Slide 42&quot;/&gt;&lt;property id=&quot;20307&quot; value=&quot;305&quot;/&gt;&lt;/object&gt;&lt;object type=&quot;3&quot; unique_id=&quot;10161&quot;&gt;&lt;property id=&quot;20148&quot; value=&quot;5&quot;/&gt;&lt;property id=&quot;20300&quot; value=&quot;Slide 29 - &amp;quot;SERVICIO SOCIAL&amp;quot;&quot;/&gt;&lt;property id=&quot;20307&quot; value=&quot;306&quot;/&gt;&lt;/object&gt;&lt;object type=&quot;3&quot; unique_id=&quot;10162&quot;&gt;&lt;property id=&quot;20148&quot; value=&quot;5&quot;/&gt;&lt;property id=&quot;20300&quot; value=&quot;Slide 31&quot;/&gt;&lt;property id=&quot;20307&quot; value=&quot;307&quot;/&gt;&lt;/object&gt;&lt;object type=&quot;3&quot; unique_id=&quot;10163&quot;&gt;&lt;property id=&quot;20148&quot; value=&quot;5&quot;/&gt;&lt;property id=&quot;20300&quot; value=&quot;Slide 30&quot;/&gt;&lt;property id=&quot;20307&quot; value=&quot;308&quot;/&gt;&lt;/object&gt;&lt;object type=&quot;3&quot; unique_id=&quot;10165&quot;&gt;&lt;property id=&quot;20148&quot; value=&quot;5&quot;/&gt;&lt;property id=&quot;20300&quot; value=&quot;Slide 35&quot;/&gt;&lt;property id=&quot;20307&quot; value=&quot;310&quot;/&gt;&lt;/object&gt;&lt;object type=&quot;3&quot; unique_id=&quot;10166&quot;&gt;&lt;property id=&quot;20148&quot; value=&quot;5&quot;/&gt;&lt;property id=&quot;20300&quot; value=&quot;Slide 23 - &amp;quot;RESIDENCIAS PROFESIONALES&amp;quot;&quot;/&gt;&lt;property id=&quot;20307&quot; value=&quot;311&quot;/&gt;&lt;/object&gt;&lt;object type=&quot;3&quot; unique_id=&quot;10167&quot;&gt;&lt;property id=&quot;20148&quot; value=&quot;5&quot;/&gt;&lt;property id=&quot;20300&quot; value=&quot;Slide 26 - &amp;quot;OBJETIVO &amp;quot;&quot;/&gt;&lt;property id=&quot;20307&quot; value=&quot;312&quot;/&gt;&lt;/object&gt;&lt;object type=&quot;3&quot; unique_id=&quot;10168&quot;&gt;&lt;property id=&quot;20148&quot; value=&quot;5&quot;/&gt;&lt;property id=&quot;20300&quot; value=&quot;Slide 24 - &amp;quot;INTRODUCCIÓN &amp;quot;&quot;/&gt;&lt;property id=&quot;20307&quot; value=&quot;313&quot;/&gt;&lt;/object&gt;&lt;object type=&quot;3&quot; unique_id=&quot;10169&quot;&gt;&lt;property id=&quot;20148&quot; value=&quot;5&quot;/&gt;&lt;property id=&quot;20300&quot; value=&quot;Slide 27 - &amp;quot;RESULTADOS ESPERADOS&amp;quot;&quot;/&gt;&lt;property id=&quot;20307&quot; value=&quot;314&quot;/&gt;&lt;/object&gt;&lt;object type=&quot;3&quot; unique_id=&quot;10170&quot;&gt;&lt;property id=&quot;20148&quot; value=&quot;5&quot;/&gt;&lt;property id=&quot;20300&quot; value=&quot;Slide 28 - &amp;quot;RETOS &amp;quot;&quot;/&gt;&lt;property id=&quot;20307&quot; value=&quot;315&quot;/&gt;&lt;/object&gt;&lt;object type=&quot;3&quot; unique_id=&quot;10171&quot;&gt;&lt;property id=&quot;20148&quot; value=&quot;5&quot;/&gt;&lt;property id=&quot;20300&quot; value=&quot;Slide 6 - &amp;quot;ESTADÍAS&amp;quot;&quot;/&gt;&lt;property id=&quot;20307&quot; value=&quot;316&quot;/&gt;&lt;/object&gt;&lt;object type=&quot;3&quot; unique_id=&quot;10172&quot;&gt;&lt;property id=&quot;20148&quot; value=&quot;5&quot;/&gt;&lt;property id=&quot;20300&quot; value=&quot;Slide 7 - &amp;quot;OBJETIVO &amp;quot;&quot;/&gt;&lt;property id=&quot;20307&quot; value=&quot;317&quot;/&gt;&lt;/object&gt;&lt;object type=&quot;3&quot; unique_id=&quot;10173&quot;&gt;&lt;property id=&quot;20148&quot; value=&quot;5&quot;/&gt;&lt;property id=&quot;20300&quot; value=&quot;Slide 8&quot;/&gt;&lt;property id=&quot;20307&quot; value=&quot;318&quot;/&gt;&lt;/object&gt;&lt;object type=&quot;3&quot; unique_id=&quot;10174&quot;&gt;&lt;property id=&quot;20148&quot; value=&quot;5&quot;/&gt;&lt;property id=&quot;20300&quot; value=&quot;Slide 9&quot;/&gt;&lt;property id=&quot;20307&quot; value=&quot;319&quot;/&gt;&lt;/object&gt;&lt;object type=&quot;3&quot; unique_id=&quot;10175&quot;&gt;&lt;property id=&quot;20148&quot; value=&quot;5&quot;/&gt;&lt;property id=&quot;20300&quot; value=&quot;Slide 10&quot;/&gt;&lt;property id=&quot;20307&quot; value=&quot;320&quot;/&gt;&lt;/object&gt;&lt;object type=&quot;3&quot; unique_id=&quot;10176&quot;&gt;&lt;property id=&quot;20148&quot; value=&quot;5&quot;/&gt;&lt;property id=&quot;20300&quot; value=&quot;Slide 11 - &amp;quot;VISITAS AL &amp;#x0D;&amp;#x0A;INSTITUTO TECNOLÓGICO&amp;quot;&quot;/&gt;&lt;property id=&quot;20307&quot; value=&quot;321&quot;/&gt;&lt;/object&gt;&lt;object type=&quot;3&quot; unique_id=&quot;10177&quot;&gt;&lt;property id=&quot;20148&quot; value=&quot;5&quot;/&gt;&lt;property id=&quot;20300&quot; value=&quot;Slide 12&quot;/&gt;&lt;property id=&quot;20307&quot; value=&quot;322&quot;/&gt;&lt;/object&gt;&lt;object type=&quot;3&quot; unique_id=&quot;10178&quot;&gt;&lt;property id=&quot;20148&quot; value=&quot;5&quot;/&gt;&lt;property id=&quot;20300&quot; value=&quot;Slide 13&quot;/&gt;&lt;property id=&quot;20307&quot; value=&quot;323&quot;/&gt;&lt;/object&gt;&lt;object type=&quot;3&quot; unique_id=&quot;10180&quot;&gt;&lt;property id=&quot;20148&quot; value=&quot;5&quot;/&gt;&lt;property id=&quot;20300&quot; value=&quot;Slide 14&quot;/&gt;&lt;property id=&quot;20307&quot; value=&quot;325&quot;/&gt;&lt;/object&gt;&lt;object type=&quot;3&quot; unique_id=&quot;10181&quot;&gt;&lt;property id=&quot;20148&quot; value=&quot;5&quot;/&gt;&lt;property id=&quot;20300&quot; value=&quot;Slide 15&quot;/&gt;&lt;property id=&quot;20307&quot; value=&quot;326&quot;/&gt;&lt;/object&gt;&lt;object type=&quot;3&quot; unique_id=&quot;10182&quot;&gt;&lt;property id=&quot;20148&quot; value=&quot;5&quot;/&gt;&lt;property id=&quot;20300&quot; value=&quot;Slide 16&quot;/&gt;&lt;property id=&quot;20307&quot; value=&quot;327&quot;/&gt;&lt;/object&gt;&lt;object type=&quot;3&quot; unique_id=&quot;10183&quot;&gt;&lt;property id=&quot;20148&quot; value=&quot;5&quot;/&gt;&lt;property id=&quot;20300&quot; value=&quot;Slide 17 - &amp;quot;VISITAS &amp;#x0D;&amp;#x0A;A &amp;#x0D;&amp;#x0A;EMPRESAS&amp;quot;&quot;/&gt;&lt;property id=&quot;20307&quot; value=&quot;328&quot;/&gt;&lt;/object&gt;&lt;object type=&quot;3&quot; unique_id=&quot;10188&quot;&gt;&lt;property id=&quot;20148&quot; value=&quot;5&quot;/&gt;&lt;property id=&quot;20300&quot; value=&quot;Slide 52&quot;/&gt;&lt;property id=&quot;20307&quot; value=&quot;292&quot;/&gt;&lt;/object&gt;&lt;object type=&quot;3&quot; unique_id=&quot;10957&quot;&gt;&lt;property id=&quot;20148&quot; value=&quot;5&quot;/&gt;&lt;property id=&quot;20300&quot; value=&quot;Slide 43 - &amp;quot;Metas &amp;quot;&quot;/&gt;&lt;property id=&quot;20307&quot; value=&quot;333&quot;/&gt;&lt;/object&gt;&lt;object type=&quot;3&quot; unique_id=&quot;10958&quot;&gt;&lt;property id=&quot;20148&quot; value=&quot;5&quot;/&gt;&lt;property id=&quot;20300&quot; value=&quot;Slide 44 - &amp;quot;Acciones&amp;quot;&quot;/&gt;&lt;property id=&quot;20307&quot; value=&quot;334&quot;/&gt;&lt;/object&gt;&lt;object type=&quot;3&quot; unique_id=&quot;11215&quot;&gt;&lt;property id=&quot;20148&quot; value=&quot;5&quot;/&gt;&lt;property id=&quot;20300&quot; value=&quot;Slide 45 - &amp;quot;Acciones&amp;quot;&quot;/&gt;&lt;property id=&quot;20307&quot; value=&quot;337&quot;/&gt;&lt;/object&gt;&lt;object type=&quot;3&quot; unique_id=&quot;11216&quot;&gt;&lt;property id=&quot;20148&quot; value=&quot;5&quot;/&gt;&lt;property id=&quot;20300&quot; value=&quot;Slide 19 - &amp;quot;OBJETIVO&amp;quot;&quot;/&gt;&lt;property id=&quot;20307&quot; value=&quot;338&quot;/&gt;&lt;/object&gt;&lt;object type=&quot;3&quot; unique_id=&quot;11217&quot;&gt;&lt;property id=&quot;20148&quot; value=&quot;5&quot;/&gt;&lt;property id=&quot;20300&quot; value=&quot;Slide 20 - &amp;quot;RESULTADOS ESPERADOS v3&amp;quot;&quot;/&gt;&lt;property id=&quot;20307&quot; value=&quot;339&quot;/&gt;&lt;/object&gt;&lt;object type=&quot;3&quot; unique_id=&quot;11218&quot;&gt;&lt;property id=&quot;20148&quot; value=&quot;5&quot;/&gt;&lt;property id=&quot;20300&quot; value=&quot;Slide 21 - &amp;quot;RETOS  &amp;quot;&quot;/&gt;&lt;property id=&quot;20307&quot; value=&quot;340&quot;/&gt;&lt;/object&gt;&lt;object type=&quot;3&quot; unique_id=&quot;11219&quot;&gt;&lt;property id=&quot;20148&quot; value=&quot;5&quot;/&gt;&lt;property id=&quot;20300&quot; value=&quot;Slide 22 - &amp;quot;DESAFÍOS&amp;quot;&quot;/&gt;&lt;property id=&quot;20307&quot; value=&quot;341&quot;/&gt;&lt;/object&gt;&lt;object type=&quot;3&quot; unique_id=&quot;11606&quot;&gt;&lt;property id=&quot;20148&quot; value=&quot;5&quot;/&gt;&lt;property id=&quot;20300&quot; value=&quot;Slide 32&quot;/&gt;&lt;property id=&quot;20307&quot; value=&quot;343&quot;/&gt;&lt;/object&gt;&lt;object type=&quot;3&quot; unique_id=&quot;11607&quot;&gt;&lt;property id=&quot;20148&quot; value=&quot;5&quot;/&gt;&lt;property id=&quot;20300&quot; value=&quot;Slide 34 - &amp;quot;Origen del Servicio Social Comunitario&amp;#x0D;&amp;#x0A;&amp;quot;&quot;/&gt;&lt;property id=&quot;20307&quot; value=&quot;344&quot;/&gt;&lt;/object&gt;&lt;object type=&quot;3&quot; unique_id=&quot;11608&quot;&gt;&lt;property id=&quot;20148&quot; value=&quot;5&quot;/&gt;&lt;property id=&quot;20300&quot; value=&quot;Slide 25 - &amp;quot;INTRODUCCIÓN &amp;quot;&quot;/&gt;&lt;property id=&quot;20307&quot; value=&quot;342&quot;/&gt;&lt;/object&gt;&lt;object type=&quot;3&quot; unique_id=&quot;11609&quot;&gt;&lt;property id=&quot;20148&quot; value=&quot;5&quot;/&gt;&lt;property id=&quot;20300&quot; value=&quot;Slide 18 - &amp;quot;INTRODUCCIÓN&amp;quot;&quot;/&gt;&lt;property id=&quot;20307&quot; value=&quot;345&quot;/&gt;&lt;/object&gt;&lt;object type=&quot;3&quot; unique_id=&quot;11999&quot;&gt;&lt;property id=&quot;20148&quot; value=&quot;5&quot;/&gt;&lt;property id=&quot;20300&quot; value=&quot;Slide 3 - &amp;quot;INTRODUCCIÓN&amp;#x0D;&amp;#x0A;&amp;quot;&quot;/&gt;&lt;property id=&quot;20307&quot; value=&quot;346&quot;/&gt;&lt;/object&gt;&lt;object type=&quot;3&quot; unique_id=&quot;12000&quot;&gt;&lt;property id=&quot;20148&quot; value=&quot;5&quot;/&gt;&lt;property id=&quot;20300&quot; value=&quot;Slide 33&quot;/&gt;&lt;property id=&quot;20307&quot; value=&quot;349&quot;/&gt;&lt;/object&gt;&lt;object type=&quot;3&quot; unique_id=&quot;12002&quot;&gt;&lt;property id=&quot;20148&quot; value=&quot;5&quot;/&gt;&lt;property id=&quot;20300&quot; value=&quot;Slide 51 - &amp;quot;COMPROMISOS&amp;quot;&quot;/&gt;&lt;property id=&quot;20307&quot; value=&quot;348&quot;/&gt;&lt;/object&gt;&lt;object type=&quot;3&quot; unique_id=&quot;12825&quot;&gt;&lt;property id=&quot;20148&quot; value=&quot;5&quot;/&gt;&lt;property id=&quot;20300&quot; value=&quot;Slide 50&quot;/&gt;&lt;property id=&quot;20307&quot; value=&quot;350&quot;/&gt;&lt;/object&gt;&lt;/object&gt;&lt;/object&gt;&lt;/database&gt;"/>
  <p:tag name="SECTOMILLISECCONVERTED" val="1"/>
</p:tagLst>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1046</TotalTime>
  <Words>2094</Words>
  <Application>Microsoft Office PowerPoint</Application>
  <PresentationFormat>Presentación en pantalla (4:3)</PresentationFormat>
  <Paragraphs>303</Paragraphs>
  <Slides>54</Slides>
  <Notes>0</Notes>
  <HiddenSlides>0</HiddenSlides>
  <MMClips>0</MMClips>
  <ScaleCrop>false</ScaleCrop>
  <HeadingPairs>
    <vt:vector size="6" baseType="variant">
      <vt:variant>
        <vt:lpstr>Fuentes usadas</vt:lpstr>
      </vt:variant>
      <vt:variant>
        <vt:i4>2</vt:i4>
      </vt:variant>
      <vt:variant>
        <vt:lpstr>Plantilla de diseño</vt:lpstr>
      </vt:variant>
      <vt:variant>
        <vt:i4>3</vt:i4>
      </vt:variant>
      <vt:variant>
        <vt:lpstr>Títulos de diapositiva</vt:lpstr>
      </vt:variant>
      <vt:variant>
        <vt:i4>54</vt:i4>
      </vt:variant>
    </vt:vector>
  </HeadingPairs>
  <TitlesOfParts>
    <vt:vector size="59" baseType="lpstr">
      <vt:lpstr>Arial</vt:lpstr>
      <vt:lpstr>Calibri</vt:lpstr>
      <vt:lpstr>1_Tema de Office</vt:lpstr>
      <vt:lpstr>1_Tema de Office</vt:lpstr>
      <vt:lpstr>1_Tema de Office</vt:lpstr>
      <vt:lpstr>Diapositiva 1</vt:lpstr>
      <vt:lpstr>Diapositiva 2</vt:lpstr>
      <vt:lpstr>INTRODUCCIÓN </vt:lpstr>
      <vt:lpstr>Diapositiva 4</vt:lpstr>
      <vt:lpstr>Diapositiva 5</vt:lpstr>
      <vt:lpstr>Diapositiva 6</vt:lpstr>
      <vt:lpstr>Diapositiva 7</vt:lpstr>
      <vt:lpstr>OBJETIVO </vt:lpstr>
      <vt:lpstr>Diapositiva 9</vt:lpstr>
      <vt:lpstr>Diapositiva 10</vt:lpstr>
      <vt:lpstr>Diapositiva 11</vt:lpstr>
      <vt:lpstr>Diapositiva 12</vt:lpstr>
      <vt:lpstr>Diapositiva 13</vt:lpstr>
      <vt:lpstr>Diapositiva 14</vt:lpstr>
      <vt:lpstr>Diapositiva 15</vt:lpstr>
      <vt:lpstr>Diapositiva 16</vt:lpstr>
      <vt:lpstr>Diapositiva 17</vt:lpstr>
      <vt:lpstr>INTRODUCCIÓN</vt:lpstr>
      <vt:lpstr>OBJETIVO</vt:lpstr>
      <vt:lpstr>RESULTADOS ESPERADOS</vt:lpstr>
      <vt:lpstr>RETOS  </vt:lpstr>
      <vt:lpstr>DESAFÍOS</vt:lpstr>
      <vt:lpstr>Diapositiva 23</vt:lpstr>
      <vt:lpstr>INTRODUCCIÓN </vt:lpstr>
      <vt:lpstr>INTRODUCCIÓN </vt:lpstr>
      <vt:lpstr>OBJETIVO </vt:lpstr>
      <vt:lpstr>RESULTADOS ESPERADOS</vt:lpstr>
      <vt:lpstr>RETOS </vt:lpstr>
      <vt:lpstr>Diapositiva 29</vt:lpstr>
      <vt:lpstr>Diapositiva 30</vt:lpstr>
      <vt:lpstr>Diapositiva 31</vt:lpstr>
      <vt:lpstr>Diapositiva 32</vt:lpstr>
      <vt:lpstr>Diapositiva 33</vt:lpstr>
      <vt:lpstr>Origen del Servicio Social Comunitario </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Acciones</vt:lpstr>
      <vt:lpstr>Acciones</vt:lpstr>
      <vt:lpstr>Diapositiva 48</vt:lpstr>
      <vt:lpstr>RETOS</vt:lpstr>
      <vt:lpstr>AVANCES</vt:lpstr>
      <vt:lpstr>Metas </vt:lpstr>
      <vt:lpstr>Diapositiva 52</vt:lpstr>
      <vt:lpstr>COMPROMISOS</vt:lpstr>
      <vt:lpstr>Diapositiva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Ofelia Angulo</dc:creator>
  <cp:lastModifiedBy>Gabriel Marquez Rojas</cp:lastModifiedBy>
  <cp:revision>112</cp:revision>
  <dcterms:created xsi:type="dcterms:W3CDTF">2010-02-17T23:58:01Z</dcterms:created>
  <dcterms:modified xsi:type="dcterms:W3CDTF">2010-06-11T15:44:48Z</dcterms:modified>
</cp:coreProperties>
</file>